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notesMasterIdLst>
    <p:notesMasterId r:id="rId3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notesMaster" Target="notesMasters/notesMaster1.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屯堡文化</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12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可持续发展与社区参与</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屯堡文化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掌握可持续发展与社区参与的核心概念、理论框架与关键术语，理解其在数字文旅学科体系中的定位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能够运用可持续发展与社区参与的理论工具分析实践问题，具备方案设计与评估的基本能力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2018年，本寨发生了一次不大不小的"风波"。一家外地旅游公司提出整体租赁本寨30年的经营权，承诺投资2亿元进行旅游开发，每年给村集体分红200万元。方案在村民代表大会上引发了激烈争论。</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支持者认为：本寨没钱修老宅，旅游公司能带来资金和发展机会。反对者质疑：30年后本寨还是"我们的本寨"吗？地戏表演从祭祀变成商业演出，凤阳汉装从日常穿着变成工作制服，"我们"还是"屯堡人"吗？</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争论持续了三个月，最终村民投票否决了整体租赁方案，选择了"自己来"——成立村集体旅游合作社，对外寻求技术和渠道合作，但经营主导权掌握在社区手中。</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这个案例触及了文化遗产保护的核心问题：文化遗产属于谁？保护为了谁？发展依靠谁？答案似乎简单——文化遗产属于社区、保护为了社区、发展依靠社区——但在实践中，这些"理所当然"的原则往往被资本逻辑和行政力量所遮蔽。</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12.1 文化遗产可持续发展的理论框架</a:t>
            </a:r>
            <a:endParaRPr lang="en-US" sz="1600" dirty="0"/>
          </a:p>
        </p:txBody>
      </p:sp>
      <p:sp>
        <p:nvSpPr>
          <p:cNvPr id="7" name="Text 5"/>
          <p:cNvSpPr/>
          <p:nvPr/>
        </p:nvSpPr>
        <p:spPr>
          <a:xfrm>
            <a:off x="1005840" y="137160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12.1.1 可持续发展的四个维度  |  12.1.2 可持续旅游原则  |  12.1.3 韧性理论</a:t>
            </a:r>
            <a:endParaRPr lang="en-US" sz="1100" dirty="0"/>
          </a:p>
        </p:txBody>
      </p:sp>
      <p:sp>
        <p:nvSpPr>
          <p:cNvPr id="8" name="Shape 6"/>
          <p:cNvSpPr/>
          <p:nvPr/>
        </p:nvSpPr>
        <p:spPr>
          <a:xfrm>
            <a:off x="457200" y="1737360"/>
            <a:ext cx="365760" cy="365760"/>
          </a:xfrm>
          <a:prstGeom prst="ellipse">
            <a:avLst/>
          </a:prstGeom>
          <a:solidFill>
            <a:srgbClr val="1C7293"/>
          </a:solidFill>
          <a:ln/>
        </p:spPr>
      </p:sp>
      <p:sp>
        <p:nvSpPr>
          <p:cNvPr id="9" name="Text 7"/>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0" name="Text 8"/>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12.2 社区参与的理论与实践</a:t>
            </a:r>
            <a:endParaRPr lang="en-US" sz="1600" dirty="0"/>
          </a:p>
        </p:txBody>
      </p:sp>
      <p:sp>
        <p:nvSpPr>
          <p:cNvPr id="11" name="Text 9"/>
          <p:cNvSpPr/>
          <p:nvPr/>
        </p:nvSpPr>
        <p:spPr>
          <a:xfrm>
            <a:off x="1005840" y="210312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12.2.1 Arnstein的参与阶梯  |  12.2.2 社区参与的层次  |  12.2.3 屯堡社区参与的实践</a:t>
            </a:r>
            <a:endParaRPr lang="en-US" sz="1100" dirty="0"/>
          </a:p>
        </p:txBody>
      </p:sp>
      <p:sp>
        <p:nvSpPr>
          <p:cNvPr id="12" name="Shape 10"/>
          <p:cNvSpPr/>
          <p:nvPr/>
        </p:nvSpPr>
        <p:spPr>
          <a:xfrm>
            <a:off x="457200" y="2468880"/>
            <a:ext cx="365760" cy="365760"/>
          </a:xfrm>
          <a:prstGeom prst="ellipse">
            <a:avLst/>
          </a:prstGeom>
          <a:solidFill>
            <a:srgbClr val="1C7293"/>
          </a:solidFill>
          <a:ln/>
        </p:spPr>
      </p:sp>
      <p:sp>
        <p:nvSpPr>
          <p:cNvPr id="13" name="Text 11"/>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4" name="Text 12"/>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12.3 利益相关者分析</a:t>
            </a:r>
            <a:endParaRPr lang="en-US" sz="1600" dirty="0"/>
          </a:p>
        </p:txBody>
      </p:sp>
      <p:sp>
        <p:nvSpPr>
          <p:cNvPr id="15" name="Text 13"/>
          <p:cNvSpPr/>
          <p:nvPr/>
        </p:nvSpPr>
        <p:spPr>
          <a:xfrm>
            <a:off x="1005840" y="283464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12.3.1 利益相关者识别  |  12.3.2 利益诉求分析  |  12.3.3 利益协调机制</a:t>
            </a:r>
            <a:endParaRPr lang="en-US" sz="1100" dirty="0"/>
          </a:p>
        </p:txBody>
      </p:sp>
      <p:sp>
        <p:nvSpPr>
          <p:cNvPr id="16" name="Shape 14"/>
          <p:cNvSpPr/>
          <p:nvPr/>
        </p:nvSpPr>
        <p:spPr>
          <a:xfrm>
            <a:off x="457200" y="3200400"/>
            <a:ext cx="365760" cy="365760"/>
          </a:xfrm>
          <a:prstGeom prst="ellipse">
            <a:avLst/>
          </a:prstGeom>
          <a:solidFill>
            <a:srgbClr val="1C7293"/>
          </a:solidFill>
          <a:ln/>
        </p:spPr>
      </p:sp>
      <p:sp>
        <p:nvSpPr>
          <p:cNvPr id="17" name="Text 15"/>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8" name="Text 16"/>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12.4 环境保护与绿色发展</a:t>
            </a:r>
            <a:endParaRPr lang="en-US" sz="1600" dirty="0"/>
          </a:p>
        </p:txBody>
      </p:sp>
      <p:sp>
        <p:nvSpPr>
          <p:cNvPr id="19" name="Text 17"/>
          <p:cNvSpPr/>
          <p:nvPr/>
        </p:nvSpPr>
        <p:spPr>
          <a:xfrm>
            <a:off x="1005840" y="356616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12.4.1 旅游环境承载力  |  12.4.2 绿色旅游实践  |  12.4.3 气候变化应对</a:t>
            </a:r>
            <a:endParaRPr lang="en-US" sz="1100" dirty="0"/>
          </a:p>
        </p:txBody>
      </p:sp>
      <p:sp>
        <p:nvSpPr>
          <p:cNvPr id="20" name="Shape 18"/>
          <p:cNvSpPr/>
          <p:nvPr/>
        </p:nvSpPr>
        <p:spPr>
          <a:xfrm>
            <a:off x="457200" y="3931920"/>
            <a:ext cx="365760" cy="365760"/>
          </a:xfrm>
          <a:prstGeom prst="ellipse">
            <a:avLst/>
          </a:prstGeom>
          <a:solidFill>
            <a:srgbClr val="1C7293"/>
          </a:solidFill>
          <a:ln/>
        </p:spPr>
      </p:sp>
      <p:sp>
        <p:nvSpPr>
          <p:cNvPr id="21" name="Text 19"/>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22" name="Text 20"/>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12.5 面向未来的战略思考</a:t>
            </a:r>
            <a:endParaRPr lang="en-US" sz="1600" dirty="0"/>
          </a:p>
        </p:txBody>
      </p:sp>
      <p:sp>
        <p:nvSpPr>
          <p:cNvPr id="23" name="Text 21"/>
          <p:cNvSpPr/>
          <p:nvPr/>
        </p:nvSpPr>
        <p:spPr>
          <a:xfrm>
            <a:off x="1005840" y="429768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12.5.1 从"保护"到"赋能"  |  12.5.2 代际传承  |  12.5.3 开放与坚守</a:t>
            </a:r>
            <a:endParaRPr lang="en-US" sz="1100" dirty="0"/>
          </a:p>
        </p:txBody>
      </p:sp>
      <p:sp>
        <p:nvSpPr>
          <p:cNvPr id="24" name="Shape 22"/>
          <p:cNvSpPr/>
          <p:nvPr/>
        </p:nvSpPr>
        <p:spPr>
          <a:xfrm>
            <a:off x="457200" y="4663440"/>
            <a:ext cx="365760" cy="365760"/>
          </a:xfrm>
          <a:prstGeom prst="ellipse">
            <a:avLst/>
          </a:prstGeom>
          <a:solidFill>
            <a:srgbClr val="1C7293"/>
          </a:solidFill>
          <a:ln/>
        </p:spPr>
      </p:sp>
      <p:sp>
        <p:nvSpPr>
          <p:cNvPr id="25" name="Text 23"/>
          <p:cNvSpPr/>
          <p:nvPr/>
        </p:nvSpPr>
        <p:spPr>
          <a:xfrm>
            <a:off x="457200" y="46634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26" name="Text 24"/>
          <p:cNvSpPr/>
          <p:nvPr/>
        </p:nvSpPr>
        <p:spPr>
          <a:xfrm>
            <a:off x="1005840" y="46634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思考与练习</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12.1 文化遗产可持续发展的理论框架</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12.1 文化遗产可持续发展的理论框架</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12.1.1 可持续发展的四个维度</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联合国《2030年可持续发展议程》提出了可持续发展的17个目标（SDGs）。文化遗产领域的可持续发展可以从四个维度来理解：
 文化可持续性。 文化遗产的物质载体和非物质表现形式得到有效保护和传承，文化多样性得到尊重和维护。
 经济可持续性。 文化遗产的保护和利用能够产生持续的经济效益，为保护提供资金来源，为社区提供生计支持。
 社会可持续性。 文化遗产保护促进社会公平和社区凝聚力，不同群体公平分享保护成果。
 环境可持续性。 文化遗产保护与生态环境保护相协调，旅游开发不对自然环境造成不可逆转的损害。</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联合国《2030年可持续发展议程》提出了可持续发展的17个目标（SDGs）。文化遗产领域的可持续发展可以从四个维度来理解：</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文化可持续性。 文化遗产的物质载体和非物质表现形式得到有效保护和传承，文化多样性得到尊重和维护。</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经济可持续性。 文化遗产的保护和利用能够产生持续的经济效益，为保护提供资金来源，为社区提供生计支持。</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社会可持续性。 文化遗产保护促进社会公平和社区凝聚力，不同群体公平分享保护成果。</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环境可持续性。 文化遗产保护与生态环境保护相协调，旅游开发不对自然环境造成不可逆转的损害。</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12.1 文化遗产可持续发展的理论框架</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12.1.2 可持续旅游原则</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联合国教科文组织和世界旅游组织提出了文化遗产可持续旅游的核心原则：
 保护优先。 旅游开发不得损害文化遗产的核心价值。当保护与开发发生冲突时，保护优先。
 社区主体。 社区是文化遗产的主人，有权参与旅游开发的决策和利益分配。
 真实性传达。 旅游解说应准确、全面地传达文化遗产的价值和意义，不得为了吸引游客而歪曲历史和文化。
 承载力管理。 旅游规模应控制在文化遗产和环境承载力的范围内。
 利益公平分配。 旅游收益应在社区内部公平分配，优先惠及文化传承人和弱势群体。</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联合国教科文组织和世界旅游组织提出了文化遗产可持续旅游的核心原则：</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保护优先。 旅游开发不得损害文化遗产的核心价值。当保护与开发发生冲突时，保护优先。</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社区主体。 社区是文化遗产的主人，有权参与旅游开发的决策和利益分配。</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真实性传达。 旅游解说应准确、全面地传达文化遗产的价值和意义，不得为了吸引游客而歪曲历史和文化。</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承载力管理。 旅游规模应控制在文化遗产和环境承载力的范围内。</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12.1 文化遗产可持续发展的理论框架</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12.1.3 韧性理论</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近年来，"韧性"（Resilience）概念被引入文化遗产领域。韧性指一个系统在面临扰动和冲击时保持核心功能并适应变化的能力。
 文化遗产韧性包括：结构韧性——建筑和物质载体抵抗自然和人为破坏的能力；制度韧性——管理制度应对变化和危机的能力；社区韧性——社区在面临外部冲击时保持文化认同和传承动力的能力。
 韧性视角的引入意味着文化遗产管理从"防止变化"转向"适应变化"——不是试图将文化遗产"冻结"在某个理想状态，而是增强其应对不确定未来的能力。</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近年来，"韧性"（Resilience）概念被引入文化遗产领域。韧性指一个系统在面临扰动和冲击时保持核心功能并适应变化的能力。</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文化遗产韧性包括：结构韧性——建筑和物质载体抵抗自然和人为破坏的能力；制度韧性——管理制度应对变化和危机的能力；社区韧性——社区在面临外部冲击时保持文化认同和传承动力的能力。</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韧性视角的引入意味着文化遗产管理从"防止变化"转向"适应变化"——不是试图将文化遗产"冻结"在某个理想状态，而是增强其应对不确定未来的能力。</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12.1 文化遗产可持续发展的理论框架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12.1.1 可持续发展的四个维度</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联合国《2030年可持续发展议程》提出了可持续发展的17个目标（SDGs）。文化遗产领域的可持续发展可以从四个维度来理解：</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12.1.2 可持续旅游原则</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联合国教科文组织和世界旅游组织提出了文化遗产可持续旅游的核心原则：</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12.1.3 韧性理论</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近年来，"韧性"（Resilience）概念被引入文化遗产领域。韧性指一个系统在面临扰动和冲击时保持核心功能并适应变化的能力。</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12.2 社区参与的理论与实践</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12.2 社区参与的理论与实践</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12.2.1 Arnstein的参与阶梯</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美国学者Sherry Arnstein在1969年提出了著名的"公众参与阶梯"理论，将公众参与分为八个层次，从低到高依次为：操纵、治疗（非参与）；告知、咨询、安抚（象征性参与）；合作伙伴、授权、公民控制（实质性参与）。
 在文化遗产保护领域，这一理论同样适用。很多声称"社区参与"的项目实际上停留在"告知"或"咨询"层面——专家和政府制定好方案，然后"告知"社区，或者征求社区意见但不保证采纳。真正意义上的社区参与应达到"合作伙伴"及以上层次——社区在决策中有实质性的发言权和决定权。</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美国学者Sherry Arnstein在1969年提出了著名的"公众参与阶梯"理论，将公众参与分为八个层次，从低到高依次为：操纵、治疗（非参与）；告知、咨询、安抚（象征性参与）；合作伙伴、授权、公民控制（实质性参与）。</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在文化遗产保护领域，这一理论同样适用。很多声称"社区参与"的项目实际上停留在"告知"或"咨询"层面——专家和政府制定好方案，然后"告知"社区，或者征求社区意见但不保证采纳。真正意义上的社区参与应达到"合作伙伴"及以上层次——社区在决策中有实质性的发言权和决定权。</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12.2 社区参与的理论与实践</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12.2.2 社区参与的层次</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屯堡文化保护中的社区参与可分为以下层次：
 信息告知。 向社区通报保护规划和旅游开发的相关信息。这是最基本的参与层次，社区处于被动接收信息的地位。
 意见征询。 通过座谈会、问卷调查等方式征求社区对保护方案的意见。社区的"声音被听到"，但不一定"被采纳"。
 协商合作。 社区代表与政府、专家、企业等外部力量就保护方案进行协商，各方都有一定的话语权和影响力。
 共同决策。 社区在重大决策中拥有表决权，决策结果反映社区的意愿。
 社区主导。 社区自主发起、主导保护和开发项目，外部力量提供技术、资金和渠道支持。</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屯堡文化保护中的社区参与可分为以下层次：</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信息告知。 向社区通报保护规划和旅游开发的相关信息。这是最基本的参与层次，社区处于被动接收信息的地位。</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意见征询。 通过座谈会、问卷调查等方式征求社区对保护方案的意见。社区的"声音被听到"，但不一定"被采纳"。</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协商合作。 社区代表与政府、专家、企业等外部力量就保护方案进行协商，各方都有一定的话语权和影响力。</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共同决策。 社区在重大决策中拥有表决权，决策结果反映社区的意愿。</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12.2 社区参与的理论与实践</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12.2.3 屯堡社区参与的实践</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本寨模式：社区主导型。 本寨否决了整体租赁方案后，成立了村集体旅游合作社，以"社区主导、外部支持"的方式发展旅游。合作社统一管理村内旅游资源，统一分配旅游收益。外部合作者（如研学机构、民宿运营商）以技术和渠道入股，但经营主导权在社区。
 本寨模式的优势是社区对文化遗产的控制权得到了保障，旅游收益更多地留在了社区。局限是社区自身的资金实力和管理能力有限，发展速度相对较慢。
 天龙模式：企业主导+社区参与。 天龙屯堡的旅游开发由旅游公司主导，社区以房屋租赁、劳务就业、地戏表演等方式参与。这种模式的优势是资金雄厚、管理专业、发展速度快。局限是社区在重大决策中的话语权不足，旅游收益的分配存在争议。
 鲍家屯模式：多主体协作。 鲍家屯的保护与发展由水利部门（负责古水利系统维护）、农业部门（支持生态农业发展）、文旅部门（推动研学旅游）和村集体（组织村民参与）多方协作。这种模式的优势是资源整合能力强。局...</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本寨模式：社区主导型。 本寨否决了整体租赁方案后，成立了村集体旅游合作社，以"社区主导、外部支持"的方式发展旅游。合作社统一管理村内旅游资源，统一分配旅游收益。外部合作者（如研学机构、民宿运营商）以技术和渠道入股，但经营主导权在社区。</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本寨模式的优势是社区对文化遗产的控制权得到了保障，旅游收益更多地留在了社区。局限是社区自身的资金实力和管理能力有限，发展速度相对较慢。</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天龙模式：企业主导+社区参与。 天龙屯堡的旅游开发由旅游公司主导，社区以房屋租赁、劳务就业、地戏表演等方式参与。这种模式的优势是资金雄厚、管理专业、发展速度快。局限是社区在重大决策中的话语权不足，旅游收益的分配存在争议。</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鲍家屯模式：多主体协作。 鲍家屯的保护与发展由水利部门（负责古水利系统维护）、农业部门（支持生态农业发展）、文旅部门（推动研学旅游）和村集体（组织村民参与）多方协作。这种模式的优势是资源整合能力强。局限是多主体协调的成本高。</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12.2 社区参与的理论与实践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12.2.1 Arnstein的参与阶梯</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美国学者Sherry Arnstein在1969年提出了著名的"公众参与阶梯"理论，将公众参与分为八个层次，从低到高依次为：操纵、治疗（非参与）；告知、咨询、安抚（象征性参与）；合作伙伴、授权、公民控制（实质性参与）。</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12.2.2 社区参与的层次</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屯堡文化保护中的社区参与可分为以下层次：</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12.2.3 屯堡社区参与的实践</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本寨模式：社区主导型。 本寨否决了整体租赁方案后，成立了村集体旅游合作社，以"社区主导、外部支持"的方式发展旅游。合作社统一管理村内旅游资源，统一分配旅游收益。外部合作者（如研学机构、民宿运营商）以技术和渠道入股，但经营主导权在社区。</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12.3 利益相关者分析</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12.3 利益相关者分析</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12.3.1 利益相关者识别</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屯堡文化保护与旅游活化涉及多元利益相关者：
 核心层。 屯堡社区居民（包括仍居住在本地的居民和外出务工的"离乡屯堡人"）、非遗传承人。
 直接层。 各级政府（文物局、文旅局、住建局、水利局等）、旅游企业、研究机构、旅游消费者。
 间接层。 媒体、非政府组织、一般公众、后代人（尚未出生但受当代决策影响的未来世代）。</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屯堡文化保护与旅游活化涉及多元利益相关者：</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核心层。 屯堡社区居民（包括仍居住在本地的居民和外出务工的"离乡屯堡人"）、非遗传承人。</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直接层。 各级政府（文物局、文旅局、住建局、水利局等）、旅游企业、研究机构、旅游消费者。</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间接层。 媒体、非政府组织、一般公众、后代人（尚未出生但受当代决策影响的未来世代）。</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12.3 利益相关者分析</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12.3.2 利益诉求分析</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不同利益相关者的诉求既有交集也有差异：
 社区居民。 改善生活条件、增加经济收入、维护文化传统、保持生活方式的自主权。
 传承人。 获得社会尊重和经济回报、有徒弟传承技艺、技艺不被歪曲和滥用。
 政府。 保护文化遗产、发展地方经济、提升城市形象、维护社会稳定。
 旅游企业。 获取投资回报、扩大市场份额、降低经营风险。
 研究机构。 获取研究资料、产出学术成果、服务地方发展。
 旅游消费者。 获得真实的、有价值的文化体验。</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不同利益相关者的诉求既有交集也有差异：</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社区居民。 改善生活条件、增加经济收入、维护文化传统、保持生活方式的自主权。</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传承人。 获得社会尊重和经济回报、有徒弟传承技艺、技艺不被歪曲和滥用。</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政府。 保护文化遗产、发展地方经济、提升城市形象、维护社会稳定。</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旅游企业。 获取投资回报、扩大市场份额、降低经营风险。</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12.3 利益相关者分析</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12.3.3 利益协调机制</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协调多元利益诉求需要建立制度化的协调机制：
 社区议事机制。 建立村民代表大会、文化保护理事会等社区议事平台，确保社区在重大事项上的知情权和决策权。
 多方协商机制。 建立由政府、社区、企业、专家组成的多方协商平台，就保护规划、旅游开发、收益分配等重大事项进行协商。
 利益分享机制。 建立透明、公平的旅游收益分配制度，确保社区和传承人获得合理的利益回报。
 争议解决机制。 建立第三方调解和仲裁机制，处理保护与开发过程中出现的争议。</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协调多元利益诉求需要建立制度化的协调机制：</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社区议事机制。 建立村民代表大会、文化保护理事会等社区议事平台，确保社区在重大事项上的知情权和决策权。</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多方协商机制。 建立由政府、社区、企业、专家组成的多方协商平台，就保护规划、旅游开发、收益分配等重大事项进行协商。</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利益分享机制。 建立透明、公平的旅游收益分配制度，确保社区和传承人获得合理的利益回报。</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争议解决机制。 建立第三方调解和仲裁机制，处理保护与开发过程中出现的争议。</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12.3 利益相关者分析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12.3.1 利益相关者识别</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屯堡文化保护与旅游活化涉及多元利益相关者：</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12.3.2 利益诉求分析</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不同利益相关者的诉求既有交集也有差异：</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12.3.3 利益协调机制</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协调多元利益诉求需要建立制度化的协调机制：</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12.4 环境保护与绿色发展</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12.4 环境保护与绿色发展</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12.4.1 旅游环境承载力</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旅游环境承载力是指在不导致环境质量下降和游客体验恶化的前提下，一个旅游地所能承载的最大游客量。
 屯堡各核心村寨的旅游环境承载力差异很大。天龙屯堡旅游设施完善，日承载量约5000人次；本寨巷道狭窄，日承载量约2000人次；云山屯受地形和交通限制，日承载量约1000人次。旺季游客量超过承载力是当前面临的主要环境压力。</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旅游环境承载力是指在不导致环境质量下降和游客体验恶化的前提下，一个旅游地所能承载的最大游客量。</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各核心村寨的旅游环境承载力差异很大。天龙屯堡旅游设施完善，日承载量约5000人次；本寨巷道狭窄，日承载量约2000人次；云山屯受地形和交通限制，日承载量约1000人次。旺季游客量超过承载力是当前面临的主要环境压力。</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12.4 环境保护与绿色发展</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12.4.2 绿色旅游实践</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低碳交通。 在屯堡文化圈内推广电瓶车接驳、自行车租赁、徒步游览等低碳出行方式，减少机动车尾气排放。
 绿色建筑。 古建筑修缮和老宅改造采用传统材料和工艺，新建旅游服务设施采用绿色建筑标准。
 垃圾分类与减量。 在景区推行垃圾分类，减少一次性塑料制品的使用，鼓励游客"自带垃圾出村"。
 生态农业。 鲍家屯等村寨推广生态农业，减少化肥农药使用，保护古水利系统的水质。</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低碳交通。 在屯堡文化圈内推广电瓶车接驳、自行车租赁、徒步游览等低碳出行方式，减少机动车尾气排放。</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绿色建筑。 古建筑修缮和老宅改造采用传统材料和工艺，新建旅游服务设施采用绿色建筑标准。</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垃圾分类与减量。 在景区推行垃圾分类，减少一次性塑料制品的使用，鼓励游客"自带垃圾出村"。</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生态农业。 鲍家屯等村寨推广生态农业，减少化肥农药使用，保护古水利系统的水质。</a:t>
            </a:r>
            <a:endParaRPr lang="en-US"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12.4 环境保护与绿色发展</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12.4.3 气候变化应对</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气候变化对屯堡文化遗产构成了日益严峻的威胁。黔中地区极端降雨事件的频率和强度呈上升趋势，对石木结构建筑的防水和排水提出了更高的要求。高温热浪加速了木材的老化和石材的风化。
 应对策略包括：加强古建筑的排水系统和防水处理；在建筑数字孪生系统中加入气候监测模块，实时预警极端天气；制定文化遗产应对气候变化的应急预案；将气候适应纳入文化遗产保护的长期规划。</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气候变化对屯堡文化遗产构成了日益严峻的威胁。黔中地区极端降雨事件的频率和强度呈上升趋势，对石木结构建筑的防水和排水提出了更高的要求。高温热浪加速了木材的老化和石材的风化。</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应对策略包括：加强古建筑的排水系统和防水处理；在建筑数字孪生系统中加入气候监测模块，实时预警极端天气；制定文化遗产应对气候变化的应急预案；将气候适应纳入文化遗产保护的长期规划。</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12.4 环境保护与绿色发展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12.4.1 旅游环境承载力</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旅游环境承载力是指在不导致环境质量下降和游客体验恶化的前提下，一个旅游地所能承载的最大游客量。</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12.4.2 绿色旅游实践</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低碳交通。 在屯堡文化圈内推广电瓶车接驳、自行车租赁、徒步游览等低碳出行方式，减少机动车尾气排放。</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12.4.3 气候变化应对</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气候变化对屯堡文化遗产构成了日益严峻的威胁。黔中地区极端降雨事件的频率和强度呈上升趋势，对石木结构建筑的防水和排水提出了更高的要求。高温热浪加速了木材的老化和石材的风化。</a:t>
            </a:r>
            <a:endParaRPr lang="en-US" sz="11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12.5 面向未来的战略思考</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12.5 面向未来的战略思考</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12.5.1 从"保护"到"赋能"</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文化遗产保护的范式正在从"保护"（保护文化遗产免受破坏）转向"赋能"（赋予文化遗产自我更新的能力）。对于屯堡文化而言，赋能意味着：赋能社区——让社区有能力自主管理文化资源；赋能传承人——让传承人有条件、有动力传承和创新技艺；赋能数字平台——让数字技术成为文化传承的倍增器而非替代品。</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文化遗产保护的范式正在从"保护"（保护文化遗产免受破坏）转向"赋能"（赋予文化遗产自我更新的能力）。对于屯堡文化而言，赋能意味着：赋能社区——让社区有能力自主管理文化资源；赋能传承人——让传承人有条件、有动力传承和创新技艺；赋能数字平台——让数字技术成为文化传承的倍增器而非替代品。</a:t>
            </a:r>
            <a:endParaRPr lang="en-US" sz="1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12.5 面向未来的战略思考</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12.5.2 代际传承</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屯堡文化的最大挑战不是建筑的破损或技艺的失传，而是年轻人"不想传承"。当一位屯堡青年觉得穿凤阳汉装"土"、唱地戏"没前途"时，再多的保护资金和技术手段也无济于事。
 代际传承的关键是让年轻人从传统文化中看到价值——不仅是文化价值，还有经济价值和社会价值。文创产业的兴起让年轻人看到了"传统也可以很潮"，研学旅游的发展让年轻人看到了"传承也可以有体面的收入"，新媒体传播让年轻人看到了"自己的文化也可以被世界看见"。</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屯堡文化的最大挑战不是建筑的破损或技艺的失传，而是年轻人"不想传承"。当一位屯堡青年觉得穿凤阳汉装"土"、唱地戏"没前途"时，再多的保护资金和技术手段也无济于事。</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代际传承的关键是让年轻人从传统文化中看到价值——不仅是文化价值，还有经济价值和社会价值。文创产业的兴起让年轻人看到了"传统也可以很潮"，研学旅游的发展让年轻人看到了"传承也可以有体面的收入"，新媒体传播让年轻人看到了"自己的文化也可以被世界看见"。</a:t>
            </a:r>
            <a:endParaRPr lang="en-US" sz="1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12.5 面向未来的战略思考</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12.5.3 开放与坚守</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屯堡文化在未来的可持续发展，需要在"开放"与"坚守"之间找到动态平衡。开放意味着接纳游客、拥抱技术、吸收新的文化元素；坚守意味着维护核心价值、保持文化特质、拒绝歪曲和滥用。
 六百年前，屯堡人的祖先在黔中深山里坚守汉文化的同时，也吸收了当地少数民族的文化元素。这种"在坚守中开放、在开放中坚守"的文化智慧，正是屯堡文化穿越六百年时光而不衰的内在力量。
 文化遗产的可持续发展涵盖文化、经济、社会和环境四个维度，需要在保护与利用之间找到动态平衡。社区参与是可持续发展的核心，参与深度从信息告知到社区主导不等，屯堡各村寨探索了不同的参与模式。利益相关者多元化的诉求需要通过制度化的协商和分享机制来协调。旅游环境承载力管理和气候变化应对是环境保护的紧迫课题。面向未来，屯堡文化需要从"保护"转向"赋能"，在代际传承中吸引年轻人，在开放与坚守之间保持文化生命力。</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屯堡文化在未来的可持续发展，需要在"开放"与"坚守"之间找到动态平衡。开放意味着接纳游客、拥抱技术、吸收新的文化元素；坚守意味着维护核心价值、保持文化特质、拒绝歪曲和滥用。</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六百年前，屯堡人的祖先在黔中深山里坚守汉文化的同时，也吸收了当地少数民族的文化元素。这种"在坚守中开放、在开放中坚守"的文化智慧，正是屯堡文化穿越六百年时光而不衰的内在力量。</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文化遗产的可持续发展涵盖文化、经济、社会和环境四个维度，需要在保护与利用之间找到动态平衡。社区参与是可持续发展的核心，参与深度从信息告知到社区主导不等，屯堡各村寨探索了不同的参与模式。利益相关者多元化的诉求需要通过制度化的协商和分享机制来协调。旅游环境承载力管理和气候变化应对是环境保护的紧迫课题。面向未来，屯堡文化需要从"保护"转向"赋能"，在代际传承中吸引年轻人，在开放与坚守之间保持文化生命力。</a:t>
            </a:r>
            <a:endParaRPr lang="en-US" sz="12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12.5 面向未来的战略思考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12.5.1 从"保护"到"赋能"</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文化遗产保护的范式正在从"保护"（保护文化遗产免受破坏）转向"赋能"（赋予文化遗产自我更新的能力）。对于屯堡文化而言，赋能意味着：赋能社区——让社区有能力自主管理文化资源；赋能传承人——让传承人有条件、有动力传承和创新技艺；赋能数字平台——让数字技术成为文化传承的倍增器而非替代品。</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12.5.2 代际传承</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屯堡文化的最大挑战不是建筑的破损或技艺的失传，而是年轻人"不想传承"。当一位屯堡青年觉得穿凤阳汉装"土"、唱地戏"没前途"时，再多的保护资金和技术手段也无济于事。</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12.5.3 开放与坚守</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屯堡文化在未来的可持续发展，需要在"开放"与"坚守"之间找到动态平衡。开放意味着接纳游客、拥抱技术、吸收新的文化元素；坚守意味着维护核心价值、保持文化特质、拒绝歪曲和滥用。</a:t>
            </a:r>
            <a:endParaRPr lang="en-US" sz="11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6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思考与练习</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
        <p:nvSpPr>
          <p:cNvPr id="4" name="Shape 2"/>
          <p:cNvSpPr/>
          <p:nvPr/>
        </p:nvSpPr>
        <p:spPr>
          <a:xfrm>
            <a:off x="457200" y="1005840"/>
            <a:ext cx="3931920" cy="457200"/>
          </a:xfrm>
          <a:prstGeom prst="rect">
            <a:avLst/>
          </a:prstGeom>
          <a:solidFill>
            <a:srgbClr val="F8FAFC"/>
          </a:solidFill>
          <a:ln/>
        </p:spPr>
      </p:sp>
      <p:sp>
        <p:nvSpPr>
          <p:cNvPr id="5" name="Shape 3"/>
          <p:cNvSpPr/>
          <p:nvPr/>
        </p:nvSpPr>
        <p:spPr>
          <a:xfrm>
            <a:off x="457200" y="1005840"/>
            <a:ext cx="54864" cy="457200"/>
          </a:xfrm>
          <a:prstGeom prst="rect">
            <a:avLst/>
          </a:prstGeom>
          <a:solidFill>
            <a:srgbClr val="1C7293"/>
          </a:solidFill>
          <a:ln/>
        </p:spPr>
      </p:sp>
      <p:sp>
        <p:nvSpPr>
          <p:cNvPr id="6" name="Text 4"/>
          <p:cNvSpPr/>
          <p:nvPr/>
        </p:nvSpPr>
        <p:spPr>
          <a:xfrm>
            <a:off x="59436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12.1.1 可持续发展的四个维度</a:t>
            </a:r>
            <a:endParaRPr lang="en-US" sz="1200" dirty="0"/>
          </a:p>
        </p:txBody>
      </p:sp>
      <p:sp>
        <p:nvSpPr>
          <p:cNvPr id="7" name="Shape 5"/>
          <p:cNvSpPr/>
          <p:nvPr/>
        </p:nvSpPr>
        <p:spPr>
          <a:xfrm>
            <a:off x="457200" y="1508760"/>
            <a:ext cx="3931920" cy="457200"/>
          </a:xfrm>
          <a:prstGeom prst="rect">
            <a:avLst/>
          </a:prstGeom>
          <a:solidFill>
            <a:srgbClr val="F8FAFC"/>
          </a:solidFill>
          <a:ln/>
        </p:spPr>
      </p:sp>
      <p:sp>
        <p:nvSpPr>
          <p:cNvPr id="8" name="Shape 6"/>
          <p:cNvSpPr/>
          <p:nvPr/>
        </p:nvSpPr>
        <p:spPr>
          <a:xfrm>
            <a:off x="457200" y="1508760"/>
            <a:ext cx="54864" cy="457200"/>
          </a:xfrm>
          <a:prstGeom prst="rect">
            <a:avLst/>
          </a:prstGeom>
          <a:solidFill>
            <a:srgbClr val="1C7293"/>
          </a:solidFill>
          <a:ln/>
        </p:spPr>
      </p:sp>
      <p:sp>
        <p:nvSpPr>
          <p:cNvPr id="9" name="Text 7"/>
          <p:cNvSpPr/>
          <p:nvPr/>
        </p:nvSpPr>
        <p:spPr>
          <a:xfrm>
            <a:off x="59436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12.1.2 可持续旅游原则</a:t>
            </a:r>
            <a:endParaRPr lang="en-US" sz="1200" dirty="0"/>
          </a:p>
        </p:txBody>
      </p:sp>
      <p:sp>
        <p:nvSpPr>
          <p:cNvPr id="10" name="Shape 8"/>
          <p:cNvSpPr/>
          <p:nvPr/>
        </p:nvSpPr>
        <p:spPr>
          <a:xfrm>
            <a:off x="457200" y="2011680"/>
            <a:ext cx="3931920" cy="457200"/>
          </a:xfrm>
          <a:prstGeom prst="rect">
            <a:avLst/>
          </a:prstGeom>
          <a:solidFill>
            <a:srgbClr val="F8FAFC"/>
          </a:solidFill>
          <a:ln/>
        </p:spPr>
      </p:sp>
      <p:sp>
        <p:nvSpPr>
          <p:cNvPr id="11" name="Shape 9"/>
          <p:cNvSpPr/>
          <p:nvPr/>
        </p:nvSpPr>
        <p:spPr>
          <a:xfrm>
            <a:off x="457200" y="2011680"/>
            <a:ext cx="54864" cy="457200"/>
          </a:xfrm>
          <a:prstGeom prst="rect">
            <a:avLst/>
          </a:prstGeom>
          <a:solidFill>
            <a:srgbClr val="1C7293"/>
          </a:solidFill>
          <a:ln/>
        </p:spPr>
      </p:sp>
      <p:sp>
        <p:nvSpPr>
          <p:cNvPr id="12" name="Text 10"/>
          <p:cNvSpPr/>
          <p:nvPr/>
        </p:nvSpPr>
        <p:spPr>
          <a:xfrm>
            <a:off x="59436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12.1.3 韧性理论</a:t>
            </a:r>
            <a:endParaRPr lang="en-US" sz="1200" dirty="0"/>
          </a:p>
        </p:txBody>
      </p:sp>
      <p:sp>
        <p:nvSpPr>
          <p:cNvPr id="13" name="Shape 11"/>
          <p:cNvSpPr/>
          <p:nvPr/>
        </p:nvSpPr>
        <p:spPr>
          <a:xfrm>
            <a:off x="457200" y="2514600"/>
            <a:ext cx="3931920" cy="457200"/>
          </a:xfrm>
          <a:prstGeom prst="rect">
            <a:avLst/>
          </a:prstGeom>
          <a:solidFill>
            <a:srgbClr val="F8FAFC"/>
          </a:solidFill>
          <a:ln/>
        </p:spPr>
      </p:sp>
      <p:sp>
        <p:nvSpPr>
          <p:cNvPr id="14" name="Shape 12"/>
          <p:cNvSpPr/>
          <p:nvPr/>
        </p:nvSpPr>
        <p:spPr>
          <a:xfrm>
            <a:off x="457200" y="2514600"/>
            <a:ext cx="54864" cy="457200"/>
          </a:xfrm>
          <a:prstGeom prst="rect">
            <a:avLst/>
          </a:prstGeom>
          <a:solidFill>
            <a:srgbClr val="1C7293"/>
          </a:solidFill>
          <a:ln/>
        </p:spPr>
      </p:sp>
      <p:sp>
        <p:nvSpPr>
          <p:cNvPr id="15" name="Text 13"/>
          <p:cNvSpPr/>
          <p:nvPr/>
        </p:nvSpPr>
        <p:spPr>
          <a:xfrm>
            <a:off x="59436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12.2.1 Arnstein的参与阶梯</a:t>
            </a:r>
            <a:endParaRPr lang="en-US" sz="1200" dirty="0"/>
          </a:p>
        </p:txBody>
      </p:sp>
      <p:sp>
        <p:nvSpPr>
          <p:cNvPr id="16" name="Shape 14"/>
          <p:cNvSpPr/>
          <p:nvPr/>
        </p:nvSpPr>
        <p:spPr>
          <a:xfrm>
            <a:off x="457200" y="3017520"/>
            <a:ext cx="3931920" cy="457200"/>
          </a:xfrm>
          <a:prstGeom prst="rect">
            <a:avLst/>
          </a:prstGeom>
          <a:solidFill>
            <a:srgbClr val="F8FAFC"/>
          </a:solidFill>
          <a:ln/>
        </p:spPr>
      </p:sp>
      <p:sp>
        <p:nvSpPr>
          <p:cNvPr id="17" name="Shape 15"/>
          <p:cNvSpPr/>
          <p:nvPr/>
        </p:nvSpPr>
        <p:spPr>
          <a:xfrm>
            <a:off x="457200" y="3017520"/>
            <a:ext cx="54864" cy="457200"/>
          </a:xfrm>
          <a:prstGeom prst="rect">
            <a:avLst/>
          </a:prstGeom>
          <a:solidFill>
            <a:srgbClr val="1C7293"/>
          </a:solidFill>
          <a:ln/>
        </p:spPr>
      </p:sp>
      <p:sp>
        <p:nvSpPr>
          <p:cNvPr id="18" name="Text 16"/>
          <p:cNvSpPr/>
          <p:nvPr/>
        </p:nvSpPr>
        <p:spPr>
          <a:xfrm>
            <a:off x="59436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12.2.2 社区参与的层次</a:t>
            </a:r>
            <a:endParaRPr lang="en-US" sz="1200" dirty="0"/>
          </a:p>
        </p:txBody>
      </p:sp>
      <p:sp>
        <p:nvSpPr>
          <p:cNvPr id="19" name="Shape 17"/>
          <p:cNvSpPr/>
          <p:nvPr/>
        </p:nvSpPr>
        <p:spPr>
          <a:xfrm>
            <a:off x="457200" y="3520440"/>
            <a:ext cx="3931920" cy="457200"/>
          </a:xfrm>
          <a:prstGeom prst="rect">
            <a:avLst/>
          </a:prstGeom>
          <a:solidFill>
            <a:srgbClr val="F8FAFC"/>
          </a:solidFill>
          <a:ln/>
        </p:spPr>
      </p:sp>
      <p:sp>
        <p:nvSpPr>
          <p:cNvPr id="20" name="Shape 18"/>
          <p:cNvSpPr/>
          <p:nvPr/>
        </p:nvSpPr>
        <p:spPr>
          <a:xfrm>
            <a:off x="457200" y="3520440"/>
            <a:ext cx="54864" cy="457200"/>
          </a:xfrm>
          <a:prstGeom prst="rect">
            <a:avLst/>
          </a:prstGeom>
          <a:solidFill>
            <a:srgbClr val="1C7293"/>
          </a:solidFill>
          <a:ln/>
        </p:spPr>
      </p:sp>
      <p:sp>
        <p:nvSpPr>
          <p:cNvPr id="21" name="Text 19"/>
          <p:cNvSpPr/>
          <p:nvPr/>
        </p:nvSpPr>
        <p:spPr>
          <a:xfrm>
            <a:off x="594360" y="35204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12.2.3 屯堡社区参与的实践</a:t>
            </a:r>
            <a:endParaRPr lang="en-US" sz="1200" dirty="0"/>
          </a:p>
        </p:txBody>
      </p:sp>
      <p:sp>
        <p:nvSpPr>
          <p:cNvPr id="22" name="Shape 20"/>
          <p:cNvSpPr/>
          <p:nvPr/>
        </p:nvSpPr>
        <p:spPr>
          <a:xfrm>
            <a:off x="457200" y="4023360"/>
            <a:ext cx="3931920" cy="457200"/>
          </a:xfrm>
          <a:prstGeom prst="rect">
            <a:avLst/>
          </a:prstGeom>
          <a:solidFill>
            <a:srgbClr val="F8FAFC"/>
          </a:solidFill>
          <a:ln/>
        </p:spPr>
      </p:sp>
      <p:sp>
        <p:nvSpPr>
          <p:cNvPr id="23" name="Shape 21"/>
          <p:cNvSpPr/>
          <p:nvPr/>
        </p:nvSpPr>
        <p:spPr>
          <a:xfrm>
            <a:off x="457200" y="4023360"/>
            <a:ext cx="54864" cy="457200"/>
          </a:xfrm>
          <a:prstGeom prst="rect">
            <a:avLst/>
          </a:prstGeom>
          <a:solidFill>
            <a:srgbClr val="1C7293"/>
          </a:solidFill>
          <a:ln/>
        </p:spPr>
      </p:sp>
      <p:sp>
        <p:nvSpPr>
          <p:cNvPr id="24" name="Text 22"/>
          <p:cNvSpPr/>
          <p:nvPr/>
        </p:nvSpPr>
        <p:spPr>
          <a:xfrm>
            <a:off x="594360" y="40233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12.3.1 利益相关者识别</a:t>
            </a:r>
            <a:endParaRPr lang="en-US" sz="1200" dirty="0"/>
          </a:p>
        </p:txBody>
      </p:sp>
      <p:sp>
        <p:nvSpPr>
          <p:cNvPr id="25" name="Shape 23"/>
          <p:cNvSpPr/>
          <p:nvPr/>
        </p:nvSpPr>
        <p:spPr>
          <a:xfrm>
            <a:off x="457200" y="4526280"/>
            <a:ext cx="3931920" cy="457200"/>
          </a:xfrm>
          <a:prstGeom prst="rect">
            <a:avLst/>
          </a:prstGeom>
          <a:solidFill>
            <a:srgbClr val="F8FAFC"/>
          </a:solidFill>
          <a:ln/>
        </p:spPr>
      </p:sp>
      <p:sp>
        <p:nvSpPr>
          <p:cNvPr id="26" name="Shape 24"/>
          <p:cNvSpPr/>
          <p:nvPr/>
        </p:nvSpPr>
        <p:spPr>
          <a:xfrm>
            <a:off x="457200" y="4526280"/>
            <a:ext cx="54864" cy="457200"/>
          </a:xfrm>
          <a:prstGeom prst="rect">
            <a:avLst/>
          </a:prstGeom>
          <a:solidFill>
            <a:srgbClr val="1C7293"/>
          </a:solidFill>
          <a:ln/>
        </p:spPr>
      </p:sp>
      <p:sp>
        <p:nvSpPr>
          <p:cNvPr id="27" name="Text 25"/>
          <p:cNvSpPr/>
          <p:nvPr/>
        </p:nvSpPr>
        <p:spPr>
          <a:xfrm>
            <a:off x="594360" y="45262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12.3.2 利益诉求分析</a:t>
            </a:r>
            <a:endParaRPr lang="en-US" sz="1200" dirty="0"/>
          </a:p>
        </p:txBody>
      </p:sp>
      <p:sp>
        <p:nvSpPr>
          <p:cNvPr id="28" name="Shape 26"/>
          <p:cNvSpPr/>
          <p:nvPr/>
        </p:nvSpPr>
        <p:spPr>
          <a:xfrm>
            <a:off x="4754880" y="1005840"/>
            <a:ext cx="3931920" cy="457200"/>
          </a:xfrm>
          <a:prstGeom prst="rect">
            <a:avLst/>
          </a:prstGeom>
          <a:solidFill>
            <a:srgbClr val="F8FAFC"/>
          </a:solidFill>
          <a:ln/>
        </p:spPr>
      </p:sp>
      <p:sp>
        <p:nvSpPr>
          <p:cNvPr id="29" name="Shape 27"/>
          <p:cNvSpPr/>
          <p:nvPr/>
        </p:nvSpPr>
        <p:spPr>
          <a:xfrm>
            <a:off x="4754880" y="1005840"/>
            <a:ext cx="54864" cy="457200"/>
          </a:xfrm>
          <a:prstGeom prst="rect">
            <a:avLst/>
          </a:prstGeom>
          <a:solidFill>
            <a:srgbClr val="1C7293"/>
          </a:solidFill>
          <a:ln/>
        </p:spPr>
      </p:sp>
      <p:sp>
        <p:nvSpPr>
          <p:cNvPr id="30" name="Text 28"/>
          <p:cNvSpPr/>
          <p:nvPr/>
        </p:nvSpPr>
        <p:spPr>
          <a:xfrm>
            <a:off x="489204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12.3.3 利益协调机制</a:t>
            </a:r>
            <a:endParaRPr lang="en-US" sz="1200" dirty="0"/>
          </a:p>
        </p:txBody>
      </p:sp>
      <p:sp>
        <p:nvSpPr>
          <p:cNvPr id="31" name="Shape 29"/>
          <p:cNvSpPr/>
          <p:nvPr/>
        </p:nvSpPr>
        <p:spPr>
          <a:xfrm>
            <a:off x="4754880" y="1508760"/>
            <a:ext cx="3931920" cy="457200"/>
          </a:xfrm>
          <a:prstGeom prst="rect">
            <a:avLst/>
          </a:prstGeom>
          <a:solidFill>
            <a:srgbClr val="F8FAFC"/>
          </a:solidFill>
          <a:ln/>
        </p:spPr>
      </p:sp>
      <p:sp>
        <p:nvSpPr>
          <p:cNvPr id="32" name="Shape 30"/>
          <p:cNvSpPr/>
          <p:nvPr/>
        </p:nvSpPr>
        <p:spPr>
          <a:xfrm>
            <a:off x="4754880" y="1508760"/>
            <a:ext cx="54864" cy="457200"/>
          </a:xfrm>
          <a:prstGeom prst="rect">
            <a:avLst/>
          </a:prstGeom>
          <a:solidFill>
            <a:srgbClr val="1C7293"/>
          </a:solidFill>
          <a:ln/>
        </p:spPr>
      </p:sp>
      <p:sp>
        <p:nvSpPr>
          <p:cNvPr id="33" name="Text 31"/>
          <p:cNvSpPr/>
          <p:nvPr/>
        </p:nvSpPr>
        <p:spPr>
          <a:xfrm>
            <a:off x="489204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12.4.1 旅游环境承载力</a:t>
            </a:r>
            <a:endParaRPr lang="en-US" sz="1200" dirty="0"/>
          </a:p>
        </p:txBody>
      </p:sp>
      <p:sp>
        <p:nvSpPr>
          <p:cNvPr id="34" name="Shape 32"/>
          <p:cNvSpPr/>
          <p:nvPr/>
        </p:nvSpPr>
        <p:spPr>
          <a:xfrm>
            <a:off x="4754880" y="2011680"/>
            <a:ext cx="3931920" cy="457200"/>
          </a:xfrm>
          <a:prstGeom prst="rect">
            <a:avLst/>
          </a:prstGeom>
          <a:solidFill>
            <a:srgbClr val="F8FAFC"/>
          </a:solidFill>
          <a:ln/>
        </p:spPr>
      </p:sp>
      <p:sp>
        <p:nvSpPr>
          <p:cNvPr id="35" name="Shape 33"/>
          <p:cNvSpPr/>
          <p:nvPr/>
        </p:nvSpPr>
        <p:spPr>
          <a:xfrm>
            <a:off x="4754880" y="2011680"/>
            <a:ext cx="54864" cy="457200"/>
          </a:xfrm>
          <a:prstGeom prst="rect">
            <a:avLst/>
          </a:prstGeom>
          <a:solidFill>
            <a:srgbClr val="1C7293"/>
          </a:solidFill>
          <a:ln/>
        </p:spPr>
      </p:sp>
      <p:sp>
        <p:nvSpPr>
          <p:cNvPr id="36" name="Text 34"/>
          <p:cNvSpPr/>
          <p:nvPr/>
        </p:nvSpPr>
        <p:spPr>
          <a:xfrm>
            <a:off x="489204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12.4.2 绿色旅游实践</a:t>
            </a:r>
            <a:endParaRPr lang="en-US" sz="1200" dirty="0"/>
          </a:p>
        </p:txBody>
      </p:sp>
      <p:sp>
        <p:nvSpPr>
          <p:cNvPr id="37" name="Shape 35"/>
          <p:cNvSpPr/>
          <p:nvPr/>
        </p:nvSpPr>
        <p:spPr>
          <a:xfrm>
            <a:off x="4754880" y="2514600"/>
            <a:ext cx="3931920" cy="457200"/>
          </a:xfrm>
          <a:prstGeom prst="rect">
            <a:avLst/>
          </a:prstGeom>
          <a:solidFill>
            <a:srgbClr val="F8FAFC"/>
          </a:solidFill>
          <a:ln/>
        </p:spPr>
      </p:sp>
      <p:sp>
        <p:nvSpPr>
          <p:cNvPr id="38" name="Shape 36"/>
          <p:cNvSpPr/>
          <p:nvPr/>
        </p:nvSpPr>
        <p:spPr>
          <a:xfrm>
            <a:off x="4754880" y="2514600"/>
            <a:ext cx="54864" cy="457200"/>
          </a:xfrm>
          <a:prstGeom prst="rect">
            <a:avLst/>
          </a:prstGeom>
          <a:solidFill>
            <a:srgbClr val="1C7293"/>
          </a:solidFill>
          <a:ln/>
        </p:spPr>
      </p:sp>
      <p:sp>
        <p:nvSpPr>
          <p:cNvPr id="39" name="Text 37"/>
          <p:cNvSpPr/>
          <p:nvPr/>
        </p:nvSpPr>
        <p:spPr>
          <a:xfrm>
            <a:off x="489204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12.4.3 气候变化应对</a:t>
            </a:r>
            <a:endParaRPr lang="en-US" sz="1200" dirty="0"/>
          </a:p>
        </p:txBody>
      </p:sp>
      <p:sp>
        <p:nvSpPr>
          <p:cNvPr id="40" name="Shape 38"/>
          <p:cNvSpPr/>
          <p:nvPr/>
        </p:nvSpPr>
        <p:spPr>
          <a:xfrm>
            <a:off x="4754880" y="3017520"/>
            <a:ext cx="3931920" cy="457200"/>
          </a:xfrm>
          <a:prstGeom prst="rect">
            <a:avLst/>
          </a:prstGeom>
          <a:solidFill>
            <a:srgbClr val="F8FAFC"/>
          </a:solidFill>
          <a:ln/>
        </p:spPr>
      </p:sp>
      <p:sp>
        <p:nvSpPr>
          <p:cNvPr id="41" name="Shape 39"/>
          <p:cNvSpPr/>
          <p:nvPr/>
        </p:nvSpPr>
        <p:spPr>
          <a:xfrm>
            <a:off x="4754880" y="3017520"/>
            <a:ext cx="54864" cy="457200"/>
          </a:xfrm>
          <a:prstGeom prst="rect">
            <a:avLst/>
          </a:prstGeom>
          <a:solidFill>
            <a:srgbClr val="1C7293"/>
          </a:solidFill>
          <a:ln/>
        </p:spPr>
      </p:sp>
      <p:sp>
        <p:nvSpPr>
          <p:cNvPr id="42" name="Text 40"/>
          <p:cNvSpPr/>
          <p:nvPr/>
        </p:nvSpPr>
        <p:spPr>
          <a:xfrm>
            <a:off x="489204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12.5.1 从"保护"到"赋能"</a:t>
            </a:r>
            <a:endParaRPr lang="en-US" sz="1200" dirty="0"/>
          </a:p>
        </p:txBody>
      </p:sp>
      <p:sp>
        <p:nvSpPr>
          <p:cNvPr id="43" name="Shape 41"/>
          <p:cNvSpPr/>
          <p:nvPr/>
        </p:nvSpPr>
        <p:spPr>
          <a:xfrm>
            <a:off x="4754880" y="3520440"/>
            <a:ext cx="3931920" cy="457200"/>
          </a:xfrm>
          <a:prstGeom prst="rect">
            <a:avLst/>
          </a:prstGeom>
          <a:solidFill>
            <a:srgbClr val="F8FAFC"/>
          </a:solidFill>
          <a:ln/>
        </p:spPr>
      </p:sp>
      <p:sp>
        <p:nvSpPr>
          <p:cNvPr id="44" name="Shape 42"/>
          <p:cNvSpPr/>
          <p:nvPr/>
        </p:nvSpPr>
        <p:spPr>
          <a:xfrm>
            <a:off x="4754880" y="3520440"/>
            <a:ext cx="54864" cy="457200"/>
          </a:xfrm>
          <a:prstGeom prst="rect">
            <a:avLst/>
          </a:prstGeom>
          <a:solidFill>
            <a:srgbClr val="1C7293"/>
          </a:solidFill>
          <a:ln/>
        </p:spPr>
      </p:sp>
      <p:sp>
        <p:nvSpPr>
          <p:cNvPr id="45" name="Text 43"/>
          <p:cNvSpPr/>
          <p:nvPr/>
        </p:nvSpPr>
        <p:spPr>
          <a:xfrm>
            <a:off x="4892040" y="35204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12.5.2 代际传承</a:t>
            </a:r>
            <a:endParaRPr lang="en-US" sz="1200" dirty="0"/>
          </a:p>
        </p:txBody>
      </p:sp>
      <p:sp>
        <p:nvSpPr>
          <p:cNvPr id="46" name="Shape 44"/>
          <p:cNvSpPr/>
          <p:nvPr/>
        </p:nvSpPr>
        <p:spPr>
          <a:xfrm>
            <a:off x="4754880" y="4023360"/>
            <a:ext cx="3931920" cy="457200"/>
          </a:xfrm>
          <a:prstGeom prst="rect">
            <a:avLst/>
          </a:prstGeom>
          <a:solidFill>
            <a:srgbClr val="F8FAFC"/>
          </a:solidFill>
          <a:ln/>
        </p:spPr>
      </p:sp>
      <p:sp>
        <p:nvSpPr>
          <p:cNvPr id="47" name="Shape 45"/>
          <p:cNvSpPr/>
          <p:nvPr/>
        </p:nvSpPr>
        <p:spPr>
          <a:xfrm>
            <a:off x="4754880" y="4023360"/>
            <a:ext cx="54864" cy="457200"/>
          </a:xfrm>
          <a:prstGeom prst="rect">
            <a:avLst/>
          </a:prstGeom>
          <a:solidFill>
            <a:srgbClr val="1C7293"/>
          </a:solidFill>
          <a:ln/>
        </p:spPr>
      </p:sp>
      <p:sp>
        <p:nvSpPr>
          <p:cNvPr id="48" name="Text 46"/>
          <p:cNvSpPr/>
          <p:nvPr/>
        </p:nvSpPr>
        <p:spPr>
          <a:xfrm>
            <a:off x="4892040" y="40233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12.5.3 开放与坚守</a:t>
            </a:r>
            <a:endParaRPr lang="en-US" sz="12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0B981"/>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知识拓展</a:t>
            </a:r>
            <a:endParaRPr lang="en-US" sz="2800" dirty="0"/>
          </a:p>
        </p:txBody>
      </p:sp>
      <p:sp>
        <p:nvSpPr>
          <p:cNvPr id="4" name="Shape 2"/>
          <p:cNvSpPr/>
          <p:nvPr/>
        </p:nvSpPr>
        <p:spPr>
          <a:xfrm>
            <a:off x="457200" y="1005840"/>
            <a:ext cx="8229600" cy="3474720"/>
          </a:xfrm>
          <a:prstGeom prst="rect">
            <a:avLst/>
          </a:prstGeom>
          <a:solidFill>
            <a:srgbClr val="FFFFFF"/>
          </a:solidFill>
          <a:ln/>
          <a:effectLst>
            <a:outerShdw sx="100000" sy="100000" kx="0" ky="0" algn="bl" rotWithShape="0" blurRad="76200" dist="25400" dir="8100000">
              <a:srgbClr val="000000">
                <a:alpha val="8000"/>
              </a:srgbClr>
            </a:outerShdw>
          </a:effectLst>
        </p:spPr>
      </p:sp>
      <p:sp>
        <p:nvSpPr>
          <p:cNvPr id="5" name="Shape 3"/>
          <p:cNvSpPr/>
          <p:nvPr/>
        </p:nvSpPr>
        <p:spPr>
          <a:xfrm>
            <a:off x="457200" y="1005840"/>
            <a:ext cx="73152" cy="3474720"/>
          </a:xfrm>
          <a:prstGeom prst="rect">
            <a:avLst/>
          </a:prstGeom>
          <a:solidFill>
            <a:srgbClr val="10B981"/>
          </a:solidFill>
          <a:ln/>
        </p:spPr>
      </p:sp>
      <p:sp>
        <p:nvSpPr>
          <p:cNvPr id="6" name="Text 4"/>
          <p:cNvSpPr/>
          <p:nvPr/>
        </p:nvSpPr>
        <p:spPr>
          <a:xfrm>
            <a:off x="685800" y="1097280"/>
            <a:ext cx="7772400" cy="45720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 知识卡片：社区参与层次</a:t>
            </a:r>
            <a:endParaRPr lang="en-US" sz="1600" dirty="0"/>
          </a:p>
        </p:txBody>
      </p:sp>
      <p:sp>
        <p:nvSpPr>
          <p:cNvPr id="7" name="Text 5"/>
          <p:cNvSpPr/>
          <p:nvPr/>
        </p:nvSpPr>
        <p:spPr>
          <a:xfrm>
            <a:off x="685800" y="1600200"/>
            <a:ext cx="7772400" cy="2743200"/>
          </a:xfrm>
          <a:prstGeom prst="rect">
            <a:avLst/>
          </a:prstGeom>
          <a:noFill/>
          <a:ln/>
        </p:spPr>
        <p:txBody>
          <a:bodyPr wrap="square" lIns="0" tIns="0" rIns="0" bIns="0" rtlCol="0" anchor="t"/>
          <a:lstStyle/>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层次 | 特征 | 社区角色 | 外部角色 | 屯堡案例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信息告知 | 社区被动接收信息 | 听众 | 主导者 | 政府张贴保护通告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意见征询 | 社区意见被听取 | 顾问 | 决策者 | 保护规划征求意见会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协商合作 | 社区与外部协商 | 协商方 | 协商方 | 本寨与研学机构合作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共同决策 | 社区有表决权 | 决策参与者 | 决策参与者 | 村民代表大会投票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社区主导 | 社区自主决策和管理 | 主导者 | 支持者 | 本寨村集体旅游合作社 |</a:t>
            </a:r>
            <a:endParaRPr lang="en-US" sz="12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文化遗产的可持续发展涵盖文化、经济、社会和环境四个维度，需要在保护与利用之间找到动态平衡。社区参与是可持续发展的核心，参与深度从信息告知到社区主导不等，屯堡各村寨探索了不同的参与模式。利益相关者多元化的诉求需要通过制度化的协商和分享机制来协调。旅游环境承载力管理和气候变化应对是环境保护的紧迫课题。面向未来，屯堡文化需要从"保护"转向"赋能"，在代际传承中吸引年轻人，在开放与坚守之间保持文化生命力。</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12 章 完</a:t>
            </a:r>
            <a:endParaRPr lang="en-US" sz="14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屯堡文化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34</Slides>
  <Notes>34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屯堡文化 - 第12章 可持续发展与社区参与</dc:title>
  <dc:subject>PptxGenJS Presentation</dc:subject>
  <dc:creator>安顺学院旅游管理学院</dc:creator>
  <cp:lastModifiedBy>安顺学院旅游管理学院</cp:lastModifiedBy>
  <cp:revision>1</cp:revision>
  <dcterms:created xsi:type="dcterms:W3CDTF">2026-07-28T23:52:26Z</dcterms:created>
  <dcterms:modified xsi:type="dcterms:W3CDTF">2026-07-28T23:52:26Z</dcterms:modified>
</cp:coreProperties>
</file>