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notesMasterIdLst>
    <p:notesMasterId r:id="rId3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notesMaster" Target="notesMasters/notesMaster1.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屯堡文化</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11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贵州屯堡文化保护与旅游实践</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屯堡文化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掌握贵州屯堡文化保护与旅游实践的核心概念、理论框架与关键术语，理解其在数字文旅学科体系中的定位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能够运用贵州屯堡文化保护与旅游实践的理论工具分析实践问题，具备方案设计与评估的基本能力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2026年6月，贵州省第十四届人大四次会议期间，两份关于屯堡文化的建议引发了广泛关注。贺未泓代表建议"创建贵州安顺屯堡文化国家文物保护利用示范区"，陈艳代表建议"加大屯堡文化挖掘暨非遗工坊建设扶持力度"。</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安顺市人民政府在会办意见中，系统阐述了屯堡文化保护的"安顺方案"——以"固态保护"夯实文化根基，以"活态传承"激活文化基因，以"业态融合"释放文化价值。这份方案背后，是安顺市多年来在屯堡文化保护与旅游活化领域的持续探索。</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从2001年天龙屯堡开始收门票，到2026年推动创建国家文物保护利用示范区，屯堡文化走过了一条从"养在深闺人未识"到"世界级文化名片"的蝶变之路。本章将系统梳理这条路上的关键实践。</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11.1 政策框架与战略定位</a:t>
            </a:r>
            <a:endParaRPr lang="en-US" sz="1600" dirty="0"/>
          </a:p>
        </p:txBody>
      </p:sp>
      <p:sp>
        <p:nvSpPr>
          <p:cNvPr id="7" name="Text 5"/>
          <p:cNvSpPr/>
          <p:nvPr/>
        </p:nvSpPr>
        <p:spPr>
          <a:xfrm>
            <a:off x="1005840" y="137160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11.1.1 贵州"四大文化工程"中的屯堡文化  |  11.1.2 国家文物保护利用示范区  |  11.1.3 地方政策支持</a:t>
            </a:r>
            <a:endParaRPr lang="en-US" sz="1100" dirty="0"/>
          </a:p>
        </p:txBody>
      </p:sp>
      <p:sp>
        <p:nvSpPr>
          <p:cNvPr id="8" name="Shape 6"/>
          <p:cNvSpPr/>
          <p:nvPr/>
        </p:nvSpPr>
        <p:spPr>
          <a:xfrm>
            <a:off x="457200" y="1737360"/>
            <a:ext cx="365760" cy="365760"/>
          </a:xfrm>
          <a:prstGeom prst="ellipse">
            <a:avLst/>
          </a:prstGeom>
          <a:solidFill>
            <a:srgbClr val="1C7293"/>
          </a:solidFill>
          <a:ln/>
        </p:spPr>
      </p:sp>
      <p:sp>
        <p:nvSpPr>
          <p:cNvPr id="9" name="Text 7"/>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0" name="Text 8"/>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11.2 核心村寨的保护与实践</a:t>
            </a:r>
            <a:endParaRPr lang="en-US" sz="1600" dirty="0"/>
          </a:p>
        </p:txBody>
      </p:sp>
      <p:sp>
        <p:nvSpPr>
          <p:cNvPr id="11" name="Text 9"/>
          <p:cNvSpPr/>
          <p:nvPr/>
        </p:nvSpPr>
        <p:spPr>
          <a:xfrm>
            <a:off x="1005840" y="210312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11.2.1 天龙屯堡：旅游开发的先行者与转型者  |  11.2.2 本寨：以建筑保护为核心的"活态博物馆"  |  11.2.3 云山屯：山居文化与生态旅游  |  11.2.4 鲍家屯：农业文化遗产的活化利用  |  11.2.5 旧州古镇：多元文化融合的典范</a:t>
            </a:r>
            <a:endParaRPr lang="en-US" sz="1100" dirty="0"/>
          </a:p>
        </p:txBody>
      </p:sp>
      <p:sp>
        <p:nvSpPr>
          <p:cNvPr id="12" name="Shape 10"/>
          <p:cNvSpPr/>
          <p:nvPr/>
        </p:nvSpPr>
        <p:spPr>
          <a:xfrm>
            <a:off x="457200" y="2468880"/>
            <a:ext cx="365760" cy="365760"/>
          </a:xfrm>
          <a:prstGeom prst="ellipse">
            <a:avLst/>
          </a:prstGeom>
          <a:solidFill>
            <a:srgbClr val="1C7293"/>
          </a:solidFill>
          <a:ln/>
        </p:spPr>
      </p:sp>
      <p:sp>
        <p:nvSpPr>
          <p:cNvPr id="13" name="Text 11"/>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4" name="Text 12"/>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11.3 新技术在屯堡文旅中的应用</a:t>
            </a:r>
            <a:endParaRPr lang="en-US" sz="1600" dirty="0"/>
          </a:p>
        </p:txBody>
      </p:sp>
      <p:sp>
        <p:nvSpPr>
          <p:cNvPr id="15" name="Text 13"/>
          <p:cNvSpPr/>
          <p:nvPr/>
        </p:nvSpPr>
        <p:spPr>
          <a:xfrm>
            <a:off x="1005840" y="283464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11.3.1 5G+AI赋能  |  11.3.2 数字孪生与智慧管理  |  11.3.3 新媒体传播</a:t>
            </a:r>
            <a:endParaRPr lang="en-US" sz="1100" dirty="0"/>
          </a:p>
        </p:txBody>
      </p:sp>
      <p:sp>
        <p:nvSpPr>
          <p:cNvPr id="16" name="Shape 14"/>
          <p:cNvSpPr/>
          <p:nvPr/>
        </p:nvSpPr>
        <p:spPr>
          <a:xfrm>
            <a:off x="457200" y="3200400"/>
            <a:ext cx="365760" cy="365760"/>
          </a:xfrm>
          <a:prstGeom prst="ellipse">
            <a:avLst/>
          </a:prstGeom>
          <a:solidFill>
            <a:srgbClr val="1C7293"/>
          </a:solidFill>
          <a:ln/>
        </p:spPr>
      </p:sp>
      <p:sp>
        <p:nvSpPr>
          <p:cNvPr id="17" name="Text 15"/>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8" name="Text 16"/>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11.4 非遗工坊与传承人培育</a:t>
            </a:r>
            <a:endParaRPr lang="en-US" sz="1600" dirty="0"/>
          </a:p>
        </p:txBody>
      </p:sp>
      <p:sp>
        <p:nvSpPr>
          <p:cNvPr id="19" name="Text 17"/>
          <p:cNvSpPr/>
          <p:nvPr/>
        </p:nvSpPr>
        <p:spPr>
          <a:xfrm>
            <a:off x="1005840" y="356616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11.4.1 非遗工坊建设  |  11.4.2 传承人培育  |  11.4.3 非遗进校园</a:t>
            </a:r>
            <a:endParaRPr lang="en-US" sz="1100" dirty="0"/>
          </a:p>
        </p:txBody>
      </p:sp>
      <p:sp>
        <p:nvSpPr>
          <p:cNvPr id="20" name="Shape 18"/>
          <p:cNvSpPr/>
          <p:nvPr/>
        </p:nvSpPr>
        <p:spPr>
          <a:xfrm>
            <a:off x="457200" y="3931920"/>
            <a:ext cx="365760" cy="365760"/>
          </a:xfrm>
          <a:prstGeom prst="ellipse">
            <a:avLst/>
          </a:prstGeom>
          <a:solidFill>
            <a:srgbClr val="1C7293"/>
          </a:solidFill>
          <a:ln/>
        </p:spPr>
      </p:sp>
      <p:sp>
        <p:nvSpPr>
          <p:cNvPr id="21" name="Text 19"/>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22" name="Text 20"/>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11.5 实践成效与挑战</a:t>
            </a:r>
            <a:endParaRPr lang="en-US" sz="1600" dirty="0"/>
          </a:p>
        </p:txBody>
      </p:sp>
      <p:sp>
        <p:nvSpPr>
          <p:cNvPr id="23" name="Text 21"/>
          <p:cNvSpPr/>
          <p:nvPr/>
        </p:nvSpPr>
        <p:spPr>
          <a:xfrm>
            <a:off x="1005840" y="429768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11.5.1 主要成效  |  11.5.2 面临挑战</a:t>
            </a:r>
            <a:endParaRPr lang="en-US" sz="1100" dirty="0"/>
          </a:p>
        </p:txBody>
      </p:sp>
      <p:sp>
        <p:nvSpPr>
          <p:cNvPr id="24" name="Shape 22"/>
          <p:cNvSpPr/>
          <p:nvPr/>
        </p:nvSpPr>
        <p:spPr>
          <a:xfrm>
            <a:off x="457200" y="4663440"/>
            <a:ext cx="365760" cy="365760"/>
          </a:xfrm>
          <a:prstGeom prst="ellipse">
            <a:avLst/>
          </a:prstGeom>
          <a:solidFill>
            <a:srgbClr val="1C7293"/>
          </a:solidFill>
          <a:ln/>
        </p:spPr>
      </p:sp>
      <p:sp>
        <p:nvSpPr>
          <p:cNvPr id="25" name="Text 23"/>
          <p:cNvSpPr/>
          <p:nvPr/>
        </p:nvSpPr>
        <p:spPr>
          <a:xfrm>
            <a:off x="457200" y="46634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6" name="Text 24"/>
          <p:cNvSpPr/>
          <p:nvPr/>
        </p:nvSpPr>
        <p:spPr>
          <a:xfrm>
            <a:off x="1005840" y="46634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思考与练习</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11.1 政策框架与战略定位</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11.1 政策框架与战略定位</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11.1.1 贵州"四大文化工程"中的屯堡文化</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2023年，贵州省委明确提出实施"四大文化工程"：红色文化重点建设、阳明文化转化运用、民族文化传承弘扬、屯堡文化等历史文化研究推广。这是屯堡文化首次被提升到省级文化战略的核心层面。
 在"四大文化工程"框架下，屯堡文化的战略定位是：贵州历史文化的代表性标识、中华优秀传统文化传承发展的重要载体、文旅深度融合发展的核心资源。这一战略定位为屯堡文化保护与旅游活化提供了顶层政策支撑。</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2023年，贵州省委明确提出实施"四大文化工程"：红色文化重点建设、阳明文化转化运用、民族文化传承弘扬、屯堡文化等历史文化研究推广。这是屯堡文化首次被提升到省级文化战略的核心层面。</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在"四大文化工程"框架下，屯堡文化的战略定位是：贵州历史文化的代表性标识、中华优秀传统文化传承发展的重要载体、文旅深度融合发展的核心资源。这一战略定位为屯堡文化保护与旅游活化提供了顶层政策支撑。</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11.1 政策框架与战略定位</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11.1.2 国家文物保护利用示范区</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2025-2026年，安顺市积极推进"贵州安顺屯堡文化国家文物保护利用示范区"创建工作。示范区的核心目标是：探索文化遗产"固态保护"与"活态传承"相结合的新模式，为全国同类文化遗产保护提供"安顺方案"。
 示范区的主要任务包括：
 文物本体保护。 对天龙屯堡、本寨、云山屯、鲍家屯等核心村寨的文物建筑进行系统性修缮和保护。
 非遗活态传承。 建设地戏传习所、服饰制作工坊、面具雕刻培训基地，培育新一代传承人。
 数字化建设。 建立屯堡文化大数据平台和数字孪生系统，实现文化遗产的数字化保护和管理。
 文旅融合发展。 打造"屯堡旅居"品牌，推动从观光游向深度体验游转型。
 社区参与机制。 建立文物保护与社区发展的利益联结机制，确保社区从保护中受益。</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2025-2026年，安顺市积极推进"贵州安顺屯堡文化国家文物保护利用示范区"创建工作。示范区的核心目标是：探索文化遗产"固态保护"与"活态传承"相结合的新模式，为全国同类文化遗产保护提供"安顺方案"。</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示范区的主要任务包括：</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文物本体保护。 对天龙屯堡、本寨、云山屯、鲍家屯等核心村寨的文物建筑进行系统性修缮和保护。</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非遗活态传承。 建设地戏传习所、服饰制作工坊、面具雕刻培训基地，培育新一代传承人。</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数字化建设。 建立屯堡文化大数据平台和数字孪生系统，实现文化遗产的数字化保护和管理。</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11.1 政策框架与战略定位</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11.1.3 地方政策支持</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安顺市出台了一系列支持屯堡文化保护与旅游发展的政策措施：
 资金支持。 设立屯堡文化保护专项资金，对文物修缮、非遗传承、数字化建设等给予财政支持。
 用地支持。 在国土空间规划中优先保障屯堡文化旅游配套设施用地。
 人才支持。 与安顺学院、贵州大学等高校合作，培养文化遗产保护与旅游管理专业人才。
 宣传推广。 将屯堡文化纳入安顺城市形象宣传的核心内容，通过节庆活动、媒体传播、对外交流等渠道提升品牌影响力。</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安顺市出台了一系列支持屯堡文化保护与旅游发展的政策措施：</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资金支持。 设立屯堡文化保护专项资金，对文物修缮、非遗传承、数字化建设等给予财政支持。</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用地支持。 在国土空间规划中优先保障屯堡文化旅游配套设施用地。</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人才支持。 与安顺学院、贵州大学等高校合作，培养文化遗产保护与旅游管理专业人才。</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宣传推广。 将屯堡文化纳入安顺城市形象宣传的核心内容，通过节庆活动、媒体传播、对外交流等渠道提升品牌影响力。</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11.1 政策框架与战略定位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11.1.1 贵州"四大文化工程"中的屯堡文化</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2023年，贵州省委明确提出实施"四大文化工程"：红色文化重点建设、阳明文化转化运用、民族文化传承弘扬、屯堡文化等历史文化研究推广。这是屯堡文化首次被提升到省级文化战略的核心层面。</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11.1.2 国家文物保护利用示范区</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2025-2026年，安顺市积极推进"贵州安顺屯堡文化国家文物保护利用示范区"创建工作。示范区的核心目标是：探索文化遗产"固态保护"与"活态传承"相结合的新模式，为全国同类文化遗产保护提供"安顺方案"。</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11.1.3 地方政策支持</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安顺市出台了一系列支持屯堡文化保护与旅游发展的政策措施：</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11.2 核心村寨的保护与实践</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11.2 核心村寨的保护与实践</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11.2.1 天龙屯堡：旅游开发的先行者与转型者</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1/5</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天龙屯堡是屯堡文化旅游开发的起点，也是矛盾最集中、经验最丰富的案例。
 开发历程。 2001年，天龙屯堡引入旅游公司，开始商业化运营。通过门票收入、地戏表演、餐饮住宿等业态，天龙屯堡从一个普通的传统村落转变为年接待游客超100万人次的4A级景区。
 问题与反思。 过度商业化导致文化原真性受损、社区生活空间被挤压、旅游收益分配不均。2010年代后期，这些问题引发了学术界和媒体的广泛关注和批评。
 转型实践。 2022年起，天龙屯堡启动"提质减量"转型：拆除一批与屯堡风貌不协调的商铺，恢复部分巷道的生活功能；将地戏表演从"纯商业演出"回归到"文化展示+互动体验"；引入"黔影新生"等文创团队，丰富旅游产品供给；建设天龙屯堡数字孪生系统，提升智慧化管理水平。</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天龙屯堡是屯堡文化旅游开发的起点，也是矛盾最集中、经验最丰富的案例。</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开发历程。 2001年，天龙屯堡引入旅游公司，开始商业化运营。通过门票收入、地戏表演、餐饮住宿等业态，天龙屯堡从一个普通的传统村落转变为年接待游客超100万人次的4A级景区。</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问题与反思。 过度商业化导致文化原真性受损、社区生活空间被挤压、旅游收益分配不均。2010年代后期，这些问题引发了学术界和媒体的广泛关注和批评。</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转型实践。 2022年起，天龙屯堡启动"提质减量"转型：拆除一批与屯堡风貌不协调的商铺，恢复部分巷道的生活功能；将地戏表演从"纯商业演出"回归到"文化展示+互动体验"；引入"黔影新生"等文创团队，丰富旅游产品供给；建设天龙屯堡数字孪生系统，提升智慧化管理水平。</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11.2 核心村寨的保护与实践</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11.2.2 本寨：以建筑保护为核心的"活态博物馆"</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2/5</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本寨以保存最完好的屯堡民居建筑群著称。本寨的保护实践以"建筑保护+活态利用"为核心。
 建筑保护。 2001年，本寨古建筑群被列为全国重点文物保护单位。此后，各级财政累计投入数千万元，对杨家老宅、王家大院等核心建筑进行了系统性修缮。修缮遵循"最小干预"原则，尽可能保留原有材料和工艺。
 活态利用。 修缮后的部分老宅被改造为精品民宿、文化书院和手工艺工坊。游客可以入住修缮后的老宅，体验"屯堡人的一天"。这种利用方式既为古建筑找到了新的使用功能，也为村寨带来了经济收益。
 研学基地。 本寨与安顺学院合作建设了"屯堡文化研学基地"，开设古建筑测绘、地戏体验、屯堡饮食制作等研学课程，年接待研学团队超过200批次。</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本寨以保存最完好的屯堡民居建筑群著称。本寨的保护实践以"建筑保护+活态利用"为核心。</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建筑保护。 2001年，本寨古建筑群被列为全国重点文物保护单位。此后，各级财政累计投入数千万元，对杨家老宅、王家大院等核心建筑进行了系统性修缮。修缮遵循"最小干预"原则，尽可能保留原有材料和工艺。</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活态利用。 修缮后的部分老宅被改造为精品民宿、文化书院和手工艺工坊。游客可以入住修缮后的老宅，体验"屯堡人的一天"。这种利用方式既为古建筑找到了新的使用功能，也为村寨带来了经济收益。</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研学基地。 本寨与安顺学院合作建设了"屯堡文化研学基地"，开设古建筑测绘、地戏体验、屯堡饮食制作等研学课程，年接待研学团队超过200批次。</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11.2 核心村寨的保护与实践</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11.2.3 云山屯：山居文化与生态旅游</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3/5</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云山屯依山而建，自然环境和军事遗址是其最大特色。
 保护重点。 云山屯的保护重点是古驿道、寨墙寨门和古建筑群的整体环境。由于地势险要、交通不便，云山屯的开发强度远低于天龙屯堡，古建筑和自然环境保存状况较好。
 旅游定位。 云山屯的旅游定位是"山居文化体验地"——徒步古驿道、探访军事遗址、登云鹫寺观日出、在老宅里品茶读书。游客量不大（年均约30万人次），但停留时间长（人均1-2天），消费层次高。
 数字化探索。 云山屯是屯堡数字化建设的先行者。贵州大学文化遗产数字化团队在云山屯完成了三维激光扫描和数字孪生原型系统建设，为村寨的保护管理和虚拟展示提供了技术支撑。</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云山屯依山而建，自然环境和军事遗址是其最大特色。</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保护重点。 云山屯的保护重点是古驿道、寨墙寨门和古建筑群的整体环境。由于地势险要、交通不便，云山屯的开发强度远低于天龙屯堡，古建筑和自然环境保存状况较好。</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旅游定位。 云山屯的旅游定位是"山居文化体验地"——徒步古驿道、探访军事遗址、登云鹫寺观日出、在老宅里品茶读书。游客量不大（年均约30万人次），但停留时间长（人均1-2天），消费层次高。</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数字化探索。 云山屯是屯堡数字化建设的先行者。贵州大学文化遗产数字化团队在云山屯完成了三维激光扫描和数字孪生原型系统建设，为村寨的保护管理和虚拟展示提供了技术支撑。</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11.2 核心村寨的保护与实践</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11.2.4 鲍家屯：农业文化遗产的活化利用</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4/5</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鲍家屯的保护实践以古水利系统为核心，探索农业文化遗产的活化利用路径。
 水利遗产保护。 鲍家屯古水利系统自明代建成以来持续运行六百余年。近年来，水利部门投入资金对拦河坝、引水渠进行了加固和修缮，确保水利系统继续发挥灌溉功能。
 研学旅游。 鲍家屯依托古水利系统和稻作文化，发展研学旅游。学生在水利专家的带领下考察古水利系统，做水流实验，理解"道法自然"的水利智慧；在田间体验插秧、收割、打谷等传统农事活动。
 生态农业。 鲍家屯注册了"鲍屯"商标，发展生态大米、屯堡腊肉等特色农产品，通过旅游渠道和电商平台销售，实现了"农文旅"融合发展。</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鲍家屯的保护实践以古水利系统为核心，探索农业文化遗产的活化利用路径。</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水利遗产保护。 鲍家屯古水利系统自明代建成以来持续运行六百余年。近年来，水利部门投入资金对拦河坝、引水渠进行了加固和修缮，确保水利系统继续发挥灌溉功能。</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研学旅游。 鲍家屯依托古水利系统和稻作文化，发展研学旅游。学生在水利专家的带领下考察古水利系统，做水流实验，理解"道法自然"的水利智慧；在田间体验插秧、收割、打谷等传统农事活动。</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生态农业。 鲍家屯注册了"鲍屯"商标，发展生态大米、屯堡腊肉等特色农产品，通过旅游渠道和电商平台销售，实现了"农文旅"融合发展。</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11.2 核心村寨的保护与实践</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11.2.5 旧州古镇：多元文化融合的典范</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5/5</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旧州古镇是屯堡文化与苗族、布依族等少数民族文化交融的典型区域。
 文化保护。 旧州的保护重点是多元文化共存的历史格局——屯堡建筑与苗族吊脚楼并立、汪公庙与苗族跳花场相邻。保护规划强调"不改变多元文化共存的空间格局"。
 节庆旅游。 旧州利用"跳花灯""苗族跳花节"等多元民俗活动，打造"月月有节庆、季季有活动"的旅游日历，吸引游客体验不同民族的文化风情。</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旧州古镇是屯堡文化与苗族、布依族等少数民族文化交融的典型区域。</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文化保护。 旧州的保护重点是多元文化共存的历史格局——屯堡建筑与苗族吊脚楼并立、汪公庙与苗族跳花场相邻。保护规划强调"不改变多元文化共存的空间格局"。</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节庆旅游。 旧州利用"跳花灯""苗族跳花节"等多元民俗活动，打造"月月有节庆、季季有活动"的旅游日历，吸引游客体验不同民族的文化风情。</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11.2 核心村寨的保护与实践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11.2.1 天龙屯堡：旅游开发的先行者与转型者</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天龙屯堡是屯堡文化旅游开发的起点，也是矛盾最集中、经验最丰富的案例。</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11.2.2 本寨：以建筑保护为核心的"活态博物馆"</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本寨以保存最完好的屯堡民居建筑群著称。本寨的保护实践以"建筑保护+活态利用"为核心。</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11.2.3 云山屯：山居文化与生态旅游</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云山屯依山而建，自然环境和军事遗址是其最大特色。</a:t>
            </a:r>
            <a:endParaRPr lang="en-US" sz="1100" dirty="0"/>
          </a:p>
        </p:txBody>
      </p:sp>
      <p:sp>
        <p:nvSpPr>
          <p:cNvPr id="16" name="Shape 14"/>
          <p:cNvSpPr/>
          <p:nvPr/>
        </p:nvSpPr>
        <p:spPr>
          <a:xfrm>
            <a:off x="457200" y="2926080"/>
            <a:ext cx="320040" cy="320040"/>
          </a:xfrm>
          <a:prstGeom prst="ellipse">
            <a:avLst/>
          </a:prstGeom>
          <a:solidFill>
            <a:srgbClr val="10B981"/>
          </a:solidFill>
          <a:ln/>
        </p:spPr>
      </p:sp>
      <p:sp>
        <p:nvSpPr>
          <p:cNvPr id="17" name="Text 15"/>
          <p:cNvSpPr/>
          <p:nvPr/>
        </p:nvSpPr>
        <p:spPr>
          <a:xfrm>
            <a:off x="457200" y="292608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8" name="Text 16"/>
          <p:cNvSpPr/>
          <p:nvPr/>
        </p:nvSpPr>
        <p:spPr>
          <a:xfrm>
            <a:off x="914400" y="290779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11.2.4 鲍家屯：农业文化遗产的活化利用</a:t>
            </a:r>
            <a:endParaRPr lang="en-US" sz="1400" dirty="0"/>
          </a:p>
        </p:txBody>
      </p:sp>
      <p:sp>
        <p:nvSpPr>
          <p:cNvPr id="19" name="Text 17"/>
          <p:cNvSpPr/>
          <p:nvPr/>
        </p:nvSpPr>
        <p:spPr>
          <a:xfrm>
            <a:off x="914400" y="318211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鲍家屯的保护实践以古水利系统为核心，探索农业文化遗产的活化利用路径。</a:t>
            </a:r>
            <a:endParaRPr lang="en-US" sz="1100" dirty="0"/>
          </a:p>
        </p:txBody>
      </p:sp>
      <p:sp>
        <p:nvSpPr>
          <p:cNvPr id="20" name="Shape 18"/>
          <p:cNvSpPr/>
          <p:nvPr/>
        </p:nvSpPr>
        <p:spPr>
          <a:xfrm>
            <a:off x="457200" y="3566160"/>
            <a:ext cx="320040" cy="320040"/>
          </a:xfrm>
          <a:prstGeom prst="ellipse">
            <a:avLst/>
          </a:prstGeom>
          <a:solidFill>
            <a:srgbClr val="10B981"/>
          </a:solidFill>
          <a:ln/>
        </p:spPr>
      </p:sp>
      <p:sp>
        <p:nvSpPr>
          <p:cNvPr id="21" name="Text 19"/>
          <p:cNvSpPr/>
          <p:nvPr/>
        </p:nvSpPr>
        <p:spPr>
          <a:xfrm>
            <a:off x="457200" y="356616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22" name="Text 20"/>
          <p:cNvSpPr/>
          <p:nvPr/>
        </p:nvSpPr>
        <p:spPr>
          <a:xfrm>
            <a:off x="914400" y="354787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11.2.5 旧州古镇：多元文化融合的典范</a:t>
            </a:r>
            <a:endParaRPr lang="en-US" sz="1400" dirty="0"/>
          </a:p>
        </p:txBody>
      </p:sp>
      <p:sp>
        <p:nvSpPr>
          <p:cNvPr id="23" name="Text 21"/>
          <p:cNvSpPr/>
          <p:nvPr/>
        </p:nvSpPr>
        <p:spPr>
          <a:xfrm>
            <a:off x="914400" y="382219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旧州古镇是屯堡文化与苗族、布依族等少数民族文化交融的典型区域。</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11.3 新技术在屯堡文旅中的应用</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11.3 新技术在屯堡文旅中的应用</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11.3.1 5G+AI赋能</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2026年，中国移动贵州公司在屯堡区域部署了5G网络，为数字文旅应用提供了高速率、低时延的网络基础。
 5G+VR直播。 通过5G网络实时传输地戏表演的VR直播画面，让远程用户获得"身临其境"的观看体验。
 AI智能导览。 基于屯堡文化知识图谱的AI智能导览系统，可以回答游客关于屯堡历史、建筑、非遗的各种问题，提供个性化的游览建议。
 AI文创设计。 如前所述的"黔影新生"团队，利用AI技术将地戏面具转化为现代风格的数字形象和文创产品。</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2026年，中国移动贵州公司在屯堡区域部署了5G网络，为数字文旅应用提供了高速率、低时延的网络基础。</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5G+VR直播。 通过5G网络实时传输地戏表演的VR直播画面，让远程用户获得"身临其境"的观看体验。</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AI智能导览。 基于屯堡文化知识图谱的AI智能导览系统，可以回答游客关于屯堡历史、建筑、非遗的各种问题，提供个性化的游览建议。</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AI文创设计。 如前所述的"黔影新生"团队，利用AI技术将地戏面具转化为现代风格的数字形象和文创产品。</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11.3 新技术在屯堡文旅中的应用</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11.3.2 数字孪生与智慧管理</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屯堡数字孪生系统不仅是保护工具，也是管理工具。通过整合票务系统、视频监控、环境传感器、游客手机信令等数据，数字孪生平台可以实时展示各景区的游客分布、拥堵状况、环境指标，支持管理者的实时调度和决策。</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数字孪生系统不仅是保护工具，也是管理工具。通过整合票务系统、视频监控、环境传感器、游客手机信令等数据，数字孪生平台可以实时展示各景区的游客分布、拥堵状况、环境指标，支持管理者的实时调度和决策。</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11.3 新技术在屯堡文旅中的应用</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11.3.3 新媒体传播</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抖音、小红书、B站等新媒体平台已成为屯堡文化旅游的重要传播渠道。2025-2026年，抖音上"屯堡"相关话题播放量突破10亿次，"天龙屯堡""安顺地戏""凤阳汉装"等子话题均有千万级播放量。
 新媒体传播的成功策略包括：邀请旅游博主和传统文化博主到屯堡拍摄体验视频；鼓励游客拍摄和分享"穿汉装游屯堡"的打卡视频；与摄影机构合作推出"屯堡旅拍"服务；利用短视频平台进行地戏表演和手工艺制作的直播。</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抖音、小红书、B站等新媒体平台已成为屯堡文化旅游的重要传播渠道。2025-2026年，抖音上"屯堡"相关话题播放量突破10亿次，"天龙屯堡""安顺地戏""凤阳汉装"等子话题均有千万级播放量。</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新媒体传播的成功策略包括：邀请旅游博主和传统文化博主到屯堡拍摄体验视频；鼓励游客拍摄和分享"穿汉装游屯堡"的打卡视频；与摄影机构合作推出"屯堡旅拍"服务；利用短视频平台进行地戏表演和手工艺制作的直播。</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11.3 新技术在屯堡文旅中的应用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11.3.1 5G+AI赋能</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2026年，中国移动贵州公司在屯堡区域部署了5G网络，为数字文旅应用提供了高速率、低时延的网络基础。</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11.3.2 数字孪生与智慧管理</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屯堡数字孪生系统不仅是保护工具，也是管理工具。通过整合票务系统、视频监控、环境传感器、游客手机信令等数据，数字孪生平台可以实时展示各景区的游客分布、拥堵状况、环境指标，支持管理者的实时调度和决策。</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11.3.3 新媒体传播</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抖音、小红书、B站等新媒体平台已成为屯堡文化旅游的重要传播渠道。2025-2026年，抖音上"屯堡"相关话题播放量突破10亿次，"天龙屯堡""安顺地戏""凤阳汉装"等子话题均有千万级播放量。</a:t>
            </a:r>
            <a:endParaRPr lang="en-US" sz="11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11.4 非遗工坊与传承人培育</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11.4 非遗工坊与传承人培育</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11.4.1 非遗工坊建设</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2025-2026年，安顺市在省文化和旅游厅支持下，加大了非遗工坊建设力度。
 地戏传习所。 在天龙屯堡、本寨、九溪等村寨建设了地戏传习所，配备排练场地、道具库房和多媒体教学设备。传习所不仅面向社区内部传承，也向游客开放体验课程。
 面具雕刻工坊。 支持地戏面具雕刻传承人建设工坊，配备木料储存、雕刻加工、上色髹漆等功能区域。工坊既是生产空间，也是展示和体验空间。
 服饰制作工坊。 支持屯堡服饰制作传承人建设工坊，开展刺绣、裁剪、缝制等技艺传承和生产。</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2025-2026年，安顺市在省文化和旅游厅支持下，加大了非遗工坊建设力度。</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地戏传习所。 在天龙屯堡、本寨、九溪等村寨建设了地戏传习所，配备排练场地、道具库房和多媒体教学设备。传习所不仅面向社区内部传承，也向游客开放体验课程。</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面具雕刻工坊。 支持地戏面具雕刻传承人建设工坊，配备木料储存、雕刻加工、上色髹漆等功能区域。工坊既是生产空间，也是展示和体验空间。</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服饰制作工坊。 支持屯堡服饰制作传承人建设工坊，开展刺绣、裁剪、缝制等技艺传承和生产。</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11.4 非遗工坊与传承人培育</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11.4.2 传承人培育</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非遗传承的核心是"人"。安顺市建立了多层次的传承人培育体系：认定各级非遗代表性传承人，给予传承补贴和荣誉表彰；实施"师带徒"计划，鼓励传承人收徒传艺；与安顺学院合作开设非遗选修课和传承人研修班；举办地戏大赛、刺绣比赛等活动，激发年轻人的参与热情。</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非遗传承的核心是"人"。安顺市建立了多层次的传承人培育体系：认定各级非遗代表性传承人，给予传承补贴和荣誉表彰；实施"师带徒"计划，鼓励传承人收徒传艺；与安顺学院合作开设非遗选修课和传承人研修班；举办地戏大赛、刺绣比赛等活动，激发年轻人的参与热情。</a:t>
            </a:r>
            <a:endParaRPr lang="en-US" sz="1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11.4 非遗工坊与传承人培育</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11.4.3 非遗进校园</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非遗进校园"是培育未来传承人和文化消费者的重要途径。安顺市在部分中小学开设了地戏和屯堡文化校本课程，安顺学院数字文旅专业将屯堡文化纳入了核心课程体系。这些教育实践为屯堡文化的长远传承奠定了基础。</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非遗进校园"是培育未来传承人和文化消费者的重要途径。安顺市在部分中小学开设了地戏和屯堡文化校本课程，安顺学院数字文旅专业将屯堡文化纳入了核心课程体系。这些教育实践为屯堡文化的长远传承奠定了基础。</a:t>
            </a:r>
            <a:endParaRPr lang="en-US" sz="1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11.4 非遗工坊与传承人培育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11.4.1 非遗工坊建设</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2025-2026年，安顺市在省文化和旅游厅支持下，加大了非遗工坊建设力度。</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11.4.2 传承人培育</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非遗传承的核心是"人"。安顺市建立了多层次的传承人培育体系：认定各级非遗代表性传承人，给予传承补贴和荣誉表彰；实施"师带徒"计划，鼓励传承人收徒传艺；与安顺学院合作开设非遗选修课和传承人研修班；举办地戏大赛、刺绣比赛等活动，激发年轻人的参与热情。</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11.4.3 非遗进校园</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非遗进校园"是培育未来传承人和文化消费者的重要途径。安顺市在部分中小学开设了地戏和屯堡文化校本课程，安顺学院数字文旅专业将屯堡文化纳入了核心课程体系。这些教育实践为屯堡文化的长远传承奠定了基础。</a:t>
            </a:r>
            <a:endParaRPr lang="en-US" sz="11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11.5 实践成效与挑战</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11.5 实践成效与挑战</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11.5.1 主要成效</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文化品牌初步形成。 "屯堡文化"已成为贵州文化旅游的一张名片，天龙屯堡入选国家4A级景区，云峰屯堡获评中国历史文化名村。
 经济效益显著。 屯堡文化旅游年综合收入超过10亿元，带动周边数万群众就业增收。
 文化自信增强。 屯堡人从"文化的被动保护者"逐渐转变为"文化的主人翁"，文化自豪感和传承意愿明显提升。
 数字化基础奠定。 云山屯数字孪生、屯堡文化知识图谱等项目的实施，为屯堡文化的长期保存和活化利用提供了数字基础。</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文化品牌初步形成。 "屯堡文化"已成为贵州文化旅游的一张名片，天龙屯堡入选国家4A级景区，云峰屯堡获评中国历史文化名村。</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经济效益显著。 屯堡文化旅游年综合收入超过10亿元，带动周边数万群众就业增收。</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文化自信增强。 屯堡人从"文化的被动保护者"逐渐转变为"文化的主人翁"，文化自豪感和传承意愿明显提升。</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数字化基础奠定。 云山屯数字孪生、屯堡文化知识图谱等项目的实施，为屯堡文化的长期保存和活化利用提供了数字基础。</a:t>
            </a:r>
            <a:endParaRPr lang="en-US" sz="1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11.5 实践成效与挑战</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11.5.2 面临挑战</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商业化与文化原真性的平衡。 如何让旅游开发成为文化保护的动力而非威胁，仍是一个需要持续探索的课题。
 传承人断层。 部分传统技艺（如面具雕刻、丝头系腰编织）的传承人年事已高，年轻一代传承意愿不足。
 村寨空心化。 部分屯堡村寨仍面临年轻人外出务工、老宅空置的问题，"活态传承"缺乏"人"的支撑。
 同质化竞争。 部分村寨旅游产品雷同，缺乏差异化特色和核心竞争力。
 气候变化影响。 极端天气事件增多，对屯堡古建筑（特别是石木结构建筑）的保护带来了新的挑战。
 贵州屯堡文化保护与旅游实践在政策框架、村寨实践、技术应用和非遗传承等多个维度取得了显著进展。贵州"四大文化工程"为屯堡文化提供了顶层战略支撑，国家文物保护利用示范区创建推动了系统化保护。天龙屯堡的转型、本寨的活态利用、云山屯的数字化探索、鲍家屯的农文旅融合和旧州的多元文化展示，构成了差异化发展的实践图谱。5G、AI、数字孪生等新技术为保护...</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商业化与文化原真性的平衡。 如何让旅游开发成为文化保护的动力而非威胁，仍是一个需要持续探索的课题。</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传承人断层。 部分传统技艺（如面具雕刻、丝头系腰编织）的传承人年事已高，年轻一代传承意愿不足。</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村寨空心化。 部分屯堡村寨仍面临年轻人外出务工、老宅空置的问题，"活态传承"缺乏"人"的支撑。</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同质化竞争。 部分村寨旅游产品雷同，缺乏差异化特色和核心竞争力。</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气候变化影响。 极端天气事件增多，对屯堡古建筑（特别是石木结构建筑）的保护带来了新的挑战。</a:t>
            </a:r>
            <a:endParaRPr lang="en-US" sz="12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11.5 实践成效与挑战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11.5.1 主要成效</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文化品牌初步形成。 "屯堡文化"已成为贵州文化旅游的一张名片，天龙屯堡入选国家4A级景区，云峰屯堡获评中国历史文化名村。</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11.5.2 面临挑战</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商业化与文化原真性的平衡。 如何让旅游开发成为文化保护的动力而非威胁，仍是一个需要持续探索的课题。</a:t>
            </a:r>
            <a:endParaRPr lang="en-US" sz="11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6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思考与练习</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
        <p:nvSpPr>
          <p:cNvPr id="4" name="Shape 2"/>
          <p:cNvSpPr/>
          <p:nvPr/>
        </p:nvSpPr>
        <p:spPr>
          <a:xfrm>
            <a:off x="457200" y="1005840"/>
            <a:ext cx="3931920" cy="457200"/>
          </a:xfrm>
          <a:prstGeom prst="rect">
            <a:avLst/>
          </a:prstGeom>
          <a:solidFill>
            <a:srgbClr val="F8FAFC"/>
          </a:solidFill>
          <a:ln/>
        </p:spPr>
      </p:sp>
      <p:sp>
        <p:nvSpPr>
          <p:cNvPr id="5" name="Shape 3"/>
          <p:cNvSpPr/>
          <p:nvPr/>
        </p:nvSpPr>
        <p:spPr>
          <a:xfrm>
            <a:off x="457200" y="1005840"/>
            <a:ext cx="54864" cy="457200"/>
          </a:xfrm>
          <a:prstGeom prst="rect">
            <a:avLst/>
          </a:prstGeom>
          <a:solidFill>
            <a:srgbClr val="1C7293"/>
          </a:solidFill>
          <a:ln/>
        </p:spPr>
      </p:sp>
      <p:sp>
        <p:nvSpPr>
          <p:cNvPr id="6" name="Text 4"/>
          <p:cNvSpPr/>
          <p:nvPr/>
        </p:nvSpPr>
        <p:spPr>
          <a:xfrm>
            <a:off x="59436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11.1.1 贵州"四大文化工程"中的屯堡文化</a:t>
            </a:r>
            <a:endParaRPr lang="en-US" sz="1200" dirty="0"/>
          </a:p>
        </p:txBody>
      </p:sp>
      <p:sp>
        <p:nvSpPr>
          <p:cNvPr id="7" name="Shape 5"/>
          <p:cNvSpPr/>
          <p:nvPr/>
        </p:nvSpPr>
        <p:spPr>
          <a:xfrm>
            <a:off x="457200" y="1508760"/>
            <a:ext cx="3931920" cy="457200"/>
          </a:xfrm>
          <a:prstGeom prst="rect">
            <a:avLst/>
          </a:prstGeom>
          <a:solidFill>
            <a:srgbClr val="F8FAFC"/>
          </a:solidFill>
          <a:ln/>
        </p:spPr>
      </p:sp>
      <p:sp>
        <p:nvSpPr>
          <p:cNvPr id="8" name="Shape 6"/>
          <p:cNvSpPr/>
          <p:nvPr/>
        </p:nvSpPr>
        <p:spPr>
          <a:xfrm>
            <a:off x="457200" y="1508760"/>
            <a:ext cx="54864" cy="457200"/>
          </a:xfrm>
          <a:prstGeom prst="rect">
            <a:avLst/>
          </a:prstGeom>
          <a:solidFill>
            <a:srgbClr val="1C7293"/>
          </a:solidFill>
          <a:ln/>
        </p:spPr>
      </p:sp>
      <p:sp>
        <p:nvSpPr>
          <p:cNvPr id="9" name="Text 7"/>
          <p:cNvSpPr/>
          <p:nvPr/>
        </p:nvSpPr>
        <p:spPr>
          <a:xfrm>
            <a:off x="59436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11.1.2 国家文物保护利用示范区</a:t>
            </a:r>
            <a:endParaRPr lang="en-US" sz="1200" dirty="0"/>
          </a:p>
        </p:txBody>
      </p:sp>
      <p:sp>
        <p:nvSpPr>
          <p:cNvPr id="10" name="Shape 8"/>
          <p:cNvSpPr/>
          <p:nvPr/>
        </p:nvSpPr>
        <p:spPr>
          <a:xfrm>
            <a:off x="457200" y="2011680"/>
            <a:ext cx="3931920" cy="457200"/>
          </a:xfrm>
          <a:prstGeom prst="rect">
            <a:avLst/>
          </a:prstGeom>
          <a:solidFill>
            <a:srgbClr val="F8FAFC"/>
          </a:solidFill>
          <a:ln/>
        </p:spPr>
      </p:sp>
      <p:sp>
        <p:nvSpPr>
          <p:cNvPr id="11" name="Shape 9"/>
          <p:cNvSpPr/>
          <p:nvPr/>
        </p:nvSpPr>
        <p:spPr>
          <a:xfrm>
            <a:off x="457200" y="2011680"/>
            <a:ext cx="54864" cy="457200"/>
          </a:xfrm>
          <a:prstGeom prst="rect">
            <a:avLst/>
          </a:prstGeom>
          <a:solidFill>
            <a:srgbClr val="1C7293"/>
          </a:solidFill>
          <a:ln/>
        </p:spPr>
      </p:sp>
      <p:sp>
        <p:nvSpPr>
          <p:cNvPr id="12" name="Text 10"/>
          <p:cNvSpPr/>
          <p:nvPr/>
        </p:nvSpPr>
        <p:spPr>
          <a:xfrm>
            <a:off x="59436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11.1.3 地方政策支持</a:t>
            </a:r>
            <a:endParaRPr lang="en-US" sz="1200" dirty="0"/>
          </a:p>
        </p:txBody>
      </p:sp>
      <p:sp>
        <p:nvSpPr>
          <p:cNvPr id="13" name="Shape 11"/>
          <p:cNvSpPr/>
          <p:nvPr/>
        </p:nvSpPr>
        <p:spPr>
          <a:xfrm>
            <a:off x="457200" y="2514600"/>
            <a:ext cx="3931920" cy="457200"/>
          </a:xfrm>
          <a:prstGeom prst="rect">
            <a:avLst/>
          </a:prstGeom>
          <a:solidFill>
            <a:srgbClr val="F8FAFC"/>
          </a:solidFill>
          <a:ln/>
        </p:spPr>
      </p:sp>
      <p:sp>
        <p:nvSpPr>
          <p:cNvPr id="14" name="Shape 12"/>
          <p:cNvSpPr/>
          <p:nvPr/>
        </p:nvSpPr>
        <p:spPr>
          <a:xfrm>
            <a:off x="457200" y="2514600"/>
            <a:ext cx="54864" cy="457200"/>
          </a:xfrm>
          <a:prstGeom prst="rect">
            <a:avLst/>
          </a:prstGeom>
          <a:solidFill>
            <a:srgbClr val="1C7293"/>
          </a:solidFill>
          <a:ln/>
        </p:spPr>
      </p:sp>
      <p:sp>
        <p:nvSpPr>
          <p:cNvPr id="15" name="Text 13"/>
          <p:cNvSpPr/>
          <p:nvPr/>
        </p:nvSpPr>
        <p:spPr>
          <a:xfrm>
            <a:off x="59436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11.2.1 天龙屯堡：旅游开发的先行者与转型者</a:t>
            </a:r>
            <a:endParaRPr lang="en-US" sz="1200" dirty="0"/>
          </a:p>
        </p:txBody>
      </p:sp>
      <p:sp>
        <p:nvSpPr>
          <p:cNvPr id="16" name="Shape 14"/>
          <p:cNvSpPr/>
          <p:nvPr/>
        </p:nvSpPr>
        <p:spPr>
          <a:xfrm>
            <a:off x="457200" y="3017520"/>
            <a:ext cx="3931920" cy="457200"/>
          </a:xfrm>
          <a:prstGeom prst="rect">
            <a:avLst/>
          </a:prstGeom>
          <a:solidFill>
            <a:srgbClr val="F8FAFC"/>
          </a:solidFill>
          <a:ln/>
        </p:spPr>
      </p:sp>
      <p:sp>
        <p:nvSpPr>
          <p:cNvPr id="17" name="Shape 15"/>
          <p:cNvSpPr/>
          <p:nvPr/>
        </p:nvSpPr>
        <p:spPr>
          <a:xfrm>
            <a:off x="457200" y="3017520"/>
            <a:ext cx="54864" cy="457200"/>
          </a:xfrm>
          <a:prstGeom prst="rect">
            <a:avLst/>
          </a:prstGeom>
          <a:solidFill>
            <a:srgbClr val="1C7293"/>
          </a:solidFill>
          <a:ln/>
        </p:spPr>
      </p:sp>
      <p:sp>
        <p:nvSpPr>
          <p:cNvPr id="18" name="Text 16"/>
          <p:cNvSpPr/>
          <p:nvPr/>
        </p:nvSpPr>
        <p:spPr>
          <a:xfrm>
            <a:off x="59436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11.2.2 本寨：以建筑保护为核心的"活态博物馆"</a:t>
            </a:r>
            <a:endParaRPr lang="en-US" sz="1200" dirty="0"/>
          </a:p>
        </p:txBody>
      </p:sp>
      <p:sp>
        <p:nvSpPr>
          <p:cNvPr id="19" name="Shape 17"/>
          <p:cNvSpPr/>
          <p:nvPr/>
        </p:nvSpPr>
        <p:spPr>
          <a:xfrm>
            <a:off x="457200" y="3520440"/>
            <a:ext cx="3931920" cy="457200"/>
          </a:xfrm>
          <a:prstGeom prst="rect">
            <a:avLst/>
          </a:prstGeom>
          <a:solidFill>
            <a:srgbClr val="F8FAFC"/>
          </a:solidFill>
          <a:ln/>
        </p:spPr>
      </p:sp>
      <p:sp>
        <p:nvSpPr>
          <p:cNvPr id="20" name="Shape 18"/>
          <p:cNvSpPr/>
          <p:nvPr/>
        </p:nvSpPr>
        <p:spPr>
          <a:xfrm>
            <a:off x="457200" y="3520440"/>
            <a:ext cx="54864" cy="457200"/>
          </a:xfrm>
          <a:prstGeom prst="rect">
            <a:avLst/>
          </a:prstGeom>
          <a:solidFill>
            <a:srgbClr val="1C7293"/>
          </a:solidFill>
          <a:ln/>
        </p:spPr>
      </p:sp>
      <p:sp>
        <p:nvSpPr>
          <p:cNvPr id="21" name="Text 19"/>
          <p:cNvSpPr/>
          <p:nvPr/>
        </p:nvSpPr>
        <p:spPr>
          <a:xfrm>
            <a:off x="594360" y="35204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11.2.3 云山屯：山居文化与生态旅游</a:t>
            </a:r>
            <a:endParaRPr lang="en-US" sz="1200" dirty="0"/>
          </a:p>
        </p:txBody>
      </p:sp>
      <p:sp>
        <p:nvSpPr>
          <p:cNvPr id="22" name="Shape 20"/>
          <p:cNvSpPr/>
          <p:nvPr/>
        </p:nvSpPr>
        <p:spPr>
          <a:xfrm>
            <a:off x="457200" y="4023360"/>
            <a:ext cx="3931920" cy="457200"/>
          </a:xfrm>
          <a:prstGeom prst="rect">
            <a:avLst/>
          </a:prstGeom>
          <a:solidFill>
            <a:srgbClr val="F8FAFC"/>
          </a:solidFill>
          <a:ln/>
        </p:spPr>
      </p:sp>
      <p:sp>
        <p:nvSpPr>
          <p:cNvPr id="23" name="Shape 21"/>
          <p:cNvSpPr/>
          <p:nvPr/>
        </p:nvSpPr>
        <p:spPr>
          <a:xfrm>
            <a:off x="457200" y="4023360"/>
            <a:ext cx="54864" cy="457200"/>
          </a:xfrm>
          <a:prstGeom prst="rect">
            <a:avLst/>
          </a:prstGeom>
          <a:solidFill>
            <a:srgbClr val="1C7293"/>
          </a:solidFill>
          <a:ln/>
        </p:spPr>
      </p:sp>
      <p:sp>
        <p:nvSpPr>
          <p:cNvPr id="24" name="Text 22"/>
          <p:cNvSpPr/>
          <p:nvPr/>
        </p:nvSpPr>
        <p:spPr>
          <a:xfrm>
            <a:off x="594360" y="40233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11.2.4 鲍家屯：农业文化遗产的活化利用</a:t>
            </a:r>
            <a:endParaRPr lang="en-US" sz="1200" dirty="0"/>
          </a:p>
        </p:txBody>
      </p:sp>
      <p:sp>
        <p:nvSpPr>
          <p:cNvPr id="25" name="Shape 23"/>
          <p:cNvSpPr/>
          <p:nvPr/>
        </p:nvSpPr>
        <p:spPr>
          <a:xfrm>
            <a:off x="457200" y="4526280"/>
            <a:ext cx="3931920" cy="457200"/>
          </a:xfrm>
          <a:prstGeom prst="rect">
            <a:avLst/>
          </a:prstGeom>
          <a:solidFill>
            <a:srgbClr val="F8FAFC"/>
          </a:solidFill>
          <a:ln/>
        </p:spPr>
      </p:sp>
      <p:sp>
        <p:nvSpPr>
          <p:cNvPr id="26" name="Shape 24"/>
          <p:cNvSpPr/>
          <p:nvPr/>
        </p:nvSpPr>
        <p:spPr>
          <a:xfrm>
            <a:off x="457200" y="4526280"/>
            <a:ext cx="54864" cy="457200"/>
          </a:xfrm>
          <a:prstGeom prst="rect">
            <a:avLst/>
          </a:prstGeom>
          <a:solidFill>
            <a:srgbClr val="1C7293"/>
          </a:solidFill>
          <a:ln/>
        </p:spPr>
      </p:sp>
      <p:sp>
        <p:nvSpPr>
          <p:cNvPr id="27" name="Text 25"/>
          <p:cNvSpPr/>
          <p:nvPr/>
        </p:nvSpPr>
        <p:spPr>
          <a:xfrm>
            <a:off x="594360" y="45262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11.2.5 旧州古镇：多元文化融合的典范</a:t>
            </a:r>
            <a:endParaRPr lang="en-US" sz="1200" dirty="0"/>
          </a:p>
        </p:txBody>
      </p:sp>
      <p:sp>
        <p:nvSpPr>
          <p:cNvPr id="28" name="Shape 26"/>
          <p:cNvSpPr/>
          <p:nvPr/>
        </p:nvSpPr>
        <p:spPr>
          <a:xfrm>
            <a:off x="4754880" y="1005840"/>
            <a:ext cx="3931920" cy="457200"/>
          </a:xfrm>
          <a:prstGeom prst="rect">
            <a:avLst/>
          </a:prstGeom>
          <a:solidFill>
            <a:srgbClr val="F8FAFC"/>
          </a:solidFill>
          <a:ln/>
        </p:spPr>
      </p:sp>
      <p:sp>
        <p:nvSpPr>
          <p:cNvPr id="29" name="Shape 27"/>
          <p:cNvSpPr/>
          <p:nvPr/>
        </p:nvSpPr>
        <p:spPr>
          <a:xfrm>
            <a:off x="4754880" y="1005840"/>
            <a:ext cx="54864" cy="457200"/>
          </a:xfrm>
          <a:prstGeom prst="rect">
            <a:avLst/>
          </a:prstGeom>
          <a:solidFill>
            <a:srgbClr val="1C7293"/>
          </a:solidFill>
          <a:ln/>
        </p:spPr>
      </p:sp>
      <p:sp>
        <p:nvSpPr>
          <p:cNvPr id="30" name="Text 28"/>
          <p:cNvSpPr/>
          <p:nvPr/>
        </p:nvSpPr>
        <p:spPr>
          <a:xfrm>
            <a:off x="489204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11.3.1 5G+AI赋能</a:t>
            </a:r>
            <a:endParaRPr lang="en-US" sz="1200" dirty="0"/>
          </a:p>
        </p:txBody>
      </p:sp>
      <p:sp>
        <p:nvSpPr>
          <p:cNvPr id="31" name="Shape 29"/>
          <p:cNvSpPr/>
          <p:nvPr/>
        </p:nvSpPr>
        <p:spPr>
          <a:xfrm>
            <a:off x="4754880" y="1508760"/>
            <a:ext cx="3931920" cy="457200"/>
          </a:xfrm>
          <a:prstGeom prst="rect">
            <a:avLst/>
          </a:prstGeom>
          <a:solidFill>
            <a:srgbClr val="F8FAFC"/>
          </a:solidFill>
          <a:ln/>
        </p:spPr>
      </p:sp>
      <p:sp>
        <p:nvSpPr>
          <p:cNvPr id="32" name="Shape 30"/>
          <p:cNvSpPr/>
          <p:nvPr/>
        </p:nvSpPr>
        <p:spPr>
          <a:xfrm>
            <a:off x="4754880" y="1508760"/>
            <a:ext cx="54864" cy="457200"/>
          </a:xfrm>
          <a:prstGeom prst="rect">
            <a:avLst/>
          </a:prstGeom>
          <a:solidFill>
            <a:srgbClr val="1C7293"/>
          </a:solidFill>
          <a:ln/>
        </p:spPr>
      </p:sp>
      <p:sp>
        <p:nvSpPr>
          <p:cNvPr id="33" name="Text 31"/>
          <p:cNvSpPr/>
          <p:nvPr/>
        </p:nvSpPr>
        <p:spPr>
          <a:xfrm>
            <a:off x="489204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11.3.2 数字孪生与智慧管理</a:t>
            </a:r>
            <a:endParaRPr lang="en-US" sz="1200" dirty="0"/>
          </a:p>
        </p:txBody>
      </p:sp>
      <p:sp>
        <p:nvSpPr>
          <p:cNvPr id="34" name="Shape 32"/>
          <p:cNvSpPr/>
          <p:nvPr/>
        </p:nvSpPr>
        <p:spPr>
          <a:xfrm>
            <a:off x="4754880" y="2011680"/>
            <a:ext cx="3931920" cy="457200"/>
          </a:xfrm>
          <a:prstGeom prst="rect">
            <a:avLst/>
          </a:prstGeom>
          <a:solidFill>
            <a:srgbClr val="F8FAFC"/>
          </a:solidFill>
          <a:ln/>
        </p:spPr>
      </p:sp>
      <p:sp>
        <p:nvSpPr>
          <p:cNvPr id="35" name="Shape 33"/>
          <p:cNvSpPr/>
          <p:nvPr/>
        </p:nvSpPr>
        <p:spPr>
          <a:xfrm>
            <a:off x="4754880" y="2011680"/>
            <a:ext cx="54864" cy="457200"/>
          </a:xfrm>
          <a:prstGeom prst="rect">
            <a:avLst/>
          </a:prstGeom>
          <a:solidFill>
            <a:srgbClr val="1C7293"/>
          </a:solidFill>
          <a:ln/>
        </p:spPr>
      </p:sp>
      <p:sp>
        <p:nvSpPr>
          <p:cNvPr id="36" name="Text 34"/>
          <p:cNvSpPr/>
          <p:nvPr/>
        </p:nvSpPr>
        <p:spPr>
          <a:xfrm>
            <a:off x="489204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11.3.3 新媒体传播</a:t>
            </a:r>
            <a:endParaRPr lang="en-US" sz="1200" dirty="0"/>
          </a:p>
        </p:txBody>
      </p:sp>
      <p:sp>
        <p:nvSpPr>
          <p:cNvPr id="37" name="Shape 35"/>
          <p:cNvSpPr/>
          <p:nvPr/>
        </p:nvSpPr>
        <p:spPr>
          <a:xfrm>
            <a:off x="4754880" y="2514600"/>
            <a:ext cx="3931920" cy="457200"/>
          </a:xfrm>
          <a:prstGeom prst="rect">
            <a:avLst/>
          </a:prstGeom>
          <a:solidFill>
            <a:srgbClr val="F8FAFC"/>
          </a:solidFill>
          <a:ln/>
        </p:spPr>
      </p:sp>
      <p:sp>
        <p:nvSpPr>
          <p:cNvPr id="38" name="Shape 36"/>
          <p:cNvSpPr/>
          <p:nvPr/>
        </p:nvSpPr>
        <p:spPr>
          <a:xfrm>
            <a:off x="4754880" y="2514600"/>
            <a:ext cx="54864" cy="457200"/>
          </a:xfrm>
          <a:prstGeom prst="rect">
            <a:avLst/>
          </a:prstGeom>
          <a:solidFill>
            <a:srgbClr val="1C7293"/>
          </a:solidFill>
          <a:ln/>
        </p:spPr>
      </p:sp>
      <p:sp>
        <p:nvSpPr>
          <p:cNvPr id="39" name="Text 37"/>
          <p:cNvSpPr/>
          <p:nvPr/>
        </p:nvSpPr>
        <p:spPr>
          <a:xfrm>
            <a:off x="489204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11.4.1 非遗工坊建设</a:t>
            </a:r>
            <a:endParaRPr lang="en-US" sz="1200" dirty="0"/>
          </a:p>
        </p:txBody>
      </p:sp>
      <p:sp>
        <p:nvSpPr>
          <p:cNvPr id="40" name="Shape 38"/>
          <p:cNvSpPr/>
          <p:nvPr/>
        </p:nvSpPr>
        <p:spPr>
          <a:xfrm>
            <a:off x="4754880" y="3017520"/>
            <a:ext cx="3931920" cy="457200"/>
          </a:xfrm>
          <a:prstGeom prst="rect">
            <a:avLst/>
          </a:prstGeom>
          <a:solidFill>
            <a:srgbClr val="F8FAFC"/>
          </a:solidFill>
          <a:ln/>
        </p:spPr>
      </p:sp>
      <p:sp>
        <p:nvSpPr>
          <p:cNvPr id="41" name="Shape 39"/>
          <p:cNvSpPr/>
          <p:nvPr/>
        </p:nvSpPr>
        <p:spPr>
          <a:xfrm>
            <a:off x="4754880" y="3017520"/>
            <a:ext cx="54864" cy="457200"/>
          </a:xfrm>
          <a:prstGeom prst="rect">
            <a:avLst/>
          </a:prstGeom>
          <a:solidFill>
            <a:srgbClr val="1C7293"/>
          </a:solidFill>
          <a:ln/>
        </p:spPr>
      </p:sp>
      <p:sp>
        <p:nvSpPr>
          <p:cNvPr id="42" name="Text 40"/>
          <p:cNvSpPr/>
          <p:nvPr/>
        </p:nvSpPr>
        <p:spPr>
          <a:xfrm>
            <a:off x="489204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11.4.2 传承人培育</a:t>
            </a:r>
            <a:endParaRPr lang="en-US" sz="1200" dirty="0"/>
          </a:p>
        </p:txBody>
      </p:sp>
      <p:sp>
        <p:nvSpPr>
          <p:cNvPr id="43" name="Shape 41"/>
          <p:cNvSpPr/>
          <p:nvPr/>
        </p:nvSpPr>
        <p:spPr>
          <a:xfrm>
            <a:off x="4754880" y="3520440"/>
            <a:ext cx="3931920" cy="457200"/>
          </a:xfrm>
          <a:prstGeom prst="rect">
            <a:avLst/>
          </a:prstGeom>
          <a:solidFill>
            <a:srgbClr val="F8FAFC"/>
          </a:solidFill>
          <a:ln/>
        </p:spPr>
      </p:sp>
      <p:sp>
        <p:nvSpPr>
          <p:cNvPr id="44" name="Shape 42"/>
          <p:cNvSpPr/>
          <p:nvPr/>
        </p:nvSpPr>
        <p:spPr>
          <a:xfrm>
            <a:off x="4754880" y="3520440"/>
            <a:ext cx="54864" cy="457200"/>
          </a:xfrm>
          <a:prstGeom prst="rect">
            <a:avLst/>
          </a:prstGeom>
          <a:solidFill>
            <a:srgbClr val="1C7293"/>
          </a:solidFill>
          <a:ln/>
        </p:spPr>
      </p:sp>
      <p:sp>
        <p:nvSpPr>
          <p:cNvPr id="45" name="Text 43"/>
          <p:cNvSpPr/>
          <p:nvPr/>
        </p:nvSpPr>
        <p:spPr>
          <a:xfrm>
            <a:off x="4892040" y="35204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11.4.3 非遗进校园</a:t>
            </a:r>
            <a:endParaRPr lang="en-US" sz="1200" dirty="0"/>
          </a:p>
        </p:txBody>
      </p:sp>
      <p:sp>
        <p:nvSpPr>
          <p:cNvPr id="46" name="Shape 44"/>
          <p:cNvSpPr/>
          <p:nvPr/>
        </p:nvSpPr>
        <p:spPr>
          <a:xfrm>
            <a:off x="4754880" y="4023360"/>
            <a:ext cx="3931920" cy="457200"/>
          </a:xfrm>
          <a:prstGeom prst="rect">
            <a:avLst/>
          </a:prstGeom>
          <a:solidFill>
            <a:srgbClr val="F8FAFC"/>
          </a:solidFill>
          <a:ln/>
        </p:spPr>
      </p:sp>
      <p:sp>
        <p:nvSpPr>
          <p:cNvPr id="47" name="Shape 45"/>
          <p:cNvSpPr/>
          <p:nvPr/>
        </p:nvSpPr>
        <p:spPr>
          <a:xfrm>
            <a:off x="4754880" y="4023360"/>
            <a:ext cx="54864" cy="457200"/>
          </a:xfrm>
          <a:prstGeom prst="rect">
            <a:avLst/>
          </a:prstGeom>
          <a:solidFill>
            <a:srgbClr val="1C7293"/>
          </a:solidFill>
          <a:ln/>
        </p:spPr>
      </p:sp>
      <p:sp>
        <p:nvSpPr>
          <p:cNvPr id="48" name="Text 46"/>
          <p:cNvSpPr/>
          <p:nvPr/>
        </p:nvSpPr>
        <p:spPr>
          <a:xfrm>
            <a:off x="4892040" y="40233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11.5.1 主要成效</a:t>
            </a:r>
            <a:endParaRPr lang="en-US" sz="1200" dirty="0"/>
          </a:p>
        </p:txBody>
      </p:sp>
      <p:sp>
        <p:nvSpPr>
          <p:cNvPr id="49" name="Shape 47"/>
          <p:cNvSpPr/>
          <p:nvPr/>
        </p:nvSpPr>
        <p:spPr>
          <a:xfrm>
            <a:off x="4754880" y="4526280"/>
            <a:ext cx="3931920" cy="457200"/>
          </a:xfrm>
          <a:prstGeom prst="rect">
            <a:avLst/>
          </a:prstGeom>
          <a:solidFill>
            <a:srgbClr val="F8FAFC"/>
          </a:solidFill>
          <a:ln/>
        </p:spPr>
      </p:sp>
      <p:sp>
        <p:nvSpPr>
          <p:cNvPr id="50" name="Shape 48"/>
          <p:cNvSpPr/>
          <p:nvPr/>
        </p:nvSpPr>
        <p:spPr>
          <a:xfrm>
            <a:off x="4754880" y="4526280"/>
            <a:ext cx="54864" cy="457200"/>
          </a:xfrm>
          <a:prstGeom prst="rect">
            <a:avLst/>
          </a:prstGeom>
          <a:solidFill>
            <a:srgbClr val="1C7293"/>
          </a:solidFill>
          <a:ln/>
        </p:spPr>
      </p:sp>
      <p:sp>
        <p:nvSpPr>
          <p:cNvPr id="51" name="Text 49"/>
          <p:cNvSpPr/>
          <p:nvPr/>
        </p:nvSpPr>
        <p:spPr>
          <a:xfrm>
            <a:off x="4892040" y="45262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11.5.2 面临挑战</a:t>
            </a:r>
            <a:endParaRPr lang="en-US" sz="12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0B981"/>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知识拓展</a:t>
            </a:r>
            <a:endParaRPr lang="en-US" sz="2800" dirty="0"/>
          </a:p>
        </p:txBody>
      </p:sp>
      <p:sp>
        <p:nvSpPr>
          <p:cNvPr id="4" name="Shape 2"/>
          <p:cNvSpPr/>
          <p:nvPr/>
        </p:nvSpPr>
        <p:spPr>
          <a:xfrm>
            <a:off x="457200" y="1005840"/>
            <a:ext cx="8229600" cy="3474720"/>
          </a:xfrm>
          <a:prstGeom prst="rect">
            <a:avLst/>
          </a:prstGeom>
          <a:solidFill>
            <a:srgbClr val="FFFFFF"/>
          </a:solidFill>
          <a:ln/>
          <a:effectLst>
            <a:outerShdw sx="100000" sy="100000" kx="0" ky="0" algn="bl" rotWithShape="0" blurRad="76200" dist="25400" dir="8100000">
              <a:srgbClr val="000000">
                <a:alpha val="8000"/>
              </a:srgbClr>
            </a:outerShdw>
          </a:effectLst>
        </p:spPr>
      </p:sp>
      <p:sp>
        <p:nvSpPr>
          <p:cNvPr id="5" name="Shape 3"/>
          <p:cNvSpPr/>
          <p:nvPr/>
        </p:nvSpPr>
        <p:spPr>
          <a:xfrm>
            <a:off x="457200" y="1005840"/>
            <a:ext cx="73152" cy="3474720"/>
          </a:xfrm>
          <a:prstGeom prst="rect">
            <a:avLst/>
          </a:prstGeom>
          <a:solidFill>
            <a:srgbClr val="10B981"/>
          </a:solidFill>
          <a:ln/>
        </p:spPr>
      </p:sp>
      <p:sp>
        <p:nvSpPr>
          <p:cNvPr id="6" name="Text 4"/>
          <p:cNvSpPr/>
          <p:nvPr/>
        </p:nvSpPr>
        <p:spPr>
          <a:xfrm>
            <a:off x="685800" y="1097280"/>
            <a:ext cx="7772400" cy="45720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 知识卡片：屯堡核心村寨差异化定位</a:t>
            </a:r>
            <a:endParaRPr lang="en-US" sz="1600" dirty="0"/>
          </a:p>
        </p:txBody>
      </p:sp>
      <p:sp>
        <p:nvSpPr>
          <p:cNvPr id="7" name="Text 5"/>
          <p:cNvSpPr/>
          <p:nvPr/>
        </p:nvSpPr>
        <p:spPr>
          <a:xfrm>
            <a:off x="685800" y="1600200"/>
            <a:ext cx="7772400" cy="2743200"/>
          </a:xfrm>
          <a:prstGeom prst="rect">
            <a:avLst/>
          </a:prstGeom>
          <a:noFill/>
          <a:ln/>
        </p:spPr>
        <p:txBody>
          <a:bodyPr wrap="square" lIns="0" tIns="0" rIns="0" bIns="0" rtlCol="0" anchor="t"/>
          <a:lstStyle/>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村寨 | 核心资源 | 旅游定位 | 关键挑战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天龙屯堡 | 成熟的旅游设施 | 屯堡文化展示门户 | 商业与原真性平衡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本寨 | 完整的民居建筑群 | 建筑博物馆+研学基地 | 游客承载量限制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云山屯 | 山势环境+军事遗址 | 山居文化体验地 | 交通可达性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鲍家屯 | 古水利系统+稻作文化 | 农文旅融合示范区 | 季节性影响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旧州古镇 | 多元文化交融 | 民族风情体验地 | 文化主题聚焦 |</a:t>
            </a:r>
            <a:endParaRPr lang="en-US" sz="12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贵州屯堡文化保护与旅游实践在政策框架、村寨实践、技术应用和非遗传承等多个维度取得了显著进展。贵州"四大文化工程"为屯堡文化提供了顶层战略支撑，国家文物保护利用示范区创建推动了系统化保护。天龙屯堡的转型、本寨的活态利用、云山屯的数字化探索、鲍家屯的农文旅融合和旧州的多元文化展示，构成了差异化发展的实践图谱。5G、AI、数字孪生等新技术为保护和管理赋能，非遗工坊和传承人培育夯实了文化根基。商业化与原真性、传承人断层、村寨空心化等挑战仍需持续关注和应对。</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11 章 完</a:t>
            </a:r>
            <a:endParaRPr lang="en-US" sz="14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屯堡文化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35</Slides>
  <Notes>35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屯堡文化 - 第11章 贵州屯堡文化保护与旅游实践</dc:title>
  <dc:subject>PptxGenJS Presentation</dc:subject>
  <dc:creator>安顺学院旅游管理学院</dc:creator>
  <cp:lastModifiedBy>安顺学院旅游管理学院</cp:lastModifiedBy>
  <cp:revision>1</cp:revision>
  <dcterms:created xsi:type="dcterms:W3CDTF">2026-07-28T23:52:26Z</dcterms:created>
  <dcterms:modified xsi:type="dcterms:W3CDTF">2026-07-28T23:52:26Z</dcterms:modified>
</cp:coreProperties>
</file>