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屯堡文化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10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屯堡文创产品开发与IP运营</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掌握屯堡文创产品开发与IP运营的核心概念、理论框架与关键术语，理解其在数字文旅学科体系中的定位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能够运用屯堡文创产品开发与IP运营的理论工具分析实践问题，具备方案设计与评估的基本能力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2020年以前，屯堡的"文创产品"主要是地戏面具的缩小版摆件——手艺人在路边支个摊，现雕现卖，价格从几十到几百元不等。产品单一，渠道有限，消费群体主要是中老年游客和收藏爱好者。</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的情况已经完全不同。贵州大学"黔影新生"团队将地戏面具数字化后，用AI生成了上百个变体形象，开发了表情包（微信下载量超50万次）、盲盒（单个售价49元，月销万件）、服饰配饰（T恤、丝巾、帆布袋）。天龙屯堡开设了"屯堡造物"文创集合店，月营业额超过30万元。抖音上"屯堡文创"话题播放量突破2亿次。</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更值得关注的是商业模式的升级。过去是"卖产品"，现在是"卖IP"——"黔影新生"将地戏面具IP授权给深圳一家潮玩公司，获得了50万元的年授权费加销售额分成。屯堡文化IP从地方文化资源转变为可授权、可运营的数字资产。</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这个转变的背后，是一整套文创产品开发和IP运营的方法论。</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10.1 文化创意产品开发基础</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10.1.1 文创产品的概念与分类  |  10.1.2 文创产品开发流程  |  10.1.3 文创产品设计原则</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10.2 屯堡文化符号的提取与转化</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10.2.1 视觉符号体系  |  10.2.2 符号转化的设计策略  |  10.2.3 典型案例分析</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10.3 屯堡文化IP运营</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10.3.1 文化IP的概念  |  10.3.2 IP运营策略  |  10.3.3 IP保护</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10.4 数字文创新模式</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10.4.1 数字藏品（NFT）  |  10.4.2 AI生成文创  |  10.4.3 元宇宙文创</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10.5 文创产业生态系统建设</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10.5.1 产业链整合  |  10.5.2 人才培养  |  10.5.3 社区参与</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10.1 文化创意产品开发基础</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文化创意产品开发基础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10.1.1 文创产品的概念与分类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创意产品（文创产品）是指以文化资源为创意来源，通过设计转化形成的具有文化内涵和市场价值的消费品。文创产品不同于普通的旅游纪念品，它的核心价值不在于材料或功能，而在于文化符号的承载和创意表达的独特性。
 按产品形态分类，文创产品包括：
 实用型文创。 将文化元素融入日常用品——文具（笔记本、书签、钢笔）、家居（杯具、餐具、抱枕）、服饰（T恤、丝巾、帆布袋）、数码配件（手机壳、耳机套、U盘）。
 装饰型文创。 以审美价值为主的产品——摆件、装饰画、工艺品、首饰。
 收藏型文创。 具有稀缺性和收藏价值的产品——限量版手办、艺术复制品、纪念币/章。
 体验型文创。 以体验为核心的产品——DIY材料包（如"自制地戏面具"套装）、沉浸式体验门票、研学课程包。
 数字文创。 以数字形式存在的产品——表情包、数字藏品（NFT）、虚拟服饰、AI生成艺术品。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创意产品（文创产品）是指以文化资源为创意来源，通过设计转化形成的具有文化内涵和市场价值的消费品。文创产品不同于普通的旅游纪念品，它的核心价值不在于材料或功能，而在于文化符号的承载和创意表达的独特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按产品形态分类，文创产品包括：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实用型文创。 将文化元素融入日常用品——文具（笔记本、书签、钢笔）、家居（杯具、餐具、抱枕）、服饰（T恤、丝巾、帆布袋）、数码配件（手机壳、耳机套、U盘）。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装饰型文创。 以审美价值为主的产品——摆件、装饰画、工艺品、首饰。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收藏型文创。 具有稀缺性和收藏价值的产品——限量版手办、艺术复制品、纪念币/章。</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文化创意产品开发基础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10.1.2 文创产品开发流程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标准化的文创产品开发流程包括以下阶段：
 文化资源梳理。 系统梳理可用的文化资源——视觉元素（建筑造型、服饰纹样、面具形态）、故事资源（历史事件、人物传奇、民俗传说）、技艺资源（雕刻技法、刺绣针法、烹饪工艺）。
 创意概念生成。 基于文化资源，生成产品创意概念。可采用头脑风暴、设计思维（Design Thinking）等方法。创意概念应回答三个问题：产品的文化内核是什么？解决了用户的什么需求？与同类产品的差异化在哪里？
 设计方案深化。 将创意概念转化为具体的设计方案——产品形态、色彩方案、材料选择、工艺路线、包装设计。
 样品制作与测试。 制作产品样品，进行用户测试和市场验证。根据反馈调整设计方案。
 量产与品控。 确定生产合作伙伴，建立质量控制标准，批量生产。
 渠道与营销。 确定销售渠道（线下实体店、线上电商、景区专柜等），制定营销推广方案。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标准化的文创产品开发流程包括以下阶段：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文化资源梳理。 系统梳理可用的文化资源——视觉元素（建筑造型、服饰纹样、面具形态）、故事资源（历史事件、人物传奇、民俗传说）、技艺资源（雕刻技法、刺绣针法、烹饪工艺）。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创意概念生成。 基于文化资源，生成产品创意概念。可采用头脑风暴、设计思维（Design Thinking）等方法。创意概念应回答三个问题：产品的文化内核是什么？解决了用户的什么需求？与同类产品的差异化在哪里？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设计方案深化。 将创意概念转化为具体的设计方案——产品形态、色彩方案、材料选择、工艺路线、包装设计。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样品制作与测试。 制作产品样品，进行用户测试和市场验证。根据反馈调整设计方案。</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文化创意产品开发基础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10.1.3 文创产品设计原则</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文化为魂。 文创产品的核心竞争力是文化内涵。设计应深入挖掘文化符号的意义，而非简单"贴标签"。
 设计为体。 好的设计是文化内涵转化为市场价值的桥梁。文创设计应兼顾美学品质、使用功能和成本可行性。
 用户为本。 产品设计应围绕目标用户的需求和审美偏好展开。不同年龄、性别、文化背景的用户对文创产品的需求差异很大。
 品质为王。 文创产品不是"一次性旅游纪念品"。低劣的品质不仅损害消费体验，也损害文化IP的品牌形象。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文化为魂。 文创产品的核心竞争力是文化内涵。设计应深入挖掘文化符号的意义，而非简单"贴标签"。</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设计为体。 好的设计是文化内涵转化为市场价值的桥梁。文创设计应兼顾美学品质、使用功能和成本可行性。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用户为本。 产品设计应围绕目标用户的需求和审美偏好展开。不同年龄、性别、文化背景的用户对文创产品的需求差异很大。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品质为王。 文创产品不是"一次性旅游纪念品"。低劣的品质不仅损害消费体验，也损害文化IP的品牌形象。</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10.1 文化创意产品开发基础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10.1.1 文创产品的概念与分类</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化创意产品（文创产品）是指以文化资源为创意来源，通过设计转化形成的具有文化内涵和市场价值的消费品。文创产品不同于普通的旅游纪念品，它的核心价值不在于材料或功能，而在于文化符号的承载和创意表达的独特性。</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10.1.2 文创产品开发流程</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标准化的文创产品开发流程包括以下阶段：</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10.1.3 文创产品设计原则</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文化为魂。 文创产品的核心竞争力是文化内涵。设计应深入挖掘文化符号的意义，而非简单"贴标签"。</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10.2 屯堡文化符号的提取与转化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屯堡文化符号的提取与转化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10.2.1 视觉符号体系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屯堡文化拥有丰富且辨识度极高的视觉符号体系：
 建筑符号。 石墙纹理、石板屋顶、碉楼轮廓、四合院布局、雕花门楼、木窗棂格。这些符号的特点是几何感强、层次丰富，适合抽象化为平面图案或产品造型。
 地戏符号。 面具造型（关羽、张飞、曹操等角色的脸谱）、头盔装饰（龙纹、凤纹、虎纹）、靠旗形态、兵器造型。地戏面具是最具辨识度的屯堡文化符号，色彩浓烈、造型夸张，极具视觉冲击力。
 服饰符号。 凤阳汉装的廓形、丝头系腰的编织纹样、翘头绣花鞋的造型、刺绣的动植物纹样。服饰符号的特点是精致细腻，适合用于高端文创产品。
 文字符号。 屯堡话中的特色词汇、家谱中的书法字体、碑刻中的铭文。文字符号可以转化为书法文创、字体系列产品。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屯堡文化拥有丰富且辨识度极高的视觉符号体系：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建筑符号。 石墙纹理、石板屋顶、碉楼轮廓、四合院布局、雕花门楼、木窗棂格。这些符号的特点是几何感强、层次丰富，适合抽象化为平面图案或产品造型。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地戏符号。 面具造型（关羽、张飞、曹操等角色的脸谱）、头盔装饰（龙纹、凤纹、虎纹）、靠旗形态、兵器造型。地戏面具是最具辨识度的屯堡文化符号，色彩浓烈、造型夸张，极具视觉冲击力。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服饰符号。 凤阳汉装的廓形、丝头系腰的编织纹样、翘头绣花鞋的造型、刺绣的动植物纹样。服饰符号的特点是精致细腻，适合用于高端文创产品。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文字符号。 屯堡话中的特色词汇、家谱中的书法字体、碑刻中的铭文。文字符号可以转化为书法文创、字体系列产品。</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屯堡文化符号的提取与转化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10.2.2 符号转化的设计策略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将传统文化符号转化为现代设计语言，需要运用以下策略：
 简化。 提取符号的核心特征，去除细节冗余。例如，将复杂的地戏面具简化为三到四个核心形状和色彩的几何组合。
 抽象化。 将具象的符号转化为抽象图案。例如，将石板纹理转化为规律的几何纹样，用于纺织品或壁纸设计。
 重构。 打散原有符号的元素，按新的逻辑重组。例如，将不同面具的局部特征（张飞的眼、关羽的眉、曹操的嘴）组合成一个新的"融合面具"。
 现代化。 用现代设计语言重新诠释传统符号。例如，用扁平化风格或波普艺术风格重新绘制地戏面具。
 功能化。 将符号特征转化为产品的功能性结构。例如，将碉楼的轮廓转化为笔筒的造型，将翘头绣花鞋的曲线转化为U盘的外壳。</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将传统文化符号转化为现代设计语言，需要运用以下策略：</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简化。 提取符号的核心特征，去除细节冗余。例如，将复杂的地戏面具简化为三到四个核心形状和色彩的几何组合。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抽象化。 将具象的符号转化为抽象图案。例如，将石板纹理转化为规律的几何纹样，用于纺织品或壁纸设计。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重构。 打散原有符号的元素，按新的逻辑重组。例如，将不同面具的局部特征（张飞的眼、关羽的眉、曹操的嘴）组合成一个新的"融合面具"。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现代化。 用现代设计语言重新诠释传统符号。例如，用扁平化风格或波普艺术风格重新绘制地戏面具。</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屯堡文化符号的提取与转化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10.2.3 典型案例分析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10.2 屯堡文化符号的提取与转化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10.2.1 视觉符号体系</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屯堡文化拥有丰富且辨识度极高的视觉符号体系：</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10.2.2 符号转化的设计策略</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将传统文化符号转化为现代设计语言，需要运用以下策略：</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10.2.3 典型案例分析</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10.3 屯堡文化IP运营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屯堡文化IP运营</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10.3.1 文化IP的概念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IP（Intellectual Property，知识产权）在文化产业中指具有广泛认知度和商业开发价值的文化符号或内容品牌。一个成功的文化IP通常具有以下特征：高辨识度——人们一眼就能认出；强情感联结——能够唤起人们的文化记忆和情感共鸣；多维度可开发——可以衍生出影视、游戏、文创、主题空间等多种产品形态。
 屯堡文化IP的独特价值在于：它是"活着的"IP——不是已经定型的古代文化遗产，而是仍在演变中的活态文化；它是"在地的"IP——与特定地理空间（安顺、黔中）和社区（屯堡人）紧密绑定，具有不可替代的原真性；它是"融合的"IP——融汇了汉族与少数民族、军事与农耕、历史与当代的多重元素，具有丰富的叙事可能。</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IP（Intellectual Property，知识产权）在文化产业中指具有广泛认知度和商业开发价值的文化符号或内容品牌。一个成功的文化IP通常具有以下特征：高辨识度——人们一眼就能认出；强情感联结——能够唤起人们的文化记忆和情感共鸣；多维度可开发——可以衍生出影视、游戏、文创、主题空间等多种产品形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IP的独特价值在于：它是"活着的"IP——不是已经定型的古代文化遗产，而是仍在演变中的活态文化；它是"在地的"IP——与特定地理空间（安顺、黔中）和社区（屯堡人）紧密绑定，具有不可替代的原真性；它是"融合的"IP——融汇了汉族与少数民族、军事与农耕、历史与当代的多重元素，具有丰富的叙事可能。</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屯堡文化IP运营</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10.3.2 IP运营策略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IP定位。 明确屯堡文化IP的核心定位——"六百年大明遗风，活着的明代文化"。这一定位既突出了屯堡文化的独特性（明代、活态），又具有通俗易懂的传播力。
 内容矩阵。 围绕核心IP打造内容矩阵：纪录片和短视频——讲述屯堡故事，建立文化认知；地戏和民俗演出——提供现场体验，强化情感联结；文创产品——将IP转化为可消费的实体；数字内容（游戏、动漫、表情包）——触达年轻用户群体。
 跨界合作。 与影视、游戏、时尚、餐饮等行业的品牌进行跨界合作，扩大IP的受众面和影响力。例如，与热门手游合作推出"地戏皮肤"、与连锁饮品品牌合作推出"屯堡限定杯套"、与潮牌合作推出"屯堡联名系列"。
 授权体系。 建立规范的IP授权体系，包括授权类型（独家/非独家、全品类/单品类）、授权期限、授权区域、授权费用（保底金+销售额分成）、质量审核（授权产品的设计须经IP方审核）等。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IP定位。 明确屯堡文化IP的核心定位——"六百年大明遗风，活着的明代文化"。这一定位既突出了屯堡文化的独特性（明代、活态），又具有通俗易懂的传播力。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内容矩阵。 围绕核心IP打造内容矩阵：纪录片和短视频——讲述屯堡故事，建立文化认知；地戏和民俗演出——提供现场体验，强化情感联结；文创产品——将IP转化为可消费的实体；数字内容（游戏、动漫、表情包）——触达年轻用户群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跨界合作。 与影视、游戏、时尚、餐饮等行业的品牌进行跨界合作，扩大IP的受众面和影响力。例如，与热门手游合作推出"地戏皮肤"、与连锁饮品品牌合作推出"屯堡限定杯套"、与潮牌合作推出"屯堡联名系列"。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授权体系。 建立规范的IP授权体系，包括授权类型（独家/非独家、全品类/单品类）、授权期限、授权区域、授权费用（保底金+销售额分成）、质量审核（授权产品的设计须经IP方审核）等。</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屯堡文化IP运营</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10.3.3 IP保护</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文化IP的生命线是知识产权保护。屯堡文化IP保护涉及以下方面：
 商标保护。 对"屯堡""天龙屯堡""地戏""凤阳汉装"等核心品牌名称进行商标注册。
 著作权保护。 对文创产品的设计图稿、数字形象、宣传文案等进行著作权登记。
 专利保护。 对文创产品的独特外观设计申请外观设计专利。
 地理标志保护。 探索将"安顺地戏""屯堡服饰"等注册为地理标志或证明商标。
 非遗保护。 依托非遗保护制度，保护地戏、服饰制作等非遗项目的文化内涵不被歪曲和滥用。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文化IP的生命线是知识产权保护。屯堡文化IP保护涉及以下方面：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商标保护。 对"屯堡""天龙屯堡""地戏""凤阳汉装"等核心品牌名称进行商标注册。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著作权保护。 对文创产品的设计图稿、数字形象、宣传文案等进行著作权登记。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专利保护。 对文创产品的独特外观设计申请外观设计专利。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地理标志保护。 探索将"安顺地戏""屯堡服饰"等注册为地理标志或证明商标。</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10.3 屯堡文化IP运营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10.3.1 文化IP的概念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IP（Intellectual Property，知识产权）在文化产业中指具有广泛认知度和商业开发价值的文化符号或内容品牌。一个成功的文化IP通常具有以下特征：高辨识度——人们一眼就能认出；强情感联结——能够唤起人们的文化记忆和情感共鸣；多维度可开发——可以衍生出影视、游戏、文创、主题空间等多种产品...</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10.3.2 IP运营策略</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IP定位。 明确屯堡文化IP的核心定位——"六百年大明遗风，活着的明代文化"。这一定位既突出了屯堡文化的独特性（明代、活态），又具有通俗易懂的传播力。</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10.3.3 IP保护</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文化IP的生命线是知识产权保护。屯堡文化IP保护涉及以下方面：</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10.4 数字文创新模式</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数字文创新模式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10.4.1 数字藏品（NFT）</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藏品是将文化IP转化为基于区块链的限量数字资产。与实体文创相比，数字藏品具有唯一性（每个藏品有链上唯一标识）、可溯源性（创作和交易记录全程可查）、可编程性（通过智能合约实现版税自动分配）。
 屯堡文化数字藏品的可能方向：地戏面具数字藏品——每个面具一个唯一编号，附带该面具的创作故事和传承人签名；建筑三维模型数字藏品——限量发行的屯堡古建筑高精度三维模型；地戏表演片段数字藏品——经典地戏表演的限量数字版。
 数字藏品的核心价值不在于"数字文件"本身（这些文件可以被无限复制），而在于区块链上的"所有权证明"和收藏社群的身份认同。数字藏品的成功运营需要建立活跃的藏家社群，而非简单"发行-销售"。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藏品是将文化IP转化为基于区块链的限量数字资产。与实体文创相比，数字藏品具有唯一性（每个藏品有链上唯一标识）、可溯源性（创作和交易记录全程可查）、可编程性（通过智能合约实现版税自动分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数字藏品的可能方向：地戏面具数字藏品——每个面具一个唯一编号，附带该面具的创作故事和传承人签名；建筑三维模型数字藏品——限量发行的屯堡古建筑高精度三维模型；地戏表演片段数字藏品——经典地戏表演的限量数字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数字藏品的核心价值不在于"数字文件"本身（这些文件可以被无限复制），而在于区块链上的"所有权证明"和收藏社群的身份认同。数字藏品的成功运营需要建立活跃的藏家社群，而非简单"发行-销售"。</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数字文创新模式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10.4.2 AI生成文创</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AI生成技术为文创产品开发提供了新的可能。贵州大学"黔影新生"团队的实践展示了AI在以下方面的应用：
 风格化生成。 训练AI模型学习地戏面具的风格特征，批量生成新面具设计。AI生成的设计可以作为设计师的灵感来源，也可以直接用于产品开发。
 个性化定制。 基于用户的照片或偏好输入，AI生成融合用户个人特征和屯堡文化元素的定制化产品（如"你的地戏面具形象"）。
 动态内容生成。 AI实时生成内容，用于互动式体验。例如，游客在平板上画几笔，AI将其完善为地戏风格的完整画面。
 AI文创的伦理边界需要注意：AI生成内容的著作权归属、AI对传统手工艺传承的影响、AI生成内容的文化准确性等。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AI生成技术为文创产品开发提供了新的可能。贵州大学"黔影新生"团队的实践展示了AI在以下方面的应用：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风格化生成。 训练AI模型学习地戏面具的风格特征，批量生成新面具设计。AI生成的设计可以作为设计师的灵感来源，也可以直接用于产品开发。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个性化定制。 基于用户的照片或偏好输入，AI生成融合用户个人特征和屯堡文化元素的定制化产品（如"你的地戏面具形象"）。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动态内容生成。 AI实时生成内容，用于互动式体验。例如，游客在平板上画几笔，AI将其完善为地戏风格的完整画面。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AI文创的伦理边界需要注意：AI生成内容的著作权归属、AI对传统手工艺传承的影响、AI生成内容的文化准确性等。</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数字文创新模式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10.4.3 元宇宙文创</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随着元宇宙概念的发展，"虚拟世界的文创产品"成为一个新兴方向。在元宇宙中，用户的虚拟化身（Avatar）需要虚拟服饰、虚拟配饰、虚拟家居等数字消费品。
 屯堡文化元宇宙文创的可能方向：虚拟凤阳汉装——用户的虚拟化身可以穿戴屯堡传统服饰；虚拟地戏面具配饰——虚拟化身的装饰品；虚拟屯堡建筑——用户在元宇宙中的"数字家园"。</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随着元宇宙概念的发展，"虚拟世界的文创产品"成为一个新兴方向。在元宇宙中，用户的虚拟化身（Avatar）需要虚拟服饰、虚拟配饰、虚拟家居等数字消费品。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屯堡文化元宇宙文创的可能方向：虚拟凤阳汉装——用户的虚拟化身可以穿戴屯堡传统服饰；虚拟地戏面具配饰——虚拟化身的装饰品；虚拟屯堡建筑——用户在元宇宙中的"数字家园"。</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10.4 数字文创新模式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10.4.1 数字藏品（NFT）</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藏品是将文化IP转化为基于区块链的限量数字资产。与实体文创相比，数字藏品具有唯一性（每个藏品有链上唯一标识）、可溯源性（创作和交易记录全程可查）、可编程性（通过智能合约实现版税自动分配）。</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10.4.2 AI生成文创</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AI生成技术为文创产品开发提供了新的可能。贵州大学"黔影新生"团队的实践展示了AI在以下方面的应用：</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10.4.3 元宇宙文创</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随着元宇宙概念的发展，"虚拟世界的文创产品"成为一个新兴方向。在元宇宙中，用户的虚拟化身（Avatar）需要虚拟服饰、虚拟配饰、虚拟家居等数字消费品。</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10.5 文创产业生态系统建设</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10.5 文创产业生态系统建设</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10.5.1 产业链整合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创产业的健康发展需要完整的产业链支撑：上游——文化资源保护与数字化（确保IP源头的质量和可持续性）；中游——创意设计与产品开发（设计师、手工艺人、AI工具）；下游——生产制造（代工厂、手工艺作坊）；末端——渠道销售与品牌营销（线上电商、线下实体店、景区专柜、社交媒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创产业的健康发展需要完整的产业链支撑：上游——文化资源保护与数字化（确保IP源头的质量和可持续性）；中游——创意设计与产品开发（设计师、手工艺人、AI工具）；下游——生产制造（代工厂、手工艺作坊）；末端——渠道销售与品牌营销（线上电商、线下实体店、景区专柜、社交媒体）。</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10.5 文创产业生态系统建设</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10.5.2 人才培养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创产业的核心竞争力是创意人才。安顺学院数字文旅专业应开设文创设计方向课程，培养既了解屯堡文化又掌握现代设计方法的复合型人才。同时，加强与贵州大学美术学院、省内设计公司的合作，建立产学研协同育人机制。</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创产业的核心竞争力是创意人才。安顺学院数字文旅专业应开设文创设计方向课程，培养既了解屯堡文化又掌握现代设计方法的复合型人才。同时，加强与贵州大学美术学院、省内设计公司的合作，建立产学研协同育人机制。</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10.5 文创产业生态系统建设</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10.5.3 社区参与</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创产业的源头是屯堡社区，社区应成为文创产业链的利益主体。鼓励社区手工艺人参与产品开发（提供传统技艺支持）、社区年轻人参与设计创意（提供在地视角）、社区集体经济参与投资经营（分享产业收益）。
 屯堡文创产品开发应从文化资源梳理出发，通过符号提取与设计转化，开发实用型、装饰型、收藏型、体验型和数字型五大类产品。IP运营需要明确定位、打造内容矩阵、开展跨界合作、建立授权体系和保护知识产权。数字文创（NFT、AI生成、元宇宙）为传统文化IP注入了新的活力。文创产业的可持续发展需要完整的产业链、充足的人才储备和深度的社区参与。</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创产业的源头是屯堡社区，社区应成为文创产业链的利益主体。鼓励社区手工艺人参与产品开发（提供传统技艺支持）、社区年轻人参与设计创意（提供在地视角）、社区集体经济参与投资经营（分享产业收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创产品开发应从文化资源梳理出发，通过符号提取与设计转化，开发实用型、装饰型、收藏型、体验型和数字型五大类产品。IP运营需要明确定位、打造内容矩阵、开展跨界合作、建立授权体系和保护知识产权。数字文创（NFT、AI生成、元宇宙）为传统文化IP注入了新的活力。文创产业的可持续发展需要完整的产业链、充足的人才储备和深度的社区参与。</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10.5 文创产业生态系统建设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10.5.1 产业链整合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创产业的健康发展需要完整的产业链支撑：上游——文化资源保护与数字化（确保IP源头的质量和可持续性）；中游——创意设计与产品开发（设计师、手工艺人、AI工具）；下游——生产制造（代工厂、手工艺作坊）；末端——渠道销售与品牌营销（线上电商、线下实体店、景区专柜、社交媒体）。</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10.5.2 人才培养</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创产业的核心竞争力是创意人才。安顺学院数字文旅专业应开设文创设计方向课程，培养既了解屯堡文化又掌握现代设计方法的复合型人才。同时，加强与贵州大学美术学院、省内设计公司的合作，建立产学研协同育人机制。</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10.5.3 社区参与</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创产业的源头是屯堡社区，社区应成为文创产业链的利益主体。鼓励社区手工艺人参与产品开发（提供传统技艺支持）、社区年轻人参与设计创意（提供在地视角）、社区集体经济参与投资经营（分享产业收益）。</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10.1.1 文创产品的概念与分类</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10.1.2 文创产品开发流程</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10.1.3 文创产品设计原则</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10.2.1 视觉符号体系</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10.2.2 符号转化的设计策略</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10.2.3 典型案例分析</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10.3.1 文化IP的概念</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10.3.2 IP运营策略</a:t>
            </a:r>
            <a:endParaRPr lang="en-US" sz="1200" dirty="0"/>
          </a:p>
        </p:txBody>
      </p:sp>
      <p:sp>
        <p:nvSpPr>
          <p:cNvPr id="28" name="Shape 26"/>
          <p:cNvSpPr/>
          <p:nvPr/>
        </p:nvSpPr>
        <p:spPr>
          <a:xfrm>
            <a:off x="4754880" y="1005840"/>
            <a:ext cx="3931920" cy="457200"/>
          </a:xfrm>
          <a:prstGeom prst="rect">
            <a:avLst/>
          </a:prstGeom>
          <a:solidFill>
            <a:srgbClr val="F8FAFC"/>
          </a:solidFill>
          <a:ln/>
        </p:spPr>
      </p:sp>
      <p:sp>
        <p:nvSpPr>
          <p:cNvPr id="29" name="Shape 27"/>
          <p:cNvSpPr/>
          <p:nvPr/>
        </p:nvSpPr>
        <p:spPr>
          <a:xfrm>
            <a:off x="4754880" y="1005840"/>
            <a:ext cx="54864" cy="457200"/>
          </a:xfrm>
          <a:prstGeom prst="rect">
            <a:avLst/>
          </a:prstGeom>
          <a:solidFill>
            <a:srgbClr val="1C7293"/>
          </a:solidFill>
          <a:ln/>
        </p:spPr>
      </p:sp>
      <p:sp>
        <p:nvSpPr>
          <p:cNvPr id="30" name="Text 28"/>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10.3.3 IP保护</a:t>
            </a:r>
            <a:endParaRPr lang="en-US" sz="1200" dirty="0"/>
          </a:p>
        </p:txBody>
      </p:sp>
      <p:sp>
        <p:nvSpPr>
          <p:cNvPr id="31" name="Shape 29"/>
          <p:cNvSpPr/>
          <p:nvPr/>
        </p:nvSpPr>
        <p:spPr>
          <a:xfrm>
            <a:off x="4754880" y="1508760"/>
            <a:ext cx="3931920" cy="457200"/>
          </a:xfrm>
          <a:prstGeom prst="rect">
            <a:avLst/>
          </a:prstGeom>
          <a:solidFill>
            <a:srgbClr val="F8FAFC"/>
          </a:solidFill>
          <a:ln/>
        </p:spPr>
      </p:sp>
      <p:sp>
        <p:nvSpPr>
          <p:cNvPr id="32" name="Shape 30"/>
          <p:cNvSpPr/>
          <p:nvPr/>
        </p:nvSpPr>
        <p:spPr>
          <a:xfrm>
            <a:off x="4754880" y="1508760"/>
            <a:ext cx="54864" cy="457200"/>
          </a:xfrm>
          <a:prstGeom prst="rect">
            <a:avLst/>
          </a:prstGeom>
          <a:solidFill>
            <a:srgbClr val="1C7293"/>
          </a:solidFill>
          <a:ln/>
        </p:spPr>
      </p:sp>
      <p:sp>
        <p:nvSpPr>
          <p:cNvPr id="33" name="Text 31"/>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10.4.1 数字藏品（NFT）</a:t>
            </a:r>
            <a:endParaRPr lang="en-US" sz="1200" dirty="0"/>
          </a:p>
        </p:txBody>
      </p:sp>
      <p:sp>
        <p:nvSpPr>
          <p:cNvPr id="34" name="Shape 32"/>
          <p:cNvSpPr/>
          <p:nvPr/>
        </p:nvSpPr>
        <p:spPr>
          <a:xfrm>
            <a:off x="4754880" y="2011680"/>
            <a:ext cx="3931920" cy="457200"/>
          </a:xfrm>
          <a:prstGeom prst="rect">
            <a:avLst/>
          </a:prstGeom>
          <a:solidFill>
            <a:srgbClr val="F8FAFC"/>
          </a:solidFill>
          <a:ln/>
        </p:spPr>
      </p:sp>
      <p:sp>
        <p:nvSpPr>
          <p:cNvPr id="35" name="Shape 33"/>
          <p:cNvSpPr/>
          <p:nvPr/>
        </p:nvSpPr>
        <p:spPr>
          <a:xfrm>
            <a:off x="4754880" y="2011680"/>
            <a:ext cx="54864" cy="457200"/>
          </a:xfrm>
          <a:prstGeom prst="rect">
            <a:avLst/>
          </a:prstGeom>
          <a:solidFill>
            <a:srgbClr val="1C7293"/>
          </a:solidFill>
          <a:ln/>
        </p:spPr>
      </p:sp>
      <p:sp>
        <p:nvSpPr>
          <p:cNvPr id="36" name="Text 34"/>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10.4.2 AI生成文创</a:t>
            </a:r>
            <a:endParaRPr lang="en-US" sz="1200" dirty="0"/>
          </a:p>
        </p:txBody>
      </p:sp>
      <p:sp>
        <p:nvSpPr>
          <p:cNvPr id="37" name="Shape 35"/>
          <p:cNvSpPr/>
          <p:nvPr/>
        </p:nvSpPr>
        <p:spPr>
          <a:xfrm>
            <a:off x="4754880" y="2514600"/>
            <a:ext cx="3931920" cy="457200"/>
          </a:xfrm>
          <a:prstGeom prst="rect">
            <a:avLst/>
          </a:prstGeom>
          <a:solidFill>
            <a:srgbClr val="F8FAFC"/>
          </a:solidFill>
          <a:ln/>
        </p:spPr>
      </p:sp>
      <p:sp>
        <p:nvSpPr>
          <p:cNvPr id="38" name="Shape 36"/>
          <p:cNvSpPr/>
          <p:nvPr/>
        </p:nvSpPr>
        <p:spPr>
          <a:xfrm>
            <a:off x="4754880" y="2514600"/>
            <a:ext cx="54864" cy="457200"/>
          </a:xfrm>
          <a:prstGeom prst="rect">
            <a:avLst/>
          </a:prstGeom>
          <a:solidFill>
            <a:srgbClr val="1C7293"/>
          </a:solidFill>
          <a:ln/>
        </p:spPr>
      </p:sp>
      <p:sp>
        <p:nvSpPr>
          <p:cNvPr id="39" name="Text 37"/>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10.4.3 元宇宙文创</a:t>
            </a:r>
            <a:endParaRPr lang="en-US" sz="1200" dirty="0"/>
          </a:p>
        </p:txBody>
      </p:sp>
      <p:sp>
        <p:nvSpPr>
          <p:cNvPr id="40" name="Shape 38"/>
          <p:cNvSpPr/>
          <p:nvPr/>
        </p:nvSpPr>
        <p:spPr>
          <a:xfrm>
            <a:off x="4754880" y="3017520"/>
            <a:ext cx="3931920" cy="457200"/>
          </a:xfrm>
          <a:prstGeom prst="rect">
            <a:avLst/>
          </a:prstGeom>
          <a:solidFill>
            <a:srgbClr val="F8FAFC"/>
          </a:solidFill>
          <a:ln/>
        </p:spPr>
      </p:sp>
      <p:sp>
        <p:nvSpPr>
          <p:cNvPr id="41" name="Shape 39"/>
          <p:cNvSpPr/>
          <p:nvPr/>
        </p:nvSpPr>
        <p:spPr>
          <a:xfrm>
            <a:off x="4754880" y="3017520"/>
            <a:ext cx="54864" cy="457200"/>
          </a:xfrm>
          <a:prstGeom prst="rect">
            <a:avLst/>
          </a:prstGeom>
          <a:solidFill>
            <a:srgbClr val="1C7293"/>
          </a:solidFill>
          <a:ln/>
        </p:spPr>
      </p:sp>
      <p:sp>
        <p:nvSpPr>
          <p:cNvPr id="42" name="Text 40"/>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10.5.1 产业链整合</a:t>
            </a:r>
            <a:endParaRPr lang="en-US" sz="1200" dirty="0"/>
          </a:p>
        </p:txBody>
      </p:sp>
      <p:sp>
        <p:nvSpPr>
          <p:cNvPr id="43" name="Shape 41"/>
          <p:cNvSpPr/>
          <p:nvPr/>
        </p:nvSpPr>
        <p:spPr>
          <a:xfrm>
            <a:off x="4754880" y="3520440"/>
            <a:ext cx="3931920" cy="457200"/>
          </a:xfrm>
          <a:prstGeom prst="rect">
            <a:avLst/>
          </a:prstGeom>
          <a:solidFill>
            <a:srgbClr val="F8FAFC"/>
          </a:solidFill>
          <a:ln/>
        </p:spPr>
      </p:sp>
      <p:sp>
        <p:nvSpPr>
          <p:cNvPr id="44" name="Shape 42"/>
          <p:cNvSpPr/>
          <p:nvPr/>
        </p:nvSpPr>
        <p:spPr>
          <a:xfrm>
            <a:off x="4754880" y="3520440"/>
            <a:ext cx="54864" cy="457200"/>
          </a:xfrm>
          <a:prstGeom prst="rect">
            <a:avLst/>
          </a:prstGeom>
          <a:solidFill>
            <a:srgbClr val="1C7293"/>
          </a:solidFill>
          <a:ln/>
        </p:spPr>
      </p:sp>
      <p:sp>
        <p:nvSpPr>
          <p:cNvPr id="45" name="Text 43"/>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10.5.2 人才培养</a:t>
            </a:r>
            <a:endParaRPr lang="en-US" sz="1200" dirty="0"/>
          </a:p>
        </p:txBody>
      </p:sp>
      <p:sp>
        <p:nvSpPr>
          <p:cNvPr id="46" name="Shape 44"/>
          <p:cNvSpPr/>
          <p:nvPr/>
        </p:nvSpPr>
        <p:spPr>
          <a:xfrm>
            <a:off x="4754880" y="4023360"/>
            <a:ext cx="3931920" cy="457200"/>
          </a:xfrm>
          <a:prstGeom prst="rect">
            <a:avLst/>
          </a:prstGeom>
          <a:solidFill>
            <a:srgbClr val="F8FAFC"/>
          </a:solidFill>
          <a:ln/>
        </p:spPr>
      </p:sp>
      <p:sp>
        <p:nvSpPr>
          <p:cNvPr id="47" name="Shape 45"/>
          <p:cNvSpPr/>
          <p:nvPr/>
        </p:nvSpPr>
        <p:spPr>
          <a:xfrm>
            <a:off x="4754880" y="4023360"/>
            <a:ext cx="54864" cy="457200"/>
          </a:xfrm>
          <a:prstGeom prst="rect">
            <a:avLst/>
          </a:prstGeom>
          <a:solidFill>
            <a:srgbClr val="1C7293"/>
          </a:solidFill>
          <a:ln/>
        </p:spPr>
      </p:sp>
      <p:sp>
        <p:nvSpPr>
          <p:cNvPr id="48" name="Text 46"/>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10.5.3 社区参与</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"黔影新生"面具盲盒。 将12面经典地戏面具进行Q版化设计——保留每个面具的核心特征（色彩、头盔装饰、表情），但将比例改为可爱的"大头"风格。盲盒的随机抽取机制增加了收藏的趣味性。每只盲盒附带一张知识卡片，介绍该面具的角色故事和文化背景。</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"石头记"建筑系列文具。 以屯堡建筑的石墙纹理为设计元素，开发了笔记本封面（压纹仿石材质感）、书签（石窗棂格造型）、钢笔（碉楼轮廓笔夹）。产品定位中高端，主攻商务礼品和文化爱好者市场。</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"凤阳"丝巾系列。 以屯堡服饰刺绣中的传统纹样（牡丹、蝴蝶、蝙蝠、如意）为基础，由设计师进行现代化重新配色和构图，开发了丝巾、方巾、披肩系列产品。产品面向女性消费群体，兼顾日常使用和文化品位。</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知识卡片：文创产品开发五步法</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步骤 | 核心任务 | 输出成果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文化梳理 | 系统整理可用的文化资源 | 文化资源清单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创意生成 | 基于文化资源产生产品创意 | 创意概念方案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设计深化 | 将创意转化为具体设计方案 | 产品设计图/效果图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样品测试 | 制作样品并进行用户测试 | 测试报告和修改意见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量产上市 | 批量生产和市场推广 | 上市产品和销售数据 |</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屯堡文创产品开发应从文化资源梳理出发，通过符号提取与设计转化，开发实用型、装饰型、收藏型、体验型和数字型五大类产品。IP运营需要明确定位、打造内容矩阵、开展跨界合作、建立授权体系和保护知识产权。数字文创（NFT、AI生成、元宇宙）为传统文化IP注入了新的活力。文创产业的可持续发展需要完整的产业链、充足的人才储备和深度的社区参与。</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10 章 完</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屯堡文化 - 第10章 屯堡文创产品开发与IP运营</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