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notesMasterIdLst>
    <p:notesMasterId r:id="rId2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安顺美食</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7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美食节事与体验营销</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安顺美食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掌握美食节事与体验营销的核心概念、理论框架与关键术语，理解其在数字文旅学科体系中的定位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能够运用美食节事与体验营销的理论工具分析实践问题，具备方案设计与评估的基本能力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2026年5月16日，安顺若飞广场人头攒动。"屯堡八大碗·安顺美食汇"寻味大赏活动在这里举行。活动由安顺市商务局、文体广电旅游局、屯堡文化风景名胜区管理处联合主办，深挖六百年屯堡饮食文化底蕴，通过前期全城征集、大众评选，甄选了经典特色菜品，集中展示安顺地道风味。</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活动现场设置了"八大碗"展示区、小吃品鉴区、糟辣椒制作体验区、美食文创市集等。最受欢迎的环节是"屯堡厨神"擂台赛——来自各屯堡村寨的10位民间厨师现场比拼鸡辣子和盐菜肉的制作技艺，由专业评委和大众评审共同打分。</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活动当天吸引市民和游客超过3万人次，抖音话题"安顺美食汇"播放量突破500万次，带动周边餐饮消费环比增长40%以上。</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这场活动的成功印证了一个趋势：在美食旅游中，"节事"正在成为引爆消费、塑造品牌的核心引擎。</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7.1 美食节事的类型与功能</a:t>
            </a:r>
            <a:endParaRPr lang="en-US" sz="1600" dirty="0"/>
          </a:p>
        </p:txBody>
      </p:sp>
      <p:sp>
        <p:nvSpPr>
          <p:cNvPr id="7" name="Text 5"/>
          <p:cNvSpPr/>
          <p:nvPr/>
        </p:nvSpPr>
        <p:spPr>
          <a:xfrm>
            <a:off x="1005840" y="137160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7.1.1 美食节事的类型  |  7.1.2 美食节事的核心功能</a:t>
            </a:r>
            <a:endParaRPr lang="en-US" sz="1100" dirty="0"/>
          </a:p>
        </p:txBody>
      </p:sp>
      <p:sp>
        <p:nvSpPr>
          <p:cNvPr id="8" name="Shape 6"/>
          <p:cNvSpPr/>
          <p:nvPr/>
        </p:nvSpPr>
        <p:spPr>
          <a:xfrm>
            <a:off x="457200" y="1737360"/>
            <a:ext cx="365760" cy="365760"/>
          </a:xfrm>
          <a:prstGeom prst="ellipse">
            <a:avLst/>
          </a:prstGeom>
          <a:solidFill>
            <a:srgbClr val="1C7293"/>
          </a:solidFill>
          <a:ln/>
        </p:spPr>
      </p:sp>
      <p:sp>
        <p:nvSpPr>
          <p:cNvPr id="9" name="Text 7"/>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0" name="Text 8"/>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7.2 美食节事的策划方法</a:t>
            </a:r>
            <a:endParaRPr lang="en-US" sz="1600" dirty="0"/>
          </a:p>
        </p:txBody>
      </p:sp>
      <p:sp>
        <p:nvSpPr>
          <p:cNvPr id="11" name="Text 9"/>
          <p:cNvSpPr/>
          <p:nvPr/>
        </p:nvSpPr>
        <p:spPr>
          <a:xfrm>
            <a:off x="1005840" y="210312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7.2.1 策划流程  |  7.2.2 核心要素设计</a:t>
            </a:r>
            <a:endParaRPr lang="en-US" sz="1100" dirty="0"/>
          </a:p>
        </p:txBody>
      </p:sp>
      <p:sp>
        <p:nvSpPr>
          <p:cNvPr id="12" name="Shape 10"/>
          <p:cNvSpPr/>
          <p:nvPr/>
        </p:nvSpPr>
        <p:spPr>
          <a:xfrm>
            <a:off x="457200" y="2468880"/>
            <a:ext cx="365760" cy="365760"/>
          </a:xfrm>
          <a:prstGeom prst="ellipse">
            <a:avLst/>
          </a:prstGeom>
          <a:solidFill>
            <a:srgbClr val="1C7293"/>
          </a:solidFill>
          <a:ln/>
        </p:spPr>
      </p:sp>
      <p:sp>
        <p:nvSpPr>
          <p:cNvPr id="13" name="Text 11"/>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4" name="Text 12"/>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7.3 体验营销在美食旅游中的应用</a:t>
            </a:r>
            <a:endParaRPr lang="en-US" sz="1600" dirty="0"/>
          </a:p>
        </p:txBody>
      </p:sp>
      <p:sp>
        <p:nvSpPr>
          <p:cNvPr id="15" name="Text 13"/>
          <p:cNvSpPr/>
          <p:nvPr/>
        </p:nvSpPr>
        <p:spPr>
          <a:xfrm>
            <a:off x="1005840" y="283464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7.3.1 体验营销的概念  |  7.3.2 美食体验营销的策略</a:t>
            </a:r>
            <a:endParaRPr lang="en-US" sz="1100" dirty="0"/>
          </a:p>
        </p:txBody>
      </p:sp>
      <p:sp>
        <p:nvSpPr>
          <p:cNvPr id="16" name="Shape 14"/>
          <p:cNvSpPr/>
          <p:nvPr/>
        </p:nvSpPr>
        <p:spPr>
          <a:xfrm>
            <a:off x="457200" y="3200400"/>
            <a:ext cx="365760" cy="365760"/>
          </a:xfrm>
          <a:prstGeom prst="ellipse">
            <a:avLst/>
          </a:prstGeom>
          <a:solidFill>
            <a:srgbClr val="1C7293"/>
          </a:solidFill>
          <a:ln/>
        </p:spPr>
      </p:sp>
      <p:sp>
        <p:nvSpPr>
          <p:cNvPr id="17" name="Text 15"/>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8" name="Text 16"/>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7.4 安顺美食节事的创新方向</a:t>
            </a:r>
            <a:endParaRPr lang="en-US" sz="1600" dirty="0"/>
          </a:p>
        </p:txBody>
      </p:sp>
      <p:sp>
        <p:nvSpPr>
          <p:cNvPr id="19" name="Text 17"/>
          <p:cNvSpPr/>
          <p:nvPr/>
        </p:nvSpPr>
        <p:spPr>
          <a:xfrm>
            <a:off x="1005840" y="356616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7.4.1 现有节事分析  |  7.4.2 创新方向建议</a:t>
            </a:r>
            <a:endParaRPr lang="en-US" sz="1100" dirty="0"/>
          </a:p>
        </p:txBody>
      </p:sp>
      <p:sp>
        <p:nvSpPr>
          <p:cNvPr id="20" name="Shape 18"/>
          <p:cNvSpPr/>
          <p:nvPr/>
        </p:nvSpPr>
        <p:spPr>
          <a:xfrm>
            <a:off x="457200" y="3931920"/>
            <a:ext cx="365760" cy="365760"/>
          </a:xfrm>
          <a:prstGeom prst="ellipse">
            <a:avLst/>
          </a:prstGeom>
          <a:solidFill>
            <a:srgbClr val="1C7293"/>
          </a:solidFill>
          <a:ln/>
        </p:spPr>
      </p:sp>
      <p:sp>
        <p:nvSpPr>
          <p:cNvPr id="21" name="Text 19"/>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22" name="Text 20"/>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思考与练习</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7.1 美食节事的类型与功能</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7.1 美食节事的类型与功能</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7.1.1 美食节事的类型</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1/2</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按照规模、周期和内容，美食节事可分为：
 大型美食节。 由政府或大型机构主办，持续时间3-7天，内容涵盖美食品鉴、比赛、展销、演出等，目标受众广泛。如"屯堡八大碗·安顺美食汇"、青岛国际啤酒节。
 主题美食季。 持续1-3个月的季节性美食活动，围绕特定主题或食材展开。如"安顺辣椒季""屯堡腊味年货节"。
 美食赛事。 以比赛为主要形式的美食活动，如烹饪大赛、小吃评选、美食短视频大赛等。
 美食展销会。 以产品展销和商务洽谈为主要目的的专业性活动，如农产品展销会、预制菜产业博览会。
 社区美食活动。 以社区为单位的邻里美食活动，规模小但参与度高，如"屯堡村寨美食日""邻里百家宴"。</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按照规模、周期和内容，美食节事可分为：</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大型美食节。 由政府或大型机构主办，持续时间3-7天，内容涵盖美食品鉴、比赛、展销、演出等，目标受众广泛。如"屯堡八大碗·安顺美食汇"、青岛国际啤酒节。</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主题美食季。 持续1-3个月的季节性美食活动，围绕特定主题或食材展开。如"安顺辣椒季""屯堡腊味年货节"。</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美食赛事。 以比赛为主要形式的美食活动，如烹饪大赛、小吃评选、美食短视频大赛等。</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美食展销会。 以产品展销和商务洽谈为主要目的的专业性活动，如农产品展销会、预制菜产业博览会。</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7.1 美食节事的类型与功能</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7.1.2 美食节事的核心功能</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2/2</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品牌引爆。 美食节事可以在短时间内集中引爆品牌关注度。一场成功的节事活动，产生的媒体曝光和社交传播效果远超日常推广。
 消费拉动。 节事活动直接拉动餐饮、住宿、交通、购物等消费，产生显著的经济效益。青岛国际啤酒节每年拉动消费超过100亿元。
 文化传承。 美食节事是展示和传承饮食文化的重要平台。"屯堡八大碗"的集中展示和评选，本身就是对传统饮食文化的弘扬。
 社区凝聚。 美食节事增强社区成员的参与感和归属感，促进社区凝聚力的提升。
 产品创新。 节事活动激发美食创新——厨师在比赛中展示新菜品、商户推出限时新品——推动美食品类的丰富和升级。</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品牌引爆。 美食节事可以在短时间内集中引爆品牌关注度。一场成功的节事活动，产生的媒体曝光和社交传播效果远超日常推广。</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消费拉动。 节事活动直接拉动餐饮、住宿、交通、购物等消费，产生显著的经济效益。青岛国际啤酒节每年拉动消费超过100亿元。</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文化传承。 美食节事是展示和传承饮食文化的重要平台。"屯堡八大碗"的集中展示和评选，本身就是对传统饮食文化的弘扬。</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社区凝聚。 美食节事增强社区成员的参与感和归属感，促进社区凝聚力的提升。</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产品创新。 节事活动激发美食创新——厨师在比赛中展示新菜品、商户推出限时新品——推动美食品类的丰富和升级。</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7.1 美食节事的类型与功能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7.1.1 美食节事的类型</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按照规模、周期和内容，美食节事可分为：</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7.1.2 美食节事的核心功能</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品牌引爆。 美食节事可以在短时间内集中引爆品牌关注度。一场成功的节事活动，产生的媒体曝光和社交传播效果远超日常推广。</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7.2 美食节事的策划方法</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7.2 美食节事的策划方法</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7.2.1 策划流程</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1/2</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标准的美食节事策划流程包括六个阶段：
 调研分析阶段。 分析目标受众、竞争环境、资源条件，确定节事的可行性和定位。
 概念设计阶段。 确定节事的主题、名称、口号、视觉形象。主题应简洁有力、易于传播，如"屯堡八大碗·安顺美食汇"。
 方案编制阶段。 编制详细的活动方案，包括时间地点、活动内容、参与主体、预算估算、组织架构。
 筹备执行阶段。 场地布置、物料准备、人员招募和培训、宣传推广、安全保障。
 活动执行阶段。 按方案执行各项活动，实时监控和应急处理。
 总结评估阶段。 收集数据和反馈，评估活动效果，总结经验教训。</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标准的美食节事策划流程包括六个阶段：</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调研分析阶段。 分析目标受众、竞争环境、资源条件，确定节事的可行性和定位。</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概念设计阶段。 确定节事的主题、名称、口号、视觉形象。主题应简洁有力、易于传播，如"屯堡八大碗·安顺美食汇"。</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方案编制阶段。 编制详细的活动方案，包括时间地点、活动内容、参与主体、预算估算、组织架构。</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筹备执行阶段。 场地布置、物料准备、人员招募和培训、宣传推广、安全保障。</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7.2 美食节事的策划方法</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7.2.2 核心要素设计</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2/2</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主题与命名。 好的主题应具备三个特征：精准——准确反映活动内容；独特——区别于其他同类活动；有梗——具有传播力，容易记住和分享。"屯堡八大碗"就同时具备了这三个特征。
 内容与形式。 美食节事的内容应丰富多元，满足不同参与者的需求。典型的内容模块包括：品鉴区——免费或付费品尝各类美食；比赛区——烹饪比赛、大胃王比赛、美食知识竞赛；体验区——DIY制作、传承人教学；市集区——美食文创、伴手礼、特色食材；舞台区——文艺表演、颁奖典礼。
 时间与空间。 时间选择应避开极端天气和竞争性大型活动。安顺美食节事的最佳时间窗口是：春季（3-5月）——气候宜人，旅游旺季前造势；秋季（9-11月）——丰收季节，食材丰富。空间选择应交通便利、容量充足、配套完善。
 宣传与传播。 节事宣传应采用"预热-引爆-延续"的三段式策略：预热期（活动前2-4周）——通过悬念海报、倒计时、嘉宾预告等方式制造期待；引爆期（活...</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主题与命名。 好的主题应具备三个特征：精准——准确反映活动内容；独特——区别于其他同类活动；有梗——具有传播力，容易记住和分享。"屯堡八大碗"就同时具备了这三个特征。</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内容与形式。 美食节事的内容应丰富多元，满足不同参与者的需求。典型的内容模块包括：品鉴区——免费或付费品尝各类美食；比赛区——烹饪比赛、大胃王比赛、美食知识竞赛；体验区——DIY制作、传承人教学；市集区——美食文创、伴手礼、特色食材；舞台区——文艺表演、颁奖典礼。</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时间与空间。 时间选择应避开极端天气和竞争性大型活动。安顺美食节事的最佳时间窗口是：春季（3-5月）——气候宜人，旅游旺季前造势；秋季（9-11月）——丰收季节，食材丰富。空间选择应交通便利、容量充足、配套完善。</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宣传与传播。 节事宣传应采用"预热-引爆-延续"的三段式策略：预热期（活动前2-4周）——通过悬念海报、倒计时、嘉宾预告等方式制造期待；引爆期（活动期间）——直播、短视频、KOL打卡，集中引爆流量；延续期（活动后1-2周）——回顾视频、获奖名单、明年预告，延续热度。</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7.2 美食节事的策划方法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7.2.1 策划流程</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标准的美食节事策划流程包括六个阶段：</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7.2.2 核心要素设计</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主题与命名。 好的主题应具备三个特征：精准——准确反映活动内容；独特——区别于其他同类活动；有梗——具有传播力，容易记住和分享。"屯堡八大碗"就同时具备了这三个特征。</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7.3 体验营销在美食旅游中的应用</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7.3 体验营销在美食旅游中的应用</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7.3.1 体验营销的概念</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1/2</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体验营销是通过创造难忘的消费体验来建立品牌与消费者情感联结的营销方式。与传统营销关注产品的功能价值不同，体验营销关注消费者的感受和记忆。
 Bernd Schmitt提出的体验营销策略框架包括五种体验类型：感官体验——通过视觉、听觉、嗅觉、味觉、触觉创造体验；情感体验——激发消费者的情感共鸣；思考体验——引发消费者的思考和好奇；行动体验——引导消费者参与和互动；关联体验——建立消费者与品牌社群的联结。</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体验营销是通过创造难忘的消费体验来建立品牌与消费者情感联结的营销方式。与传统营销关注产品的功能价值不同，体验营销关注消费者的感受和记忆。</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Bernd Schmitt提出的体验营销策略框架包括五种体验类型：感官体验——通过视觉、听觉、嗅觉、味觉、触觉创造体验；情感体验——激发消费者的情感共鸣；思考体验——引发消费者的思考和好奇；行动体验——引导消费者参与和互动；关联体验——建立消费者与品牌社群的联结。</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7.3 体验营销在美食旅游中的应用</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7.3.2 美食体验营销的策略</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2/2</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感官营销。 美食本身是感官营销的最佳载体。具体策略包括：开放式厨房——让消费者"看见"烹饪过程，增加信任感和期待感；声音设计——适度的烹饪声音（炒菜的滋滋声、蒸笼的咕嘟声）刺激食欲；气味营销——食物的香气是最有效的"引流"手段；触觉设计——独特的餐具手感、有趣的食用方式（如"夺"夺夺粉）。
 故事营销。 为每一道菜、每一家店赋予故事。故事的类型包括：历史故事——这道菜从何而来？（如鸡辣子与屯军的关系）；人物故事——谁在做这道菜？（如三代传承的老手艺人）；场景故事——在什么情境下吃这道菜？（如"八大碗"的宴席礼仪）。
 参与营销。 让消费者从"吃的人"变成"做的人"。具体形式：DIY体验——亲手包裹卷、做破酥包、调配糟辣椒；投票评选——让消费者投票评选"最受欢迎的安顺小吃"；内容共创——鼓励消费者拍摄和分享美食体验，优秀作品获得奖励。
 稀缺营销。 制造适度的稀缺感，激发消费欲望。具体形式：...</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感官营销。 美食本身是感官营销的最佳载体。具体策略包括：开放式厨房——让消费者"看见"烹饪过程，增加信任感和期待感；声音设计——适度的烹饪声音（炒菜的滋滋声、蒸笼的咕嘟声）刺激食欲；气味营销——食物的香气是最有效的"引流"手段；触觉设计——独特的餐具手感、有趣的食用方式（如"夺"夺夺粉）。</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故事营销。 为每一道菜、每一家店赋予故事。故事的类型包括：历史故事——这道菜从何而来？（如鸡辣子与屯军的关系）；人物故事——谁在做这道菜？（如三代传承的老手艺人）；场景故事——在什么情境下吃这道菜？（如"八大碗"的宴席礼仪）。</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参与营销。 让消费者从"吃的人"变成"做的人"。具体形式：DIY体验——亲手包裹卷、做破酥包、调配糟辣椒；投票评选——让消费者投票评选"最受欢迎的安顺小吃"；内容共创——鼓励消费者拍摄和分享美食体验，优秀作品获得奖励。</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稀缺营销。 制造适度的稀缺感，激发消费欲望。具体形式：限时供应——"仅此一季"的时令美食；限量供应——"每日限量100份"的手工美食；限定地点——"只有来安顺才能吃到"的地域限定。</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7.3 体验营销在美食旅游中的应用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7.3.1 体验营销的概念</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体验营销是通过创造难忘的消费体验来建立品牌与消费者情感联结的营销方式。与传统营销关注产品的功能价值不同，体验营销关注消费者的感受和记忆。</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7.3.2 美食体验营销的策略</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感官营销。 美食本身是感官营销的最佳载体。具体策略包括：开放式厨房——让消费者"看见"烹饪过程，增加信任感和期待感；声音设计——适度的烹饪声音（炒菜的滋滋声、蒸笼的咕嘟声）刺激食欲；气味营销——食物的香气是最有效的"引流"手段；触觉设计——独特的餐具手感、有趣的食用方式（如"夺"夺夺粉）。</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7.4 安顺美食节事的创新方向</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7.4 安顺美食节事的创新方向</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7.4.1 现有节事分析</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1/2</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安顺现有的美食相关节事包括："屯堡八大碗·安顺美食汇"寻味大赏（2026年首次举办）；"寻味安顺"系列美食探店活动；各类小吃评选和烹饪比赛。
 总体评价：起步良好但品牌力不足，活动频次偏低，内容形式有待丰富。</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安顺现有的美食相关节事包括："屯堡八大碗·安顺美食汇"寻味大赏（2026年首次举办）；"寻味安顺"系列美食探店活动；各类小吃评选和烹饪比赛。</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总体评价：起步良好但品牌力不足，活动频次偏低，内容形式有待丰富。</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7.4 安顺美食节事的创新方向</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7.4.2 创新方向建议</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2/2</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打造标志性年度节事。 将"屯堡八大碗·安顺美食汇"打造为安顺的标志性年度美食节事，固定时间（如每年5月）、固定地点、持续举办，形成品牌积累。
 开发四季美食主题。 春季"安顺春味"——以野菜、春笋为主题的时令美食季；夏季"安顺凉食"——以凉粉、凉面、冰粉为主题的消暑美食季；秋季"安顺辣味"——以辣椒、糟辣椒为主题的丰收美食季；冬季"安顺腊味"——以腊肉、血豆腐为主题的年货美食季。
 创新比赛形式。 举办"安顺小吃争霸赛""屯堡厨神擂台赛""安顺美食短视频大赛"等多元赛事。
 线上线下融合。 线下活动+线上直播同步进行，扩大受众覆盖。活动期间推出"安顺美食消费券"线上发放，引导线上流量到线下消费。
 美食节事是引爆品牌关注、拉动旅游消费的核心引擎。策划流程包括调研分析、概念设计、方案编制、筹备执行、活动执行和总结评估六个阶段。体验营销的五种策略——感官营销、故事营销、参与营销、稀缺营销和社群...</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打造标志性年度节事。 将"屯堡八大碗·安顺美食汇"打造为安顺的标志性年度美食节事，固定时间（如每年5月）、固定地点、持续举办，形成品牌积累。</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开发四季美食主题。 春季"安顺春味"——以野菜、春笋为主题的时令美食季；夏季"安顺凉食"——以凉粉、凉面、冰粉为主题的消暑美食季；秋季"安顺辣味"——以辣椒、糟辣椒为主题的丰收美食季；冬季"安顺腊味"——以腊肉、血豆腐为主题的年货美食季。</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创新比赛形式。 举办"安顺小吃争霸赛""屯堡厨神擂台赛""安顺美食短视频大赛"等多元赛事。</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线上线下融合。 线下活动+线上直播同步进行，扩大受众覆盖。活动期间推出"安顺美食消费券"线上发放，引导线上流量到线下消费。</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美食节事是引爆品牌关注、拉动旅游消费的核心引擎。策划流程包括调研分析、概念设计、方案编制、筹备执行、活动执行和总结评估六个阶段。体验营销的五种策略——感官营销、故事营销、参与营销、稀缺营销和社群营销——在美食旅游中具有广泛的应用价值。安顺应打造标志性年度节事、开发四季美食主题、创新比赛形式、推动线上线下融合，构建完整的美食节事体系。</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7.4 安顺美食节事的创新方向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7.4.1 现有节事分析</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安顺现有的美食相关节事包括："屯堡八大碗·安顺美食汇"寻味大赏（2026年首次举办）；"寻味安顺"系列美食探店活动；各类小吃评选和烹饪比赛。</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7.4.2 创新方向建议</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打造标志性年度节事。 将"屯堡八大碗·安顺美食汇"打造为安顺的标志性年度美食节事，固定时间（如每年5月）、固定地点、持续举办，形成品牌积累。</a:t>
            </a:r>
            <a:endParaRPr lang="en-US" sz="11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思考与练习</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
        <p:nvSpPr>
          <p:cNvPr id="4" name="Shape 2"/>
          <p:cNvSpPr/>
          <p:nvPr/>
        </p:nvSpPr>
        <p:spPr>
          <a:xfrm>
            <a:off x="457200" y="1005840"/>
            <a:ext cx="3931920" cy="457200"/>
          </a:xfrm>
          <a:prstGeom prst="rect">
            <a:avLst/>
          </a:prstGeom>
          <a:solidFill>
            <a:srgbClr val="F8FAFC"/>
          </a:solidFill>
          <a:ln/>
        </p:spPr>
      </p:sp>
      <p:sp>
        <p:nvSpPr>
          <p:cNvPr id="5" name="Shape 3"/>
          <p:cNvSpPr/>
          <p:nvPr/>
        </p:nvSpPr>
        <p:spPr>
          <a:xfrm>
            <a:off x="457200" y="1005840"/>
            <a:ext cx="54864" cy="457200"/>
          </a:xfrm>
          <a:prstGeom prst="rect">
            <a:avLst/>
          </a:prstGeom>
          <a:solidFill>
            <a:srgbClr val="1C7293"/>
          </a:solidFill>
          <a:ln/>
        </p:spPr>
      </p:sp>
      <p:sp>
        <p:nvSpPr>
          <p:cNvPr id="6" name="Text 4"/>
          <p:cNvSpPr/>
          <p:nvPr/>
        </p:nvSpPr>
        <p:spPr>
          <a:xfrm>
            <a:off x="59436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7.1.1 美食节事的类型</a:t>
            </a:r>
            <a:endParaRPr lang="en-US" sz="1200" dirty="0"/>
          </a:p>
        </p:txBody>
      </p:sp>
      <p:sp>
        <p:nvSpPr>
          <p:cNvPr id="7" name="Shape 5"/>
          <p:cNvSpPr/>
          <p:nvPr/>
        </p:nvSpPr>
        <p:spPr>
          <a:xfrm>
            <a:off x="457200" y="1508760"/>
            <a:ext cx="3931920" cy="457200"/>
          </a:xfrm>
          <a:prstGeom prst="rect">
            <a:avLst/>
          </a:prstGeom>
          <a:solidFill>
            <a:srgbClr val="F8FAFC"/>
          </a:solidFill>
          <a:ln/>
        </p:spPr>
      </p:sp>
      <p:sp>
        <p:nvSpPr>
          <p:cNvPr id="8" name="Shape 6"/>
          <p:cNvSpPr/>
          <p:nvPr/>
        </p:nvSpPr>
        <p:spPr>
          <a:xfrm>
            <a:off x="457200" y="1508760"/>
            <a:ext cx="54864" cy="457200"/>
          </a:xfrm>
          <a:prstGeom prst="rect">
            <a:avLst/>
          </a:prstGeom>
          <a:solidFill>
            <a:srgbClr val="1C7293"/>
          </a:solidFill>
          <a:ln/>
        </p:spPr>
      </p:sp>
      <p:sp>
        <p:nvSpPr>
          <p:cNvPr id="9" name="Text 7"/>
          <p:cNvSpPr/>
          <p:nvPr/>
        </p:nvSpPr>
        <p:spPr>
          <a:xfrm>
            <a:off x="59436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7.1.2 美食节事的核心功能</a:t>
            </a:r>
            <a:endParaRPr lang="en-US" sz="1200" dirty="0"/>
          </a:p>
        </p:txBody>
      </p:sp>
      <p:sp>
        <p:nvSpPr>
          <p:cNvPr id="10" name="Shape 8"/>
          <p:cNvSpPr/>
          <p:nvPr/>
        </p:nvSpPr>
        <p:spPr>
          <a:xfrm>
            <a:off x="457200" y="2011680"/>
            <a:ext cx="3931920" cy="457200"/>
          </a:xfrm>
          <a:prstGeom prst="rect">
            <a:avLst/>
          </a:prstGeom>
          <a:solidFill>
            <a:srgbClr val="F8FAFC"/>
          </a:solidFill>
          <a:ln/>
        </p:spPr>
      </p:sp>
      <p:sp>
        <p:nvSpPr>
          <p:cNvPr id="11" name="Shape 9"/>
          <p:cNvSpPr/>
          <p:nvPr/>
        </p:nvSpPr>
        <p:spPr>
          <a:xfrm>
            <a:off x="457200" y="2011680"/>
            <a:ext cx="54864" cy="457200"/>
          </a:xfrm>
          <a:prstGeom prst="rect">
            <a:avLst/>
          </a:prstGeom>
          <a:solidFill>
            <a:srgbClr val="1C7293"/>
          </a:solidFill>
          <a:ln/>
        </p:spPr>
      </p:sp>
      <p:sp>
        <p:nvSpPr>
          <p:cNvPr id="12" name="Text 10"/>
          <p:cNvSpPr/>
          <p:nvPr/>
        </p:nvSpPr>
        <p:spPr>
          <a:xfrm>
            <a:off x="59436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7.2.1 策划流程</a:t>
            </a:r>
            <a:endParaRPr lang="en-US" sz="1200" dirty="0"/>
          </a:p>
        </p:txBody>
      </p:sp>
      <p:sp>
        <p:nvSpPr>
          <p:cNvPr id="13" name="Shape 11"/>
          <p:cNvSpPr/>
          <p:nvPr/>
        </p:nvSpPr>
        <p:spPr>
          <a:xfrm>
            <a:off x="457200" y="2514600"/>
            <a:ext cx="3931920" cy="457200"/>
          </a:xfrm>
          <a:prstGeom prst="rect">
            <a:avLst/>
          </a:prstGeom>
          <a:solidFill>
            <a:srgbClr val="F8FAFC"/>
          </a:solidFill>
          <a:ln/>
        </p:spPr>
      </p:sp>
      <p:sp>
        <p:nvSpPr>
          <p:cNvPr id="14" name="Shape 12"/>
          <p:cNvSpPr/>
          <p:nvPr/>
        </p:nvSpPr>
        <p:spPr>
          <a:xfrm>
            <a:off x="457200" y="2514600"/>
            <a:ext cx="54864" cy="457200"/>
          </a:xfrm>
          <a:prstGeom prst="rect">
            <a:avLst/>
          </a:prstGeom>
          <a:solidFill>
            <a:srgbClr val="1C7293"/>
          </a:solidFill>
          <a:ln/>
        </p:spPr>
      </p:sp>
      <p:sp>
        <p:nvSpPr>
          <p:cNvPr id="15" name="Text 13"/>
          <p:cNvSpPr/>
          <p:nvPr/>
        </p:nvSpPr>
        <p:spPr>
          <a:xfrm>
            <a:off x="59436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7.2.2 核心要素设计</a:t>
            </a:r>
            <a:endParaRPr lang="en-US" sz="1200" dirty="0"/>
          </a:p>
        </p:txBody>
      </p:sp>
      <p:sp>
        <p:nvSpPr>
          <p:cNvPr id="16" name="Shape 14"/>
          <p:cNvSpPr/>
          <p:nvPr/>
        </p:nvSpPr>
        <p:spPr>
          <a:xfrm>
            <a:off x="4754880" y="1005840"/>
            <a:ext cx="3931920" cy="457200"/>
          </a:xfrm>
          <a:prstGeom prst="rect">
            <a:avLst/>
          </a:prstGeom>
          <a:solidFill>
            <a:srgbClr val="F8FAFC"/>
          </a:solidFill>
          <a:ln/>
        </p:spPr>
      </p:sp>
      <p:sp>
        <p:nvSpPr>
          <p:cNvPr id="17" name="Shape 15"/>
          <p:cNvSpPr/>
          <p:nvPr/>
        </p:nvSpPr>
        <p:spPr>
          <a:xfrm>
            <a:off x="4754880" y="1005840"/>
            <a:ext cx="54864" cy="457200"/>
          </a:xfrm>
          <a:prstGeom prst="rect">
            <a:avLst/>
          </a:prstGeom>
          <a:solidFill>
            <a:srgbClr val="1C7293"/>
          </a:solidFill>
          <a:ln/>
        </p:spPr>
      </p:sp>
      <p:sp>
        <p:nvSpPr>
          <p:cNvPr id="18" name="Text 16"/>
          <p:cNvSpPr/>
          <p:nvPr/>
        </p:nvSpPr>
        <p:spPr>
          <a:xfrm>
            <a:off x="489204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7.3.1 体验营销的概念</a:t>
            </a:r>
            <a:endParaRPr lang="en-US" sz="1200" dirty="0"/>
          </a:p>
        </p:txBody>
      </p:sp>
      <p:sp>
        <p:nvSpPr>
          <p:cNvPr id="19" name="Shape 17"/>
          <p:cNvSpPr/>
          <p:nvPr/>
        </p:nvSpPr>
        <p:spPr>
          <a:xfrm>
            <a:off x="4754880" y="1508760"/>
            <a:ext cx="3931920" cy="457200"/>
          </a:xfrm>
          <a:prstGeom prst="rect">
            <a:avLst/>
          </a:prstGeom>
          <a:solidFill>
            <a:srgbClr val="F8FAFC"/>
          </a:solidFill>
          <a:ln/>
        </p:spPr>
      </p:sp>
      <p:sp>
        <p:nvSpPr>
          <p:cNvPr id="20" name="Shape 18"/>
          <p:cNvSpPr/>
          <p:nvPr/>
        </p:nvSpPr>
        <p:spPr>
          <a:xfrm>
            <a:off x="4754880" y="1508760"/>
            <a:ext cx="54864" cy="457200"/>
          </a:xfrm>
          <a:prstGeom prst="rect">
            <a:avLst/>
          </a:prstGeom>
          <a:solidFill>
            <a:srgbClr val="1C7293"/>
          </a:solidFill>
          <a:ln/>
        </p:spPr>
      </p:sp>
      <p:sp>
        <p:nvSpPr>
          <p:cNvPr id="21" name="Text 19"/>
          <p:cNvSpPr/>
          <p:nvPr/>
        </p:nvSpPr>
        <p:spPr>
          <a:xfrm>
            <a:off x="489204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7.3.2 美食体验营销的策略</a:t>
            </a:r>
            <a:endParaRPr lang="en-US" sz="1200" dirty="0"/>
          </a:p>
        </p:txBody>
      </p:sp>
      <p:sp>
        <p:nvSpPr>
          <p:cNvPr id="22" name="Shape 20"/>
          <p:cNvSpPr/>
          <p:nvPr/>
        </p:nvSpPr>
        <p:spPr>
          <a:xfrm>
            <a:off x="4754880" y="2011680"/>
            <a:ext cx="3931920" cy="457200"/>
          </a:xfrm>
          <a:prstGeom prst="rect">
            <a:avLst/>
          </a:prstGeom>
          <a:solidFill>
            <a:srgbClr val="F8FAFC"/>
          </a:solidFill>
          <a:ln/>
        </p:spPr>
      </p:sp>
      <p:sp>
        <p:nvSpPr>
          <p:cNvPr id="23" name="Shape 21"/>
          <p:cNvSpPr/>
          <p:nvPr/>
        </p:nvSpPr>
        <p:spPr>
          <a:xfrm>
            <a:off x="4754880" y="2011680"/>
            <a:ext cx="54864" cy="457200"/>
          </a:xfrm>
          <a:prstGeom prst="rect">
            <a:avLst/>
          </a:prstGeom>
          <a:solidFill>
            <a:srgbClr val="1C7293"/>
          </a:solidFill>
          <a:ln/>
        </p:spPr>
      </p:sp>
      <p:sp>
        <p:nvSpPr>
          <p:cNvPr id="24" name="Text 22"/>
          <p:cNvSpPr/>
          <p:nvPr/>
        </p:nvSpPr>
        <p:spPr>
          <a:xfrm>
            <a:off x="489204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7.4.1 现有节事分析</a:t>
            </a:r>
            <a:endParaRPr lang="en-US" sz="1200" dirty="0"/>
          </a:p>
        </p:txBody>
      </p:sp>
      <p:sp>
        <p:nvSpPr>
          <p:cNvPr id="25" name="Shape 23"/>
          <p:cNvSpPr/>
          <p:nvPr/>
        </p:nvSpPr>
        <p:spPr>
          <a:xfrm>
            <a:off x="4754880" y="2514600"/>
            <a:ext cx="3931920" cy="457200"/>
          </a:xfrm>
          <a:prstGeom prst="rect">
            <a:avLst/>
          </a:prstGeom>
          <a:solidFill>
            <a:srgbClr val="F8FAFC"/>
          </a:solidFill>
          <a:ln/>
        </p:spPr>
      </p:sp>
      <p:sp>
        <p:nvSpPr>
          <p:cNvPr id="26" name="Shape 24"/>
          <p:cNvSpPr/>
          <p:nvPr/>
        </p:nvSpPr>
        <p:spPr>
          <a:xfrm>
            <a:off x="4754880" y="2514600"/>
            <a:ext cx="54864" cy="457200"/>
          </a:xfrm>
          <a:prstGeom prst="rect">
            <a:avLst/>
          </a:prstGeom>
          <a:solidFill>
            <a:srgbClr val="1C7293"/>
          </a:solidFill>
          <a:ln/>
        </p:spPr>
      </p:sp>
      <p:sp>
        <p:nvSpPr>
          <p:cNvPr id="27" name="Text 25"/>
          <p:cNvSpPr/>
          <p:nvPr/>
        </p:nvSpPr>
        <p:spPr>
          <a:xfrm>
            <a:off x="489204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7.4.2 创新方向建议</a:t>
            </a:r>
            <a:endParaRPr lang="en-US" sz="1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0B981"/>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知识拓展</a:t>
            </a:r>
            <a:endParaRPr lang="en-US" sz="2800" dirty="0"/>
          </a:p>
        </p:txBody>
      </p:sp>
      <p:sp>
        <p:nvSpPr>
          <p:cNvPr id="4" name="Shape 2"/>
          <p:cNvSpPr/>
          <p:nvPr/>
        </p:nvSpPr>
        <p:spPr>
          <a:xfrm>
            <a:off x="457200" y="1005840"/>
            <a:ext cx="8229600" cy="3474720"/>
          </a:xfrm>
          <a:prstGeom prst="rect">
            <a:avLst/>
          </a:prstGeom>
          <a:solidFill>
            <a:srgbClr val="FFFFFF"/>
          </a:solidFill>
          <a:ln/>
          <a:effectLst>
            <a:outerShdw sx="100000" sy="100000" kx="0" ky="0" algn="bl" rotWithShape="0" blurRad="76200" dist="25400" dir="8100000">
              <a:srgbClr val="000000">
                <a:alpha val="8000"/>
              </a:srgbClr>
            </a:outerShdw>
          </a:effectLst>
        </p:spPr>
      </p:sp>
      <p:sp>
        <p:nvSpPr>
          <p:cNvPr id="5" name="Shape 3"/>
          <p:cNvSpPr/>
          <p:nvPr/>
        </p:nvSpPr>
        <p:spPr>
          <a:xfrm>
            <a:off x="457200" y="1005840"/>
            <a:ext cx="73152" cy="3474720"/>
          </a:xfrm>
          <a:prstGeom prst="rect">
            <a:avLst/>
          </a:prstGeom>
          <a:solidFill>
            <a:srgbClr val="10B981"/>
          </a:solidFill>
          <a:ln/>
        </p:spPr>
      </p:sp>
      <p:sp>
        <p:nvSpPr>
          <p:cNvPr id="6" name="Text 4"/>
          <p:cNvSpPr/>
          <p:nvPr/>
        </p:nvSpPr>
        <p:spPr>
          <a:xfrm>
            <a:off x="685800" y="1097280"/>
            <a:ext cx="7772400" cy="45720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 知识卡片：美食节事策划六阶段</a:t>
            </a:r>
            <a:endParaRPr lang="en-US" sz="1600" dirty="0"/>
          </a:p>
        </p:txBody>
      </p:sp>
      <p:sp>
        <p:nvSpPr>
          <p:cNvPr id="7" name="Text 5"/>
          <p:cNvSpPr/>
          <p:nvPr/>
        </p:nvSpPr>
        <p:spPr>
          <a:xfrm>
            <a:off x="685800" y="1600200"/>
            <a:ext cx="7772400" cy="2743200"/>
          </a:xfrm>
          <a:prstGeom prst="rect">
            <a:avLst/>
          </a:prstGeom>
          <a:noFill/>
          <a:ln/>
        </p:spPr>
        <p:txBody>
          <a:bodyPr wrap="square" lIns="0" tIns="0" rIns="0" bIns="0" rtlCol="0" anchor="t"/>
          <a:lstStyle/>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阶段 | 核心任务 | 关键输出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调研分析 | 分析受众、竞争、资源 | 可行性报告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概念设计 | 确定主题、名称、视觉 | 概念方案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方案编制 | 细化内容、预算、组织 | 执行方案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筹备执行 | 场地、物料、人员、宣传 | 就绪状态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活动执行 | 按方案执行、实时监控 | 活动成功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总结评估 | 数据收集、效果评估 | 总结报告 |</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美食节事是引爆品牌关注、拉动旅游消费的核心引擎。策划流程包括调研分析、概念设计、方案编制、筹备执行、活动执行和总结评估六个阶段。体验营销的五种策略——感官营销、故事营销、参与营销、稀缺营销和社群营销——在美食旅游中具有广泛的应用价值。安顺应打造标志性年度节事、开发四季美食主题、创新比赛形式、推动线上线下融合，构建完整的美食节事体系。</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7 章 完</a:t>
            </a:r>
            <a:endParaRPr lang="en-US" sz="1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安顺美食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25</Slides>
  <Notes>25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安顺美食 - 第7章 美食节事与体验营销</dc:title>
  <dc:subject>PptxGenJS Presentation</dc:subject>
  <dc:creator>安顺学院旅游管理学院</dc:creator>
  <cp:lastModifiedBy>安顺学院旅游管理学院</cp:lastModifiedBy>
  <cp:revision>1</cp:revision>
  <dcterms:created xsi:type="dcterms:W3CDTF">2026-07-28T23:52:26Z</dcterms:created>
  <dcterms:modified xsi:type="dcterms:W3CDTF">2026-07-28T23:52:26Z</dcterms:modified>
</cp:coreProperties>
</file>