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安顺美食</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美食旅游理论与模式</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掌握美食旅游理论与模式的核心概念、理论框架与关键术语，理解其在数字文旅学科体系中的定位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能够运用美食旅游理论与模式的理论工具分析实践问题，具备方案设计与评估的基本能力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年，大众点评发布了首张"必吃榜城市美食地图"，安顺虽未入选，但安顺市文旅局已经注意到了"美食地图"对旅游消费的拉动效应。数据显示，入选"必吃榜"的城市，上榜餐厅周边的住宿搜索量平均增长40%以上，游客在目的地的餐饮消费占比从平均的25%提升到35%。</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安顺终于等来了自己的"必吃榜时刻"。安顺市迅速响应，联合美团推出了"安顺必吃榜美食地图"——标注了上榜餐厅和周边景点、住宿、交通信息，为"寻味安顺"的游客提供一站式服务。初步统计显示，上榜后一个月内，安顺餐饮消费同比增长超过60%，酒店入住率提升了15个百分点。</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一张美食地图，正在撬动一座城市的旅游经济。而这背后，是美食旅游从"边缘"走向"中心"的大趋势。</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美食旅游的概念与趋势</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4.1.1 美食旅游的定义  |  4.1.2 全球美食旅游发展趋势  |  4.1.3 中国美食旅游的现状</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美食旅游的主要模式</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4.2.1 美食街区模式  |  4.2.2 美食节事模式  |  4.2.3 美食体验工坊模式  |  4.2.4 美食线路模式  |  4.2.5 美食+融合模式</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国际美食旅游案例</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4.3.1 日本：从"和食"非遗到美食旅游国家战略  |  4.3.2 意大利：慢食运动与美食旅游的共生  |  4.3.3 泰国：街头美食的全球品牌化</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安顺美食旅游的发展路径</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4.4.1 SWOT分析  |  4.4.2 战略选择</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美食旅游的概念与趋势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美食旅游的概念与趋势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4.1.1 美食旅游的定义</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世界旅游组织将美食旅游（Gastronomy Tourism）定义为：以品尝和体验目的地特色饮食为主要动机的旅游活动，包括参观食品生产地、参加美食节、体验烹饪课程等。
 美食旅游不同于一般的"旅游中的餐饮消费"。两者的关键区别在于：一般旅游餐饮是"到了目的地顺便吃"，美食旅游是"为了吃而去目的地"；一般旅游餐饮是被动的配套消费，美食旅游是主动的核心体验。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世界旅游组织将美食旅游（Gastronomy Tourism）定义为：以品尝和体验目的地特色饮食为主要动机的旅游活动，包括参观食品生产地、参加美食节、体验烹饪课程等。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美食旅游不同于一般的"旅游中的餐饮消费"。两者的关键区别在于：一般旅游餐饮是"到了目的地顺便吃"，美食旅游是"为了吃而去目的地"；一般旅游餐饮是被动的配套消费，美食旅游是主动的核心体验。</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美食旅游的概念与趋势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4.1.2 全球美食旅游发展趋势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从"吃饱"到"吃好"再到"吃懂"。 旅游者的饮食需求经历了三个阶段的升级：第一阶段追求"吃饱"——满足基本生理需求；第二阶段追求"吃好"——关注口味和环境；第三阶段追求"吃懂"——了解食物背后的文化和故事。美食旅游正是第三阶段的产物。
 从"名店"到"在地"。 过去，旅游餐饮追求的是高档餐厅和知名大厨。现在，越来越多的旅游者追寻的是"在地味道"——菜市场的烟火气、老街的小吃摊、村民的家常菜。米其林推出"必比登推介"（Bib Gourmand），大众点评推出"必吃榜"，都反映了这一趋势。
 从"味觉"到"全感官"。 美食旅游的体验从味觉扩展到全感官——视觉（菜品的颜值和摆盘）、听觉（烹饪的声音、餐厅的氛围）、触觉（食材的质感、餐具的手感）、嗅觉（菜品的香气、厨房的味道）。
 从"个体"到"社交"。 社交媒体的兴起使美食旅游具有了强烈的社交属性。"手机先吃"（拍照分享）成为美食体验的标准动作，...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从"吃饱"到"吃好"再到"吃懂"。 旅游者的饮食需求经历了三个阶段的升级：第一阶段追求"吃饱"——满足基本生理需求；第二阶段追求"吃好"——关注口味和环境；第三阶段追求"吃懂"——了解食物背后的文化和故事。美食旅游正是第三阶段的产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从"名店"到"在地"。 过去，旅游餐饮追求的是高档餐厅和知名大厨。现在，越来越多的旅游者追寻的是"在地味道"——菜市场的烟火气、老街的小吃摊、村民的家常菜。米其林推出"必比登推介"（Bib Gourmand），大众点评推出"必吃榜"，都反映了这一趋势。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从"味觉"到"全感官"。 美食旅游的体验从味觉扩展到全感官——视觉（菜品的颜值和摆盘）、听觉（烹饪的声音、餐厅的氛围）、触觉（食材的质感、餐具的手感）、嗅觉（菜品的香气、厨房的味道）。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从"个体"到"社交"。 社交媒体的兴起使美食旅游具有了强烈的社交属性。"手机先吃"（拍照分享）成为美食体验的标准动作，"打卡"成为旅游者的行为习惯。美食旅游的传播逻辑从"口口相传"变成了"屏屏相传"。</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美食旅游的概念与趋势</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4.1.3 中国美食旅游的现状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中国是全球最大的国内旅游市场，也是美食旅游资源最丰富的国家之一。近年来，中国美食旅游呈现以下趋势：
 城市美食IP的崛起。 成都（火锅）、长沙（茶颜悦色+文和友）、西安（肉夹馍+biangbiang面）、重庆（火锅+小面）、淄博（烧烤）——越来越多的城市通过美食IP实现旅游出圈。
 社交媒体驱动。 抖音、小红书、大众点评等平台成为美食旅游信息的主要获取渠道和消费决策的关键影响因素。一条爆款短视频可以让一家小店一夜之间成为"网红打卡地"。
 夜间经济与美食旅游融合。 夜市、深夜食堂、美食街区成为城市夜间经济的重要载体，美食旅游的时间边界从白天延伸到深夜。
 预制菜与伴手礼经济。 美食旅游不再止于"在当地吃"，而是延伸到"带回家吃"——预包装的地方特色食品成为旅游伴手礼的重要组成部分。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中国是全球最大的国内旅游市场，也是美食旅游资源最丰富的国家之一。近年来，中国美食旅游呈现以下趋势：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城市美食IP的崛起。 成都（火锅）、长沙（茶颜悦色+文和友）、西安（肉夹馍+biangbiang面）、重庆（火锅+小面）、淄博（烧烤）——越来越多的城市通过美食IP实现旅游出圈。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社交媒体驱动。 抖音、小红书、大众点评等平台成为美食旅游信息的主要获取渠道和消费决策的关键影响因素。一条爆款短视频可以让一家小店一夜之间成为"网红打卡地"。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夜间经济与美食旅游融合。 夜市、深夜食堂、美食街区成为城市夜间经济的重要载体，美食旅游的时间边界从白天延伸到深夜。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预制菜与伴手礼经济。 美食旅游不再止于"在当地吃"，而是延伸到"带回家吃"——预包装的地方特色食品成为旅游伴手礼的重要组成部分。</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4.1 美食旅游的概念与趋势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4.1.1 美食旅游的定义</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世界旅游组织将美食旅游（Gastronomy Tourism）定义为：以品尝和体验目的地特色饮食为主要动机的旅游活动，包括参观食品生产地、参加美食节、体验烹饪课程等。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4.1.2 全球美食旅游发展趋势</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从"吃饱"到"吃好"再到"吃懂"。 旅游者的饮食需求经历了三个阶段的升级：第一阶段追求"吃饱"——满足基本生理需求；第二阶段追求"吃好"——关注口味和环境；第三阶段追求"吃懂"——了解食物背后的文化和故事。美食旅游正是第三阶段的产物。</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4.1.3 中国美食旅游的现状</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中国是全球最大的国内旅游市场，也是美食旅游资源最丰富的国家之一。近年来，中国美食旅游呈现以下趋势：</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美食旅游的主要模式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美食旅游的主要模式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4.2.1 美食街区模式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以特色美食街区为核心吸引物，游客在街区内自由探索、边走边吃。
 代表案例。 成都锦里、宽窄巷子；西安回民街；长沙坡子街；安顺顾府街、宋官巷。
 核心要素。 集中的美食店铺（至少20家以上）；独特的街区环境和氛围（老街、夜景、人流）；多样化的美食品类（满足不同口味和预算）；良好的可达性和配套设施（停车、卫生间、休息区）。
 优势。 游客自由度高，消费门槛低，适合大众旅游市场。局限。 同质化风险高，环境卫生管理难度大。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以特色美食街区为核心吸引物，游客在街区内自由探索、边走边吃。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代表案例。 成都锦里、宽窄巷子；西安回民街；长沙坡子街；安顺顾府街、宋官巷。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核心要素。 集中的美食店铺（至少20家以上）；独特的街区环境和氛围（老街、夜景、人流）；多样化的美食品类（满足不同口味和预算）；良好的可达性和配套设施（停车、卫生间、休息区）。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 游客自由度高，消费门槛低，适合大众旅游市场。局限。 同质化风险高，环境卫生管理难度大。</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美食旅游的主要模式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4.2.2 美食节事模式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以定期举办的美食节、美食比赛、美食博览会为核心吸引物，在特定时间集中引爆美食旅游消费。
 代表案例。 青岛国际啤酒节、盱眙龙虾节、"屯堡八大碗·安顺美食汇"。
 核心要素。 明确的节事主题和品牌；丰富的活动内容（比赛、展览、体验）；有效的宣传推广（提前造势、多渠道传播）；良好的组织和保障（安保、卫生、交通）。
 优势。 短期集中引爆能力强，媒体关注度高。局限。 季节性明显，持续性不足，一次性投入大。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以定期举办的美食节、美食比赛、美食博览会为核心吸引物，在特定时间集中引爆美食旅游消费。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代表案例。 青岛国际啤酒节、盱眙龙虾节、"屯堡八大碗·安顺美食汇"。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核心要素。 明确的节事主题和品牌；丰富的活动内容（比赛、展览、体验）；有效的宣传推广（提前造势、多渠道传播）；良好的组织和保障（安保、卫生、交通）。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 短期集中引爆能力强，媒体关注度高。局限。 季节性明显，持续性不足，一次性投入大。</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美食旅游的主要模式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4.2.3 美食体验工坊模式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以烹饪课程、手工作坊、农场体验等深度参与活动为核心吸引物。
 代表案例。 意大利托斯卡纳烹饪学校、日本寿司制作体验、安顺糟辣椒制作体验。
 核心要素。 专业的教学指导（传承人或大厨亲自授课）；真实的制作环境（传统厨房、手工作坊）；完整的体验流程（从选材到成品的全流程）；可带走的成果（自己制作的食物或产品）。
 优势。 体验深度高，游客满意度和记忆度高。局限。 接待量有限，对教学能力要求高。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以烹饪课程、手工作坊、农场体验等深度参与活动为核心吸引物。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代表案例。 意大利托斯卡纳烹饪学校、日本寿司制作体验、安顺糟辣椒制作体验。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核心要素。 专业的教学指导（传承人或大厨亲自授课）；真实的制作环境（传统厨房、手工作坊）；完整的体验流程（从选材到成品的全流程）；可带走的成果（自己制作的食物或产品）。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 体验深度高，游客满意度和记忆度高。局限。 接待量有限，对教学能力要求高。</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美食旅游的主要模式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4.2.4 美食线路模式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以精心设计的美食主题旅游线路为核心产品，将多个美食点串联成完整的旅游行程。
 代表案例。 法国葡萄酒之路、日本拉面巡礼、"安顺屯堡美食之旅"。
 核心要素。 主题鲜明（如"屯堡八大碗之旅""安顺小吃寻味之旅"）；节点精选（每个停靠点都有代表性美食）；节奏合理（一日游或两日游，张弛有度）；配套完善（交通、住宿、解说）。
 优势。 产品化程度高，适合旅行社和OTA平台销售。局限。 灵活性不足，难以满足个性化需求。</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以精心设计的美食主题旅游线路为核心产品，将多个美食点串联成完整的旅游行程。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代表案例。 法国葡萄酒之路、日本拉面巡礼、"安顺屯堡美食之旅"。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核心要素。 主题鲜明（如"屯堡八大碗之旅""安顺小吃寻味之旅"）；节点精选（每个停靠点都有代表性美食）；节奏合理（一日游或两日游，张弛有度）；配套完善（交通、住宿、解说）。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 产品化程度高，适合旅行社和OTA平台销售。局限。 灵活性不足，难以满足个性化需求。</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美食旅游的主要模式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4.2.5 美食+融合模式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5/5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将美食与其他旅游要素（住宿、景区、购物、娱乐）深度融合，形成复合型旅游产品。
 代表案例。 "美食+民宿"——屯堡老宅里的私房菜体验；"美食+研学"——中小学生饮食文化研学；"美食+康养"——药膳养生体验；"美食+夜游"——夜市+灯光秀+酒吧街。
 优势。 产品组合丰富，客单价高。局限。 对资源整合能力要求高。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将美食与其他旅游要素（住宿、景区、购物、娱乐）深度融合，形成复合型旅游产品。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代表案例。 "美食+民宿"——屯堡老宅里的私房菜体验；"美食+研学"——中小学生饮食文化研学；"美食+康养"——药膳养生体验；"美食+夜游"——夜市+灯光秀+酒吧街。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 产品组合丰富，客单价高。局限。 对资源整合能力要求高。</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4.2 美食旅游的主要模式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4.2.1 美食街区模式</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以特色美食街区为核心吸引物，游客在街区内自由探索、边走边吃。</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4.2.2 美食节事模式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以定期举办的美食节、美食比赛、美食博览会为核心吸引物，在特定时间集中引爆美食旅游消费。</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4.2.3 美食体验工坊模式</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以烹饪课程、手工作坊、农场体验等深度参与活动为核心吸引物。</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4.2.4 美食线路模式</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以精心设计的美食主题旅游线路为核心产品，将多个美食点串联成完整的旅游行程。</a:t>
            </a:r>
            <a:endParaRPr lang="en-US" sz="1100" dirty="0"/>
          </a:p>
        </p:txBody>
      </p:sp>
      <p:sp>
        <p:nvSpPr>
          <p:cNvPr id="20" name="Shape 18"/>
          <p:cNvSpPr/>
          <p:nvPr/>
        </p:nvSpPr>
        <p:spPr>
          <a:xfrm>
            <a:off x="457200" y="3566160"/>
            <a:ext cx="320040" cy="320040"/>
          </a:xfrm>
          <a:prstGeom prst="ellipse">
            <a:avLst/>
          </a:prstGeom>
          <a:solidFill>
            <a:srgbClr val="10B981"/>
          </a:solidFill>
          <a:ln/>
        </p:spPr>
      </p:sp>
      <p:sp>
        <p:nvSpPr>
          <p:cNvPr id="21" name="Text 19"/>
          <p:cNvSpPr/>
          <p:nvPr/>
        </p:nvSpPr>
        <p:spPr>
          <a:xfrm>
            <a:off x="457200" y="356616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2" name="Text 20"/>
          <p:cNvSpPr/>
          <p:nvPr/>
        </p:nvSpPr>
        <p:spPr>
          <a:xfrm>
            <a:off x="914400" y="354787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4.2.5 美食+融合模式</a:t>
            </a:r>
            <a:endParaRPr lang="en-US" sz="1400" dirty="0"/>
          </a:p>
        </p:txBody>
      </p:sp>
      <p:sp>
        <p:nvSpPr>
          <p:cNvPr id="23" name="Text 21"/>
          <p:cNvSpPr/>
          <p:nvPr/>
        </p:nvSpPr>
        <p:spPr>
          <a:xfrm>
            <a:off x="914400" y="382219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将美食与其他旅游要素（住宿、景区、购物、娱乐）深度融合，形成复合型旅游产品。</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国际美食旅游案例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国际美食旅游案例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4.3.1 日本：从"和食"非遗到美食旅游国家战略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2013年，"和食"（日本传统饮食文化）入选联合国教科文组织非物质文化遗产名录。日本政府以此为契机，将美食旅游提升为国家旅游战略。具体措施包括：建立"和食"海外推广认证制度；在主要旅游城市设立"和食"体验中心；开发面向外国游客的寿司制作、清酒品鉴等体验项目；利用2020年东京奥运会的全球传播效应推广日本美食。
 日本的成功表明：文化遗产认证+国家战略推动+体验产品开发，是美食旅游品牌化的有效路径。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2013年，"和食"（日本传统饮食文化）入选联合国教科文组织非物质文化遗产名录。日本政府以此为契机，将美食旅游提升为国家旅游战略。具体措施包括：建立"和食"海外推广认证制度；在主要旅游城市设立"和食"体验中心；开发面向外国游客的寿司制作、清酒品鉴等体验项目；利用2020年东京奥运会的全球传播效应推广日本美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日本的成功表明：文化遗产认证+国家战略推动+体验产品开发，是美食旅游品牌化的有效路径。</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国际美食旅游案例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4.3.2 意大利：慢食运动与美食旅游的共生</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意大利是全球美食旅游的标杆。"慢食运动"（Slow Food Movement）发源于意大利，倡导保护地方传统饮食、反对快餐文化的理念深刻影响了意大利的美食旅游。意大利的美食旅游强调"地方感"——每个大区、每个城镇都有自己的特色食材和传统菜肴，游客在不同地方吃到的是不同的"意大利味道"。
 意大利的成功表明：地方多样性（而非全国统一化）是美食旅游的核心吸引力；"慢"的理念（深度体验而非快速打卡）是美食旅游的精髓。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意大利是全球美食旅游的标杆。"慢食运动"（Slow Food Movement）发源于意大利，倡导保护地方传统饮食、反对快餐文化的理念深刻影响了意大利的美食旅游。意大利的美食旅游强调"地方感"——每个大区、每个城镇都有自己的特色食材和传统菜肴，游客在不同地方吃到的是不同的"意大利味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意大利的成功表明：地方多样性（而非全国统一化）是美食旅游的核心吸引力；"慢"的理念（深度体验而非快速打卡）是美食旅游的精髓。</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国际美食旅游案例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4.3.3 泰国：街头美食的全球品牌化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泰国将街头美食打造成了国家旅游品牌。曼谷的唐人街、考山路，清迈的周日夜市——这些街头美食集中地已经成为全球游客的"必打卡"目的地。泰国政府通过食品安全监管、摊贩培训、国际宣传等方式，将"脏乱差"的街头美食提升为"接地气的美食体验"。
 泰国的成功表明：街头美食可以成为高品质的旅游产品，关键在于标准化管理和品牌化包装。</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泰国将街头美食打造成了国家旅游品牌。曼谷的唐人街、考山路，清迈的周日夜市——这些街头美食集中地已经成为全球游客的"必打卡"目的地。泰国政府通过食品安全监管、摊贩培训、国际宣传等方式，将"脏乱差"的街头美食提升为"接地气的美食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泰国的成功表明：街头美食可以成为高品质的旅游产品，关键在于标准化管理和品牌化包装。</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4.3 国际美食旅游案例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4.3.1 日本：从"和食"非遗到美食旅游国家战略</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2013年，"和食"（日本传统饮食文化）入选联合国教科文组织非物质文化遗产名录。日本政府以此为契机，将美食旅游提升为国家旅游战略。具体措施包括：建立"和食"海外推广认证制度；在主要旅游城市设立"和食"体验中心；开发面向外国游客的寿司制作、清酒品鉴等体验项目；利用2020年东京奥运会的全球传播效应推广...</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4.3.2 意大利：慢食运动与美食旅游的共生</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意大利是全球美食旅游的标杆。"慢食运动"（Slow Food Movement）发源于意大利，倡导保护地方传统饮食、反对快餐文化的理念深刻影响了意大利的美食旅游。意大利的美食旅游强调"地方感"——每个大区、每个城镇都有自己的特色食材和传统菜肴，游客在不同地方吃到的是不同的"意大利味道"。</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4.3.3 泰国：街头美食的全球品牌化</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泰国将街头美食打造成了国家旅游品牌。曼谷的唐人街、考山路，清迈的周日夜市——这些街头美食集中地已经成为全球游客的"必打卡"目的地。泰国政府通过食品安全监管、摊贩培训、国际宣传等方式，将"脏乱差"的街头美食提升为"接地气的美食体验"。</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安顺美食旅游的发展路径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4.4 安顺美食旅游的发展路径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4.4.1 SWOT分析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优势（Strengths）。
 - 美食资源丰富且独特（屯堡菜系+地方小吃+少数民族美食）
 - 文化底蕴深厚（六百年传承，故事性强）
 - 品类差异化明显（与贵阳、成都等周边美食城市形成互补）
 - 旅游大环境优越（黄果树、龙宫等顶级景区引流）
 劣势（Weaknesses）。
 - 品牌知名度不足（尚未形成全国性美食品牌认知）
 - 产业化水平低（多为个体经营，缺乏标准化和连锁化）
 - 基础设施有待提升（部分美食街区环境和配套一般）
 - 专业人才缺乏（餐饮管理、品牌运营、数字营销人才不足）
 机遇（Opportunities）。
 - "必吃榜"带来的全国关注度
 - 短视频和社交媒体降低了品牌传播门槛
 - 贵州文旅大发展带来的游客增量
 - "屯堡文化国家文物保护利用示范区"的政策红利
 威胁（Threats）。
 - 周边美食城市的竞争（贵阳、成都、重庆、长沙）
 - 过度商...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优势（Strengths）。</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美食资源丰富且独特（屯堡菜系+地方小吃+少数民族美食）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文化底蕴深厚（六百年传承，故事性强）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品类差异化明显（与贵阳、成都等周边美食城市形成互补）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旅游大环境优越（黄果树、龙宫等顶级景区引流）</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4.4 安顺美食旅游的发展路径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4.4.2 战略选择</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基于SWOT分析，安顺美食旅游应采取"S-O增长型"战略——发挥优势、抓住机遇：
 差异化定位。 不与成都比规模，不与长沙比网红，而是走"文化美食"的差异化路线——"六百年屯堡味道，一口吃懂大明王朝"。
 单品突破。 集中资源将夺夺粉、破酥包等最具辨识度的单品打造成全国性"爆款"。
 数字驱动。 系统性地利用短视频、直播、社交媒体进行品牌传播。
 体验升级。 从"吃"升级到"学、做、逛、拍"的全方位体验。
 美食旅游是以品尝和体验目的地特色饮食为主要动机的旅游活动，正在从"吃饱"到"吃好"再到"吃懂"升级。主要模式包括美食街区、美食节事、美食体验工坊、美食线路和美食+融合五种模式。日本、意大利、泰国的国际经验表明，文化遗产认证、地方多样性和街头美食品牌化是成功的关键。安顺美食旅游应采取差异化定位、单品突破、数字驱动和体验升级的发展战略。</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基于SWOT分析，安顺美食旅游应采取"S-O增长型"战略——发挥优势、抓住机遇：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差异化定位。 不与成都比规模，不与长沙比网红，而是走"文化美食"的差异化路线——"六百年屯堡味道，一口吃懂大明王朝"。</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单品突破。 集中资源将夺夺粉、破酥包等最具辨识度的单品打造成全国性"爆款"。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数字驱动。 系统性地利用短视频、直播、社交媒体进行品牌传播。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体验升级。 从"吃"升级到"学、做、逛、拍"的全方位体验。</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4.4 安顺美食旅游的发展路径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4.4.1 SWOT分析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优势（Strengths）。</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4.4.2 战略选择</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基于SWOT分析，安顺美食旅游应采取"S-O增长型"战略——发挥优势、抓住机遇：</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4.1.1 美食旅游的定义</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4.1.2 全球美食旅游发展趋势</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4.1.3 中国美食旅游的现状</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4.2.1 美食街区模式</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4.2.2 美食节事模式</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4.2.3 美食体验工坊模式</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4.2.4 美食线路模式</a:t>
            </a:r>
            <a:endParaRPr lang="en-US" sz="1200" dirty="0"/>
          </a:p>
        </p:txBody>
      </p:sp>
      <p:sp>
        <p:nvSpPr>
          <p:cNvPr id="25" name="Shape 23"/>
          <p:cNvSpPr/>
          <p:nvPr/>
        </p:nvSpPr>
        <p:spPr>
          <a:xfrm>
            <a:off x="4754880" y="1005840"/>
            <a:ext cx="3931920" cy="457200"/>
          </a:xfrm>
          <a:prstGeom prst="rect">
            <a:avLst/>
          </a:prstGeom>
          <a:solidFill>
            <a:srgbClr val="F8FAFC"/>
          </a:solidFill>
          <a:ln/>
        </p:spPr>
      </p:sp>
      <p:sp>
        <p:nvSpPr>
          <p:cNvPr id="26" name="Shape 24"/>
          <p:cNvSpPr/>
          <p:nvPr/>
        </p:nvSpPr>
        <p:spPr>
          <a:xfrm>
            <a:off x="4754880" y="1005840"/>
            <a:ext cx="54864" cy="457200"/>
          </a:xfrm>
          <a:prstGeom prst="rect">
            <a:avLst/>
          </a:prstGeom>
          <a:solidFill>
            <a:srgbClr val="1C7293"/>
          </a:solidFill>
          <a:ln/>
        </p:spPr>
      </p:sp>
      <p:sp>
        <p:nvSpPr>
          <p:cNvPr id="27" name="Text 25"/>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4.2.5 美食+融合模式</a:t>
            </a:r>
            <a:endParaRPr lang="en-US" sz="1200" dirty="0"/>
          </a:p>
        </p:txBody>
      </p:sp>
      <p:sp>
        <p:nvSpPr>
          <p:cNvPr id="28" name="Shape 26"/>
          <p:cNvSpPr/>
          <p:nvPr/>
        </p:nvSpPr>
        <p:spPr>
          <a:xfrm>
            <a:off x="4754880" y="1508760"/>
            <a:ext cx="3931920" cy="457200"/>
          </a:xfrm>
          <a:prstGeom prst="rect">
            <a:avLst/>
          </a:prstGeom>
          <a:solidFill>
            <a:srgbClr val="F8FAFC"/>
          </a:solidFill>
          <a:ln/>
        </p:spPr>
      </p:sp>
      <p:sp>
        <p:nvSpPr>
          <p:cNvPr id="29" name="Shape 27"/>
          <p:cNvSpPr/>
          <p:nvPr/>
        </p:nvSpPr>
        <p:spPr>
          <a:xfrm>
            <a:off x="4754880" y="1508760"/>
            <a:ext cx="54864" cy="457200"/>
          </a:xfrm>
          <a:prstGeom prst="rect">
            <a:avLst/>
          </a:prstGeom>
          <a:solidFill>
            <a:srgbClr val="1C7293"/>
          </a:solidFill>
          <a:ln/>
        </p:spPr>
      </p:sp>
      <p:sp>
        <p:nvSpPr>
          <p:cNvPr id="30" name="Text 28"/>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4.3.1 日本：从"和食"非遗到美食旅游国家战略</a:t>
            </a:r>
            <a:endParaRPr lang="en-US" sz="1200" dirty="0"/>
          </a:p>
        </p:txBody>
      </p:sp>
      <p:sp>
        <p:nvSpPr>
          <p:cNvPr id="31" name="Shape 29"/>
          <p:cNvSpPr/>
          <p:nvPr/>
        </p:nvSpPr>
        <p:spPr>
          <a:xfrm>
            <a:off x="4754880" y="2011680"/>
            <a:ext cx="3931920" cy="457200"/>
          </a:xfrm>
          <a:prstGeom prst="rect">
            <a:avLst/>
          </a:prstGeom>
          <a:solidFill>
            <a:srgbClr val="F8FAFC"/>
          </a:solidFill>
          <a:ln/>
        </p:spPr>
      </p:sp>
      <p:sp>
        <p:nvSpPr>
          <p:cNvPr id="32" name="Shape 30"/>
          <p:cNvSpPr/>
          <p:nvPr/>
        </p:nvSpPr>
        <p:spPr>
          <a:xfrm>
            <a:off x="4754880" y="2011680"/>
            <a:ext cx="54864" cy="457200"/>
          </a:xfrm>
          <a:prstGeom prst="rect">
            <a:avLst/>
          </a:prstGeom>
          <a:solidFill>
            <a:srgbClr val="1C7293"/>
          </a:solidFill>
          <a:ln/>
        </p:spPr>
      </p:sp>
      <p:sp>
        <p:nvSpPr>
          <p:cNvPr id="33" name="Text 31"/>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4.3.2 意大利：慢食运动与美食旅游的共生</a:t>
            </a:r>
            <a:endParaRPr lang="en-US" sz="1200" dirty="0"/>
          </a:p>
        </p:txBody>
      </p:sp>
      <p:sp>
        <p:nvSpPr>
          <p:cNvPr id="34" name="Shape 32"/>
          <p:cNvSpPr/>
          <p:nvPr/>
        </p:nvSpPr>
        <p:spPr>
          <a:xfrm>
            <a:off x="4754880" y="2514600"/>
            <a:ext cx="3931920" cy="457200"/>
          </a:xfrm>
          <a:prstGeom prst="rect">
            <a:avLst/>
          </a:prstGeom>
          <a:solidFill>
            <a:srgbClr val="F8FAFC"/>
          </a:solidFill>
          <a:ln/>
        </p:spPr>
      </p:sp>
      <p:sp>
        <p:nvSpPr>
          <p:cNvPr id="35" name="Shape 33"/>
          <p:cNvSpPr/>
          <p:nvPr/>
        </p:nvSpPr>
        <p:spPr>
          <a:xfrm>
            <a:off x="4754880" y="2514600"/>
            <a:ext cx="54864" cy="457200"/>
          </a:xfrm>
          <a:prstGeom prst="rect">
            <a:avLst/>
          </a:prstGeom>
          <a:solidFill>
            <a:srgbClr val="1C7293"/>
          </a:solidFill>
          <a:ln/>
        </p:spPr>
      </p:sp>
      <p:sp>
        <p:nvSpPr>
          <p:cNvPr id="36" name="Text 34"/>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4.3.3 泰国：街头美食的全球品牌化</a:t>
            </a:r>
            <a:endParaRPr lang="en-US" sz="1200" dirty="0"/>
          </a:p>
        </p:txBody>
      </p:sp>
      <p:sp>
        <p:nvSpPr>
          <p:cNvPr id="37" name="Shape 35"/>
          <p:cNvSpPr/>
          <p:nvPr/>
        </p:nvSpPr>
        <p:spPr>
          <a:xfrm>
            <a:off x="4754880" y="3017520"/>
            <a:ext cx="3931920" cy="457200"/>
          </a:xfrm>
          <a:prstGeom prst="rect">
            <a:avLst/>
          </a:prstGeom>
          <a:solidFill>
            <a:srgbClr val="F8FAFC"/>
          </a:solidFill>
          <a:ln/>
        </p:spPr>
      </p:sp>
      <p:sp>
        <p:nvSpPr>
          <p:cNvPr id="38" name="Shape 36"/>
          <p:cNvSpPr/>
          <p:nvPr/>
        </p:nvSpPr>
        <p:spPr>
          <a:xfrm>
            <a:off x="4754880" y="3017520"/>
            <a:ext cx="54864" cy="457200"/>
          </a:xfrm>
          <a:prstGeom prst="rect">
            <a:avLst/>
          </a:prstGeom>
          <a:solidFill>
            <a:srgbClr val="1C7293"/>
          </a:solidFill>
          <a:ln/>
        </p:spPr>
      </p:sp>
      <p:sp>
        <p:nvSpPr>
          <p:cNvPr id="39" name="Text 37"/>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4.4.1 SWOT分析</a:t>
            </a:r>
            <a:endParaRPr lang="en-US" sz="1200" dirty="0"/>
          </a:p>
        </p:txBody>
      </p:sp>
      <p:sp>
        <p:nvSpPr>
          <p:cNvPr id="40" name="Shape 38"/>
          <p:cNvSpPr/>
          <p:nvPr/>
        </p:nvSpPr>
        <p:spPr>
          <a:xfrm>
            <a:off x="4754880" y="3520440"/>
            <a:ext cx="3931920" cy="457200"/>
          </a:xfrm>
          <a:prstGeom prst="rect">
            <a:avLst/>
          </a:prstGeom>
          <a:solidFill>
            <a:srgbClr val="F8FAFC"/>
          </a:solidFill>
          <a:ln/>
        </p:spPr>
      </p:sp>
      <p:sp>
        <p:nvSpPr>
          <p:cNvPr id="41" name="Shape 39"/>
          <p:cNvSpPr/>
          <p:nvPr/>
        </p:nvSpPr>
        <p:spPr>
          <a:xfrm>
            <a:off x="4754880" y="3520440"/>
            <a:ext cx="54864" cy="457200"/>
          </a:xfrm>
          <a:prstGeom prst="rect">
            <a:avLst/>
          </a:prstGeom>
          <a:solidFill>
            <a:srgbClr val="1C7293"/>
          </a:solidFill>
          <a:ln/>
        </p:spPr>
      </p:sp>
      <p:sp>
        <p:nvSpPr>
          <p:cNvPr id="42" name="Text 40"/>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4.4.2 战略选择</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知识卡片：美食旅游五种模式对比</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模式 | 核心吸引物 | 适合场景 | 投入成本 | 可持续性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美食街区 | 集中的美食店铺群 | 城市老街区 | 中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美食节事 | 定期举办的美食活动 | 品牌推广期 | 高 | 中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体验工坊 | 烹饪课程和手工作坊 | 深度体验需求 | 低 | 高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美食线路 | 主题化旅游产品 | 旅行社和OTA | 中 | 中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美食+融合 | 多元复合产品 | 高端市场 | 高 | 高 |</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美食旅游是以品尝和体验目的地特色饮食为主要动机的旅游活动，正在从"吃饱"到"吃好"再到"吃懂"升级。主要模式包括美食街区、美食节事、美食体验工坊、美食线路和美食+融合五种模式。日本、意大利、泰国的国际经验表明，文化遗产认证、地方多样性和街头美食品牌化是成功的关键。安顺美食旅游应采取差异化定位、单品突破、数字驱动和体验升级的发展战略。</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安顺美食 - 第4章 美食旅游理论与模式</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