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安顺美食</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安顺美食文化概述</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安顺美食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掌握安顺美食文化概述的核心概念、理论框架与关键术语，理解其在数字文旅学科体系中的定位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能够运用安顺美食文化概述的理论工具分析实践问题，具备方案设计与评估的基本能力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6月，大众点评"必吃榜"正式揭晓入围名单，安顺首次入榜。社交媒体上，"为了吃也值得专程去一趟安顺"的话题迅速发酵。一位美食博主在笔记中写道："在安顺待了三天，胖了五斤。夺夺粉、灌汤猪脚、破酥包、裹卷、鸡辣子……每一样都让人想打包带走。"</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不是安顺美食第一次"出圈"。在贵州，早就有"贵阳的衣着，安顺的吃喝"的说法。与贵阳作为省会的时尚地位相对应，安顺以美食在贵州人心目中占据着独特的"江湖"地位。而当"必吃榜"将这份地方性共识推向全国，安顺美食正在从"贵州人的私藏"变成"全国游客的目的地"。</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安顺为什么这么"好吃"？答案藏在它的历史、地理和文化之中。</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安顺美食文化的形成背景</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 地理环境与食材资源  |  1.1.2 历史积淀与多元文化融合  |  1.1.3 屯堡饮食：六百年的江淮记忆</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安顺美食文化的核心特征</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 "小吃过街调"：安顺的街头美食哲学  |  1.2.2 "屯堡八大碗"：宴席文化的活态传承  |  1.2.3 酸辣鲜香：安顺风味的味型特征</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安顺美食的地理分布</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1.3.1 安顺古城美食圈  |  1.3.2 屯堡村寨美食线  |  1.3.3 黄果树-龙宫旅游美食带  |  1.3.4 各县特色美食分布</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安顺美食的时代机遇</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1.4.1 "必吃榜"带来的关注度  |  1.4.2 美食旅游的政策推动  |  1.4.3 数字化传播的新机遇</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安顺美食文化的形成背景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安顺美食文化的形成背景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地理环境与食材资源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安顺地处黔中腹地，位于云贵高原东斜坡上，平均海拔1100-1400米，属亚热带季风湿润气候，年均气温14-16℃，冬无严寒、夏无酷暑。这种气候条件既适宜多种农作物生长，也有利于食物的自然发酵和保存。
 安顺的喀斯特地貌不仅塑造了壮丽的自然景观，也影响了当地的食材结构。山区的立体气候孕育了丰富的农产品——水稻、玉米、辣椒、黄豆、青菜、萝卜——这些都是安顺美食的基础原料。安顺本地的辣椒品种肉质厚实、香辣适中，是制作糟辣椒和鸡辣子的关键原料。当地的黑毛猪、土鸡、麻鸭为屯堡腊肉、鸡辣子等菜肴提供了优质蛋白质来源。</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安顺地处黔中腹地，位于云贵高原东斜坡上，平均海拔1100-1400米，属亚热带季风湿润气候，年均气温14-16℃，冬无严寒、夏无酷暑。这种气候条件既适宜多种农作物生长，也有利于食物的自然发酵和保存。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的喀斯特地貌不仅塑造了壮丽的自然景观，也影响了当地的食材结构。山区的立体气候孕育了丰富的农产品——水稻、玉米、辣椒、黄豆、青菜、萝卜——这些都是安顺美食的基础原料。安顺本地的辣椒品种肉质厚实、香辣适中，是制作糟辣椒和鸡辣子的关键原料。当地的黑毛猪、土鸡、麻鸭为屯堡腊肉、鸡辣子等菜肴提供了优质蛋白质来源。</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安顺美食文化的形成背景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历史积淀与多元文化融合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美食的丰富性源于其多元文化交融的历史。作为"黔之腹、滇之喉"，安顺自古以来就是由湖广入滇的交通要冲。明代"调北征南"后，大批江淮军民在此屯田驻守，将江南饮食技艺带到了黔中。清代以后，江西、湖南、四川等地的商人、工匠陆续迁入，进一步丰富了安顺的饮食文化。
 安顺还是苗族、布依族、仡佬族等少数民族的聚居地。少数民族的饮食传统——苗族的酸汤、布依族的五色花米饭、仡佬族的油茶——与汉族饮食相互影响、彼此借鉴，形成了安顺"多元一体"的美食格局。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美食的丰富性源于其多元文化交融的历史。作为"黔之腹、滇之喉"，安顺自古以来就是由湖广入滇的交通要冲。明代"调北征南"后，大批江淮军民在此屯田驻守，将江南饮食技艺带到了黔中。清代以后，江西、湖南、四川等地的商人、工匠陆续迁入，进一步丰富了安顺的饮食文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安顺还是苗族、布依族、仡佬族等少数民族的聚居地。少数民族的饮食传统——苗族的酸汤、布依族的五色花米饭、仡佬族的油茶——与汉族饮食相互影响、彼此借鉴，形成了安顺"多元一体"的美食格局。</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安顺美食文化的形成背景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屯堡饮食：六百年的江淮记忆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屯堡饮食是安顺美食最具辨识度的组成部分。六百年前，来自安徽、江苏、江西的屯军将江南的烹饪技艺带到了黔中，经过六个世纪的传承与本土化调适，形成了"江南底子、黔中风味"的独特体系。
 屯堡饮食的核心特征包括：善用腌制和发酵——腊肉、血豆腐、糟辣椒、盐菜等腌制食品是屯堡饮食的基石；注重火候与功夫——屯堡菜讲究文火慢炖，如鸡辣子需煨制数小时使鸡肉酥烂入味；咸鲜微辣——不同于川菜的麻辣和湘菜的香辣，屯堡菜的辣是含蓄的，以咸鲜打底，以辣提味；宴席讲究——"八大碗"有固定的菜品组合和上菜顺序，体现了屯堡人的饮食礼仪。</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屯堡饮食是安顺美食最具辨识度的组成部分。六百年前，来自安徽、江苏、江西的屯军将江南的烹饪技艺带到了黔中，经过六个世纪的传承与本土化调适，形成了"江南底子、黔中风味"的独特体系。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饮食的核心特征包括：善用腌制和发酵——腊肉、血豆腐、糟辣椒、盐菜等腌制食品是屯堡饮食的基石；注重火候与功夫——屯堡菜讲究文火慢炖，如鸡辣子需煨制数小时使鸡肉酥烂入味；咸鲜微辣——不同于川菜的麻辣和湘菜的香辣，屯堡菜的辣是含蓄的，以咸鲜打底，以辣提味；宴席讲究——"八大碗"有固定的菜品组合和上菜顺序，体现了屯堡人的饮食礼仪。</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 安顺美食文化的形成背景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 地理环境与食材资源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安顺地处黔中腹地，位于云贵高原东斜坡上，平均海拔1100-1400米，属亚热带季风湿润气候，年均气温14-16℃，冬无严寒、夏无酷暑。这种气候条件既适宜多种农作物生长，也有利于食物的自然发酵和保存。</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 历史积淀与多元文化融合</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美食的丰富性源于其多元文化交融的历史。作为"黔之腹、滇之喉"，安顺自古以来就是由湖广入滇的交通要冲。明代"调北征南"后，大批江淮军民在此屯田驻守，将江南饮食技艺带到了黔中。清代以后，江西、湖南、四川等地的商人、工匠陆续迁入，进一步丰富了安顺的饮食文化。</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 屯堡饮食：六百年的江淮记忆</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屯堡饮食是安顺美食最具辨识度的组成部分。六百年前，来自安徽、江苏、江西的屯军将江南的烹饪技艺带到了黔中，经过六个世纪的传承与本土化调适，形成了"江南底子、黔中风味"的独特体系。</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安顺美食文化的核心特征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安顺美食文化的核心特征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"小吃过街调"：安顺的街头美食哲学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"过街调"是安顺特有的饮食文化概念，指在逛街过程中边走边吃的各种小吃。安顺人常说"小吃过街调，大菜八大碗"，这句话精准概括了安顺美食的两个维度：日常的街头小吃和正式的宴席大菜。
 "过街调"的精髓在于"逛吃"——不设固定目的地，沿着老街边走边看边吃。顾府街、宋官巷、儒林路是安顺最著名的"过街调"集中地。在这些老街上，裹卷、豆腐圆子、冲冲糕、油炸粑稀饭、荞凉粉、水晶凉粉等数十种小吃摊位鳞次栉比，花二三十元就能品尝四五种不同风味。
 "过街调"不仅是一种饮食方式，更是一种生活方式和文化景观。它体现了安顺人"安逸"的生活态度——不赶时间，享受过程，用舌尖丈量城市的温度。</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"过街调"是安顺特有的饮食文化概念，指在逛街过程中边走边吃的各种小吃。安顺人常说"小吃过街调，大菜八大碗"，这句话精准概括了安顺美食的两个维度：日常的街头小吃和正式的宴席大菜。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过街调"的精髓在于"逛吃"——不设固定目的地，沿着老街边走边看边吃。顾府街、宋官巷、儒林路是安顺最著名的"过街调"集中地。在这些老街上，裹卷、豆腐圆子、冲冲糕、油炸粑稀饭、荞凉粉、水晶凉粉等数十种小吃摊位鳞次栉比，花二三十元就能品尝四五种不同风味。</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"过街调"不仅是一种饮食方式，更是一种生活方式和文化景观。它体现了安顺人"安逸"的生活态度——不赶时间，享受过程，用舌尖丈量城市的温度。</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安顺美食文化的核心特征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"屯堡八大碗"：宴席文化的活态传承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八大碗"是屯堡宴席的标准配置，也是安顺最具仪式感的饮食传统。传统的"八大碗"包括：鸡（炖全鸡或鸡辣子）、鸭（红烧鸭或酸汤鸭）、鱼（糟辣鱼或清蒸鱼）、肉（盐菜肉或粉蒸肉）、豆腐（血豆腐或家常豆腐）、蔬菜（时令蔬菜）、汤（排骨汤或酸菜汤）、甜品（八宝饭或甜酒粑）。
 "八大碗"不仅是一桌菜，更是一套完整的饮食礼仪体系。菜品的摆放有固定位置，上菜有先后顺序，座位有长幼尊卑。主菜居中，配菜环绕；先上冷盘后上热菜，先上咸的后上甜的。"八大碗"承载着屯堡人的待客之道和家族秩序，是屯堡饮食文化的集中体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八大碗"是屯堡宴席的标准配置，也是安顺最具仪式感的饮食传统。传统的"八大碗"包括：鸡（炖全鸡或鸡辣子）、鸭（红烧鸭或酸汤鸭）、鱼（糟辣鱼或清蒸鱼）、肉（盐菜肉或粉蒸肉）、豆腐（血豆腐或家常豆腐）、蔬菜（时令蔬菜）、汤（排骨汤或酸菜汤）、甜品（八宝饭或甜酒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八大碗"不仅是一桌菜，更是一套完整的饮食礼仪体系。菜品的摆放有固定位置，上菜有先后顺序，座位有长幼尊卑。主菜居中，配菜环绕；先上冷盘后上热菜，先上咸的后上甜的。"八大碗"承载着屯堡人的待客之道和家族秩序，是屯堡饮食文化的集中体现。</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安顺美食文化的核心特征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酸辣鲜香：安顺风味的味型特征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安顺美食的味型特征可概括为"酸辣鲜香"四个字。
 酸。 安顺的酸不同于山西的醋酸，也不同于贵州苗族的酸汤酸，而是一种融合了发酵酸和食材本味的复合酸。糟辣椒的酸、盐菜的酸、酸菜豆米的酸，各有层次、各具特色。
 辣。 安顺的辣是"香辣"而非"麻辣"。糟辣椒和糍粑辣椒是安顺辣味的核心调味品，它们经过发酵或炒制，辣味醇厚不刺激，与食材本味和谐共生。
 鲜。 安顺地处黔中，山清水秀，食材新鲜。屯堡菜讲究食材本味，调味不过度，追求"鲜而不腥、咸而不齁"的境界。
 香。 腊肉的烟熏香、鸡辣子的煨炖香、破酥包的麦香、冲冲糕的米香——安顺美食的香气层次丰富，令人食欲大开。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安顺美食的味型特征可概括为"酸辣鲜香"四个字。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酸。 安顺的酸不同于山西的醋酸，也不同于贵州苗族的酸汤酸，而是一种融合了发酵酸和食材本味的复合酸。糟辣椒的酸、盐菜的酸、酸菜豆米的酸，各有层次、各具特色。</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辣。 安顺的辣是"香辣"而非"麻辣"。糟辣椒和糍粑辣椒是安顺辣味的核心调味品，它们经过发酵或炒制，辣味醇厚不刺激，与食材本味和谐共生。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鲜。 安顺地处黔中，山清水秀，食材新鲜。屯堡菜讲究食材本味，调味不过度，追求"鲜而不腥、咸而不齁"的境界。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香。 腊肉的烟熏香、鸡辣子的煨炖香、破酥包的麦香、冲冲糕的米香——安顺美食的香气层次丰富，令人食欲大开。</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 安顺美食文化的核心特征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 "小吃过街调"：安顺的街头美食哲学</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"过街调"是安顺特有的饮食文化概念，指在逛街过程中边走边吃的各种小吃。安顺人常说"小吃过街调，大菜八大碗"，这句话精准概括了安顺美食的两个维度：日常的街头小吃和正式的宴席大菜。</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 "屯堡八大碗"：宴席文化的活态传承</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八大碗"是屯堡宴席的标准配置，也是安顺最具仪式感的饮食传统。传统的"八大碗"包括：鸡（炖全鸡或鸡辣子）、鸭（红烧鸭或酸汤鸭）、鱼（糟辣鱼或清蒸鱼）、肉（盐菜肉或粉蒸肉）、豆腐（血豆腐或家常豆腐）、蔬菜（时令蔬菜）、汤（排骨汤或酸菜汤）、甜品（八宝饭或甜酒粑）。</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 酸辣鲜香：安顺风味的味型特征</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安顺美食的味型特征可概括为"酸辣鲜香"四个字。</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安顺美食的地理分布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安顺美食的地理分布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1.3.1 安顺古城美食圈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以安顺古城历史文化街区为核心，涵盖顾府街、宋官巷、儒林路、图书路等老街，是安顺美食最集中的区域。这里汇集了数十家老字号和上百个小吃摊位，是"小吃过街调"的最佳体验地。
 代表性美食：何记裹卷、轿子山破酥包、陈记夺夺粉、王记豆腐圆子、冲冲糕、荞凉粉等。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以安顺古城历史文化街区为核心，涵盖顾府街、宋官巷、儒林路、图书路等老街，是安顺美食最集中的区域。这里汇集了数十家老字号和上百个小吃摊位，是"小吃过街调"的最佳体验地。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代表性美食：何记裹卷、轿子山破酥包、陈记夺夺粉、王记豆腐圆子、冲冲糕、荞凉粉等。</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安顺美食的地理分布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屯堡村寨美食线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沿天龙屯堡—本寨—云山屯—鲍家屯—旧州古镇一线，分布着正宗的屯堡饮食。在这些村寨，游客可以在百年老宅中品尝地道的"八大碗"，体验屯堡人的饮食习俗。
 代表性美食：屯堡腊肉血豆腐、鸡辣子、盐菜肉、糟辣椒炒肉、屯堡糍粑等。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沿天龙屯堡—本寨—云山屯—鲍家屯—旧州古镇一线，分布着正宗的屯堡饮食。在这些村寨，游客可以在百年老宅中品尝地道的"八大碗"，体验屯堡人的饮食习俗。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代表性美食：屯堡腊肉血豆腐、鸡辣子、盐菜肉、糟辣椒炒肉、屯堡糍粑等。</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安顺美食的地理分布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黄果树-龙宫旅游美食带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黄果树瀑布和龙宫景区周边的餐饮以旅游接待为主，融合了安顺本地风味和全国各地游客的口味需求。近年来，景区周边涌现出一批品质较高的特色餐厅，将安顺传统美食进行现代化改良和精致化呈现。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黄果树瀑布和龙宫景区周边的餐饮以旅游接待为主，融合了安顺本地风味和全国各地游客的口味需求。近年来，景区周边涌现出一批品质较高的特色餐厅，将安顺传统美食进行现代化改良和精致化呈现。</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安顺美食的地理分布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1.3.4 各县特色美食分布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镇宁。 布依族五色花米饭、镇宁波波糖、狗肉火锅。
 关岭。 关岭牛肉、花江狗肉、断桥青椒鱼。
 紫云。 苗族酸汤鱼、紫云红薯粉、格凸河烤全羊。
 普定。 普定荞酥、穿洞豆腐果、化处腊肉。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镇宁。 布依族五色花米饭、镇宁波波糖、狗肉火锅。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关岭。 关岭牛肉、花江狗肉、断桥青椒鱼。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紫云。 苗族酸汤鱼、紫云红薯粉、格凸河烤全羊。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普定。 普定荞酥、穿洞豆腐果、化处腊肉。</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1.3 安顺美食的地理分布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1.3.1 安顺古城美食圈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以安顺古城历史文化街区为核心，涵盖顾府街、宋官巷、儒林路、图书路等老街，是安顺美食最集中的区域。这里汇集了数十家老字号和上百个小吃摊位，是"小吃过街调"的最佳体验地。</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1.3.2 屯堡村寨美食线</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沿天龙屯堡—本寨—云山屯—鲍家屯—旧州古镇一线，分布着正宗的屯堡饮食。在这些村寨，游客可以在百年老宅中品尝地道的"八大碗"，体验屯堡人的饮食习俗。</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1.3.3 黄果树-龙宫旅游美食带</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黄果树瀑布和龙宫景区周边的餐饮以旅游接待为主，融合了安顺本地风味和全国各地游客的口味需求。近年来，景区周边涌现出一批品质较高的特色餐厅，将安顺传统美食进行现代化改良和精致化呈现。</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1.3.4 各县特色美食分布</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镇宁。 布依族五色花米饭、镇宁波波糖、狗肉火锅。</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安顺美食的时代机遇</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安顺美食的时代机遇</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1.4.1 "必吃榜"带来的关注度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2026年安顺首次入选大众点评"必吃榜"，标志着安顺美食从地方品牌走向全国品牌。必吃榜的评选机制以用户真实评价为基础，代表了消费者的自发认可，其公信力和传播力远超官方评选。
 必吃榜效应已经在安顺显现：入选后一周内，安顺餐饮搜索量同比增长超过200%，顾府街周末客流量翻倍，"安顺美食"在抖音和小红书的话题播放量快速增长。</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2026年安顺首次入选大众点评"必吃榜"，标志着安顺美食从地方品牌走向全国品牌。必吃榜的评选机制以用户真实评价为基础，代表了消费者的自发认可，其公信力和传播力远超官方评选。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必吃榜效应已经在安顺显现：入选后一周内，安顺餐饮搜索量同比增长超过200%，顾府街周末客流量翻倍，"安顺美食"在抖音和小红书的话题播放量快速增长。</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安顺美食的时代机遇</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1.4.2 美食旅游的政策推动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市高度重视美食旅游发展。2025-2026年，安顺市文旅局、商务局等部门联合推动美食旅游融合发展，开展"屯堡八大碗·安顺美食汇"寻味大赏活动，支持打造美食街区，培育美食品牌。安顺市人大代表多次提出美食旅游融合发展建议，得到政府部门的积极回应和落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市高度重视美食旅游发展。2025-2026年，安顺市文旅局、商务局等部门联合推动美食旅游融合发展，开展"屯堡八大碗·安顺美食汇"寻味大赏活动，支持打造美食街区，培育美食品牌。安顺市人大代表多次提出美食旅游融合发展建议，得到政府部门的积极回应和落实。</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安顺美食的时代机遇</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1.4.3 数字化传播的新机遇</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短视频、直播、社交媒体等数字传播渠道为安顺美食的品牌化提供了前所未有的机遇。过去，安顺美食只能通过"口口相传"建立口碑；现在，一条爆款短视频可以在24小时内触达千万用户。数字化传播正在改变安顺美食品牌的成长路径——从"百年老店"到"网红品牌"，从"本地口碑"到"全国知名度"。
 安顺美食文化是地理环境、历史积淀和多元文化交融的产物。屯堡饮食传承了六百年的江淮烹饪技艺，少数民族饮食增添了多元风味，"小吃过街调"体现了安顺人安逸的生活态度。安顺美食以"酸辣鲜香"为味型特征，以古城美食圈、屯堡村寨美食线和黄果树旅游美食带为空间分布。必吃榜入选、政策推动和数字化传播为安顺美食旅游发展带来了前所未有的机遇。</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短视频、直播、社交媒体等数字传播渠道为安顺美食的品牌化提供了前所未有的机遇。过去，安顺美食只能通过"口口相传"建立口碑；现在，一条爆款短视频可以在24小时内触达千万用户。数字化传播正在改变安顺美食品牌的成长路径——从"百年老店"到"网红品牌"，从"本地口碑"到"全国知名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美食文化是地理环境、历史积淀和多元文化交融的产物。屯堡饮食传承了六百年的江淮烹饪技艺，少数民族饮食增添了多元风味，"小吃过街调"体现了安顺人安逸的生活态度。安顺美食以"酸辣鲜香"为味型特征，以古城美食圈、屯堡村寨美食线和黄果树旅游美食带为空间分布。必吃榜入选、政策推动和数字化传播为安顺美食旅游发展带来了前所未有的机遇。</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1.4 安顺美食的时代机遇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1.4.1 "必吃榜"带来的关注度</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2026年安顺首次入选大众点评"必吃榜"，标志着安顺美食从地方品牌走向全国品牌。必吃榜的评选机制以用户真实评价为基础，代表了消费者的自发认可，其公信力和传播力远超官方评选。</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1.4.2 美食旅游的政策推动</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市高度重视美食旅游发展。2025-2026年，安顺市文旅局、商务局等部门联合推动美食旅游融合发展，开展"屯堡八大碗·安顺美食汇"寻味大赏活动，支持打造美食街区，培育美食品牌。安顺市人大代表多次提出美食旅游融合发展建议，得到政府部门的积极回应和落实。</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1.4.3 数字化传播的新机遇</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短视频、直播、社交媒体等数字传播渠道为安顺美食的品牌化提供了前所未有的机遇。过去，安顺美食只能通过"口口相传"建立口碑；现在，一条爆款短视频可以在24小时内触达千万用户。数字化传播正在改变安顺美食品牌的成长路径——从"百年老店"到"网红品牌"，从"本地口碑"到"全国知名度"。</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 地理环境与食材资源</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 历史积淀与多元文化融合</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 屯堡饮食：六百年的江淮记忆</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 "小吃过街调"：安顺的街头美食哲学</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 "屯堡八大碗"：宴席文化的活态传承</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 酸辣鲜香：安顺风味的味型特征</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1.3.1 安顺古城美食圈</a:t>
            </a:r>
            <a:endParaRPr lang="en-US" sz="1200" dirty="0"/>
          </a:p>
        </p:txBody>
      </p:sp>
      <p:sp>
        <p:nvSpPr>
          <p:cNvPr id="25" name="Shape 23"/>
          <p:cNvSpPr/>
          <p:nvPr/>
        </p:nvSpPr>
        <p:spPr>
          <a:xfrm>
            <a:off x="4754880" y="1005840"/>
            <a:ext cx="3931920" cy="457200"/>
          </a:xfrm>
          <a:prstGeom prst="rect">
            <a:avLst/>
          </a:prstGeom>
          <a:solidFill>
            <a:srgbClr val="F8FAFC"/>
          </a:solidFill>
          <a:ln/>
        </p:spPr>
      </p:sp>
      <p:sp>
        <p:nvSpPr>
          <p:cNvPr id="26" name="Shape 24"/>
          <p:cNvSpPr/>
          <p:nvPr/>
        </p:nvSpPr>
        <p:spPr>
          <a:xfrm>
            <a:off x="4754880" y="1005840"/>
            <a:ext cx="54864" cy="457200"/>
          </a:xfrm>
          <a:prstGeom prst="rect">
            <a:avLst/>
          </a:prstGeom>
          <a:solidFill>
            <a:srgbClr val="1C7293"/>
          </a:solidFill>
          <a:ln/>
        </p:spPr>
      </p:sp>
      <p:sp>
        <p:nvSpPr>
          <p:cNvPr id="27" name="Text 25"/>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1.3.2 屯堡村寨美食线</a:t>
            </a:r>
            <a:endParaRPr lang="en-US" sz="1200" dirty="0"/>
          </a:p>
        </p:txBody>
      </p:sp>
      <p:sp>
        <p:nvSpPr>
          <p:cNvPr id="28" name="Shape 26"/>
          <p:cNvSpPr/>
          <p:nvPr/>
        </p:nvSpPr>
        <p:spPr>
          <a:xfrm>
            <a:off x="4754880" y="1508760"/>
            <a:ext cx="3931920" cy="457200"/>
          </a:xfrm>
          <a:prstGeom prst="rect">
            <a:avLst/>
          </a:prstGeom>
          <a:solidFill>
            <a:srgbClr val="F8FAFC"/>
          </a:solidFill>
          <a:ln/>
        </p:spPr>
      </p:sp>
      <p:sp>
        <p:nvSpPr>
          <p:cNvPr id="29" name="Shape 27"/>
          <p:cNvSpPr/>
          <p:nvPr/>
        </p:nvSpPr>
        <p:spPr>
          <a:xfrm>
            <a:off x="4754880" y="1508760"/>
            <a:ext cx="54864" cy="457200"/>
          </a:xfrm>
          <a:prstGeom prst="rect">
            <a:avLst/>
          </a:prstGeom>
          <a:solidFill>
            <a:srgbClr val="1C7293"/>
          </a:solidFill>
          <a:ln/>
        </p:spPr>
      </p:sp>
      <p:sp>
        <p:nvSpPr>
          <p:cNvPr id="30" name="Text 28"/>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1.3.3 黄果树-龙宫旅游美食带</a:t>
            </a:r>
            <a:endParaRPr lang="en-US" sz="1200" dirty="0"/>
          </a:p>
        </p:txBody>
      </p:sp>
      <p:sp>
        <p:nvSpPr>
          <p:cNvPr id="31" name="Shape 29"/>
          <p:cNvSpPr/>
          <p:nvPr/>
        </p:nvSpPr>
        <p:spPr>
          <a:xfrm>
            <a:off x="4754880" y="2011680"/>
            <a:ext cx="3931920" cy="457200"/>
          </a:xfrm>
          <a:prstGeom prst="rect">
            <a:avLst/>
          </a:prstGeom>
          <a:solidFill>
            <a:srgbClr val="F8FAFC"/>
          </a:solidFill>
          <a:ln/>
        </p:spPr>
      </p:sp>
      <p:sp>
        <p:nvSpPr>
          <p:cNvPr id="32" name="Shape 30"/>
          <p:cNvSpPr/>
          <p:nvPr/>
        </p:nvSpPr>
        <p:spPr>
          <a:xfrm>
            <a:off x="4754880" y="2011680"/>
            <a:ext cx="54864" cy="457200"/>
          </a:xfrm>
          <a:prstGeom prst="rect">
            <a:avLst/>
          </a:prstGeom>
          <a:solidFill>
            <a:srgbClr val="1C7293"/>
          </a:solidFill>
          <a:ln/>
        </p:spPr>
      </p:sp>
      <p:sp>
        <p:nvSpPr>
          <p:cNvPr id="33" name="Text 31"/>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1.3.4 各县特色美食分布</a:t>
            </a:r>
            <a:endParaRPr lang="en-US" sz="1200" dirty="0"/>
          </a:p>
        </p:txBody>
      </p:sp>
      <p:sp>
        <p:nvSpPr>
          <p:cNvPr id="34" name="Shape 32"/>
          <p:cNvSpPr/>
          <p:nvPr/>
        </p:nvSpPr>
        <p:spPr>
          <a:xfrm>
            <a:off x="4754880" y="2514600"/>
            <a:ext cx="3931920" cy="457200"/>
          </a:xfrm>
          <a:prstGeom prst="rect">
            <a:avLst/>
          </a:prstGeom>
          <a:solidFill>
            <a:srgbClr val="F8FAFC"/>
          </a:solidFill>
          <a:ln/>
        </p:spPr>
      </p:sp>
      <p:sp>
        <p:nvSpPr>
          <p:cNvPr id="35" name="Shape 33"/>
          <p:cNvSpPr/>
          <p:nvPr/>
        </p:nvSpPr>
        <p:spPr>
          <a:xfrm>
            <a:off x="4754880" y="2514600"/>
            <a:ext cx="54864" cy="457200"/>
          </a:xfrm>
          <a:prstGeom prst="rect">
            <a:avLst/>
          </a:prstGeom>
          <a:solidFill>
            <a:srgbClr val="1C7293"/>
          </a:solidFill>
          <a:ln/>
        </p:spPr>
      </p:sp>
      <p:sp>
        <p:nvSpPr>
          <p:cNvPr id="36" name="Text 34"/>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1.4.1 "必吃榜"带来的关注度</a:t>
            </a:r>
            <a:endParaRPr lang="en-US" sz="1200" dirty="0"/>
          </a:p>
        </p:txBody>
      </p:sp>
      <p:sp>
        <p:nvSpPr>
          <p:cNvPr id="37" name="Shape 35"/>
          <p:cNvSpPr/>
          <p:nvPr/>
        </p:nvSpPr>
        <p:spPr>
          <a:xfrm>
            <a:off x="4754880" y="3017520"/>
            <a:ext cx="3931920" cy="457200"/>
          </a:xfrm>
          <a:prstGeom prst="rect">
            <a:avLst/>
          </a:prstGeom>
          <a:solidFill>
            <a:srgbClr val="F8FAFC"/>
          </a:solidFill>
          <a:ln/>
        </p:spPr>
      </p:sp>
      <p:sp>
        <p:nvSpPr>
          <p:cNvPr id="38" name="Shape 36"/>
          <p:cNvSpPr/>
          <p:nvPr/>
        </p:nvSpPr>
        <p:spPr>
          <a:xfrm>
            <a:off x="4754880" y="3017520"/>
            <a:ext cx="54864" cy="457200"/>
          </a:xfrm>
          <a:prstGeom prst="rect">
            <a:avLst/>
          </a:prstGeom>
          <a:solidFill>
            <a:srgbClr val="1C7293"/>
          </a:solidFill>
          <a:ln/>
        </p:spPr>
      </p:sp>
      <p:sp>
        <p:nvSpPr>
          <p:cNvPr id="39" name="Text 37"/>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1.4.2 美食旅游的政策推动</a:t>
            </a:r>
            <a:endParaRPr lang="en-US" sz="1200" dirty="0"/>
          </a:p>
        </p:txBody>
      </p:sp>
      <p:sp>
        <p:nvSpPr>
          <p:cNvPr id="40" name="Shape 38"/>
          <p:cNvSpPr/>
          <p:nvPr/>
        </p:nvSpPr>
        <p:spPr>
          <a:xfrm>
            <a:off x="4754880" y="3520440"/>
            <a:ext cx="3931920" cy="457200"/>
          </a:xfrm>
          <a:prstGeom prst="rect">
            <a:avLst/>
          </a:prstGeom>
          <a:solidFill>
            <a:srgbClr val="F8FAFC"/>
          </a:solidFill>
          <a:ln/>
        </p:spPr>
      </p:sp>
      <p:sp>
        <p:nvSpPr>
          <p:cNvPr id="41" name="Shape 39"/>
          <p:cNvSpPr/>
          <p:nvPr/>
        </p:nvSpPr>
        <p:spPr>
          <a:xfrm>
            <a:off x="4754880" y="3520440"/>
            <a:ext cx="54864" cy="457200"/>
          </a:xfrm>
          <a:prstGeom prst="rect">
            <a:avLst/>
          </a:prstGeom>
          <a:solidFill>
            <a:srgbClr val="1C7293"/>
          </a:solidFill>
          <a:ln/>
        </p:spPr>
      </p:sp>
      <p:sp>
        <p:nvSpPr>
          <p:cNvPr id="42" name="Text 40"/>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1.4.3 数字化传播的新机遇</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知识卡片：安顺美食文化关键词</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关键词 | 释义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过街调 | 安顺特有的街头小吃文化，在逛街过程中边走边吃各种小吃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八大碗 | 屯堡宴席标准配置，八道主菜，承载着屯堡人的待客礼仪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糟辣椒 | 用鲜红辣椒剁碎后加盐和酒发酵制成的调味品，安顺菜的灵魂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必吃榜 | 大众点评基于用户真实评价评选的美食榜单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鸡辣子 | 屯堡名菜，土鸡与大量干辣椒长时间煨炖，鸡肉酥烂入味 |</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安顺美食文化是地理环境、历史积淀和多元文化交融的产物。屯堡饮食传承了六百年的江淮烹饪技艺，少数民族饮食增添了多元风味，"小吃过街调"体现了安顺人安逸的生活态度。安顺美食以"酸辣鲜香"为味型特征，以古城美食圈、屯堡村寨美食线和黄果树旅游美食带为空间分布。必吃榜入选、政策推动和数字化传播为安顺美食旅游发展带来了前所未有的机遇。</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安顺美食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安顺美食 - 第1章 安顺美食文化概述</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