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notesMasterIdLst>
    <p:notesMasterId r:id="rId5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esProps" Target="presProps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1097280"/>
            <a:ext cx="54864" cy="256032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18872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人工智能与旅游创新应用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22960" y="20116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Tourism Innovation Framework (AITI)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5603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教师用课件 | 52学时（理论32 + 实验20）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4114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0" y="4114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课程概览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Course Overview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196596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96596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3716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课程目标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178308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理解AI技术原理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掌握旅游AI应用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培养AI伦理意识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606040" y="1188720"/>
            <a:ext cx="196596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606040" y="1188720"/>
            <a:ext cx="196596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0" y="13716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课程结构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43200" y="178308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4篇12章 + 7附录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AITI框架贯穿全书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54880" y="1188720"/>
            <a:ext cx="196596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0" y="1188720"/>
            <a:ext cx="196596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16" name="Text 14"/>
          <p:cNvSpPr/>
          <p:nvPr/>
        </p:nvSpPr>
        <p:spPr>
          <a:xfrm>
            <a:off x="4892040" y="13716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学时安排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92040" y="178308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理论32学时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实验20学时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期末项目汇报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903720" y="1188720"/>
            <a:ext cx="196596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903720" y="1188720"/>
            <a:ext cx="1965960" cy="54864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0" name="Text 18"/>
          <p:cNvSpPr/>
          <p:nvPr/>
        </p:nvSpPr>
        <p:spPr>
          <a:xfrm>
            <a:off x="7040880" y="13716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考核方式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040880" y="178308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平时20% 实验30%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期末项目30%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终考20%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* 详细教学大纲见附录E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核心模型：AITI框架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Tourism Innovation Framework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196596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965960" cy="73152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技术基座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2057400"/>
            <a:ext cx="1691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支撑AI旅游应用的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基础技术体系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ML·LLM·CV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606040" y="1188720"/>
            <a:ext cx="196596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606040" y="1188720"/>
            <a:ext cx="1965960" cy="7315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2606040" y="118872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体验重构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743200" y="2057400"/>
            <a:ext cx="1691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AI重新定义游客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体验的方式和内容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推荐·数字人·AR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54880" y="1188720"/>
            <a:ext cx="196596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0" y="1188720"/>
            <a:ext cx="1965960" cy="73152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16" name="Text 14"/>
          <p:cNvSpPr/>
          <p:nvPr/>
        </p:nvSpPr>
        <p:spPr>
          <a:xfrm>
            <a:off x="4754880" y="118872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运营赋能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92040" y="2057400"/>
            <a:ext cx="1691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AI提升旅游企业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运营效率和管理水平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分析·定价·自动化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903720" y="1188720"/>
            <a:ext cx="196596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903720" y="1188720"/>
            <a:ext cx="1965960" cy="7315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0" name="Text 18"/>
          <p:cNvSpPr/>
          <p:nvPr/>
        </p:nvSpPr>
        <p:spPr>
          <a:xfrm>
            <a:off x="6903720" y="1188720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生态协同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40880" y="2057400"/>
            <a:ext cx="1691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AI促进产业链各方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协同创新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平台·数据·标准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42062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技术基座 → 体验重构 + 运营赋能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体验数据 → 反哺技术优化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运营效率 → 推动生态协同</a:t>
            </a:r>
            <a:endParaRPr lang="en-US" sz="9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生态协同 → 丰富数据资源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教材结构总览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4篇12章 + 7个附录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196596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965960" cy="5943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第1篇 概念与演进篇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9202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第1-3章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24028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AI旅游创新概述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技术演进历程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生态系统与政策环境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606040" y="1188720"/>
            <a:ext cx="196596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606040" y="1188720"/>
            <a:ext cx="1965960" cy="5943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2606040" y="11887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第2篇 核心技术篇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743200" y="19202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563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第4-6章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743200" y="224028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机器学习与推荐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大语言模型与AIGC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计算机视觉与感知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54880" y="1188720"/>
            <a:ext cx="196596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1188720"/>
            <a:ext cx="1965960" cy="59436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18" name="Text 16"/>
          <p:cNvSpPr/>
          <p:nvPr/>
        </p:nvSpPr>
        <p:spPr>
          <a:xfrm>
            <a:off x="4754880" y="11887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第3篇 设计与运营篇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892040" y="19202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第7-9章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92040" y="224028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AI产品设计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数据分析运营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AI营销与品牌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903720" y="1188720"/>
            <a:ext cx="196596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903720" y="1188720"/>
            <a:ext cx="1965960" cy="59436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3" name="Text 21"/>
          <p:cNvSpPr/>
          <p:nvPr/>
        </p:nvSpPr>
        <p:spPr>
          <a:xfrm>
            <a:off x="6903720" y="11887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第4篇 场景实战篇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040880" y="192024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第10-12章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040880" y="224028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智慧景区导览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虚拟数字人</a:t>
            </a:r>
            <a:endParaRPr lang="en-US" sz="10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未来展望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附录A-G：术语表 | 工具速查 | 案例库 | 设计模板 | 教学大纲 | 实训项目 | 大事记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人工智能与旅游创新概述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AI三次浪潮与核心技术体系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旅游数字化三阶段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数据-算法-场景-价值四层模型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AITI框架：TEOE四轮驱动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人工智能与旅游创新概述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理解AI的基本概念和发展脉络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掌握旅游产业数字化转型驱动力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了解AI与旅游融合的理论基础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掌握AITI框架四维度内涵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人工智能与旅游创新概述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AI三次浪潮与核心技术体系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旅游数字化三阶段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数据-算法-场景-价值四层模型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AITI框架：TEOE四轮驱动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人工智能与旅游创新概述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贵州数字化转型案例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贵州依托大数据产业优势，构建"一码游贵州"平台，实现从"追赶者"到"探索者"的跨越，验证了技术赋能区域均衡发展的可能性。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AI三次浪潮：符号→深度学习→LLM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旅游信息化三阶段对比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范式转变：工具→参与者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五大地区发展对比分析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了解AI三次浪潮的里程碑事件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掌握旅游信息化三个阶段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理解从智慧旅游到AI驱动旅游的转变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对比全球旅游AI发展差异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AI三次浪潮：符号→深度学习→LLM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旅游信息化三阶段对比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范式转变：工具→参与者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五大地区发展对比分析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贵州智慧旅游跨越式发展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贵州从数字化阶段起步，跳过传统信息化阶段，直接进入智慧化、智能化阶段，成为西部地区旅游数字化转型的典范。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基础层→技术层→应用层→服务层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数据飞轮效应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中国与欧盟AI监管对比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数据安全与算法透明度规范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掌握旅游AI产业链四层结构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了解五类参与者角色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熟悉国内外政策法规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理解标准化工作方向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基础层→技术层→应用层→服务层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数据飞轮效应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中国与欧盟AI监管对比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数据安全与算法透明度规范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一码游贵州与政策保障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贵州"一码游贵州"平台覆盖全省景区预约、导览、电商功能，国发〔2022〕2号文件为AI旅游应用提供政策保障。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机器学习与旅游智能推荐系统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监督/无监督/强化学习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旅游数据：多源、稀疏、时空耦合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协同过滤与内容推荐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冷启动问题解决方案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机器学习与旅游智能推荐系统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理解机器学习基本概念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掌握旅游数据特征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熟悉协同过滤与内容推荐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了解深度学习推荐方法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机器学习与旅游智能推荐系统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监督/无监督/强化学习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旅游数据：多源、稀疏、时空耦合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协同过滤与内容推荐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冷启动问题解决方案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机器学习与旅游智能推荐系统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贵州推荐系统冷启动挑战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贵州景点分散、数据稀疏，通过引入景点属性特征和地理位置进行内容推荐，有效缓解冷启动问题。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4114800"/>
            <a:ext cx="8229600" cy="64008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41148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思政融入：推荐算法公平性：避免"旅游虹吸效应"，促进小众景点发展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Transformer与三阶段训练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AIGC：文案、行程、多模态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RAG增强与领域微调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幻觉、文化敏感性、版权问题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理解LLM技术原理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掌握AIGC文旅应用场景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了解文旅大模型构建路径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认识AIGC安全风险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Transformer与三阶段训练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AIGC：文案、行程、多模态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RAG增强与领域微调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幻觉、文化敏感性、版权问题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安顺文旅知识库实践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安顺基于RAG技术构建文旅知识库，涵盖黄果树、屯堡等景区，实现AI生成个性化文化讲解内容。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CNN→ViT→多模态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景点识别与文物讲解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客流监测与安全事件检测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AR导览与多模态对话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理解计算机视觉核心技术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掌握景点识别与场景理解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了解视频分析技术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理解多模态融合导览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CNN→ViT→多模态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景点识别与文物讲解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客流监测与安全事件检测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AR导览与多模态对话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贵州山地景区视觉应用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黄果树水流量视觉监测、西江苗寨智慧消防、安顺蜡染数字化采集，展示了CV在景区安全和文化保护中的价值。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AI原生vs AI增强设计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约束建模与规划算法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用户旅程五阶段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AI产品伦理与隐私保护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理解AI时代设计思维转变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掌握个性化行程规划方法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了解用户旅程映射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认识AI产品伦理问题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AI原生vs AI增强设计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约束建模与规划算法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用户旅程五阶段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AI产品伦理与隐私保护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AI行程规划案例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AI行程规划助手通过约束建模（硬约束+软约束+隐性约束），30秒生成个性化行程方案。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采-存-治-用全生命周期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游客画像与聚类分析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ARIMA/XGBoost/LSTM预测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动态定价与收益管理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掌握旅游大数据治理框架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了解游客画像构建方法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掌握需求预测模型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理解智能定价与收益管理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采-存-治-用全生命周期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游客画像与聚类分析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ARIMA/XGBoost/LSTM预测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动态定价与收益管理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黄果树客流预测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黄果树景区融合水文数据提升雨季客流预测精度，安顺全域旅游大数据中心实现跨景区协同调度。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AI营销与文旅品牌数字化传播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数据层→算法层→内容层→渠道层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GEO：让AI搜索引用品牌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AIGC内容生产自动化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AI归因分析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AI营销与文旅品牌数字化传播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理解AI营销技术底座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掌握SEO到GEO转变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了解社交媒体AI营销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掌握品牌效果评估方法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AI营销与文旅品牌数字化传播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数据层→算法层→内容层→渠道层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GEO：让AI搜索引用品牌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AIGC内容生产自动化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AI归因分析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AI营销与文旅品牌数字化传播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瀑乡安顺数字品牌传播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安顺以黄果树为核心IP，通过AI生成多语言内容进行精准投放，结合美食热点数据驱动内容营销策略。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智慧景区与数字导览实践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云-边-端三层架构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AI导览四代演进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客流预测与分级预警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分时预约与动态限流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智慧景区与数字导览实践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掌握云-边-端三层架构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了解AI数字导览设计方法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掌握客流预测与承载力管理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了解典型案例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智慧景区与数字导览实践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云-边-端三层架构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AI导览四代演进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客流预测与分级预警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分时预约与动态限流</a:t>
            </a:r>
            <a:endParaRPr lang="en-US" sz="13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智慧景区与数字导览实践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黄果树与西江千户苗寨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黄果树部署200+智能摄像头和AI客流管理体系，西江苗寨利用5G+VR直播展示民族文化。</a:t>
            </a:r>
            <a:endParaRPr lang="en-US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AI虚拟数字人与沉浸式文旅体验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2D→3D→全息数字人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NPC角色设计要素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场景-叙事-互动-反馈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数字孪生与元宇宙文旅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AI虚拟数字人与沉浸式文旅体验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了解虚拟数字人技术体系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 NPC应用方法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理解沉浸式体验设计框架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了解虚实融合文旅新形态</a:t>
            </a:r>
            <a:endParaRPr lang="en-U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AI虚拟数字人与沉浸式文旅体验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2D→3D→全息数字人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AI NPC角色设计要素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场景-叙事-互动-反馈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数字孪生与元宇宙文旅</a:t>
            </a:r>
            <a:endParaRPr lang="en-US" sz="13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AI虚拟数字人与沉浸式文旅体验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屯堡文化数字化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天龙屯堡AI NPC以明代屯军后裔角色与游客互动，苗族蜡染图案通过3D扫描和AI实现数字化保护。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人工智能与旅游创新未来展望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65176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AGI远景与路径之争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Agent与多Agent协同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负责任AI五大原则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未来十年深度智能化趋势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 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人工智能与旅游创新未来展望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2801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了解AGI对旅游业的影响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9202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 Agent概念与应用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5603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560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理解可持续旅游与负责任AI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2004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2004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了解人才培养变革方向</a:t>
            </a:r>
            <a:endParaRPr lang="en-US" sz="1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 核心内容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人工智能与旅游创新未来展望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1.  AGI远景与路径之争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2.  AI Agent与多Agent协同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3.  负责任AI五大原则</a:t>
            </a:r>
            <a:endParaRPr lang="en-US" sz="1300" dirty="0"/>
          </a:p>
          <a:p>
            <a:pPr indent="0" marL="0">
              <a:lnSpc>
                <a:spcPct val="18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4.  未来十年深度智能化趋势</a:t>
            </a:r>
            <a:endParaRPr lang="en-US" sz="13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 案例研析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人工智能与旅游创新未来展望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31520" y="1645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贵州山地旅游AI展望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贵州可在山地交通调度、数字孪生安全仿真、民族文化沉浸式传播、旅游AI训练数据基地四个方向率先突破。</a:t>
            </a:r>
            <a:endParaRPr lang="en-US" sz="1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实验项目安排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5个实验项目，20学时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1188720"/>
            <a:ext cx="160020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188720"/>
            <a:ext cx="1600200" cy="4572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1887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实验一：旅游推荐系统搭建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5760" y="17373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4学时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2011680"/>
            <a:ext cx="1417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基于Python协同过滤算法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实现景点推荐原型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技术实践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2011680" y="1188720"/>
            <a:ext cx="160020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011680" y="1188720"/>
            <a:ext cx="1600200" cy="4572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14" name="Text 12"/>
          <p:cNvSpPr/>
          <p:nvPr/>
        </p:nvSpPr>
        <p:spPr>
          <a:xfrm>
            <a:off x="2011680" y="11887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实验二：AIGC文旅内容创作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103120" y="17373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4学时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103120" y="2011680"/>
            <a:ext cx="1417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使用LLM生成景区文案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AI图像工具宣传画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011680" y="39319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内容创作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749040" y="1188720"/>
            <a:ext cx="160020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749040" y="1188720"/>
            <a:ext cx="1600200" cy="4572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20" name="Text 18"/>
          <p:cNvSpPr/>
          <p:nvPr/>
        </p:nvSpPr>
        <p:spPr>
          <a:xfrm>
            <a:off x="3749040" y="11887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实验三：景区图像识别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840480" y="17373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4学时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840480" y="2011680"/>
            <a:ext cx="1417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使用预训练CV模型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识别景区图片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749040" y="39319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技术实践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5486400" y="1188720"/>
            <a:ext cx="160020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486400" y="1188720"/>
            <a:ext cx="1600200" cy="4572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26" name="Text 24"/>
          <p:cNvSpPr/>
          <p:nvPr/>
        </p:nvSpPr>
        <p:spPr>
          <a:xfrm>
            <a:off x="5486400" y="11887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实验四：AI导览方案设计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577840" y="17373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4学时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577840" y="2011680"/>
            <a:ext cx="1417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设计本地景区（推荐贵州）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AI智能导览系统方案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486400" y="39319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方案设计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7223760" y="1188720"/>
            <a:ext cx="1600200" cy="29260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223760" y="1188720"/>
            <a:ext cx="1600200" cy="4572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2" name="Text 30"/>
          <p:cNvSpPr/>
          <p:nvPr/>
        </p:nvSpPr>
        <p:spPr>
          <a:xfrm>
            <a:off x="7223760" y="11887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实验五：综合实训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315200" y="17373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4学时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315200" y="2011680"/>
            <a:ext cx="1417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贵州景区AI应用方案</a:t>
            </a:r>
            <a:endParaRPr lang="en-US" sz="9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AITI四维度分析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223760" y="39319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综合实训</a:t>
            </a:r>
            <a:endParaRPr lang="en-US" sz="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课程考核与教学建议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Assessment &amp; Teaching Guide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84048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12801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考核方式</a:t>
            </a:r>
            <a:endParaRPr lang="en-US" sz="1400" dirty="0"/>
          </a:p>
        </p:txBody>
      </p:sp>
      <p:graphicFrame>
        <p:nvGraphicFramePr>
          <p:cNvPr id="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37360"/>
          <a:ext cx="34747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54864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平时成绩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20%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出勤、课堂参与、作业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实验成绩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30%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5次实验报告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期末项目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30%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小组AI旅游方案设计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期末考试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20%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闭卷笔试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4572000" y="1188720"/>
            <a:ext cx="41148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75488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教学建议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754880" y="173736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注重贵州本土案例教学</a:t>
            </a:r>
            <a:endParaRPr lang="en-US" sz="10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鼓励学生使用AIGC工具实践</a:t>
            </a:r>
            <a:endParaRPr lang="en-US" sz="10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结合AITI框架分析案例</a:t>
            </a:r>
            <a:endParaRPr lang="en-US" sz="10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设计AI伦理讨论环节</a:t>
            </a:r>
            <a:endParaRPr lang="en-US" sz="10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邀请企业专家分享实践</a:t>
            </a:r>
            <a:endParaRPr lang="en-US" sz="10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期末项目可比拼展示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主要参考文献与资源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References &amp; Resources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核心参考文献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Dwivedi et al. (2023). International Journal of Information Management.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Herrera et al. (2023). Journal of Universal Computer Science.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[7] Koo et al. (2025). Information Technology &amp; Tourism.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[15] Carvalho &amp; Ivanov (2023). Tourism Review.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推荐AI工具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ChatGPT/Claude/Gemini — 大语言模型  |  Midjourney/Stable Diffusion — 图像生成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PyTorch/TensorFlow — 深度学习  |  OpenCV/YOLO — 计算机视觉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教学资源平台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IMA知识库「数智文旅教材编写」  |  一码游贵州平台  |  携程问道大模型</a:t>
            </a:r>
            <a:endParaRPr lang="en-US" sz="13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2B4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感谢聆听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人工智能与旅游创新应用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0" y="292608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2004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人工智能与旅游创新应用 教师课件</dc:title>
  <dc:subject>PptxGenJS Presentation</dc:subject>
  <dc:creator>安顺学院 旅游管理学院</dc:creator>
  <cp:lastModifiedBy>安顺学院 旅游管理学院</cp:lastModifiedBy>
  <cp:revision>1</cp:revision>
  <dcterms:created xsi:type="dcterms:W3CDTF">2026-07-28T23:40:24Z</dcterms:created>
  <dcterms:modified xsi:type="dcterms:W3CDTF">2026-07-28T23:40:24Z</dcterms:modified>
</cp:coreProperties>
</file>