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AI工具矩阵与OPC适配策略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60984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月薪 300 元的"零成本 AI 工具箱"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081486"/>
            <a:ext cx="3403550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144887"/>
            <a:ext cx="3264560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杨师傅在安顺旧州古镇经营一家屯堡菜私厨，每天只做 2-3 桌。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463975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527375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 年之前，他的"营销"全靠食客口碑——好吃就再来，不好吃就不来了。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月薪 300 元的"零成本 AI 工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杨师傅在安顺旧州古镇经营一家屯堡菜私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年之前，他的"营销"全靠食客口碑——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50219"/>
            <a:ext cx="3505944" cy="255954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知识目标：系统掌握面向文旅 OPC 的 AI 工具四维分类框架（内容生成类、数据分析类、客户交互类、…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能力目标：能够运用"需求-工具匹配矩阵"和"成本-效能评估模型"为具体 OPC 场景选型 AI 工具…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能评估不同工具的投入产出比和学习成本；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能制定合理的工具组合策略，避免"瑞士军刀"陷阱。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知识目标：系统掌握面向文旅 OPC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能力目标：能够运用"需求-工具匹配矩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能评估不同工具的投入产出比和学习成本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能制定合理的工具组合策略，避免"瑞士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——AI文旅OPC运营管理\assets\docx_media\image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工具分类框架｜核心概念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内容生成类：文案、图片、视频、音频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数据分析类：舆情监测、客流预测、经营分析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客户交互类：智能客服、个性化推荐、自动应答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内容生成类：文案、图片、视频、音频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数据分析类：舆情监测、客流预测、经营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客户交互类：智能客服、个性化推荐、自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工具分类框架｜关键要素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运营管理类：排班调度、库存管理、财务管理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内容生成是 AI 工具在文旅 OPC 中最直观、最常用的功能类别。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它解决的核心问题是：文旅 OPC 需要持续产出大量内容，但缺乏内容生产能力和预算。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运营管理类：排班调度、库存管理、财务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内容生成是 AI 工具在文旅 OPC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它解决的核心问题是：文旅 OPC 需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工具分类框架｜机制拆解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文案生成工具以 ChatGPT、文心一言、通义千问、Kimi 等大语言模型为代表。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文案生成的质量取决于两个因素：提示词（Prompt）的质量和领域知识的补充。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一个好的提示词应该包含三个要素：角色设定（"你是一家安顺屯堡风格民宿的主人"）、任务描述（"请撰写一段 300 字的小红书风格民…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文案生成工具以 ChatGPT、文心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文案生成的质量取决于两个因素：提示词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一个好的提示词应该包含三个要素：角色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工具分类框架｜方法路径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图像生成工具以 Midjourney、Stable Diffusion、文心一格、通义万相等为代表。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 OPC 场景中，图像生成工具的主要应用包括：宣传海报和社交媒体配图、房源/产品的氛围图（需标注为 AI 生成）、线路示意…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需要注意的是，AI 生成的"产品展示图"不能替代真实的实拍照片——前者用于营销氛围营造，后者用于产品信息展示。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图像生成工具以 Midjourney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 OPC 场景中，图像生成工具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需要注意的是，AI 生成的"产品展示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工具分类框架｜工具与数据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 AI 生成图冒充实拍图是虚假宣传，违反《广告法》和平台规则。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视频生成工具以 Runway、Pika、剪映 AI、度加剪辑等为代表。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短视频是当前文旅获客最重要的内容形式，AI 工具可以将一条 30 秒短视频的制作时间从 3-4 小时压缩到 30-60 分钟。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 AI 生成图冒充实拍图是虚假宣传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视频生成工具以 Runway、Pik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短视频是当前文旅获客最重要的内容形式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工具分类框架｜场景应用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音频生成工具以 Suno、Udio、剪映 AI 配音等为代表。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 OPC 场景中，音频生成工具的主要应用包括：语音导览内容（AI 语音讲解景区/文化知识）、播客内容（旅游攻略播客）、背景…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音频生成工具特别适合"导游类 OPC"——可以用 AI 提前录制个性化语音导览，让客人在没有导游陪同的情况下也能听到专业的讲解。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音频生成工具以 Suno、Udio、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 OPC 场景中，音频生成工具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音频生成工具特别适合"导游类 OPC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工具分类框架｜风险与复盘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4-1：内容生成工具选型速查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内容类型 | 推荐工具（国产） | 推荐工具（海外） | 免费版可用性 | 月费参考 |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|---------|---------------|---------------|------------|---------|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4-1：内容生成工具选型速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内容类型 | 推荐工具（国产）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|---------|-------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工具分类框架｜核心概念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文案 | 文心一言、通义千问、Kimi | ChatGPT、Claude | 高（国产免费） | 0-200 元 |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图像 | 文心一格、通义万相 | Midjourney、Stable Diffusion | 中（国产有免费额度） | 0-…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视频 | 剪映 AI、度加剪辑 | Runway、Pika | 高（剪映免费） | 0-200 元 |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文案 | 文心一言、通义千问、K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图像 | 文心一格、通义万相 |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视频 | 剪映 AI、度加剪辑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的 AI 工具选型方法论｜核心概念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需求-工具匹配矩阵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成本-效能评估模型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学习成本与上手周期考量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2531" y="2302669"/>
            <a:ext cx="1403131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需求-工具匹配矩阵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953484" y="2302669"/>
            <a:ext cx="1403131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成本-效能评估模型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48012" y="3534519"/>
            <a:ext cx="18521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学习成本与上手周期考量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的 AI 工具选型方法论｜关键要素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工具组合策略：避免"瑞士军刀"陷阱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选型的第一步是明确需求。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很多 OPC 运营者选工具的典型方式是"看到别人用什么就跟风用什么"——结果买了一堆用不上的工具，不仅浪费钱还增加认知负担。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工具组合策略：避免"瑞士军刀"陷阱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选型的第一步是明确需求。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很多 OPC 运营者选工具的典型方式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的 AI 工具选型方法论｜机制拆解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"需求-工具匹配矩阵"提供了一个系统化的选型框架。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矩阵的横轴是运营环节（按照第 3 章内轮的 P-D-C-A 四个环节划分），纵轴是需求强度（高中低三级）。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运营者先评估自己在每个运营环节的痛点程度和 AI 需求强度，然后在对应位置匹配合适的工具。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"需求-工具匹配矩阵"提供了一个系统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矩阵的横轴是运营环节（按照第 3 章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运营者先评估自己在每个运营环节的痛点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的 AI 工具选型方法论｜方法路径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[表 4-2：需求-工具匹配矩阵]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第一阶段的选型建议：先解决最痛的两个环节——内容生产和客户服务。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一个内容生成工具 + 一个 AI 客服工具，是文旅 OPC 的最小可行 AI 工具组合。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[表 4-2：需求-工具匹配矩阵]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第一阶段的选型建议：先解决最痛的两个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一个内容生成工具 + 一个 AI 客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的 AI 工具选型方法论｜工具与数据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选型的第二步是评估工具的"性价比"。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对于预算有限的 OPC，"贵的不一定好，免费的也不一定差"。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成本-效能评估模型从两个维度考量一个 AI 工具：总拥有成本（Total Cost of Ownership, TCO）和预期效能。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选型的第二步是评估工具的"性价比"。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对于预算有限的 OPC，"贵的不一定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成本-效能评估模型从两个维度考量一个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的 AI 工具选型方法论｜场景应用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总拥有成本（TCO）不仅是工具的订阅费或购买价格，还包括四个隐性成本：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学习成本：从零基础到能熟练使用该工具需要投入多少学习时间？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一个需要 20 小时学习才能上手的工具，对于日理万机的 OPC 运营者来说，实际成本远高于订阅费。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总拥有成本（TCO）不仅是工具的订阅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学习成本：从零基础到能熟练使用该工具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一个需要 20 小时学习才能上手的工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的 AI 工具选型方法论｜风险与复盘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切换成本：如果将来想换另一个工具，数据和流程的迁移有多困难？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是否有"锁定效应"（数据导不出来）？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维护成本：工具是否需要持续维护（如 AI 客服的知识库需要定期更新、AI 生成的模板需要定期优化）？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切换成本：如果将来想换另一个工具，数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是否有"锁定效应"（数据导不出来）？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维护成本：工具是否需要持续维护（如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的 AI 工具选型方法论｜核心概念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维护的频次和难度如何？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依赖成本：如果该工具突然停止服务或涨价，对运营的影响有多大？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预期效能是工具在特定 OPC 场景中能创造的价值，可以量化为三个指标：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48012" y="2302669"/>
            <a:ext cx="18521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维护的频次和难度如何？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依赖成本：如果该工具突然停止服务或涨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预期效能是工具在特定 OPC 场景中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核心工具实战指南｜核心概念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大语言模型在文旅内容生产中的应用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图像与视频生成工具实操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低代码/无代码 AI 平台选型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大语言模型在文旅内容生产中的应用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图像与视频生成工具实操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低代码/无代码 AI 平台选型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核心工具实战指南｜关键要素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文旅专用 AI 工具生态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大语言模型（LLM）是 AI 工具矩阵中最核心、最通用的能力引擎。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它不仅可以直接用于文案生成，还可以作为"智能大脑"与其他工具协作（如将 LLM 的分析结果输入到客服工具的知识库中）。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文旅专用 AI 工具生态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大语言模型（LLM）是 AI 工具矩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它不仅可以直接用于文案生成，还可以作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核心工具实战指南｜机制拆解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提示词工程基础：LLM 的输出质量高度依赖提示词（Prompt）的质量。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场景中的高效提示词应包含以下要素：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角色设定："你是一位在安顺经营屯堡文化民宿 5 年的民宿主，对屯堡的历史、建筑、饮食有深入了解。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提示词工程基础：LLM 的输出质量高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场景中的高效提示词应包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角色设定："你是一位在安顺经营屯堡文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核心工具实战指南｜方法路径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任务描述："请撰写一篇 500 字的小红书笔记，介绍我的民宿最独特的 3 个体验点。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风格要求："语言温暖接地气，像朋友在聊天，不要像官方宣传文案。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适合 25-35 岁女性读者。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任务描述："请撰写一篇 500 字的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风格要求："语言温暖接地气，像朋友在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适合 25-35 岁女性读者。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核心工具实战指南｜工具与数据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结构要求："开头用一句吸引人的问题或场景描述，中间分 3 段介绍 3 个体验点，结尾引导评论互动。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约束条件："不要出现'绝美''必打卡'等陈词滥调，不要虚构不存在的设施，不要过度承诺。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的文旅专用技巧：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结构要求："开头用一句吸引人的问题或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约束条件："不要出现'绝美''必打卡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的文旅专用技巧：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核心工具实战指南｜场景应用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批量生成变体：一条核心内容，用 LLM 生成 3-5 个不同风格和角度的变体，适配不同平台（小红书版本、抖音脚本版本、OTA 详…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评论回复模板：将最近的 50 条真实评论输入 LLM，让 AI 分析评论的共性和差异，然后生成 5-10 条好评回复模板和 3-…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运营者在使用时根据具体评论微调即可。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批量生成变体：一条核心内容，用 LL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评论回复模板：将最近的 50 条真实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运营者在使用时根据具体评论微调即可。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核心工具实战指南｜风险与复盘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FAQ 知识库生成：将民宿/产品的所有信息（设施列表、周边信息、入住政策）输入 LLM，让 AI 自动生成 50-100 条 F…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图像和视频生成工具的发展速度极快，以下指南以 2025 年 7 月的工具能力为基准。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图像生成实操指南：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FAQ 知识库生成：将民宿/产品的所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图像和视频生成工具的发展速度极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408884" y="3534519"/>
            <a:ext cx="1730573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图像生成实操指南：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核心工具实战指南｜核心概念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全程 3-5 分钟/张。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营销海报生成（推荐指数：★★★★☆）：用 LLM 撰写海报文案 → 用 AI 图像工具生成底图（推荐：文心一格、Canva…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全程 15-20 分钟/张。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全程 3-5 分钟/张。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营销海报生成（推荐指数：★★★★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全程 15-20 分钟/张。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工具的风险管理与迭代｜核心概念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工具依赖性风险评估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数据安全与隐私保护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工具更新与技能持续学习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工具依赖性风险评估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数据安全与隐私保护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工具更新与技能持续学习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工具的风险管理与迭代｜关键要素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工具的便利性伴随着依赖性风险——当一个 OPC 的运营体系深度依赖某个 AI 工具时，该工具的任何变动（涨价、停服、改版、…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依赖性风险评估矩阵：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数据自主可控：定期（至少每月）从 AI 工具中导出数据备份（客户数据、对话记录、经营数据、知识库内容），存储在本地或独立的云盘中。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工具的便利性伴随着依赖性风险—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依赖性风险评估矩阵：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数据自主可控：定期（至少每月）从 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工具的风险管理与迭代｜机制拆解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确保即使工具突然停服，核心数据不丢失。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关键工具双备份：对依赖性最高的工具（如 AI 客服），准备一个备用方案。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例如，主用工具 A 的知识库格式同时兼容工具 B，一旦 A 出问题可以在 1 小时内切换到 B。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确保即使工具突然停服，核心数据不丢失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关键工具双备份：对依赖性最高的工具（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例如，主用工具 A 的知识库格式同时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工具的风险管理与迭代｜方法路径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保留人工能力：不要因为 AI 客服好用就完全放弃人工客服能力。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运营者应定期（至少每月一次）亲自回复部分客户咨询，保持对客户真实需求和话术的敏感度。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工具在使用过程中会收集和处理大量数据——客户个人信息、经营数据、内部沟通记录。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保留人工能力：不要因为 AI 客服好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运营者应定期（至少每月一次）亲自回复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工具在使用过程中会收集和处理大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工具的风险管理与迭代｜工具与数据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数据安全不是"大企业才需要关心的问题"，OPC 同样面临数据泄露和隐私合规的风险。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客户个人信息不出境、不上传不明服务。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身份证号、手机号、人脸照片等敏感个人信息，不应上传到没有隐私资质或服务器在海外的 AI 工具中。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数据安全不是"大企业才需要关心的问题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客户个人信息不出境、不上传不明服务。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身份证号、手机号、人脸照片等敏感个人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工具的风险管理与迭代｜场景应用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优先选择通过国家信息安全等级保护认证的国产工具。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经营数据加密存储和传输。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即使使用 SaaS 工具，也应确认其是否提供数据传输加密（HTTPS）和存储加密。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优先选择通过国家信息安全等级保护认证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经营数据加密存储和传输。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即使使用 SaaS 工具，也应确认其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工具的风险管理与迭代｜风险与复盘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避免将包含客户信息的 Excel 表格通过微信/QQ 等即时通讯工具明文传输。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对话记录定期清理。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 AI 工具的对话记录可能包含客户的敏感信息（如客人发来的身份证照片、手机号码）。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避免将包含客户信息的 Excel 表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对话记录定期清理。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 AI 工具的对话记录可能包含客户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工具的风险管理与迭代｜核心概念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定期清理或关闭对话记录保存功能。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工具领域的变化速度极快——一个工具可能在半年内经历多次大版本更新，功能、界面、定价都可能发生重大变化。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运营者需要建立"工具更新与技能持续学习"的习惯。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定期清理或关闭对话记录保存功能。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工具领域的变化速度极快——一个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运营者需要建立"工具更新与技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工具分类框架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的 AI 工具选型方法论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核心工具实战指南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工具的风险管理与迭代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围绕“AI工具矩阵与OPC适配策略”选择一个真实案例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围绕“AI工具矩阵与OPC适配策略”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工具分类框架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的 AI 工具选型方法论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核心工具实战指南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工具的风险管理与迭代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第4章 AI工具矩阵与OPC适配策略</dc:title>
  <dc:subject>《AI文旅OPC运营管理》逐章教学课件：第4章</dc:subject>
  <dc:creator>祝刚</dc:creator>
  <cp:lastModifiedBy>祝刚</cp:lastModifiedBy>
  <cp:revision>1</cp:revision>
  <dcterms:created xsi:type="dcterms:W3CDTF">2026-08-03T18:08:47Z</dcterms:created>
  <dcterms:modified xsi:type="dcterms:W3CDTF">2026-08-03T18:08:47Z</dcterms:modified>
</cp:coreProperties>
</file>