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slideMasters/slideMaster31.xml" ContentType="application/vnd.openxmlformats-officedocument.presentationml.slideMaster+xml"/>
  <Override PartName="/ppt/slides/slide31.xml" ContentType="application/vnd.openxmlformats-officedocument.presentationml.slide+xml"/>
  <Override PartName="/ppt/slideMasters/slideMaster32.xml" ContentType="application/vnd.openxmlformats-officedocument.presentationml.slideMaster+xml"/>
  <Override PartName="/ppt/slides/slide32.xml" ContentType="application/vnd.openxmlformats-officedocument.presentationml.slide+xml"/>
  <Override PartName="/ppt/slideMasters/slideMaster33.xml" ContentType="application/vnd.openxmlformats-officedocument.presentationml.slideMaster+xml"/>
  <Override PartName="/ppt/slides/slide33.xml" ContentType="application/vnd.openxmlformats-officedocument.presentationml.slide+xml"/>
  <Override PartName="/ppt/slideMasters/slideMaster34.xml" ContentType="application/vnd.openxmlformats-officedocument.presentationml.slideMaster+xml"/>
  <Override PartName="/ppt/slides/slide34.xml" ContentType="application/vnd.openxmlformats-officedocument.presentationml.slide+xml"/>
  <Override PartName="/ppt/slideMasters/slideMaster35.xml" ContentType="application/vnd.openxmlformats-officedocument.presentationml.slideMaster+xml"/>
  <Override PartName="/ppt/slides/slide35.xml" ContentType="application/vnd.openxmlformats-officedocument.presentationml.slide+xml"/>
  <Override PartName="/ppt/slideMasters/slideMaster36.xml" ContentType="application/vnd.openxmlformats-officedocument.presentationml.slideMaster+xml"/>
  <Override PartName="/ppt/slides/slide36.xml" ContentType="application/vnd.openxmlformats-officedocument.presentationml.slide+xml"/>
  <Override PartName="/ppt/slideMasters/slideMaster37.xml" ContentType="application/vnd.openxmlformats-officedocument.presentationml.slideMaster+xml"/>
  <Override PartName="/ppt/slides/slide37.xml" ContentType="application/vnd.openxmlformats-officedocument.presentationml.slide+xml"/>
  <Override PartName="/ppt/slideMasters/slideMaster38.xml" ContentType="application/vnd.openxmlformats-officedocument.presentationml.slideMaster+xml"/>
  <Override PartName="/ppt/slides/slide38.xml" ContentType="application/vnd.openxmlformats-officedocument.presentationml.slide+xml"/>
  <Override PartName="/ppt/slideMasters/slideMaster39.xml" ContentType="application/vnd.openxmlformats-officedocument.presentationml.slideMaster+xml"/>
  <Override PartName="/ppt/slides/slide39.xml" ContentType="application/vnd.openxmlformats-officedocument.presentationml.slide+xml"/>
  <Override PartName="/ppt/slideMasters/slideMaster40.xml" ContentType="application/vnd.openxmlformats-officedocument.presentationml.slideMaster+xml"/>
  <Override PartName="/ppt/slides/slide40.xml" ContentType="application/vnd.openxmlformats-officedocument.presentationml.slide+xml"/>
  <Override PartName="/ppt/slideMasters/slideMaster41.xml" ContentType="application/vnd.openxmlformats-officedocument.presentationml.slideMaster+xml"/>
  <Override PartName="/ppt/slides/slide41.xml" ContentType="application/vnd.openxmlformats-officedocument.presentationml.slide+xml"/>
  <Override PartName="/ppt/slideMasters/slideMaster42.xml" ContentType="application/vnd.openxmlformats-officedocument.presentationml.slideMaster+xml"/>
  <Override PartName="/ppt/slides/slide4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  <p:sldId id="286" r:id="rId32"/>
    <p:sldId id="287" r:id="rId33"/>
    <p:sldId id="288" r:id="rId34"/>
    <p:sldId id="289" r:id="rId35"/>
    <p:sldId id="290" r:id="rId36"/>
    <p:sldId id="291" r:id="rId37"/>
    <p:sldId id="292" r:id="rId38"/>
    <p:sldId id="293" r:id="rId39"/>
    <p:sldId id="294" r:id="rId40"/>
    <p:sldId id="295" r:id="rId41"/>
    <p:sldId id="296" r:id="rId42"/>
    <p:sldId id="297" r:id="rId43"/>
  </p:sldIdLst>
  <p:notesMasterIdLst>
    <p:notesMasterId r:id="rId44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slide" Target="slides/slide31.xml"/><Relationship Id="rId33" Type="http://schemas.openxmlformats.org/officeDocument/2006/relationships/slide" Target="slides/slide32.xml"/><Relationship Id="rId34" Type="http://schemas.openxmlformats.org/officeDocument/2006/relationships/slide" Target="slides/slide33.xml"/><Relationship Id="rId35" Type="http://schemas.openxmlformats.org/officeDocument/2006/relationships/slide" Target="slides/slide34.xml"/><Relationship Id="rId36" Type="http://schemas.openxmlformats.org/officeDocument/2006/relationships/slide" Target="slides/slide35.xml"/><Relationship Id="rId37" Type="http://schemas.openxmlformats.org/officeDocument/2006/relationships/slide" Target="slides/slide36.xml"/><Relationship Id="rId38" Type="http://schemas.openxmlformats.org/officeDocument/2006/relationships/slide" Target="slides/slide37.xml"/><Relationship Id="rId39" Type="http://schemas.openxmlformats.org/officeDocument/2006/relationships/slide" Target="slides/slide38.xml"/><Relationship Id="rId40" Type="http://schemas.openxmlformats.org/officeDocument/2006/relationships/slide" Target="slides/slide39.xml"/><Relationship Id="rId41" Type="http://schemas.openxmlformats.org/officeDocument/2006/relationships/slide" Target="slides/slide40.xml"/><Relationship Id="rId42" Type="http://schemas.openxmlformats.org/officeDocument/2006/relationships/slide" Target="slides/slide41.xml"/><Relationship Id="rId43" Type="http://schemas.openxmlformats.org/officeDocument/2006/relationships/slide" Target="slides/slide42.xml"/><Relationship Id="rId44" Type="http://schemas.openxmlformats.org/officeDocument/2006/relationships/notesMaster" Target="notesMasters/notesMaster1.xml"/><Relationship Id="rId45" Type="http://schemas.openxmlformats.org/officeDocument/2006/relationships/presProps" Target="presProps.xml"/><Relationship Id="rId46" Type="http://schemas.openxmlformats.org/officeDocument/2006/relationships/viewProps" Target="viewProps.xml"/><Relationship Id="rId47" Type="http://schemas.openxmlformats.org/officeDocument/2006/relationships/theme" Target="theme/theme1.xml"/><Relationship Id="rId48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_rels/notesSlide3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1.xml"/>
		</Relationships>
</file>

<file path=ppt/notesSlides/_rels/notesSlide3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2.xml"/>
		</Relationships>
</file>

<file path=ppt/notesSlides/_rels/notesSlide3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3.xml"/>
		</Relationships>
</file>

<file path=ppt/notesSlides/_rels/notesSlide3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4.xml"/>
		</Relationships>
</file>

<file path=ppt/notesSlides/_rels/notesSlide3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5.xml"/>
		</Relationships>
</file>

<file path=ppt/notesSlides/_rels/notesSlide3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6.xml"/>
		</Relationships>
</file>

<file path=ppt/notesSlides/_rels/notesSlide3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7.xml"/>
		</Relationships>
</file>

<file path=ppt/notesSlides/_rels/notesSlide3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8.xml"/>
		</Relationships>
</file>

<file path=ppt/notesSlides/_rels/notesSlide3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9.xml"/>
		</Relationships>
</file>

<file path=ppt/notesSlides/_rels/notesSlide4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0.xml"/>
		</Relationships>
</file>

<file path=ppt/notesSlides/_rels/notesSlide4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1.xml"/>
		</Relationships>
</file>

<file path=ppt/notesSlides/_rels/notesSlide4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2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0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1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2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3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4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5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7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8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9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0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1.xml"/></Relationships>
</file>

<file path=ppt/slides/_rels/slide4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17313B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7111901" y="-444401"/>
            <a:ext cx="2286000" cy="2286000"/>
          </a:xfrm>
          <a:prstGeom prst="roundRect">
            <a:avLst>
              <a:gd name="adj" fmla="val 40000"/>
            </a:avLst>
          </a:prstGeom>
          <a:noFill/>
          <a:ln w="19050">
            <a:solidFill>
              <a:srgbClr val="3A979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4" name="Text 2"/>
          <p:cNvSpPr/>
          <p:nvPr/>
        </p:nvSpPr>
        <p:spPr>
          <a:xfrm>
            <a:off x="6642199" y="3352949"/>
            <a:ext cx="1460450" cy="1460450"/>
          </a:xfrm>
          <a:prstGeom prst="roundRect">
            <a:avLst>
              <a:gd name="adj" fmla="val 62611"/>
            </a:avLst>
          </a:prstGeom>
          <a:noFill/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355550" y="279350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6" name="Text 4"/>
          <p:cNvSpPr/>
          <p:nvPr/>
        </p:nvSpPr>
        <p:spPr>
          <a:xfrm>
            <a:off x="355550" y="1224855"/>
            <a:ext cx="6709160" cy="10145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7990"/>
              </a:lnSpc>
              <a:buNone/>
            </a:pPr>
            <a:r>
              <a:rPr lang="en-US" sz="94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9400" dirty="0"/>
          </a:p>
        </p:txBody>
      </p:sp>
      <p:sp>
        <p:nvSpPr>
          <p:cNvPr id="7" name="Text 5"/>
          <p:cNvSpPr/>
          <p:nvPr/>
        </p:nvSpPr>
        <p:spPr>
          <a:xfrm>
            <a:off x="355550" y="2340918"/>
            <a:ext cx="6709160" cy="91320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596"/>
              </a:lnSpc>
              <a:spcBef>
                <a:spcPts val="800"/>
              </a:spcBef>
              <a:spcAft>
                <a:spcPts val="800"/>
              </a:spcAft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走出单人局限：合作网络与价值链重构</a:t>
            </a:r>
            <a:endParaRPr lang="en-US" sz="3100" dirty="0"/>
          </a:p>
        </p:txBody>
      </p:sp>
      <p:sp>
        <p:nvSpPr>
          <p:cNvPr id="8" name="Text 6"/>
          <p:cNvSpPr/>
          <p:nvPr/>
        </p:nvSpPr>
        <p:spPr>
          <a:xfrm>
            <a:off x="355550" y="3355628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355550" y="3520678"/>
            <a:ext cx="6709160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D7E5E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逐章教学课件 · 42页 · 案例与实训导向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47626A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2" name="Text 1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C8D7D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/ 42</a:t>
            </a:r>
            <a:endParaRPr lang="en-US" sz="75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本章要解决的核心问题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39689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为什么要学习“走出单人局限：合作网络与价值链重构”？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355550" y="3356967"/>
            <a:ext cx="24890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7051" y="3420368"/>
            <a:ext cx="2331720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它解决数字文旅一人公司的哪一类真实难题？</a:t>
            </a:r>
            <a:endParaRPr lang="en-US" sz="900" dirty="0"/>
          </a:p>
        </p:txBody>
      </p:sp>
      <p:sp>
        <p:nvSpPr>
          <p:cNvPr id="8" name="Text 6"/>
          <p:cNvSpPr/>
          <p:nvPr/>
        </p:nvSpPr>
        <p:spPr>
          <a:xfrm>
            <a:off x="355550" y="3739455"/>
            <a:ext cx="1803202" cy="280988"/>
          </a:xfrm>
          <a:prstGeom prst="roundRect">
            <a:avLst>
              <a:gd name="adj" fmla="val 54237"/>
            </a:avLst>
          </a:prstGeom>
          <a:solidFill>
            <a:srgbClr val="E4EFEC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57051" y="3802856"/>
            <a:ext cx="163220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buNone/>
            </a:pPr>
            <a:r>
              <a:rPr lang="en-US" sz="9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为什么要学习“走出单人局限：合作网络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它解决数字文旅一人公司的哪一类真实难</a:t>
            </a:r>
            <a:endParaRPr lang="en-US" sz="1050" dirty="0"/>
          </a:p>
        </p:txBody>
      </p:sp>
      <p:sp>
        <p:nvSpPr>
          <p:cNvPr id="16" name="Text 14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7" name="Text 15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学完后能形成什么可交付成果？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Text 17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20" name="Shape 18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2" name="Text 20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 / 42</a:t>
            </a:r>
            <a:endParaRPr lang="en-US" sz="7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学习目标与成果证据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理解本章核心概念与适用边界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能用框架分析真实文旅创业场景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能完成一项低成本验证或设计任务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能识别风险并提出可复盘的改进方案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 / 42</a:t>
            </a:r>
            <a:endParaRPr lang="en-US" sz="7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本章知识地图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Shape 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8" name="Text 6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 / 42</a:t>
            </a:r>
            <a:endParaRPr lang="en-US" sz="750" dirty="0"/>
          </a:p>
        </p:txBody>
      </p:sp>
      <p:pic>
        <p:nvPicPr>
          <p:cNvPr id="9" name="Image 0" descr="C:\Users\gonge\Documents\Playground\work\数智文旅教材编写\数字文旅一人公司_逐章PPT_20260803\assets\docx_media\image19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693908" y="1547443"/>
            <a:ext cx="3541478" cy="2965097"/>
          </a:xfrm>
          <a:prstGeom prst="rect">
            <a:avLst/>
          </a:prstGeom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10.1 一个人的上限在哪里？九大赛道的天花板分析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一人公司具有天然的"规模天花板"——一个人能创造的价值存在物理和认知上限。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 / 42</a:t>
            </a:r>
            <a:endParaRPr lang="en-US" sz="7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一个人的上限在哪里？九大赛道的天花板分析｜核心判断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但这个上限对不同赛道而言差异巨大。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理解自身赛道的天花板，不是为了"接受限制"，而是为了"知道什么时候该突破、什么时候该安于"。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九大赛道的天花板估算（单个体的年收入上限，基于当前行业数据）：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但这个上限对不同赛道而言差异巨大。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理解自身赛道的天花板，不是为了"接受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九大赛道的天花板估算（单个体的年收入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 / 42</a:t>
            </a:r>
            <a:endParaRPr lang="en-US" sz="7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一个人的上限在哪里？九大赛道的天花板分析｜机制与方法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S3（文旅内容创作）：上限约200万（广告+带货，需要较大流量支撑）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S4（文旅知识付费）：上限约150万（课程的规模化效应）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S5（智慧旅游工具）：上限可达300万+（SaaS订阅的指数增长潜力）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S3（文旅内容创作）：上限约200万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S4（文旅知识付费）：上限约150万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S5（智慧旅游工具）：上限可达300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 / 42</a:t>
            </a:r>
            <a:endParaRPr lang="en-US" sz="7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一个人的上限在哪里？九大赛道的天花板分析｜场景应用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S2（在地体验设计）：上限约80-100万（物理半径和时间的硬约束）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S1（文化遗产数字化）：上限约150万（项目制，可外包部分环节）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S6（文旅社群运营）：上限约80万（社群规模的物理限制）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S2（在地体验设计）：上限约80-1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S1（文化遗产数字化）：上限约150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S6（文旅社群运营）：上限约80万（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 / 42</a:t>
            </a:r>
            <a:endParaRPr lang="en-US" sz="7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267843"/>
          </a:xfrm>
          <a:prstGeom prst="roundRect">
            <a:avLst>
              <a:gd name="adj" fmla="val 3920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10.2 搞清价值链：流量、产品、交付，你的优势在哪一环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文旅一人公司的价值链可以简化为三个核心环节：流量获取（如何让潜在用户知道你）、产品设计（你提供什么价值）、交付执行（你如何把价值交到用户手里）。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550027" y="4926062"/>
            <a:ext cx="243191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 / 42</a:t>
            </a:r>
            <a:endParaRPr lang="en-US" sz="7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搞清价值链：流量、产品、交付，你的优势在哪一环｜核心判断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不同赛道的主理人，在这三个环节上的天然优势截然不同。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S3内容创作者的优势在于流量获取（内容即流量），但在产品设计和系统性交付上往往薄弱。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S4知识付费主理人的优势在于产品设计（结构化知识），但可能不擅长流量获取。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820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165152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不同赛道的主理人，在这三个环节上的天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804964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93191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S3内容创作者的优势在于流量获取（内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36604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9299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S4知识付费主理人的优势在于产品设计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92712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05407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 / 42</a:t>
            </a:r>
            <a:endParaRPr lang="en-US" sz="7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搞清价值链：流量、产品、交付，你的优势在哪一环｜机制与方法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97596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S2体验设计主理人在交付执行上有独特优势（面对面的体验无法被AI替代），但流量获取高度依赖口碑和平台。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案例：一位S2在地体验设计主理人（擅长"交付"）与一位S3文旅内容博主（擅长"流量"）的合作模式。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S3博主在其内容中推荐S2主理人的体验产品，带来精准流量；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7230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S2体验设计主理人在交付执行上有独特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45251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案例：一位S2在地体验设计主理人（擅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243733"/>
            <a:ext cx="2247602" cy="193759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27230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50403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92685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S3博主在其内容中推荐S2主理人的体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45251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504188" y="4926062"/>
            <a:ext cx="289947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 / 42</a:t>
            </a:r>
            <a:endParaRPr lang="en-US" sz="7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搞清价值链：流量、产品、交付，你的优势在哪一环｜场景应用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7729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S2主理人负责高质量的体验交付，用户满意度极高。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收入分配：S3博主获得每次推荐成交的20%佣金，S2主理人获得80%。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这是典型的"流量×交付"互补合作，双方都保持了一人公司的独立性，同时突破了单打独斗的天花板。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98105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3811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S2主理人负责高质量的体验交付，用户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418755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977580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389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09602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收入分配：S3博主获得每次推荐成交的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389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09602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这是典型的"流量×交付"互补合作，双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418755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977580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886670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292376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 / 42</a:t>
            </a:r>
            <a:endParaRPr lang="en-US" sz="7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10.3 三种合作模式：项目制、合伙制、平台制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当一人公司需要突破"一个人的限制"时，有三种基本合作模式可供选择。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 / 42</a:t>
            </a:r>
            <a:endParaRPr lang="en-US" sz="7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三种合作模式：项目制、合伙制、平台制｜核心判断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04851"/>
            <a:ext cx="3505944" cy="2250281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项目制合作（最灵活、最主流）：针对特定项目临时组建团队，项目结束后团队解散。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典型场景：S1主理人接到一个博物馆数字化大项目，临时邀请一位3D建模师和一位UI设计师组成项目团队，按项目总金额分配报酬。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项目周期3-6个月，结束后各自回归自己的业务。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项目制合作（最灵活、最主流）：针对特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421434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827139"/>
            <a:ext cx="884110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典型场景：S1主理人接到一个博物馆数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项目周期3-6个月，结束后各自回归自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 / 42</a:t>
            </a:r>
            <a:endParaRPr lang="en-US" sz="7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三种合作模式：项目制、合伙制、平台制｜机制与方法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794718"/>
            <a:ext cx="3505944" cy="2470696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优点是灵活性最高、风险最低，缺点是团队磨合成本较高，每次都需要重新建立协作默契。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合伙制合作（更深度、更长期）：两人或多人以合伙人的身份共同运营一个品牌或平台，共担风险、共享收益。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典型场景：一位S2体验主理人和一位S7品牌策划主理人，合伙成立一个"目的地体验品牌"，前者负责产品设计和执行，后者负责品牌定位和…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优点是灵活性最高、风险最低，缺点是团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666875"/>
            <a:ext cx="893826" cy="7197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合伙制合作（更深度、更长期）：两人或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典型场景：一位S2体验主理人和一位S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 / 42</a:t>
            </a:r>
            <a:endParaRPr lang="en-US" sz="7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三种合作模式：项目制、合伙制、平台制｜场景应用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优点是协同效应强、品牌价值累积，缺点是需要深度信任和利益分配的精细设计。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平台制合作（最规模化、最技术化）：搭建一个数字平台连接供需两端，从"自己做"变为"让别人在平台上做"。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典型场景：一位S5主理人开发了一个"地方特色体验预订平台"，连接各地的在地体验设计者（S2）和终端用户。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优点是协同效应强、品牌价值累积，缺点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平台制合作（最规模化、最技术化）：搭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典型场景：一位S5主理人开发了一个"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 / 42</a:t>
            </a:r>
            <a:endParaRPr lang="en-US" sz="7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10.4 你可以当主角，也可以做关键配角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一人公司不等于"什么都要自己做主角"。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 / 42</a:t>
            </a:r>
            <a:endParaRPr lang="en-US" sz="7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你可以当主角，也可以做关键配角｜核心判断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在很多场景下，"做关键配角"是比"做主角"更好的策略。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做主角的优势是品牌归你、决策权归你、长期复利归你，缺点是所有压力也归你。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做关键配角的优势是你可以专注于你最擅长的环节（如只做内容、只做设计、只做拍摄），利用别人的品牌、渠道和系统，获得更稳定的现金流和…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在很多场景下，"做关键配角"是比"做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做主角的优势是品牌归你、决策权归你、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做关键配角的优势是你可以专注于你最擅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 / 42</a:t>
            </a:r>
            <a:endParaRPr lang="en-US" sz="7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你可以当主角，也可以做关键配角｜机制与方法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一个健康的生态中，主角和配角各有价值。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不是每个人都必须"做大做强"，也不是每个人都有能力或意愿"做小而美"。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诚实地评估自己的性格、能力和意愿，选择主角还是配角角色——这个选择本身没有高下之分。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一个健康的生态中，主角和配角各有价值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不是每个人都必须"做大做强"，也不是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诚实地评估自己的性格、能力和意愿，选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 / 42</a:t>
            </a:r>
            <a:endParaRPr lang="en-US" sz="7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你可以当主角，也可以做关键配角｜场景应用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本节核心问题是：如何把“你可以当主角，也可以做关键配角”转化为可执行的文旅创业行动。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421434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827139"/>
            <a:ext cx="883959" cy="7542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本节核心问题是：如何把“你可以当主角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20 / 42</a:t>
            </a:r>
            <a:endParaRPr lang="en-US" sz="7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10.5 合作不伤感情：文旅合伙的边界、分钱与退出机制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合作失败的主要原因不是"业务不行"，而是"期望不匹配"。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21 / 42</a:t>
            </a:r>
            <a:endParaRPr lang="en-US" sz="7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合作不伤感情：文旅合伙的边界、分钱与退出机制｜核心判断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在合作开始之前，明确以下问题的答案，能避免90%的后续纠纷。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边界问题：合作的范围是什么？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（只合作这一个项目，还是包括后续衍生项目？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038201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2165152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在合作开始之前，明确以下问题的答案，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804964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931914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边界问题：合作的范围是什么？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366046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492996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（只合作这一个项目，还是包括后续衍生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927128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4054078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22 / 42</a:t>
            </a:r>
            <a:endParaRPr lang="en-US" sz="7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合作不伤感情：文旅合伙的边界、分钱与退出机制｜机制与方法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748558"/>
            <a:ext cx="3505944" cy="927795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）各自的职责边界是什么？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（谁负责什么，什么决策需要双方同意？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）各自投入的资源如何作价？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375148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3029694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）各自的职责边界是什么？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349675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（谁负责什么，什么决策需要双方同意？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346573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375148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606873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3029694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）各自投入的资源如何作价？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555355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23 / 42</a:t>
            </a:r>
            <a:endParaRPr lang="en-US" sz="7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72985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合作不伤感情：文旅合伙的边界、分钱与退出机制｜场景应用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528143"/>
            <a:ext cx="3505944" cy="1368623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（你的时间值多少钱、他的技术值多少钱？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分钱问题：收益分配的公式是什么？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（项目结束后一次性支付，还是按里程碑支付？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80332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204145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380357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58529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（你的时间值多少钱、他的技术值多少钱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2180332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204145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380357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58529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分钱问题：收益分配的公式是什么？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276005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299817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476030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680966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（项目结束后一次性支付，还是按里程碑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276005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299817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476030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680966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24 / 42</a:t>
            </a:r>
            <a:endParaRPr lang="en-US" sz="7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10.6 合作实战：三个真实协作案例的深度拆解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案例一：S2×S3 "体验×流量"的经典组合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25 / 42</a:t>
            </a:r>
            <a:endParaRPr lang="en-US" sz="7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合作实战：三个真实协作案例的深度拆解｜核心判断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案例二：S1+S5+S7 项目制联盟竞标文旅数字化项目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案例三：S4+S6 "课程×社群"的长线协作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合作背景：苏州一位S2体验设计主理人（擅长园林文化沉浸式体验），与一位S3文旅博主（在小红书有8万粉丝，以苏州在地内容为主）合作…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案例二：S1+S5+S7 项目制联盟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案例三：S4+S6 "课程×社群"的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合作背景：苏州一位S2体验设计主理人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26 / 42</a:t>
            </a:r>
            <a:endParaRPr lang="en-US" sz="7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合作实战：三个真实协作案例的深度拆解｜机制与方法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合作模式：S3博主负责前端引流（2篇种草笔记+1期体验vlog），S2主理人负责后端交付（3小时的私家园林深度导览+茶叙）。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定价598元/人，每团限8人。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收入分配：S3博主获得每单成交的25%佣金，S2主理人获得75%。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69688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合作模式：S3博主负责前端引流（2篇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756767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定价598元/人，每团限8人。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763268"/>
            <a:ext cx="893826" cy="539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收入分配：S3博主获得每单成交的25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649331" y="394320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27 / 42</a:t>
            </a:r>
            <a:endParaRPr lang="en-US" sz="7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合作实战：三个真实协作案例的深度拆解｜场景应用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合作数据（首月）：S3博主的两篇笔记累计曝光12万次，带来咨询约200人，实际成交32人。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总收入19,136元，S3博主收入4,784元，S2主理人收入14,352元。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用户满意度评分4.9/5.0，复购意愿78%。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合作数据（首月）：S3博主的两篇笔记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总收入19,136元，S3博主收入4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用户满意度评分4.9/5.0，复购意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28 / 42</a:t>
            </a:r>
            <a:endParaRPr lang="en-US" sz="7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432899" cy="2045047"/>
          </a:xfrm>
          <a:prstGeom prst="roundRect">
            <a:avLst>
              <a:gd name="adj" fmla="val 4347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5" name="Text 3"/>
          <p:cNvSpPr/>
          <p:nvPr/>
        </p:nvSpPr>
        <p:spPr>
          <a:xfrm>
            <a:off x="634901" y="932706"/>
            <a:ext cx="8031682" cy="60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4800"/>
              </a:lnSpc>
              <a:buNone/>
            </a:pPr>
            <a:r>
              <a:rPr lang="en-US" sz="6000" b="1" dirty="0">
                <a:solidFill>
                  <a:srgbClr val="A8D5C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634901" y="1694706"/>
            <a:ext cx="8031682" cy="40005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spcBef>
                <a:spcPts val="1200"/>
              </a:spcBef>
              <a:spcAft>
                <a:spcPts val="800"/>
              </a:spcAft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10.7 跨赛道组合的协同效应地图</a:t>
            </a:r>
            <a:endParaRPr lang="en-US" sz="2400" dirty="0"/>
          </a:p>
        </p:txBody>
      </p:sp>
      <p:sp>
        <p:nvSpPr>
          <p:cNvPr id="7" name="Text 5"/>
          <p:cNvSpPr/>
          <p:nvPr/>
        </p:nvSpPr>
        <p:spPr>
          <a:xfrm>
            <a:off x="634901" y="2196257"/>
            <a:ext cx="8031682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755"/>
              </a:lnSpc>
              <a:buNone/>
            </a:pPr>
            <a:r>
              <a:rPr lang="en-US" sz="1300" dirty="0">
                <a:solidFill>
                  <a:srgbClr val="E7F1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基于大量案例观察，以下是九大赛道之间协同效应最强的组合模式：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0" name="Text 8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/ 42</a:t>
            </a:r>
            <a:endParaRPr lang="en-US" sz="75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跨赛道组合的协同效应地图｜核心判断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015133"/>
            <a:ext cx="3505944" cy="202986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知识卡片：跨赛道合作的核心原则——（1）互补而非相似：找那些能补充你的短板而不是复制你的长处的合作者；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（2）增量而非存量：合作应该创造新价值而非重新分配已有价值；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（3）轻耦合而非强绑定：保持随时可以体面结束合作的灵活性，而不是一开始就签下"天长地久"的契约。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知识卡片：跨赛道合作的核心原则——（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515642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2921347"/>
            <a:ext cx="884110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（2）增量而非存量：合作应该创造新价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（3）轻耦合而非强绑定：保持随时可以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30 / 42</a:t>
            </a:r>
            <a:endParaRPr lang="en-US" sz="750" dirty="0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跨赛道组合的协同效应地图｜机制与方法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35547"/>
            <a:ext cx="3505944" cy="1589038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三个真实合作案例展示了"流量×交付""项目联盟竞标"和"课程×社群"的成功模式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合作成功的共同要素：明确书面约定+互补式协作+增量思维+双向评估退出机制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六种经典跨赛道组合覆盖了数字文旅一人公司的主流合作场景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283342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三个真实合作案例展示了"流量×交付"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664294" y="2191196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合作成功的共同要素：明确书面约定+互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六种经典跨赛道组合覆盖了数字文旅一人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7486622" y="3534519"/>
            <a:ext cx="336855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31 / 42</a:t>
            </a:r>
            <a:endParaRPr lang="en-US" sz="750" dirty="0"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跨赛道组合的协同效应地图｜场景应用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125266"/>
            <a:ext cx="3505944" cy="1809452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本节核心问题是：如何把“跨赛道组合的协同效应地图”转化为可执行的文旅创业行动。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判断一项方案是否成立，要同时检查用户价值、交付能力与成本边界。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先做小范围验证，再依据真实反馈调整产品，而不是依赖主观想象。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本节核心问题是：如何把“跨赛道组合的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判断一项方案是否成立，要同时检查用户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先做小范围验证，再依据真实反馈调整产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验证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32 / 42</a:t>
            </a:r>
            <a:endParaRPr lang="en-US" sz="750" dirty="0"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3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本章综合框架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1981349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070199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一个人的上限在哪里？九大赛道的天花板分析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1981349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1981349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070199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搞清价值链：流量、产品、交付，你的优势在哪一环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56788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656731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三种合作模式：项目制、合伙制、平台制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56788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56788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656731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你可以当主角，也可以做关键配角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154412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24326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合作不伤感情：文旅合伙的边界、分钱与退出机制</a:t>
            </a:r>
            <a:endParaRPr lang="en-US" sz="1050" dirty="0"/>
          </a:p>
        </p:txBody>
      </p:sp>
      <p:sp>
        <p:nvSpPr>
          <p:cNvPr id="21" name="Text 19"/>
          <p:cNvSpPr/>
          <p:nvPr/>
        </p:nvSpPr>
        <p:spPr>
          <a:xfrm>
            <a:off x="6508998" y="3154412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2" name="Shape 20"/>
          <p:cNvSpPr/>
          <p:nvPr/>
        </p:nvSpPr>
        <p:spPr>
          <a:xfrm>
            <a:off x="6532811" y="3154412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6670923" y="3243263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合作实战：三个真实协作案例的深度拆解</a:t>
            </a:r>
            <a:endParaRPr lang="en-US" sz="1050" dirty="0"/>
          </a:p>
        </p:txBody>
      </p:sp>
      <p:sp>
        <p:nvSpPr>
          <p:cNvPr id="24" name="Text 22"/>
          <p:cNvSpPr/>
          <p:nvPr/>
        </p:nvSpPr>
        <p:spPr>
          <a:xfrm>
            <a:off x="4140845" y="3740944"/>
            <a:ext cx="2279303" cy="337691"/>
          </a:xfrm>
          <a:prstGeom prst="roundRect">
            <a:avLst>
              <a:gd name="adj" fmla="val 11283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25" name="Shape 23"/>
          <p:cNvSpPr/>
          <p:nvPr/>
        </p:nvSpPr>
        <p:spPr>
          <a:xfrm>
            <a:off x="4164657" y="3740944"/>
            <a:ext cx="0" cy="33769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6" name="Text 24"/>
          <p:cNvSpPr/>
          <p:nvPr/>
        </p:nvSpPr>
        <p:spPr>
          <a:xfrm>
            <a:off x="4302770" y="3829794"/>
            <a:ext cx="2043139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跨赛道组合的协同效应地图</a:t>
            </a:r>
            <a:endParaRPr lang="en-US" sz="1050" dirty="0"/>
          </a:p>
        </p:txBody>
      </p:sp>
      <p:sp>
        <p:nvSpPr>
          <p:cNvPr id="27" name="Shape 25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8" name="Text 26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9" name="Text 27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33 / 42</a:t>
            </a:r>
            <a:endParaRPr lang="en-US" sz="750" dirty="0"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4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行动清单：把知识变成下一步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选择一个真实文旅场景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界定目标用户与关键问题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设计最小验证行动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记录证据并安排复盘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34 / 42</a:t>
            </a:r>
            <a:endParaRPr lang="en-US" sz="750" dirty="0"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5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决策画布：做与不做的边界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516364" y="2302669"/>
            <a:ext cx="1515466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用户是否真的需要？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521797" y="1855291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6813215" y="230266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价值是否清晰可表达？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4140845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FFFFFF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283342" y="3423047"/>
            <a:ext cx="1981658" cy="44559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交付是否在当前能力范围内？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521797" y="3087142"/>
            <a:ext cx="2266652" cy="1117550"/>
          </a:xfrm>
          <a:prstGeom prst="roundRect">
            <a:avLst>
              <a:gd name="adj" fmla="val 5682"/>
            </a:avLst>
          </a:prstGeom>
          <a:solidFill>
            <a:srgbClr val="E4EFEC"/>
          </a:solidFill>
          <a:ln w="9525">
            <a:solidFill>
              <a:srgbClr val="B9D2CE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6813215" y="3534519"/>
            <a:ext cx="1683818" cy="2227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755"/>
              </a:lnSpc>
              <a:buNone/>
            </a:pPr>
            <a:r>
              <a:rPr lang="en-US" sz="13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失败成本是否可承受？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35 / 42</a:t>
            </a:r>
            <a:endParaRPr lang="en-US" sz="750" dirty="0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6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风险雷达：提前识别薄弱环节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256830"/>
            <a:ext cx="3505944" cy="154632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个人精力与持续性风险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5943898" y="2509242"/>
            <a:ext cx="1041350" cy="1041350"/>
          </a:xfrm>
          <a:prstGeom prst="roundRect">
            <a:avLst>
              <a:gd name="adj" fmla="val 87809"/>
            </a:avLst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6328481" y="2939951"/>
            <a:ext cx="272034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核心</a:t>
            </a:r>
            <a:endParaRPr lang="en-US" sz="1050" dirty="0"/>
          </a:p>
        </p:txBody>
      </p:sp>
      <p:sp>
        <p:nvSpPr>
          <p:cNvPr id="8" name="Text 6"/>
          <p:cNvSpPr/>
          <p:nvPr/>
        </p:nvSpPr>
        <p:spPr>
          <a:xfrm>
            <a:off x="468659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871764" y="1936700"/>
            <a:ext cx="544068" cy="17993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需求风险</a:t>
            </a:r>
            <a:endParaRPr lang="en-US" sz="1050" dirty="0"/>
          </a:p>
        </p:txBody>
      </p:sp>
      <p:sp>
        <p:nvSpPr>
          <p:cNvPr id="10" name="Text 8"/>
          <p:cNvSpPr/>
          <p:nvPr/>
        </p:nvSpPr>
        <p:spPr>
          <a:xfrm>
            <a:off x="7328148" y="1569541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7338435" y="1846808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政策与文化风险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68659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69688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成本与现金流风险</a:t>
            </a:r>
            <a:endParaRPr lang="en-US" sz="1050" dirty="0"/>
          </a:p>
        </p:txBody>
      </p:sp>
      <p:sp>
        <p:nvSpPr>
          <p:cNvPr id="14" name="Text 12"/>
          <p:cNvSpPr/>
          <p:nvPr/>
        </p:nvSpPr>
        <p:spPr>
          <a:xfrm>
            <a:off x="7328148" y="3576042"/>
            <a:ext cx="914400" cy="914400"/>
          </a:xfrm>
          <a:prstGeom prst="roundRect">
            <a:avLst>
              <a:gd name="adj" fmla="val 100000"/>
            </a:avLst>
          </a:prstGeom>
          <a:solidFill>
            <a:srgbClr val="FFFFFF"/>
          </a:solidFill>
          <a:ln w="19050">
            <a:solidFill>
              <a:srgbClr val="D8A63F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Text 13"/>
          <p:cNvSpPr/>
          <p:nvPr/>
        </p:nvSpPr>
        <p:spPr>
          <a:xfrm>
            <a:off x="7338435" y="3853309"/>
            <a:ext cx="893826" cy="35986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18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技术与数据风险</a:t>
            </a:r>
            <a:endParaRPr lang="en-US" sz="105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36 / 42</a:t>
            </a:r>
            <a:endParaRPr lang="en-US" sz="750" dirty="0"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7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案例工作坊：从现象到方案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描述案例事实，不急于下结论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609999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015704"/>
            <a:ext cx="884110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识别关键利益相关者与约束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515642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2921347"/>
            <a:ext cx="883959" cy="56569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提出至少两种机制不同的方案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609999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015704"/>
            <a:ext cx="883959" cy="37713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选择可验证方案并定义证据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37 / 42</a:t>
            </a:r>
            <a:endParaRPr lang="en-US" sz="750" dirty="0"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8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课堂检测：概念是否真正掌握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1970633"/>
            <a:ext cx="3505944" cy="2118717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如何用自己的话解释“一个人的上限在哪里？九大赛道的天花板分析”？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如何用自己的话解释“搞清价值链：流量、产品、交付，你的优势在哪一环”？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如何用自己的话解释“三种合作模式：项目制、合伙制、平台制”？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如何用自己的话解释“你可以当主角，也可以做关键配角”？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997869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021681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93245" y="2197894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</a:t>
            </a:r>
            <a:endParaRPr lang="en-US" sz="900" dirty="0"/>
          </a:p>
        </p:txBody>
      </p:sp>
      <p:sp>
        <p:nvSpPr>
          <p:cNvPr id="9" name="Text 7"/>
          <p:cNvSpPr/>
          <p:nvPr/>
        </p:nvSpPr>
        <p:spPr>
          <a:xfrm>
            <a:off x="4293245" y="2402830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如何用自己的话解释“一个人的上限在哪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6528048" y="1997869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6528048" y="2021681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680448" y="2197894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900" dirty="0"/>
          </a:p>
        </p:txBody>
      </p:sp>
      <p:sp>
        <p:nvSpPr>
          <p:cNvPr id="13" name="Text 11"/>
          <p:cNvSpPr/>
          <p:nvPr/>
        </p:nvSpPr>
        <p:spPr>
          <a:xfrm>
            <a:off x="6680448" y="2402830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如何用自己的话解释“搞清价值链：流量</a:t>
            </a:r>
            <a:endParaRPr lang="en-US" sz="1200" dirty="0"/>
          </a:p>
        </p:txBody>
      </p:sp>
      <p:sp>
        <p:nvSpPr>
          <p:cNvPr id="14" name="Text 12"/>
          <p:cNvSpPr/>
          <p:nvPr/>
        </p:nvSpPr>
        <p:spPr>
          <a:xfrm>
            <a:off x="4140845" y="3093541"/>
            <a:ext cx="2260253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4140845" y="3117354"/>
            <a:ext cx="2260253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293245" y="3293566"/>
            <a:ext cx="1994562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900" dirty="0"/>
          </a:p>
        </p:txBody>
      </p:sp>
      <p:sp>
        <p:nvSpPr>
          <p:cNvPr id="17" name="Text 15"/>
          <p:cNvSpPr/>
          <p:nvPr/>
        </p:nvSpPr>
        <p:spPr>
          <a:xfrm>
            <a:off x="4293245" y="3498503"/>
            <a:ext cx="1994562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如何用自己的话解释“三种合作模式：项</a:t>
            </a:r>
            <a:endParaRPr lang="en-US" sz="1200" dirty="0"/>
          </a:p>
        </p:txBody>
      </p:sp>
      <p:sp>
        <p:nvSpPr>
          <p:cNvPr id="18" name="Text 16"/>
          <p:cNvSpPr/>
          <p:nvPr/>
        </p:nvSpPr>
        <p:spPr>
          <a:xfrm>
            <a:off x="6528048" y="3093541"/>
            <a:ext cx="2260402" cy="968722"/>
          </a:xfrm>
          <a:prstGeom prst="roundRect">
            <a:avLst>
              <a:gd name="adj" fmla="val 6555"/>
            </a:avLst>
          </a:prstGeom>
          <a:solidFill>
            <a:srgbClr val="FFFFFF"/>
          </a:solidFill>
          <a:ln/>
          <a:effectLst>
            <a:outerShdw sx="100000" sy="100000" kx="0" ky="0" algn="bl" rotWithShape="0" blurRad="76200" dist="25400" dir="5400000">
              <a:srgbClr val="17313b">
                <a:alpha val="10000"/>
              </a:srgbClr>
            </a:outerShdw>
          </a:effectLst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6528048" y="3117354"/>
            <a:ext cx="2260402" cy="0"/>
          </a:xfrm>
          <a:prstGeom prst="line">
            <a:avLst/>
          </a:prstGeom>
          <a:noFill/>
          <a:ln w="47625">
            <a:solidFill>
              <a:srgbClr val="126E72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6680448" y="3293566"/>
            <a:ext cx="1994714" cy="154186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15"/>
              </a:lnSpc>
              <a:spcAft>
                <a:spcPts val="400"/>
              </a:spcAft>
              <a:buNone/>
            </a:pPr>
            <a:r>
              <a:rPr lang="en-US" sz="9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900" dirty="0"/>
          </a:p>
        </p:txBody>
      </p:sp>
      <p:sp>
        <p:nvSpPr>
          <p:cNvPr id="21" name="Text 19"/>
          <p:cNvSpPr/>
          <p:nvPr/>
        </p:nvSpPr>
        <p:spPr>
          <a:xfrm>
            <a:off x="6680448" y="3498503"/>
            <a:ext cx="1994714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如何用自己的话解释“你可以当主角，也</a:t>
            </a:r>
            <a:endParaRPr lang="en-US" sz="12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/ 42</a:t>
            </a:r>
            <a:endParaRPr lang="en-US" sz="750" dirty="0"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9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批判性讨论：框架何时会失效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2192685"/>
            <a:ext cx="2247602" cy="0"/>
          </a:xfrm>
          <a:prstGeom prst="line">
            <a:avLst/>
          </a:prstGeom>
          <a:noFill/>
          <a:ln w="57150">
            <a:solidFill>
              <a:srgbClr val="126E72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43995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机会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4343995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哪些假设可能不成立？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343995" y="316721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不同赛道是否需要调整？</a:t>
            </a:r>
            <a:endParaRPr lang="en-US" sz="1200" dirty="0"/>
          </a:p>
        </p:txBody>
      </p:sp>
      <p:sp>
        <p:nvSpPr>
          <p:cNvPr id="11" name="Text 9"/>
          <p:cNvSpPr/>
          <p:nvPr/>
        </p:nvSpPr>
        <p:spPr>
          <a:xfrm>
            <a:off x="6540847" y="2164110"/>
            <a:ext cx="2247602" cy="1731913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2" name="Shape 10"/>
          <p:cNvSpPr/>
          <p:nvPr/>
        </p:nvSpPr>
        <p:spPr>
          <a:xfrm>
            <a:off x="6540847" y="2192685"/>
            <a:ext cx="2247602" cy="0"/>
          </a:xfrm>
          <a:prstGeom prst="line">
            <a:avLst/>
          </a:prstGeom>
          <a:noFill/>
          <a:ln w="57150">
            <a:solidFill>
              <a:srgbClr val="D96B52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6743998" y="2424410"/>
            <a:ext cx="1878128" cy="30852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430"/>
              </a:lnSpc>
              <a:spcAft>
                <a:spcPts val="900"/>
              </a:spcAft>
              <a:buNone/>
            </a:pPr>
            <a:r>
              <a:rPr lang="en-US" sz="18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约束</a:t>
            </a:r>
            <a:endParaRPr lang="en-US" sz="1800" dirty="0"/>
          </a:p>
        </p:txBody>
      </p:sp>
      <p:sp>
        <p:nvSpPr>
          <p:cNvPr id="14" name="Text 12"/>
          <p:cNvSpPr/>
          <p:nvPr/>
        </p:nvSpPr>
        <p:spPr>
          <a:xfrm>
            <a:off x="6743998" y="2847231"/>
            <a:ext cx="1878128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AI介入会带来哪些新风险？</a:t>
            </a:r>
            <a:endParaRPr lang="en-US" sz="1200" dirty="0"/>
          </a:p>
        </p:txBody>
      </p:sp>
      <p:sp>
        <p:nvSpPr>
          <p:cNvPr id="15" name="Text 13"/>
          <p:cNvSpPr/>
          <p:nvPr/>
        </p:nvSpPr>
        <p:spPr>
          <a:xfrm>
            <a:off x="6743998" y="3167211"/>
            <a:ext cx="1878128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spcAft>
                <a:spcPts val="900"/>
              </a:spcAft>
              <a:buNone/>
            </a:pPr>
            <a:r>
              <a:rPr lang="en-US" sz="12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哪些决策必须保留人工判断？</a:t>
            </a:r>
            <a:endParaRPr lang="en-US" sz="1200" dirty="0"/>
          </a:p>
        </p:txBody>
      </p:sp>
      <p:sp>
        <p:nvSpPr>
          <p:cNvPr id="16" name="Shape 14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8" name="Text 16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39 / 42</a:t>
            </a:r>
            <a:endParaRPr lang="en-US" sz="750" dirty="0"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0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课后实训任务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301329"/>
            <a:ext cx="3505944" cy="1457474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围绕“走出单人局限：合作网络与价值链重构”选择一个真实对象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1855738"/>
            <a:ext cx="2416671" cy="665262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Text 5"/>
          <p:cNvSpPr/>
          <p:nvPr/>
        </p:nvSpPr>
        <p:spPr>
          <a:xfrm>
            <a:off x="4318546" y="1982688"/>
            <a:ext cx="2102495" cy="411361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围绕“走出单人局限：合作网络与价值链</a:t>
            </a:r>
            <a:endParaRPr lang="en-US" sz="1200" dirty="0"/>
          </a:p>
        </p:txBody>
      </p:sp>
      <p:sp>
        <p:nvSpPr>
          <p:cNvPr id="8" name="Text 6"/>
          <p:cNvSpPr/>
          <p:nvPr/>
        </p:nvSpPr>
        <p:spPr>
          <a:xfrm>
            <a:off x="4140845" y="2622500"/>
            <a:ext cx="3067348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9" name="Text 7"/>
          <p:cNvSpPr/>
          <p:nvPr/>
        </p:nvSpPr>
        <p:spPr>
          <a:xfrm>
            <a:off x="4318546" y="2749451"/>
            <a:ext cx="276618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提交一页问题定义与一页方案画布</a:t>
            </a:r>
            <a:endParaRPr lang="en-US" sz="1200" dirty="0"/>
          </a:p>
        </p:txBody>
      </p:sp>
      <p:sp>
        <p:nvSpPr>
          <p:cNvPr id="10" name="Text 8"/>
          <p:cNvSpPr/>
          <p:nvPr/>
        </p:nvSpPr>
        <p:spPr>
          <a:xfrm>
            <a:off x="4140845" y="3183582"/>
            <a:ext cx="3718024" cy="459581"/>
          </a:xfrm>
          <a:prstGeom prst="rect">
            <a:avLst/>
          </a:prstGeom>
          <a:solidFill>
            <a:srgbClr val="126E72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Text 9"/>
          <p:cNvSpPr/>
          <p:nvPr/>
        </p:nvSpPr>
        <p:spPr>
          <a:xfrm>
            <a:off x="4318546" y="3310533"/>
            <a:ext cx="342987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提供至少一种可观察的验证证据</a:t>
            </a:r>
            <a:endParaRPr lang="en-US" sz="1200" dirty="0"/>
          </a:p>
        </p:txBody>
      </p:sp>
      <p:sp>
        <p:nvSpPr>
          <p:cNvPr id="12" name="Text 10"/>
          <p:cNvSpPr/>
          <p:nvPr/>
        </p:nvSpPr>
        <p:spPr>
          <a:xfrm>
            <a:off x="4140845" y="3744664"/>
            <a:ext cx="4368701" cy="459581"/>
          </a:xfrm>
          <a:prstGeom prst="rect">
            <a:avLst/>
          </a:prstGeom>
          <a:solidFill>
            <a:srgbClr val="3A9795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Text 11"/>
          <p:cNvSpPr/>
          <p:nvPr/>
        </p:nvSpPr>
        <p:spPr>
          <a:xfrm>
            <a:off x="4318546" y="3871615"/>
            <a:ext cx="4093565" cy="2056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62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写出下一轮迭代计划与停止条件</a:t>
            </a:r>
            <a:endParaRPr lang="en-US" sz="1200" dirty="0"/>
          </a:p>
        </p:txBody>
      </p:sp>
      <p:sp>
        <p:nvSpPr>
          <p:cNvPr id="14" name="Shape 12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16" name="Text 14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40 / 42</a:t>
            </a:r>
            <a:endParaRPr lang="en-US" sz="750" dirty="0"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1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本章小结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34828"/>
            <a:ext cx="3576063" cy="11903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3125"/>
              </a:lnSpc>
              <a:buNone/>
            </a:pPr>
            <a:r>
              <a:rPr lang="en-US" sz="250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从概念、机制到行动，形成可验证、可交付、可复盘的学习闭环。</a:t>
            </a:r>
            <a:endParaRPr lang="en-US" sz="2500" dirty="0"/>
          </a:p>
        </p:txBody>
      </p:sp>
      <p:sp>
        <p:nvSpPr>
          <p:cNvPr id="6" name="Text 4"/>
          <p:cNvSpPr/>
          <p:nvPr/>
        </p:nvSpPr>
        <p:spPr>
          <a:xfrm>
            <a:off x="4140845" y="2194620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64657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302770" y="2283470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一个人的上限在哪里？九大赛道的天花板分析</a:t>
            </a:r>
            <a:endParaRPr lang="en-US" sz="1050" dirty="0"/>
          </a:p>
        </p:txBody>
      </p:sp>
      <p:sp>
        <p:nvSpPr>
          <p:cNvPr id="9" name="Text 7"/>
          <p:cNvSpPr/>
          <p:nvPr/>
        </p:nvSpPr>
        <p:spPr>
          <a:xfrm>
            <a:off x="6508998" y="2194620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0" name="Shape 8"/>
          <p:cNvSpPr/>
          <p:nvPr/>
        </p:nvSpPr>
        <p:spPr>
          <a:xfrm>
            <a:off x="6532811" y="2194620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670923" y="2283470"/>
            <a:ext cx="2043291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搞清价值链：流量、产品、交付，你的优势在哪一环</a:t>
            </a:r>
            <a:endParaRPr lang="en-US" sz="1050" dirty="0"/>
          </a:p>
        </p:txBody>
      </p:sp>
      <p:sp>
        <p:nvSpPr>
          <p:cNvPr id="12" name="Text 10"/>
          <p:cNvSpPr/>
          <p:nvPr/>
        </p:nvSpPr>
        <p:spPr>
          <a:xfrm>
            <a:off x="4140845" y="2781151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3" name="Shape 11"/>
          <p:cNvSpPr/>
          <p:nvPr/>
        </p:nvSpPr>
        <p:spPr>
          <a:xfrm>
            <a:off x="4164657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4302770" y="2870002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三种合作模式：项目制、合伙制、平台制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6508998" y="2781151"/>
            <a:ext cx="2279452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6" name="Shape 14"/>
          <p:cNvSpPr/>
          <p:nvPr/>
        </p:nvSpPr>
        <p:spPr>
          <a:xfrm>
            <a:off x="6532811" y="2781151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17" name="Text 15"/>
          <p:cNvSpPr/>
          <p:nvPr/>
        </p:nvSpPr>
        <p:spPr>
          <a:xfrm>
            <a:off x="6670923" y="2870002"/>
            <a:ext cx="2043291" cy="15999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你可以当主角，也可以做关键配角</a:t>
            </a:r>
            <a:endParaRPr lang="en-US" sz="1050" dirty="0"/>
          </a:p>
        </p:txBody>
      </p:sp>
      <p:sp>
        <p:nvSpPr>
          <p:cNvPr id="18" name="Text 16"/>
          <p:cNvSpPr/>
          <p:nvPr/>
        </p:nvSpPr>
        <p:spPr>
          <a:xfrm>
            <a:off x="4140845" y="3367683"/>
            <a:ext cx="2279303" cy="497681"/>
          </a:xfrm>
          <a:prstGeom prst="roundRect">
            <a:avLst>
              <a:gd name="adj" fmla="val 7656"/>
            </a:avLst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4164657" y="3367683"/>
            <a:ext cx="0" cy="497681"/>
          </a:xfrm>
          <a:prstGeom prst="line">
            <a:avLst/>
          </a:prstGeom>
          <a:noFill/>
          <a:ln w="47625">
            <a:solidFill>
              <a:srgbClr val="3A9795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4302770" y="3456533"/>
            <a:ext cx="2043139" cy="3199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260"/>
              </a:lnSpc>
              <a:buNone/>
            </a:pPr>
            <a:r>
              <a:rPr lang="en-US" sz="105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合作不伤感情：文旅合伙的边界、分钱与退出机制</a:t>
            </a:r>
            <a:endParaRPr lang="en-US" sz="1050" dirty="0"/>
          </a:p>
        </p:txBody>
      </p:sp>
      <p:sp>
        <p:nvSpPr>
          <p:cNvPr id="21" name="Shape 19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2" name="Text 20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3" name="Text 21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41 / 42</a:t>
            </a:r>
            <a:endParaRPr lang="en-US" sz="750" dirty="0"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2">
    <p:bg>
      <p:bgPr>
        <a:solidFill>
          <a:srgbClr val="F7F3E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355550" y="279350"/>
            <a:ext cx="711101" cy="38100"/>
          </a:xfrm>
          <a:prstGeom prst="rect">
            <a:avLst/>
          </a:prstGeom>
          <a:solidFill>
            <a:srgbClr val="D8A63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3" name="Text 1"/>
          <p:cNvSpPr/>
          <p:nvPr/>
        </p:nvSpPr>
        <p:spPr>
          <a:xfrm>
            <a:off x="355550" y="444401"/>
            <a:ext cx="8601557" cy="145554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148"/>
              </a:lnSpc>
              <a:spcAft>
                <a:spcPts val="500"/>
              </a:spcAft>
              <a:buNone/>
            </a:pPr>
            <a:r>
              <a:rPr lang="en-US" sz="850" b="1" dirty="0">
                <a:solidFill>
                  <a:srgbClr val="126E72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10 · 数字文旅一人公司</a:t>
            </a:r>
            <a:endParaRPr lang="en-US" sz="850" dirty="0"/>
          </a:p>
        </p:txBody>
      </p:sp>
      <p:sp>
        <p:nvSpPr>
          <p:cNvPr id="4" name="Text 2"/>
          <p:cNvSpPr/>
          <p:nvPr/>
        </p:nvSpPr>
        <p:spPr>
          <a:xfrm>
            <a:off x="355550" y="653355"/>
            <a:ext cx="8601557" cy="364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2875"/>
              </a:lnSpc>
              <a:spcAft>
                <a:spcPts val="1000"/>
              </a:spcAft>
              <a:buNone/>
            </a:pPr>
            <a:r>
              <a:rPr lang="en-US" sz="2500" b="1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从理解到行动</a:t>
            </a:r>
            <a:endParaRPr lang="en-US" sz="2500" dirty="0"/>
          </a:p>
        </p:txBody>
      </p:sp>
      <p:sp>
        <p:nvSpPr>
          <p:cNvPr id="5" name="Text 3"/>
          <p:cNvSpPr/>
          <p:nvPr/>
        </p:nvSpPr>
        <p:spPr>
          <a:xfrm>
            <a:off x="355550" y="2411462"/>
            <a:ext cx="3505944" cy="1237059"/>
          </a:xfrm>
          <a:prstGeom prst="rect">
            <a:avLst/>
          </a:prstGeom>
          <a:noFill/>
          <a:ln/>
        </p:spPr>
        <p:txBody>
          <a:bodyPr wrap="square" lIns="120650" tIns="0" rIns="0" bIns="0" rtlCol="0" anchor="t"/>
          <a:lstStyle/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400" dirty="0"/>
          </a:p>
          <a:p>
            <a:pPr algn="l" marL="120650" indent="-120650">
              <a:lnSpc>
                <a:spcPts val="1736"/>
              </a:lnSpc>
              <a:spcAft>
                <a:spcPts val="700"/>
              </a:spcAft>
              <a:buSzPct val="100000"/>
              <a:buChar char="•"/>
            </a:pPr>
            <a:r>
              <a:rPr lang="en-US" sz="14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140845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7" name="Shape 5"/>
          <p:cNvSpPr/>
          <p:nvPr/>
        </p:nvSpPr>
        <p:spPr>
          <a:xfrm>
            <a:off x="4140845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4246479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01</a:t>
            </a:r>
            <a:endParaRPr lang="en-US" sz="1700" dirty="0"/>
          </a:p>
        </p:txBody>
      </p:sp>
      <p:sp>
        <p:nvSpPr>
          <p:cNvPr id="9" name="Text 7"/>
          <p:cNvSpPr/>
          <p:nvPr/>
        </p:nvSpPr>
        <p:spPr>
          <a:xfrm>
            <a:off x="4246479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小切口进入</a:t>
            </a:r>
            <a:endParaRPr lang="en-US" sz="1100" dirty="0"/>
          </a:p>
        </p:txBody>
      </p:sp>
      <p:sp>
        <p:nvSpPr>
          <p:cNvPr id="10" name="Text 8"/>
          <p:cNvSpPr/>
          <p:nvPr/>
        </p:nvSpPr>
        <p:spPr>
          <a:xfrm>
            <a:off x="5324921" y="2236291"/>
            <a:ext cx="1095375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1" name="Shape 9"/>
          <p:cNvSpPr/>
          <p:nvPr/>
        </p:nvSpPr>
        <p:spPr>
          <a:xfrm>
            <a:off x="5324921" y="3795117"/>
            <a:ext cx="1095375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5430554" y="2704207"/>
            <a:ext cx="884110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02</a:t>
            </a:r>
            <a:endParaRPr lang="en-US" sz="1700" dirty="0"/>
          </a:p>
        </p:txBody>
      </p:sp>
      <p:sp>
        <p:nvSpPr>
          <p:cNvPr id="13" name="Text 11"/>
          <p:cNvSpPr/>
          <p:nvPr/>
        </p:nvSpPr>
        <p:spPr>
          <a:xfrm>
            <a:off x="5430554" y="3109913"/>
            <a:ext cx="884110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低成本验证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6509147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5" name="Shape 13"/>
          <p:cNvSpPr/>
          <p:nvPr/>
        </p:nvSpPr>
        <p:spPr>
          <a:xfrm>
            <a:off x="6509147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6614781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03</a:t>
            </a:r>
            <a:endParaRPr lang="en-US" sz="1700" dirty="0"/>
          </a:p>
        </p:txBody>
      </p:sp>
      <p:sp>
        <p:nvSpPr>
          <p:cNvPr id="17" name="Text 15"/>
          <p:cNvSpPr/>
          <p:nvPr/>
        </p:nvSpPr>
        <p:spPr>
          <a:xfrm>
            <a:off x="6614781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高价值交付</a:t>
            </a:r>
            <a:endParaRPr lang="en-US" sz="1100" dirty="0"/>
          </a:p>
        </p:txBody>
      </p:sp>
      <p:sp>
        <p:nvSpPr>
          <p:cNvPr id="18" name="Text 16"/>
          <p:cNvSpPr/>
          <p:nvPr/>
        </p:nvSpPr>
        <p:spPr>
          <a:xfrm>
            <a:off x="7693223" y="2236291"/>
            <a:ext cx="1095226" cy="1587401"/>
          </a:xfrm>
          <a:prstGeom prst="rect">
            <a:avLst/>
          </a:prstGeom>
          <a:solidFill>
            <a:srgbClr val="FFFFFF"/>
          </a:solidFill>
          <a:ln/>
        </p:spPr>
        <p:txBody>
          <a:bodyPr wrap="square" rtlCol="0" anchor="ctr"/>
          <a:lstStyle/>
          <a:p>
            <a:pPr indent="0" marL="0">
              <a:buNone/>
            </a:pPr>
            <a:endParaRPr lang="en-US" dirty="0"/>
          </a:p>
        </p:txBody>
      </p:sp>
      <p:sp>
        <p:nvSpPr>
          <p:cNvPr id="19" name="Shape 17"/>
          <p:cNvSpPr/>
          <p:nvPr/>
        </p:nvSpPr>
        <p:spPr>
          <a:xfrm>
            <a:off x="7693223" y="3795117"/>
            <a:ext cx="1095226" cy="0"/>
          </a:xfrm>
          <a:prstGeom prst="line">
            <a:avLst/>
          </a:prstGeom>
          <a:noFill/>
          <a:ln w="57150">
            <a:solidFill>
              <a:srgbClr val="D8A63F"/>
            </a:solidFill>
            <a:prstDash val="solid"/>
          </a:ln>
        </p:spPr>
      </p:sp>
      <p:sp>
        <p:nvSpPr>
          <p:cNvPr id="20" name="Text 18"/>
          <p:cNvSpPr/>
          <p:nvPr/>
        </p:nvSpPr>
        <p:spPr>
          <a:xfrm>
            <a:off x="7798857" y="2704207"/>
            <a:ext cx="883959" cy="29140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2295"/>
              </a:lnSpc>
              <a:spcAft>
                <a:spcPts val="900"/>
              </a:spcAft>
              <a:buNone/>
            </a:pPr>
            <a:r>
              <a:rPr lang="en-US" sz="1700" b="1" dirty="0">
                <a:solidFill>
                  <a:srgbClr val="D8A63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04</a:t>
            </a:r>
            <a:endParaRPr lang="en-US" sz="1700" dirty="0"/>
          </a:p>
        </p:txBody>
      </p:sp>
      <p:sp>
        <p:nvSpPr>
          <p:cNvPr id="21" name="Text 19"/>
          <p:cNvSpPr/>
          <p:nvPr/>
        </p:nvSpPr>
        <p:spPr>
          <a:xfrm>
            <a:off x="7798857" y="3109913"/>
            <a:ext cx="883959" cy="18856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ts val="1485"/>
              </a:lnSpc>
              <a:buNone/>
            </a:pPr>
            <a:r>
              <a:rPr lang="en-US" sz="1100" dirty="0">
                <a:solidFill>
                  <a:srgbClr val="17313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持续复盘迭代</a:t>
            </a:r>
            <a:endParaRPr lang="en-US" sz="1100" dirty="0"/>
          </a:p>
        </p:txBody>
      </p:sp>
      <p:sp>
        <p:nvSpPr>
          <p:cNvPr id="22" name="Shape 20"/>
          <p:cNvSpPr/>
          <p:nvPr/>
        </p:nvSpPr>
        <p:spPr>
          <a:xfrm>
            <a:off x="355550" y="4870549"/>
            <a:ext cx="8432899" cy="0"/>
          </a:xfrm>
          <a:prstGeom prst="line">
            <a:avLst/>
          </a:prstGeom>
          <a:noFill/>
          <a:ln w="9525">
            <a:solidFill>
              <a:srgbClr val="CCD8D5"/>
            </a:solidFill>
            <a:prstDash val="solid"/>
          </a:ln>
        </p:spPr>
      </p:sp>
      <p:sp>
        <p:nvSpPr>
          <p:cNvPr id="23" name="Text 21"/>
          <p:cNvSpPr/>
          <p:nvPr/>
        </p:nvSpPr>
        <p:spPr>
          <a:xfrm>
            <a:off x="355550" y="4926062"/>
            <a:ext cx="982480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内容依据：原书第10章</a:t>
            </a:r>
            <a:endParaRPr lang="en-US" sz="750" dirty="0"/>
          </a:p>
        </p:txBody>
      </p:sp>
      <p:sp>
        <p:nvSpPr>
          <p:cNvPr id="24" name="Text 22"/>
          <p:cNvSpPr/>
          <p:nvPr/>
        </p:nvSpPr>
        <p:spPr>
          <a:xfrm>
            <a:off x="8497044" y="4926062"/>
            <a:ext cx="297234" cy="12858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ts val="1013"/>
              </a:lnSpc>
              <a:buNone/>
            </a:pPr>
            <a:r>
              <a:rPr lang="en-US" sz="750" dirty="0">
                <a:solidFill>
                  <a:srgbClr val="60717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42 / 42</a:t>
            </a:r>
            <a:endParaRPr lang="en-US" sz="7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42</Slides>
  <Notes>42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42</vt:i4>
      </vt:variant>
    </vt:vector>
  </HeadingPairs>
  <TitlesOfParts>
    <vt:vector size="45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  <vt:lpstr>Slide 31</vt:lpstr>
      <vt:lpstr>Slide 32</vt:lpstr>
      <vt:lpstr>Slide 33</vt:lpstr>
      <vt:lpstr>Slide 34</vt:lpstr>
      <vt:lpstr>Slide 35</vt:lpstr>
      <vt:lpstr>Slide 36</vt:lpstr>
      <vt:lpstr>Slide 37</vt:lpstr>
      <vt:lpstr>Slide 38</vt:lpstr>
      <vt:lpstr>Slide 39</vt:lpstr>
      <vt:lpstr>Slide 40</vt:lpstr>
      <vt:lpstr>Slide 41</vt:lpstr>
      <vt:lpstr>Slide 42</vt:lpstr>
    </vt:vector>
  </TitlesOfParts>
  <Company>安顺学院旅游管理学院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第10章 走出单人局限：合作网络与价值链重构</dc:title>
  <dc:subject>《数字文旅一人公司》逐章教学课件：第10章</dc:subject>
  <dc:creator>祝刚</dc:creator>
  <cp:lastModifiedBy>祝刚</cp:lastModifiedBy>
  <cp:revision>1</cp:revision>
  <dcterms:created xsi:type="dcterms:W3CDTF">2026-08-03T11:22:22Z</dcterms:created>
  <dcterms:modified xsi:type="dcterms:W3CDTF">2026-08-03T11:22:22Z</dcterms:modified>
</cp:coreProperties>
</file>