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03</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文旅职业能力模型重构</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内容依据：原书第3章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429321"/>
            <a:ext cx="3576063" cy="793552"/>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从真实案例进入“文旅职业能力模型重构”</a:t>
            </a:r>
            <a:endParaRPr lang="en-US" sz="2500" dirty="0"/>
          </a:p>
        </p:txBody>
      </p:sp>
      <p:sp>
        <p:nvSpPr>
          <p:cNvPr id="6" name="Text 4"/>
          <p:cNvSpPr/>
          <p:nvPr/>
        </p:nvSpPr>
        <p:spPr>
          <a:xfrm>
            <a:off x="355550" y="3349823"/>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413224"/>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349823"/>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413224"/>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从真实案例进入“文旅职业能力模型重构</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掌握关键机制与方法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能够分析真实文旅案例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形成可执行、可复盘的方案</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理解本章核心概念与边界</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掌握关键机制与方法</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能够分析真实文旅案例</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形成可执行、可复盘的方案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AI时代文旅人才能力冰山模型</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硬技能：AI工具链与数字素养</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软技能：创造力、共情力与故事力</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元能力：终身学习与自我迭代</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T型人才→π型人才→梳型人才</a:t>
            </a:r>
            <a:endParaRPr lang="en-US" sz="1050" dirty="0"/>
          </a:p>
        </p:txBody>
      </p:sp>
      <p:sp>
        <p:nvSpPr>
          <p:cNvPr id="21" name="Shape 19"/>
          <p:cNvSpPr/>
          <p:nvPr/>
        </p:nvSpPr>
        <p:spPr>
          <a:xfrm>
            <a:off x="355550" y="4870549"/>
            <a:ext cx="8432899" cy="0"/>
          </a:xfrm>
          <a:prstGeom prst="line">
            <a:avLst/>
          </a:prstGeom>
          <a:noFill/>
          <a:ln w="9525">
            <a:solidFill>
              <a:srgbClr val="CCD8D5"/>
            </a:solidFill>
            <a:prstDash val="solid"/>
          </a:ln>
        </p:spPr>
      </p:sp>
      <p:sp>
        <p:nvSpPr>
          <p:cNvPr id="22" name="Text 20"/>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3" name="Text 21"/>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AI时代文旅人才能力冰山模型｜核心概念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传统的职业能力模型关注知识（Knowledge）、技能（Skill）、态度（Attitude）三个维度。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AI时代，我们需要一个更具动态性和层次性的能力模型。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冰山之上（显性能力）：AI工具操作、数据分析、内容创作、平台运营——这些是可观察、可培训、可认证的技能。</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传统的职业能力模型关注知识（Know</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AI时代，我们需要一个更具动态性和层</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冰山之上（显性能力）：AI工具操作、</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AI时代文旅人才能力冰山模型｜关键要素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它们在短期竞争中最容易被识别，但也最容易被AI追平。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冰山之下（隐性能力）：文化理解力、审美判断力、情绪感知力、故事叙事力、价值洞察力——这些是难以量化但决定长期竞争力的深层素养。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AI可以模仿风格，但无法替代发自内心的文化认同和情感共鸣。</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它们在短期竞争中最容易被识别，但也最</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冰山之下（隐性能力）：文化理解力、审</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AI可以模仿风格，但无法替代发自内心</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AI时代文旅人才能力冰山模型｜机制拆解</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冰山之底（元能力）：学习能力、适应能力、批判性思维、系统思维——这些是支撑所有能力的底层操作系统。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在AI快速迭代的时代，元能力的价值远超任何具体技能，因为具体技能会过时，而元能力让你持续获得新技能。</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文旅行业的特殊性在于，它本质上是"文化×服务×体验"的交叉领域，对冰山以下的能力要求远高于纯技术行业。</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冰山之底（元能力）：学习能力、适应能</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在AI快速迭代的时代，元能力的价值远</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文旅行业的特殊性在于，它本质上是"文</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AI时代文旅人才能力冰山模型｜方法路径</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一个懂AI但不懂文化的人做不好文旅，一个懂文化但不会用AI的人也将在竞争中落后。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本节核心问题是：如何把“AI时代文旅人才能力冰山模型”转化为可执行的文旅创业行动。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一个懂AI但不懂文化的人做不好文旅，</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本节核心问题是：如何把“AI时代文旅</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AI时代文旅人才能力冰山模型｜工具与数据</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AI时代文旅人才能力冰山模型｜场景应用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行动方案需要明确负责人、完成时间、验</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AI可以提升效率，但文化判断、伦理责</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形成可复用模板后，再考虑自动化、产品</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AI时代文旅人才能力冰山模型｜风险与复盘</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把本节方法应用到一个贵州或安顺文旅案例，检验其适用边界。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传统的职业能力模型关注知识（Knowledge）、技能（Skill）、态度（Attitude）三个维度。</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复盘时区分结果、过程与假设，找出真正</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把本节方法应用到一个贵州或安顺文旅案</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传统的职业能力模型关注知识（Know</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硬技能：AI工具链与数字素养｜核心概念</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文旅人才需要掌握的AI工具链可以分为五个层级：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基础层（人人必备）：生成式AI对话工具（ChatGPT、文心一言、Kimi等）的基本使用，包括提示词工程基础、结果评估与迭代。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内容层（内容岗核心）：AI写作辅助、AI图像生成（Midjourney、Stable Diffusion）、AI视频生成（Sor…</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文旅人才需要掌握的AI工具链可以分为</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基础层（人人必备）：生成式AI对话工</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内容层（内容岗核心）：AI写作辅助、</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硬技能：AI工具链与数字素养｜关键要素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数据层（运营岗核心）：数据分析工具（Python+AI、Tableau）、数据可视化、AI预测模型应用。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开发层（技术岗可选）：低代码/无代码平台（扣子、Dify）、AI Agent开发、API集成。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专业层（专家岗）：行业垂直模型微调、AI+领域知识融合、AI伦理与治理。</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数据层（运营岗核心）：数据分析工具（</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开发层（技术岗可选）：低代码/无代码</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专业层（专家岗）：行业垂直模型微调、</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硬技能：AI工具链与数字素养｜机制拆解</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数字素养不只是"会用工具"，而是"理解数字世界的运行逻辑"——数据如何产生、算法如何决策、平台如何分发、用户如何被影响。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这种素养使文旅从业者不仅能使用AI工具，还能理解AI的局限和风险。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本节核心问题是：如何把“硬技能：AI工具链与数字素养”转化为可执行的文旅创业行动。</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数字素养不只是"会用工具"，而是"理</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这种素养使文旅从业者不仅能使用AI工</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本节核心问题是：如何把“硬技能：AI</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硬技能：AI工具链与数字素养｜方法路径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硬技能：AI工具链与数字素养｜工具与数据</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课堂讨论应回到具体场景、目标用户和可</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行动方案需要明确负责人、完成时间、验</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AI可以提升效率，但文化判断、伦理责</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硬技能：AI工具链与数字素养｜场景应用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把本节方法应用到一个贵州或安顺文旅案例，检验其适用边界。</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形成可复用模板后，再考虑自动化、产品</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复盘时区分结果、过程与假设，找出真正</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把本节方法应用到一个贵州或安顺文旅案</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硬技能：AI工具链与数字素养｜风险与复盘</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文旅人才需要掌握的AI工具链可以分为五个层级：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基础层（人人必备）：生成式AI对话工具（ChatGPT、文心一言、Kimi等）的基本使用，包括提示词工程基础、结果评估与迭代。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内容层（内容岗核心）：AI写作辅助、AI图像生成（Midjourney、Stable Diffusion）、AI视频生成（Sor…</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文旅人才需要掌握的AI工具链可以分为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基础层（人人必备）：生成式AI对话工</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内容层（内容岗核心）：AI写作辅助、</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软技能：创造力、共情力与故事力｜核心概念</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AI时代软技能的重要性不降反升。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原因很简单：硬技能的门槛在AI辅助下大幅降低，软技能成为真正的差异化因素。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创造力：AI可以生成100个旅游口号，但哪个最能打动人心？</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AI时代软技能的重要性不降反升。</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原因很简单：硬技能的门槛在AI辅助下</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创造力：AI可以生成100个旅游口号</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软技能：创造力、共情力与故事力｜关键要素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AI可以设计10条行程，但哪条最具原创性和惊喜感？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创造力不是凭空想象，而是在大量输入的基础上进行独特连接。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文旅从业者的创造力源于对目的地文化的深度理解和对游客需求的敏锐洞察。</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AI可以设计10条行程，但哪条最具原</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创造力不是凭空想象，而是在大量输入的</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文旅从业者的创造力源于对目的地文化的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软技能：创造力、共情力与故事力｜机制拆解</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共情力：旅游本质上是"情绪消费"。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游客购买的不仅是机票和酒店，更是期待、惊喜、感动和回忆。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共情力让从业者能站在游客的角度思考，设计出真正触动人心的体验。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共情力：旅游本质上是"情绪消费"。</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游客购买的不仅是机票和酒店，更是期待</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共情力让从业者能站在游客的角度思考，</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软技能：创造力、共情力与故事力｜方法路径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故事力：每一个目的地都有故事，每一种文化都有叙事。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故事力是将碎片化的信息编织成引人入胜叙事的能力。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AI可以辅助写作，但好故事的核心——独特的视角、真挚的情感、文化的洞察——仍然来自人类的体验和感悟。</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故事力：每一个目的地都有故事，每一种</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故事力是将碎片化的信息编织成引人入胜</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AI可以辅助写作，但好故事的核心——</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软技能：创造力、共情力与故事力｜工具与数据</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一项针对文旅企业HR的调研显示，"创造力"和"沟通能力"已经超越"专业技能"成为最重要的招聘标准——因为专业技能可以通过AI和培…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本节核心问题是：如何把“软技能：创造力、共情力与故事力”转化为可执行的文旅创业行动。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一项针对文旅企业HR的调研显示，"创</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本节核心问题是：如何把“软技能：创造</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软技能：创造力、共情力与故事力｜场景应用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元能力：终身学习与自我迭代｜核心概念</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元能力（Meta-competence）是关于"如何获得能力"的能力。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在AI时代，它是最底层也最重要的能力。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学习能力：不仅指学习速度，更指"知道学什么"的能力。</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元能力（Meta-competenc</a:t>
            </a:r>
            <a:endParaRPr lang="en-US" sz="1200" dirty="0"/>
          </a:p>
        </p:txBody>
      </p:sp>
      <p:sp>
        <p:nvSpPr>
          <p:cNvPr id="10" name="Text 8"/>
          <p:cNvSpPr/>
          <p:nvPr/>
        </p:nvSpPr>
        <p:spPr>
          <a:xfrm>
            <a:off x="4343995" y="316721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在AI时代，它是最底层也最重要的能力</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学习能力：不仅指学习速度，更指"知道</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元能力：终身学习与自我迭代｜关键要素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在信息爆炸和AI快速迭代的背景下，识别高价值学习目标和过滤低质量信息的能力比学习本身更重要。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适应能力：职业路径不再是线性的。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一个文旅从业者可能在5年内经历"导游→内容创作者→OPC创业者→文旅顾问"的多重角色转换。</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在信息爆炸和AI快速迭代的背景下，识</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适应能力：职业路径不再是线性的。</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一个文旅从业者可能在5年内经历"导游</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元能力：终身学习与自我迭代｜机制拆解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适应能力是这种频繁转换中的心理韧性和行动弹性。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批判性思维：AI的输出需要人类的判断。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批判性思维使从业者能够评估AI建议的合理性、识别数据中的偏见、在多种方案中做出明智决策。</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适应能力是这种频繁转换中的心理韧性和</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批判性思维：AI的输出需要人类的判断</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批判性思维使从业者能够评估AI建议的</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元能力：终身学习与自我迭代｜方法路径</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系统思维：文旅是一个高度耦合的系统——文化、交通、住宿、餐饮、娱乐、安全环环相扣。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系统思维使从业者能够看到局部与整体的关系，设计出协调一致的文旅体验。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本节核心问题是：如何把“元能力：终身学习与自我迭代”转化为可执行的文旅创业行动。</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系统思维：文旅是一个高度耦合的系统—</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系统思维使从业者能够看到局部与整体的</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本节核心问题是：如何把“元能力：终身</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元能力：终身学习与自我迭代｜工具与数据</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元能力：终身学习与自我迭代｜场景应用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行动方案需要明确负责人、完成时间、验</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T型人才→π型人才→梳型人才｜核心概念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人才形态的演进反映了时代对能力结构的要求变化：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T型人才（深度+广度）：在一个领域有深厚专业知识，同时具备跨领域的广泛认知。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这是工业时代末期的理想人才模型。</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人才形态的演进反映了时代对能力结构的</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T型人才（深度+广度）：在一个领域有</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这是工业时代末期的理想人才模型。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T型人才→π型人才→梳型人才｜关键要素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π型人才（双深度+广度）：在两个领域都有深厚造诣，如"文旅+AI"、"文化+商业"、"设计+数据"。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AI时代的文旅人才应该追求π型结构——一条腿深扎文旅专业，另一条腿深入AI技术或商业运营。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梳型人才（多深度+连接能力）：在多个领域有深度能力，更重要的是具备将这些领域连接起来的"连接能力"。</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π型人才（双深度+广度）：在两个领域</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AI时代的文旅人才应该追求π型结构—</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梳型人才（多深度+连接能力）：在多个</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T型人才→π型人才→梳型人才｜机制拆解</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梳子的"脊梁"就是这种连接能力——能将文旅知识、AI技术、商业思维、文化理解整合为独特的问题解决方案。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从T型到π型再到梳型，不是替代关系而是进阶关系。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对于文旅专业学生，建议的发展路径是：先建立文旅专业深度（T的竖线）→再叠加AI/商业能力（成为π型）→最后发展跨领域连接能力（成…</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梳子的"脊梁"就是这种连接能力——能</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从T型到π型再到梳型，不是替代关系而</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对于文旅专业学生，建议的发展路径是：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T型人才→π型人才→梳型人才｜方法路径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本节核心问题是：如何把“T型人才→π型人才→梳型人才”转化为可执行的文旅创业行动。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本节核心问题是：如何把“T型人才→π</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T型人才→π型人才→梳型人才｜工具与数据</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行动方案需要明确负责人、完成时间、验</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T型人才→π型人才→梳型人才｜场景应用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AI可以提升效率，但文化判断、伦理责</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形成可复用模板后，再考虑自动化、产品</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复盘时区分结果、过程与假设，找出真正</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AI时代文旅人才能力冰山模型</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硬技能：AI工具链与数字素养</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软技能：创造力、共情力与故事力</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元能力：终身学习与自我迭代</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T型人才→π型人才→梳型人才</a:t>
            </a:r>
            <a:endParaRPr lang="en-US" sz="1050" dirty="0"/>
          </a:p>
        </p:txBody>
      </p:sp>
      <p:sp>
        <p:nvSpPr>
          <p:cNvPr id="21" name="Shape 19"/>
          <p:cNvSpPr/>
          <p:nvPr/>
        </p:nvSpPr>
        <p:spPr>
          <a:xfrm>
            <a:off x="355550" y="4870549"/>
            <a:ext cx="8432899" cy="0"/>
          </a:xfrm>
          <a:prstGeom prst="line">
            <a:avLst/>
          </a:prstGeom>
          <a:noFill/>
          <a:ln w="9525">
            <a:solidFill>
              <a:srgbClr val="CCD8D5"/>
            </a:solidFill>
            <a:prstDash val="solid"/>
          </a:ln>
        </p:spPr>
      </p:sp>
      <p:sp>
        <p:nvSpPr>
          <p:cNvPr id="22" name="Text 20"/>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3" name="Text 21"/>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围绕“文旅职业能力模型重构”选择一个真实案例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围绕“文旅职业能力模型重构”选择一个</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AI时代文旅人才能力冰山模型</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硬技能：AI工具链与数字素养</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软技能：创造力、共情力与故事力</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元能力：终身学习与自我迭代</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T型人才→π型人才→梳型人才</a:t>
            </a:r>
            <a:endParaRPr lang="en-US" sz="1050" dirty="0"/>
          </a:p>
        </p:txBody>
      </p:sp>
      <p:sp>
        <p:nvSpPr>
          <p:cNvPr id="21" name="Shape 19"/>
          <p:cNvSpPr/>
          <p:nvPr/>
        </p:nvSpPr>
        <p:spPr>
          <a:xfrm>
            <a:off x="355550" y="4870549"/>
            <a:ext cx="8432899" cy="0"/>
          </a:xfrm>
          <a:prstGeom prst="line">
            <a:avLst/>
          </a:prstGeom>
          <a:noFill/>
          <a:ln w="9525">
            <a:solidFill>
              <a:srgbClr val="CCD8D5"/>
            </a:solidFill>
            <a:prstDash val="solid"/>
          </a:ln>
        </p:spPr>
      </p:sp>
      <p:sp>
        <p:nvSpPr>
          <p:cNvPr id="22" name="Text 20"/>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3" name="Text 21"/>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AI时代文旅行业职业发展规划和路径</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第3章 文旅职业能力模型重构</dc:title>
  <dc:subject>《AI时代文旅行业职业发展规划和路径》逐章教学课件：第3章</dc:subject>
  <dc:creator>祝刚</dc:creator>
  <cp:lastModifiedBy>祝刚</cp:lastModifiedBy>
  <cp:revision>1</cp:revision>
  <dcterms:created xsi:type="dcterms:W3CDTF">2026-08-03T17:30:39Z</dcterms:created>
  <dcterms:modified xsi:type="dcterms:W3CDTF">2026-08-03T17:30:39Z</dcterms:modified>
</cp:coreProperties>
</file>