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2.png"/><Relationship Id="rId4" Type="http://schemas.openxmlformats.org/officeDocument/2006/relationships/image" Target="../media/image-2-2.png"/><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1.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3.png"/><Relationship Id="rId5" Type="http://schemas.openxmlformats.org/officeDocument/2006/relationships/image" Target="../media/image-4-3.png"/><Relationship Id="rId6" Type="http://schemas.openxmlformats.org/officeDocument/2006/relationships/image" Target="../media/image-4-3.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8.png"/><Relationship Id="rId10" Type="http://schemas.openxmlformats.org/officeDocument/2006/relationships/image" Target="../media/image-4-8.png"/><Relationship Id="rId11" Type="http://schemas.openxmlformats.org/officeDocument/2006/relationships/image" Target="../media/image-4-8.png"/><Relationship Id="rId12" Type="http://schemas.openxmlformats.org/officeDocument/2006/relationships/image" Target="../media/image-4-12.png"/><Relationship Id="rId13" Type="http://schemas.openxmlformats.org/officeDocument/2006/relationships/image" Target="../media/image-4-12.png"/><Relationship Id="rId14" Type="http://schemas.openxmlformats.org/officeDocument/2006/relationships/image" Target="../media/image-4-14.png"/><Relationship Id="rId15" Type="http://schemas.openxmlformats.org/officeDocument/2006/relationships/image" Target="../media/image-4-14.png"/><Relationship Id="rId16" Type="http://schemas.openxmlformats.org/officeDocument/2006/relationships/slideLayout" Target="../slideLayouts/slideLayout1.xml"/><Relationship Id="rId1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4.png"/><Relationship Id="rId7" Type="http://schemas.openxmlformats.org/officeDocument/2006/relationships/image" Target="../media/image-5-7.png"/><Relationship Id="rId8" Type="http://schemas.openxmlformats.org/officeDocument/2006/relationships/image" Target="../media/image-5-4.png"/><Relationship Id="rId9" Type="http://schemas.openxmlformats.org/officeDocument/2006/relationships/image" Target="../media/image-5-9.png"/><Relationship Id="rId10" Type="http://schemas.openxmlformats.org/officeDocument/2006/relationships/image" Target="../media/image-5-2.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slideLayout" Target="../slideLayouts/slideLayout1.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2.png"/><Relationship Id="rId9" Type="http://schemas.openxmlformats.org/officeDocument/2006/relationships/image" Target="../media/image-6-3.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image" Target="../media/image-6-15.png"/><Relationship Id="rId16" Type="http://schemas.openxmlformats.org/officeDocument/2006/relationships/slideLayout" Target="../slideLayouts/slideLayout1.xml"/><Relationship Id="rId1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2.png"/><Relationship Id="rId7" Type="http://schemas.openxmlformats.org/officeDocument/2006/relationships/image" Target="../media/image-7-3.png"/><Relationship Id="rId8" Type="http://schemas.openxmlformats.org/officeDocument/2006/relationships/image" Target="../media/image-7-4.png"/><Relationship Id="rId9" Type="http://schemas.openxmlformats.org/officeDocument/2006/relationships/image" Target="../media/image-7-5.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slideLayout" Target="../slideLayouts/slideLayout1.xml"/><Relationship Id="rId1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2.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2.png"/><Relationship Id="rId4" Type="http://schemas.openxmlformats.org/officeDocument/2006/relationships/image" Target="../media/image-10-2.png"/><Relationship Id="rId5" Type="http://schemas.openxmlformats.org/officeDocument/2006/relationships/image" Target="../media/image-10-2.png"/><Relationship Id="rId6" Type="http://schemas.openxmlformats.org/officeDocument/2006/relationships/image" Target="../media/image-10-2.png"/><Relationship Id="rId7" Type="http://schemas.openxmlformats.org/officeDocument/2006/relationships/image" Target="../media/image-10-2.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2.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slideLayout" Target="../slideLayouts/slideLayout1.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2.png"/><Relationship Id="rId4" Type="http://schemas.openxmlformats.org/officeDocument/2006/relationships/image" Target="../media/image-12-2.png"/><Relationship Id="rId5" Type="http://schemas.openxmlformats.org/officeDocument/2006/relationships/image" Target="../media/image-12-2.png"/><Relationship Id="rId6" Type="http://schemas.openxmlformats.org/officeDocument/2006/relationships/image" Target="../media/image-12-2.png"/><Relationship Id="rId7" Type="http://schemas.openxmlformats.org/officeDocument/2006/relationships/image" Target="../media/image-12-2.png"/><Relationship Id="rId8" Type="http://schemas.openxmlformats.org/officeDocument/2006/relationships/image" Target="../media/image-12-2.png"/><Relationship Id="rId9" Type="http://schemas.openxmlformats.org/officeDocument/2006/relationships/image" Target="../media/image-12-2.png"/><Relationship Id="rId10" Type="http://schemas.openxmlformats.org/officeDocument/2006/relationships/image" Target="../media/image-12-10.png"/><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2.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1.png"/><Relationship Id="rId13" Type="http://schemas.openxmlformats.org/officeDocument/2006/relationships/image" Target="../media/image-13-11.png"/><Relationship Id="rId14" Type="http://schemas.openxmlformats.org/officeDocument/2006/relationships/image" Target="../media/image-13-11.png"/><Relationship Id="rId15" Type="http://schemas.openxmlformats.org/officeDocument/2006/relationships/slideLayout" Target="../slideLayouts/slideLayout1.xml"/><Relationship Id="rId1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7.png"/><Relationship Id="rId9" Type="http://schemas.openxmlformats.org/officeDocument/2006/relationships/image" Target="../media/image-14-7.png"/><Relationship Id="rId10" Type="http://schemas.openxmlformats.org/officeDocument/2006/relationships/image" Target="../media/image-14-7.png"/><Relationship Id="rId11" Type="http://schemas.openxmlformats.org/officeDocument/2006/relationships/image" Target="../media/image-14-7.png"/><Relationship Id="rId12" Type="http://schemas.openxmlformats.org/officeDocument/2006/relationships/image" Target="../media/image-14-7.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slideLayout" Target="../slideLayouts/slideLayout1.xml"/><Relationship Id="rId1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2.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0.png"/><Relationship Id="rId12" Type="http://schemas.openxmlformats.org/officeDocument/2006/relationships/image" Target="../media/image-16-10.png"/><Relationship Id="rId13" Type="http://schemas.openxmlformats.org/officeDocument/2006/relationships/image" Target="../media/image-16-10.png"/><Relationship Id="rId14" Type="http://schemas.openxmlformats.org/officeDocument/2006/relationships/slideLayout" Target="../slideLayouts/slideLayout1.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3.png"/><Relationship Id="rId6" Type="http://schemas.openxmlformats.org/officeDocument/2006/relationships/image" Target="../media/image-17-4.png"/><Relationship Id="rId7" Type="http://schemas.openxmlformats.org/officeDocument/2006/relationships/image" Target="../media/image-17-3.png"/><Relationship Id="rId8" Type="http://schemas.openxmlformats.org/officeDocument/2006/relationships/image" Target="../media/image-17-4.png"/><Relationship Id="rId9" Type="http://schemas.openxmlformats.org/officeDocument/2006/relationships/image" Target="../media/image-17-3.png"/><Relationship Id="rId10" Type="http://schemas.openxmlformats.org/officeDocument/2006/relationships/image" Target="../media/image-17-4.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2.png"/><Relationship Id="rId5" Type="http://schemas.openxmlformats.org/officeDocument/2006/relationships/image" Target="../media/image-19-5.png"/><Relationship Id="rId6" Type="http://schemas.openxmlformats.org/officeDocument/2006/relationships/image" Target="../media/image-19-2.png"/><Relationship Id="rId7" Type="http://schemas.openxmlformats.org/officeDocument/2006/relationships/image" Target="../media/image-19-7.png"/><Relationship Id="rId8" Type="http://schemas.openxmlformats.org/officeDocument/2006/relationships/image" Target="../media/image-19-2.png"/><Relationship Id="rId9" Type="http://schemas.openxmlformats.org/officeDocument/2006/relationships/image" Target="../media/image-19-9.png"/><Relationship Id="rId10" Type="http://schemas.openxmlformats.org/officeDocument/2006/relationships/image" Target="../media/image-19-2.png"/><Relationship Id="rId11" Type="http://schemas.openxmlformats.org/officeDocument/2006/relationships/image" Target="../media/image-19-11.png"/><Relationship Id="rId12" Type="http://schemas.openxmlformats.org/officeDocument/2006/relationships/image" Target="../media/image-19-2.png"/><Relationship Id="rId13" Type="http://schemas.openxmlformats.org/officeDocument/2006/relationships/image" Target="../media/image-19-13.png"/><Relationship Id="rId14" Type="http://schemas.openxmlformats.org/officeDocument/2006/relationships/slideLayout" Target="../slideLayouts/slideLayout1.xml"/><Relationship Id="rId1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2.png"/><Relationship Id="rId7" Type="http://schemas.openxmlformats.org/officeDocument/2006/relationships/image" Target="../media/image-20-7.png"/><Relationship Id="rId8" Type="http://schemas.openxmlformats.org/officeDocument/2006/relationships/image" Target="../media/image-20-7.png"/><Relationship Id="rId9" Type="http://schemas.openxmlformats.org/officeDocument/2006/relationships/image" Target="../media/image-20-7.png"/><Relationship Id="rId10" Type="http://schemas.openxmlformats.org/officeDocument/2006/relationships/image" Target="../media/image-20-7.png"/><Relationship Id="rId11" Type="http://schemas.openxmlformats.org/officeDocument/2006/relationships/image" Target="../media/image-20-11.png"/><Relationship Id="rId12" Type="http://schemas.openxmlformats.org/officeDocument/2006/relationships/image" Target="../media/image-20-11.png"/><Relationship Id="rId13" Type="http://schemas.openxmlformats.org/officeDocument/2006/relationships/image" Target="../media/image-20-11.png"/><Relationship Id="rId14" Type="http://schemas.openxmlformats.org/officeDocument/2006/relationships/slideLayout" Target="../slideLayouts/slideLayout1.xml"/><Relationship Id="rId1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2.png"/><Relationship Id="rId4" Type="http://schemas.openxmlformats.org/officeDocument/2006/relationships/image" Target="../media/image-21-2.png"/><Relationship Id="rId5" Type="http://schemas.openxmlformats.org/officeDocument/2006/relationships/image" Target="../media/image-21-2.png"/><Relationship Id="rId6" Type="http://schemas.openxmlformats.org/officeDocument/2006/relationships/image" Target="../media/image-21-2.png"/><Relationship Id="rId7" Type="http://schemas.openxmlformats.org/officeDocument/2006/relationships/image" Target="../media/image-21-2.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7.png"/><Relationship Id="rId9" Type="http://schemas.openxmlformats.org/officeDocument/2006/relationships/image" Target="../media/image-22-7.png"/><Relationship Id="rId10" Type="http://schemas.openxmlformats.org/officeDocument/2006/relationships/image" Target="../media/image-22-7.pn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slideLayout" Target="../slideLayouts/slideLayout1.xml"/><Relationship Id="rId1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2.png"/><Relationship Id="rId5" Type="http://schemas.openxmlformats.org/officeDocument/2006/relationships/image" Target="../media/image-23-5.png"/><Relationship Id="rId6" Type="http://schemas.openxmlformats.org/officeDocument/2006/relationships/image" Target="../media/image-23-2.png"/><Relationship Id="rId7" Type="http://schemas.openxmlformats.org/officeDocument/2006/relationships/image" Target="../media/image-23-7.png"/><Relationship Id="rId8" Type="http://schemas.openxmlformats.org/officeDocument/2006/relationships/image" Target="../media/image-23-2.png"/><Relationship Id="rId9" Type="http://schemas.openxmlformats.org/officeDocument/2006/relationships/image" Target="../media/image-23-9.png"/><Relationship Id="rId10" Type="http://schemas.openxmlformats.org/officeDocument/2006/relationships/image" Target="../media/image-23-2.png"/><Relationship Id="rId11" Type="http://schemas.openxmlformats.org/officeDocument/2006/relationships/image" Target="../media/image-23-11.png"/><Relationship Id="rId12" Type="http://schemas.openxmlformats.org/officeDocument/2006/relationships/image" Target="../media/image-23-2.png"/><Relationship Id="rId13" Type="http://schemas.openxmlformats.org/officeDocument/2006/relationships/image" Target="../media/image-23-13.png"/><Relationship Id="rId14" Type="http://schemas.openxmlformats.org/officeDocument/2006/relationships/image" Target="../media/image-23-14.png"/><Relationship Id="rId15" Type="http://schemas.openxmlformats.org/officeDocument/2006/relationships/image" Target="../media/image-23-15.png"/><Relationship Id="rId16" Type="http://schemas.openxmlformats.org/officeDocument/2006/relationships/slideLayout" Target="../slideLayouts/slideLayout1.xml"/><Relationship Id="rId1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3.png"/><Relationship Id="rId5" Type="http://schemas.openxmlformats.org/officeDocument/2006/relationships/image" Target="../media/image-24-3.png"/><Relationship Id="rId6" Type="http://schemas.openxmlformats.org/officeDocument/2006/relationships/image" Target="../media/image-24-3.png"/><Relationship Id="rId7" Type="http://schemas.openxmlformats.org/officeDocument/2006/relationships/image" Target="../media/image-24-3.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slideLayout" Target="../slideLayouts/slideLayout1.xml"/><Relationship Id="rId1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slideLayout" Target="../slideLayouts/slideLayout1.xml"/><Relationship Id="rId1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6-2.png"/><Relationship Id="rId3" Type="http://schemas.openxmlformats.org/officeDocument/2006/relationships/image" Target="../media/image-26-2.png"/><Relationship Id="rId4" Type="http://schemas.openxmlformats.org/officeDocument/2006/relationships/image" Target="../media/image-26-2.png"/><Relationship Id="rId5" Type="http://schemas.openxmlformats.org/officeDocument/2006/relationships/image" Target="../media/image-26-2.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slideLayout" Target="../slideLayouts/slideLayout1.xml"/><Relationship Id="rId9"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4.png"/><Relationship Id="rId7" Type="http://schemas.openxmlformats.org/officeDocument/2006/relationships/image" Target="../media/image-27-7.png"/><Relationship Id="rId8" Type="http://schemas.openxmlformats.org/officeDocument/2006/relationships/image" Target="../media/image-27-8.png"/><Relationship Id="rId9" Type="http://schemas.openxmlformats.org/officeDocument/2006/relationships/image" Target="../media/image-27-9.png"/><Relationship Id="rId10" Type="http://schemas.openxmlformats.org/officeDocument/2006/relationships/image" Target="../media/image-27-4.png"/><Relationship Id="rId11" Type="http://schemas.openxmlformats.org/officeDocument/2006/relationships/image" Target="../media/image-27-7.png"/><Relationship Id="rId12" Type="http://schemas.openxmlformats.org/officeDocument/2006/relationships/image" Target="../media/image-27-8.png"/><Relationship Id="rId13" Type="http://schemas.openxmlformats.org/officeDocument/2006/relationships/image" Target="../media/image-27-13.png"/><Relationship Id="rId14" Type="http://schemas.openxmlformats.org/officeDocument/2006/relationships/image" Target="../media/image-27-8.png"/><Relationship Id="rId15" Type="http://schemas.openxmlformats.org/officeDocument/2006/relationships/image" Target="../media/image-27-15.png"/><Relationship Id="rId16" Type="http://schemas.openxmlformats.org/officeDocument/2006/relationships/image" Target="../media/image-27-16.png"/><Relationship Id="rId17" Type="http://schemas.openxmlformats.org/officeDocument/2006/relationships/image" Target="../media/image-27-17.png"/><Relationship Id="rId18" Type="http://schemas.openxmlformats.org/officeDocument/2006/relationships/image" Target="../media/image-27-17.png"/><Relationship Id="rId19" Type="http://schemas.openxmlformats.org/officeDocument/2006/relationships/image" Target="../media/image-27-17.png"/><Relationship Id="rId20" Type="http://schemas.openxmlformats.org/officeDocument/2006/relationships/image" Target="../media/image-27-20.png"/><Relationship Id="rId21" Type="http://schemas.openxmlformats.org/officeDocument/2006/relationships/image" Target="../media/image-27-20.png"/><Relationship Id="rId22" Type="http://schemas.openxmlformats.org/officeDocument/2006/relationships/image" Target="../media/image-27-20.png"/><Relationship Id="rId23" Type="http://schemas.openxmlformats.org/officeDocument/2006/relationships/image" Target="../media/image-27-23.png"/><Relationship Id="rId24" Type="http://schemas.openxmlformats.org/officeDocument/2006/relationships/image" Target="../media/image-27-24.png"/><Relationship Id="rId25" Type="http://schemas.openxmlformats.org/officeDocument/2006/relationships/slideLayout" Target="../slideLayouts/slideLayout1.xml"/><Relationship Id="rId2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3.png"/><Relationship Id="rId5" Type="http://schemas.openxmlformats.org/officeDocument/2006/relationships/image" Target="../media/image-28-3.png"/><Relationship Id="rId6" Type="http://schemas.openxmlformats.org/officeDocument/2006/relationships/image" Target="../media/image-28-3.png"/><Relationship Id="rId7" Type="http://schemas.openxmlformats.org/officeDocument/2006/relationships/image" Target="../media/image-28-2.png"/><Relationship Id="rId8" Type="http://schemas.openxmlformats.org/officeDocument/2006/relationships/image" Target="../media/image-28-8.png"/><Relationship Id="rId9" Type="http://schemas.openxmlformats.org/officeDocument/2006/relationships/image" Target="../media/image-28-8.png"/><Relationship Id="rId10" Type="http://schemas.openxmlformats.org/officeDocument/2006/relationships/image" Target="../media/image-28-8.png"/><Relationship Id="rId11" Type="http://schemas.openxmlformats.org/officeDocument/2006/relationships/image" Target="../media/image-28-8.png"/><Relationship Id="rId12" Type="http://schemas.openxmlformats.org/officeDocument/2006/relationships/slideLayout" Target="../slideLayouts/slideLayout1.xml"/><Relationship Id="rId1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2.png"/><Relationship Id="rId5" Type="http://schemas.openxmlformats.org/officeDocument/2006/relationships/image" Target="../media/image-29-2.png"/><Relationship Id="rId6" Type="http://schemas.openxmlformats.org/officeDocument/2006/relationships/image" Target="../media/image-29-3.png"/><Relationship Id="rId7" Type="http://schemas.openxmlformats.org/officeDocument/2006/relationships/image" Target="../media/image-29-2.png"/><Relationship Id="rId8" Type="http://schemas.openxmlformats.org/officeDocument/2006/relationships/image" Target="../media/image-29-2.png"/><Relationship Id="rId9" Type="http://schemas.openxmlformats.org/officeDocument/2006/relationships/image" Target="../media/image-29-3.png"/><Relationship Id="rId10" Type="http://schemas.openxmlformats.org/officeDocument/2006/relationships/image" Target="../media/image-29-2.png"/><Relationship Id="rId11" Type="http://schemas.openxmlformats.org/officeDocument/2006/relationships/slideLayout" Target="../slideLayouts/slideLayout1.xml"/><Relationship Id="rId1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3.png"/><Relationship Id="rId5" Type="http://schemas.openxmlformats.org/officeDocument/2006/relationships/image" Target="../media/image-30-3.png"/><Relationship Id="rId6" Type="http://schemas.openxmlformats.org/officeDocument/2006/relationships/image" Target="../media/image-30-3.png"/><Relationship Id="rId7" Type="http://schemas.openxmlformats.org/officeDocument/2006/relationships/image" Target="../media/image-30-3.png"/><Relationship Id="rId8" Type="http://schemas.openxmlformats.org/officeDocument/2006/relationships/image" Target="../media/image-30-3.png"/><Relationship Id="rId9" Type="http://schemas.openxmlformats.org/officeDocument/2006/relationships/image" Target="../media/image-30-9.png"/><Relationship Id="rId10" Type="http://schemas.openxmlformats.org/officeDocument/2006/relationships/image" Target="../media/image-30-10.png"/><Relationship Id="rId11" Type="http://schemas.openxmlformats.org/officeDocument/2006/relationships/image" Target="../media/image-30-10.png"/><Relationship Id="rId12" Type="http://schemas.openxmlformats.org/officeDocument/2006/relationships/image" Target="../media/image-30-10.png"/><Relationship Id="rId13" Type="http://schemas.openxmlformats.org/officeDocument/2006/relationships/image" Target="../media/image-30-10.png"/><Relationship Id="rId14" Type="http://schemas.openxmlformats.org/officeDocument/2006/relationships/image" Target="../media/image-30-10.png"/><Relationship Id="rId15" Type="http://schemas.openxmlformats.org/officeDocument/2006/relationships/image" Target="../media/image-30-10.png"/><Relationship Id="rId16" Type="http://schemas.openxmlformats.org/officeDocument/2006/relationships/slideLayout" Target="../slideLayouts/slideLayout1.xml"/><Relationship Id="rId1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31-2.png"/><Relationship Id="rId3" Type="http://schemas.openxmlformats.org/officeDocument/2006/relationships/image" Target="../media/image-31-2.png"/><Relationship Id="rId4" Type="http://schemas.openxmlformats.org/officeDocument/2006/relationships/image" Target="../media/image-31-2.png"/><Relationship Id="rId5" Type="http://schemas.openxmlformats.org/officeDocument/2006/relationships/image" Target="../media/image-31-2.png"/><Relationship Id="rId6" Type="http://schemas.openxmlformats.org/officeDocument/2006/relationships/image" Target="../media/image-31-6.png"/><Relationship Id="rId7" Type="http://schemas.openxmlformats.org/officeDocument/2006/relationships/slideLayout" Target="../slideLayouts/slideLayout1.xml"/><Relationship Id="rId8"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32-2.png"/><Relationship Id="rId3" Type="http://schemas.openxmlformats.org/officeDocument/2006/relationships/image" Target="../media/image-32-2.png"/><Relationship Id="rId4" Type="http://schemas.openxmlformats.org/officeDocument/2006/relationships/image" Target="../media/image-32-2.png"/><Relationship Id="rId5" Type="http://schemas.openxmlformats.org/officeDocument/2006/relationships/image" Target="../media/image-32-2.png"/><Relationship Id="rId6" Type="http://schemas.openxmlformats.org/officeDocument/2006/relationships/image" Target="../media/image-32-6.png"/><Relationship Id="rId7" Type="http://schemas.openxmlformats.org/officeDocument/2006/relationships/image" Target="../media/image-32-7.png"/><Relationship Id="rId8" Type="http://schemas.openxmlformats.org/officeDocument/2006/relationships/slideLayout" Target="../slideLayouts/slideLayout1.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2.png"/><Relationship Id="rId4" Type="http://schemas.openxmlformats.org/officeDocument/2006/relationships/image" Target="../media/image-33-2.png"/><Relationship Id="rId5" Type="http://schemas.openxmlformats.org/officeDocument/2006/relationships/image" Target="../media/image-33-2.png"/><Relationship Id="rId6" Type="http://schemas.openxmlformats.org/officeDocument/2006/relationships/image" Target="../media/image-33-2.png"/><Relationship Id="rId7" Type="http://schemas.openxmlformats.org/officeDocument/2006/relationships/image" Target="../media/image-33-2.png"/><Relationship Id="rId8" Type="http://schemas.openxmlformats.org/officeDocument/2006/relationships/image" Target="../media/image-33-8.png"/><Relationship Id="rId9" Type="http://schemas.openxmlformats.org/officeDocument/2006/relationships/image" Target="../media/image-33-9.png"/><Relationship Id="rId10" Type="http://schemas.openxmlformats.org/officeDocument/2006/relationships/slideLayout" Target="../slideLayouts/slideLayout1.xml"/><Relationship Id="rId11"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3.png"/><Relationship Id="rId5" Type="http://schemas.openxmlformats.org/officeDocument/2006/relationships/image" Target="../media/image-34-3.png"/><Relationship Id="rId6" Type="http://schemas.openxmlformats.org/officeDocument/2006/relationships/image" Target="../media/image-34-3.png"/><Relationship Id="rId7" Type="http://schemas.openxmlformats.org/officeDocument/2006/relationships/image" Target="../media/image-34-7.png"/><Relationship Id="rId8" Type="http://schemas.openxmlformats.org/officeDocument/2006/relationships/image" Target="../media/image-34-8.png"/><Relationship Id="rId9" Type="http://schemas.openxmlformats.org/officeDocument/2006/relationships/image" Target="../media/image-34-8.png"/><Relationship Id="rId10" Type="http://schemas.openxmlformats.org/officeDocument/2006/relationships/image" Target="../media/image-34-8.png"/><Relationship Id="rId11" Type="http://schemas.openxmlformats.org/officeDocument/2006/relationships/image" Target="../media/image-34-8.png"/><Relationship Id="rId12" Type="http://schemas.openxmlformats.org/officeDocument/2006/relationships/image" Target="../media/image-34-12.png"/><Relationship Id="rId13" Type="http://schemas.openxmlformats.org/officeDocument/2006/relationships/image" Target="../media/image-34-13.png"/><Relationship Id="rId14" Type="http://schemas.openxmlformats.org/officeDocument/2006/relationships/image" Target="../media/image-34-13.png"/><Relationship Id="rId15" Type="http://schemas.openxmlformats.org/officeDocument/2006/relationships/image" Target="../media/image-34-13.png"/><Relationship Id="rId16" Type="http://schemas.openxmlformats.org/officeDocument/2006/relationships/image" Target="../media/image-34-13.png"/><Relationship Id="rId17" Type="http://schemas.openxmlformats.org/officeDocument/2006/relationships/image" Target="../media/image-34-17.png"/><Relationship Id="rId18" Type="http://schemas.openxmlformats.org/officeDocument/2006/relationships/slideLayout" Target="../slideLayouts/slideLayout1.xml"/><Relationship Id="rId19"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3.png"/><Relationship Id="rId5" Type="http://schemas.openxmlformats.org/officeDocument/2006/relationships/image" Target="../media/image-35-3.png"/><Relationship Id="rId6" Type="http://schemas.openxmlformats.org/officeDocument/2006/relationships/image" Target="../media/image-35-2.png"/><Relationship Id="rId7" Type="http://schemas.openxmlformats.org/officeDocument/2006/relationships/image" Target="../media/image-35-7.png"/><Relationship Id="rId8" Type="http://schemas.openxmlformats.org/officeDocument/2006/relationships/image" Target="../media/image-35-8.png"/><Relationship Id="rId9" Type="http://schemas.openxmlformats.org/officeDocument/2006/relationships/image" Target="../media/image-35-9.png"/><Relationship Id="rId10" Type="http://schemas.openxmlformats.org/officeDocument/2006/relationships/image" Target="../media/image-35-10.png"/><Relationship Id="rId11" Type="http://schemas.openxmlformats.org/officeDocument/2006/relationships/image" Target="../media/image-35-11.png"/><Relationship Id="rId12" Type="http://schemas.openxmlformats.org/officeDocument/2006/relationships/image" Target="../media/image-35-9.png"/><Relationship Id="rId13" Type="http://schemas.openxmlformats.org/officeDocument/2006/relationships/image" Target="../media/image-35-13.png"/><Relationship Id="rId14" Type="http://schemas.openxmlformats.org/officeDocument/2006/relationships/image" Target="../media/image-35-13.png"/><Relationship Id="rId15" Type="http://schemas.openxmlformats.org/officeDocument/2006/relationships/image" Target="../media/image-35-15.png"/><Relationship Id="rId16" Type="http://schemas.openxmlformats.org/officeDocument/2006/relationships/image" Target="../media/image-35-16.png"/><Relationship Id="rId17" Type="http://schemas.openxmlformats.org/officeDocument/2006/relationships/slideLayout" Target="../slideLayouts/slideLayout1.xml"/><Relationship Id="rId18"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2.png"/><Relationship Id="rId5" Type="http://schemas.openxmlformats.org/officeDocument/2006/relationships/image" Target="../media/image-36-3.png"/><Relationship Id="rId6" Type="http://schemas.openxmlformats.org/officeDocument/2006/relationships/image" Target="../media/image-36-2.png"/><Relationship Id="rId7" Type="http://schemas.openxmlformats.org/officeDocument/2006/relationships/image" Target="../media/image-36-3.png"/><Relationship Id="rId8" Type="http://schemas.openxmlformats.org/officeDocument/2006/relationships/image" Target="../media/image-36-2.png"/><Relationship Id="rId9" Type="http://schemas.openxmlformats.org/officeDocument/2006/relationships/image" Target="../media/image-36-3.png"/><Relationship Id="rId10" Type="http://schemas.openxmlformats.org/officeDocument/2006/relationships/image" Target="../media/image-36-2.png"/><Relationship Id="rId11" Type="http://schemas.openxmlformats.org/officeDocument/2006/relationships/image" Target="../media/image-36-3.png"/><Relationship Id="rId12" Type="http://schemas.openxmlformats.org/officeDocument/2006/relationships/image" Target="../media/image-36-2.png"/><Relationship Id="rId13" Type="http://schemas.openxmlformats.org/officeDocument/2006/relationships/image" Target="../media/image-36-3.png"/><Relationship Id="rId14" Type="http://schemas.openxmlformats.org/officeDocument/2006/relationships/slideLayout" Target="../slideLayouts/slideLayout1.xml"/><Relationship Id="rId15"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image" Target="../media/image-37-3.png"/><Relationship Id="rId6" Type="http://schemas.openxmlformats.org/officeDocument/2006/relationships/image" Target="../media/image-37-4.png"/><Relationship Id="rId7" Type="http://schemas.openxmlformats.org/officeDocument/2006/relationships/image" Target="../media/image-37-3.png"/><Relationship Id="rId8" Type="http://schemas.openxmlformats.org/officeDocument/2006/relationships/image" Target="../media/image-37-4.png"/><Relationship Id="rId9" Type="http://schemas.openxmlformats.org/officeDocument/2006/relationships/image" Target="../media/image-37-3.png"/><Relationship Id="rId10" Type="http://schemas.openxmlformats.org/officeDocument/2006/relationships/image" Target="../media/image-37-4.png"/><Relationship Id="rId11" Type="http://schemas.openxmlformats.org/officeDocument/2006/relationships/image" Target="../media/image-37-3.png"/><Relationship Id="rId12" Type="http://schemas.openxmlformats.org/officeDocument/2006/relationships/image" Target="../media/image-37-4.png"/><Relationship Id="rId13" Type="http://schemas.openxmlformats.org/officeDocument/2006/relationships/slideLayout" Target="../slideLayouts/slideLayout1.xml"/><Relationship Id="rId1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2.png"/><Relationship Id="rId4" Type="http://schemas.openxmlformats.org/officeDocument/2006/relationships/image" Target="../media/image-38-2.png"/><Relationship Id="rId5" Type="http://schemas.openxmlformats.org/officeDocument/2006/relationships/image" Target="../media/image-38-2.png"/><Relationship Id="rId6" Type="http://schemas.openxmlformats.org/officeDocument/2006/relationships/image" Target="../media/image-38-2.png"/><Relationship Id="rId7" Type="http://schemas.openxmlformats.org/officeDocument/2006/relationships/image" Target="../media/image-38-2.png"/><Relationship Id="rId8" Type="http://schemas.openxmlformats.org/officeDocument/2006/relationships/slideLayout" Target="../slideLayouts/slideLayout1.xml"/><Relationship Id="rId9"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3.png"/><Relationship Id="rId5" Type="http://schemas.openxmlformats.org/officeDocument/2006/relationships/image" Target="../media/image-39-3.png"/><Relationship Id="rId6" Type="http://schemas.openxmlformats.org/officeDocument/2006/relationships/image" Target="../media/image-39-3.png"/><Relationship Id="rId7" Type="http://schemas.openxmlformats.org/officeDocument/2006/relationships/image" Target="../media/image-39-3.png"/><Relationship Id="rId8" Type="http://schemas.openxmlformats.org/officeDocument/2006/relationships/image" Target="../media/image-39-3.png"/><Relationship Id="rId9" Type="http://schemas.openxmlformats.org/officeDocument/2006/relationships/image" Target="../media/image-39-9.png"/><Relationship Id="rId10" Type="http://schemas.openxmlformats.org/officeDocument/2006/relationships/image" Target="../media/image-39-10.png"/><Relationship Id="rId11" Type="http://schemas.openxmlformats.org/officeDocument/2006/relationships/slideLayout" Target="../slideLayouts/slideLayout1.xml"/><Relationship Id="rId1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slideLayout" Target="../slideLayouts/slideLayout1.xml"/><Relationship Id="rId7"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3038399" y="1619210"/>
            <a:ext cx="6143091" cy="266693"/>
          </a:xfrm>
          <a:prstGeom prst="rect">
            <a:avLst/>
          </a:prstGeom>
          <a:noFill/>
          <a:ln/>
        </p:spPr>
        <p:txBody>
          <a:bodyPr wrap="none" lIns="0" tIns="0" rIns="0" bIns="0" rtlCol="0" anchor="ctr"/>
          <a:lstStyle/>
          <a:p>
            <a:pPr algn="ctr" indent="0" marL="0">
              <a:buNone/>
            </a:pPr>
            <a:r>
              <a:rPr lang="en-US" sz="1350" dirty="0">
                <a:solidFill>
                  <a:srgbClr val="D97706"/>
                </a:solidFill>
                <a:latin typeface="等线" pitchFamily="34" charset="0"/>
                <a:ea typeface="等线" pitchFamily="34" charset="-122"/>
                <a:cs typeface="等线" pitchFamily="34" charset="-120"/>
              </a:rPr>
              <a:t>数字文旅专业系列教材之十一</a:t>
            </a:r>
            <a:endParaRPr lang="en-US" sz="1350" dirty="0"/>
          </a:p>
        </p:txBody>
      </p:sp>
      <p:sp>
        <p:nvSpPr>
          <p:cNvPr id="4" name="Text 1"/>
          <p:cNvSpPr/>
          <p:nvPr/>
        </p:nvSpPr>
        <p:spPr>
          <a:xfrm>
            <a:off x="4457589" y="2057349"/>
            <a:ext cx="3304712" cy="523862"/>
          </a:xfrm>
          <a:prstGeom prst="rect">
            <a:avLst/>
          </a:prstGeom>
          <a:noFill/>
          <a:ln/>
        </p:spPr>
        <p:txBody>
          <a:bodyPr wrap="none" lIns="0" tIns="0" rIns="0" bIns="0" rtlCol="0" anchor="ctr"/>
          <a:lstStyle/>
          <a:p>
            <a:pPr algn="ctr" indent="0" marL="0">
              <a:buNone/>
            </a:pPr>
            <a:r>
              <a:rPr lang="en-US" sz="3600" b="1" dirty="0">
                <a:solidFill>
                  <a:srgbClr val="F5F5F4"/>
                </a:solidFill>
                <a:latin typeface="宋体" pitchFamily="34" charset="0"/>
                <a:ea typeface="宋体" pitchFamily="34" charset="-122"/>
                <a:cs typeface="宋体" pitchFamily="34" charset="-120"/>
              </a:rPr>
              <a:t>AI时代文旅行业</a:t>
            </a:r>
            <a:endParaRPr lang="en-US" sz="3600" dirty="0"/>
          </a:p>
        </p:txBody>
      </p:sp>
      <p:sp>
        <p:nvSpPr>
          <p:cNvPr id="5" name="Text 2"/>
          <p:cNvSpPr/>
          <p:nvPr/>
        </p:nvSpPr>
        <p:spPr>
          <a:xfrm>
            <a:off x="4038499" y="2628834"/>
            <a:ext cx="4123841" cy="523862"/>
          </a:xfrm>
          <a:prstGeom prst="rect">
            <a:avLst/>
          </a:prstGeom>
          <a:noFill/>
          <a:ln/>
        </p:spPr>
        <p:txBody>
          <a:bodyPr wrap="none" lIns="0" tIns="0" rIns="0" bIns="0" rtlCol="0" anchor="ctr"/>
          <a:lstStyle/>
          <a:p>
            <a:pPr algn="ctr" indent="0" marL="0">
              <a:buNone/>
            </a:pPr>
            <a:r>
              <a:rPr lang="en-US" sz="3600" b="1" dirty="0">
                <a:solidFill>
                  <a:srgbClr val="F5F5F4"/>
                </a:solidFill>
                <a:latin typeface="宋体" pitchFamily="34" charset="0"/>
                <a:ea typeface="宋体" pitchFamily="34" charset="-122"/>
                <a:cs typeface="宋体" pitchFamily="34" charset="-120"/>
              </a:rPr>
              <a:t>职业发展规划和路径</a:t>
            </a:r>
            <a:endParaRPr lang="en-US" sz="3600" dirty="0"/>
          </a:p>
        </p:txBody>
      </p:sp>
      <p:pic>
        <p:nvPicPr>
          <p:cNvPr id="6" name="Image 1" descr="preencoded.png">    </p:cNvPr>
          <p:cNvPicPr>
            <a:picLocks noChangeAspect="1"/>
          </p:cNvPicPr>
          <p:nvPr/>
        </p:nvPicPr>
        <p:blipFill>
          <a:blip r:embed="rId2"/>
          <a:stretch>
            <a:fillRect/>
          </a:stretch>
        </p:blipFill>
        <p:spPr>
          <a:xfrm>
            <a:off x="5638659" y="3409865"/>
            <a:ext cx="914377" cy="38099"/>
          </a:xfrm>
          <a:prstGeom prst="rect">
            <a:avLst/>
          </a:prstGeom>
        </p:spPr>
      </p:pic>
      <p:sp>
        <p:nvSpPr>
          <p:cNvPr id="7" name="Text 3"/>
          <p:cNvSpPr/>
          <p:nvPr/>
        </p:nvSpPr>
        <p:spPr>
          <a:xfrm>
            <a:off x="3038399" y="3752756"/>
            <a:ext cx="6143091" cy="304792"/>
          </a:xfrm>
          <a:prstGeom prst="rect">
            <a:avLst/>
          </a:prstGeom>
          <a:noFill/>
          <a:ln/>
        </p:spPr>
        <p:txBody>
          <a:bodyPr wrap="none" lIns="0" tIns="0" rIns="0" bIns="0" rtlCol="0" anchor="ctr"/>
          <a:lstStyle/>
          <a:p>
            <a:pPr algn="ctr" indent="0" marL="0">
              <a:buNone/>
            </a:pPr>
            <a:r>
              <a:rPr lang="en-US" sz="1800" dirty="0">
                <a:solidFill>
                  <a:srgbClr val="F59E0B"/>
                </a:solidFill>
                <a:latin typeface="等线" pitchFamily="34" charset="0"/>
                <a:ea typeface="等线" pitchFamily="34" charset="-122"/>
                <a:cs typeface="等线" pitchFamily="34" charset="-120"/>
              </a:rPr>
              <a:t>行业认知 → 能力重塑 → 职业路径 → 个人品牌 → 终身学习</a:t>
            </a:r>
            <a:endParaRPr lang="en-US" sz="1800" dirty="0"/>
          </a:p>
        </p:txBody>
      </p:sp>
      <p:sp>
        <p:nvSpPr>
          <p:cNvPr id="8" name="Text 4"/>
          <p:cNvSpPr/>
          <p:nvPr/>
        </p:nvSpPr>
        <p:spPr>
          <a:xfrm>
            <a:off x="3038399" y="4362341"/>
            <a:ext cx="6143091" cy="228594"/>
          </a:xfrm>
          <a:prstGeom prst="rect">
            <a:avLst/>
          </a:prstGeom>
          <a:noFill/>
          <a:ln/>
        </p:spPr>
        <p:txBody>
          <a:bodyPr wrap="none" lIns="0" tIns="0" rIns="0" bIns="0" rtlCol="0" anchor="ctr"/>
          <a:lstStyle/>
          <a:p>
            <a:pPr algn="ctr" indent="0" marL="0">
              <a:buNone/>
            </a:pPr>
            <a:r>
              <a:rPr lang="en-US" sz="1200" dirty="0">
                <a:solidFill>
                  <a:srgbClr val="A8A29E"/>
                </a:solidFill>
                <a:latin typeface="等线" pitchFamily="34" charset="0"/>
                <a:ea typeface="等线" pitchFamily="34" charset="-122"/>
                <a:cs typeface="等线" pitchFamily="34" charset="-120"/>
              </a:rPr>
              <a:t>V-SHAPE职业发展模型 · OPC一人公司 · 八大新兴职业</a:t>
            </a:r>
            <a:endParaRPr lang="en-US" sz="1200" dirty="0"/>
          </a:p>
        </p:txBody>
      </p:sp>
      <p:sp>
        <p:nvSpPr>
          <p:cNvPr id="9" name="Text 5"/>
          <p:cNvSpPr/>
          <p:nvPr/>
        </p:nvSpPr>
        <p:spPr>
          <a:xfrm>
            <a:off x="3038399" y="5048124"/>
            <a:ext cx="6143091" cy="190495"/>
          </a:xfrm>
          <a:prstGeom prst="rect">
            <a:avLst/>
          </a:prstGeom>
          <a:noFill/>
          <a:ln/>
        </p:spPr>
        <p:txBody>
          <a:bodyPr wrap="non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安顺学院旅游管理学院</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全书结构总览：四大篇章×12章</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2705032" cy="1552536"/>
          </a:xfrm>
          <a:prstGeom prst="rect">
            <a:avLst/>
          </a:prstGeom>
        </p:spPr>
      </p:pic>
      <p:sp>
        <p:nvSpPr>
          <p:cNvPr id="5" name="Text 1"/>
          <p:cNvSpPr/>
          <p:nvPr/>
        </p:nvSpPr>
        <p:spPr>
          <a:xfrm>
            <a:off x="647684" y="1371566"/>
            <a:ext cx="23331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第一篇</a:t>
            </a:r>
            <a:endParaRPr lang="en-US" sz="1050" dirty="0"/>
          </a:p>
        </p:txBody>
      </p:sp>
      <p:sp>
        <p:nvSpPr>
          <p:cNvPr id="6" name="Text 2"/>
          <p:cNvSpPr/>
          <p:nvPr/>
        </p:nvSpPr>
        <p:spPr>
          <a:xfrm>
            <a:off x="647684" y="1638259"/>
            <a:ext cx="2333186" cy="21907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AI时代的职业变革</a:t>
            </a:r>
            <a:endParaRPr lang="en-US" sz="1350" dirty="0"/>
          </a:p>
        </p:txBody>
      </p:sp>
      <p:sp>
        <p:nvSpPr>
          <p:cNvPr id="7" name="Text 3"/>
          <p:cNvSpPr/>
          <p:nvPr/>
        </p:nvSpPr>
        <p:spPr>
          <a:xfrm>
            <a:off x="647684" y="197162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第1章 AI时代文旅职业新图景</a:t>
            </a:r>
            <a:endParaRPr lang="en-US" sz="900" dirty="0"/>
          </a:p>
        </p:txBody>
      </p:sp>
      <p:sp>
        <p:nvSpPr>
          <p:cNvPr id="8" name="Text 4"/>
          <p:cNvSpPr/>
          <p:nvPr/>
        </p:nvSpPr>
        <p:spPr>
          <a:xfrm>
            <a:off x="647684" y="2162121"/>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第2章 传统岗位AI化转型</a:t>
            </a:r>
            <a:endParaRPr lang="en-US" sz="900" dirty="0"/>
          </a:p>
        </p:txBody>
      </p:sp>
      <p:sp>
        <p:nvSpPr>
          <p:cNvPr id="9" name="Text 5"/>
          <p:cNvSpPr/>
          <p:nvPr/>
        </p:nvSpPr>
        <p:spPr>
          <a:xfrm>
            <a:off x="647684" y="235261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第3章 职业能力模型重构</a:t>
            </a:r>
            <a:endParaRPr lang="en-US" sz="900" dirty="0"/>
          </a:p>
        </p:txBody>
      </p:sp>
      <p:pic>
        <p:nvPicPr>
          <p:cNvPr id="10" name="Image 2" descr="preencoded.png">    </p:cNvPr>
          <p:cNvPicPr>
            <a:picLocks noChangeAspect="1"/>
          </p:cNvPicPr>
          <p:nvPr/>
        </p:nvPicPr>
        <p:blipFill>
          <a:blip r:embed="rId3"/>
          <a:stretch>
            <a:fillRect/>
          </a:stretch>
        </p:blipFill>
        <p:spPr>
          <a:xfrm>
            <a:off x="3314617" y="1142971"/>
            <a:ext cx="2705032" cy="1552536"/>
          </a:xfrm>
          <a:prstGeom prst="rect">
            <a:avLst/>
          </a:prstGeom>
        </p:spPr>
      </p:pic>
      <p:sp>
        <p:nvSpPr>
          <p:cNvPr id="11" name="Text 6"/>
          <p:cNvSpPr/>
          <p:nvPr/>
        </p:nvSpPr>
        <p:spPr>
          <a:xfrm>
            <a:off x="3505112" y="1371566"/>
            <a:ext cx="23331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第二篇</a:t>
            </a:r>
            <a:endParaRPr lang="en-US" sz="1050" dirty="0"/>
          </a:p>
        </p:txBody>
      </p:sp>
      <p:sp>
        <p:nvSpPr>
          <p:cNvPr id="12" name="Text 7"/>
          <p:cNvSpPr/>
          <p:nvPr/>
        </p:nvSpPr>
        <p:spPr>
          <a:xfrm>
            <a:off x="3505112" y="1638259"/>
            <a:ext cx="2333186" cy="21907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文旅新职业图谱</a:t>
            </a:r>
            <a:endParaRPr lang="en-US" sz="1350" dirty="0"/>
          </a:p>
        </p:txBody>
      </p:sp>
      <p:sp>
        <p:nvSpPr>
          <p:cNvPr id="13" name="Text 8"/>
          <p:cNvSpPr/>
          <p:nvPr/>
        </p:nvSpPr>
        <p:spPr>
          <a:xfrm>
            <a:off x="3505112" y="197162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第4章 文旅主理人</a:t>
            </a:r>
            <a:endParaRPr lang="en-US" sz="900" dirty="0"/>
          </a:p>
        </p:txBody>
      </p:sp>
      <p:sp>
        <p:nvSpPr>
          <p:cNvPr id="14" name="Text 9"/>
          <p:cNvSpPr/>
          <p:nvPr/>
        </p:nvSpPr>
        <p:spPr>
          <a:xfrm>
            <a:off x="3505112" y="2162121"/>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第5章 八大新兴职业</a:t>
            </a:r>
            <a:endParaRPr lang="en-US" sz="900" dirty="0"/>
          </a:p>
        </p:txBody>
      </p:sp>
      <p:sp>
        <p:nvSpPr>
          <p:cNvPr id="15" name="Text 10"/>
          <p:cNvSpPr/>
          <p:nvPr/>
        </p:nvSpPr>
        <p:spPr>
          <a:xfrm>
            <a:off x="3505112" y="235261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第6章 自由职业与平台化</a:t>
            </a:r>
            <a:endParaRPr lang="en-US" sz="900" dirty="0"/>
          </a:p>
        </p:txBody>
      </p:sp>
      <p:pic>
        <p:nvPicPr>
          <p:cNvPr id="16" name="Image 3" descr="preencoded.png">    </p:cNvPr>
          <p:cNvPicPr>
            <a:picLocks noChangeAspect="1"/>
          </p:cNvPicPr>
          <p:nvPr/>
        </p:nvPicPr>
        <p:blipFill>
          <a:blip r:embed="rId4"/>
          <a:stretch>
            <a:fillRect/>
          </a:stretch>
        </p:blipFill>
        <p:spPr>
          <a:xfrm>
            <a:off x="6172046" y="1142971"/>
            <a:ext cx="2705032" cy="1552536"/>
          </a:xfrm>
          <a:prstGeom prst="rect">
            <a:avLst/>
          </a:prstGeom>
        </p:spPr>
      </p:pic>
      <p:sp>
        <p:nvSpPr>
          <p:cNvPr id="17" name="Text 11"/>
          <p:cNvSpPr/>
          <p:nvPr/>
        </p:nvSpPr>
        <p:spPr>
          <a:xfrm>
            <a:off x="6362541" y="1371566"/>
            <a:ext cx="23331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第三篇</a:t>
            </a:r>
            <a:endParaRPr lang="en-US" sz="1050" dirty="0"/>
          </a:p>
        </p:txBody>
      </p:sp>
      <p:sp>
        <p:nvSpPr>
          <p:cNvPr id="18" name="Text 12"/>
          <p:cNvSpPr/>
          <p:nvPr/>
        </p:nvSpPr>
        <p:spPr>
          <a:xfrm>
            <a:off x="6362541" y="1638259"/>
            <a:ext cx="2333186" cy="21907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OPC与文旅创业</a:t>
            </a:r>
            <a:endParaRPr lang="en-US" sz="1350" dirty="0"/>
          </a:p>
        </p:txBody>
      </p:sp>
      <p:sp>
        <p:nvSpPr>
          <p:cNvPr id="19" name="Text 13"/>
          <p:cNvSpPr/>
          <p:nvPr/>
        </p:nvSpPr>
        <p:spPr>
          <a:xfrm>
            <a:off x="6362541" y="197162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第7章 OPC一人公司</a:t>
            </a:r>
            <a:endParaRPr lang="en-US" sz="900" dirty="0"/>
          </a:p>
        </p:txBody>
      </p:sp>
      <p:sp>
        <p:nvSpPr>
          <p:cNvPr id="20" name="Text 14"/>
          <p:cNvSpPr/>
          <p:nvPr/>
        </p:nvSpPr>
        <p:spPr>
          <a:xfrm>
            <a:off x="6362541" y="2162121"/>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第8章 文旅OPC商业模式</a:t>
            </a:r>
            <a:endParaRPr lang="en-US" sz="900" dirty="0"/>
          </a:p>
        </p:txBody>
      </p:sp>
      <p:sp>
        <p:nvSpPr>
          <p:cNvPr id="21" name="Text 15"/>
          <p:cNvSpPr/>
          <p:nvPr/>
        </p:nvSpPr>
        <p:spPr>
          <a:xfrm>
            <a:off x="6362541" y="235261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第9章 OPC联盟规模化</a:t>
            </a:r>
            <a:endParaRPr lang="en-US" sz="900" dirty="0"/>
          </a:p>
        </p:txBody>
      </p:sp>
      <p:pic>
        <p:nvPicPr>
          <p:cNvPr id="22" name="Image 4" descr="preencoded.png">    </p:cNvPr>
          <p:cNvPicPr>
            <a:picLocks noChangeAspect="1"/>
          </p:cNvPicPr>
          <p:nvPr/>
        </p:nvPicPr>
        <p:blipFill>
          <a:blip r:embed="rId5"/>
          <a:stretch>
            <a:fillRect/>
          </a:stretch>
        </p:blipFill>
        <p:spPr>
          <a:xfrm>
            <a:off x="9029474" y="1142971"/>
            <a:ext cx="2705032" cy="1552536"/>
          </a:xfrm>
          <a:prstGeom prst="rect">
            <a:avLst/>
          </a:prstGeom>
        </p:spPr>
      </p:pic>
      <p:sp>
        <p:nvSpPr>
          <p:cNvPr id="23" name="Text 16"/>
          <p:cNvSpPr/>
          <p:nvPr/>
        </p:nvSpPr>
        <p:spPr>
          <a:xfrm>
            <a:off x="9219969" y="1371566"/>
            <a:ext cx="23331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第四篇</a:t>
            </a:r>
            <a:endParaRPr lang="en-US" sz="1050" dirty="0"/>
          </a:p>
        </p:txBody>
      </p:sp>
      <p:sp>
        <p:nvSpPr>
          <p:cNvPr id="24" name="Text 17"/>
          <p:cNvSpPr/>
          <p:nvPr/>
        </p:nvSpPr>
        <p:spPr>
          <a:xfrm>
            <a:off x="9219969" y="1638259"/>
            <a:ext cx="2333186" cy="21907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发展路径与实践</a:t>
            </a:r>
            <a:endParaRPr lang="en-US" sz="1350" dirty="0"/>
          </a:p>
        </p:txBody>
      </p:sp>
      <p:sp>
        <p:nvSpPr>
          <p:cNvPr id="25" name="Text 18"/>
          <p:cNvSpPr/>
          <p:nvPr/>
        </p:nvSpPr>
        <p:spPr>
          <a:xfrm>
            <a:off x="9219969" y="197162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第10章 职业发展路径</a:t>
            </a:r>
            <a:endParaRPr lang="en-US" sz="900" dirty="0"/>
          </a:p>
        </p:txBody>
      </p:sp>
      <p:sp>
        <p:nvSpPr>
          <p:cNvPr id="26" name="Text 19"/>
          <p:cNvSpPr/>
          <p:nvPr/>
        </p:nvSpPr>
        <p:spPr>
          <a:xfrm>
            <a:off x="9219969" y="2162121"/>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第11章 终身学习体系</a:t>
            </a:r>
            <a:endParaRPr lang="en-US" sz="900" dirty="0"/>
          </a:p>
        </p:txBody>
      </p:sp>
      <p:sp>
        <p:nvSpPr>
          <p:cNvPr id="27" name="Text 20"/>
          <p:cNvSpPr/>
          <p:nvPr/>
        </p:nvSpPr>
        <p:spPr>
          <a:xfrm>
            <a:off x="9219969" y="2352616"/>
            <a:ext cx="23331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第12章 未来展望与行动指南</a:t>
            </a:r>
            <a:endParaRPr lang="en-US" sz="900" dirty="0"/>
          </a:p>
        </p:txBody>
      </p:sp>
      <p:pic>
        <p:nvPicPr>
          <p:cNvPr id="28" name="Image 5" descr="preencoded.png">    </p:cNvPr>
          <p:cNvPicPr>
            <a:picLocks noChangeAspect="1"/>
          </p:cNvPicPr>
          <p:nvPr/>
        </p:nvPicPr>
        <p:blipFill>
          <a:blip r:embed="rId6"/>
          <a:stretch>
            <a:fillRect/>
          </a:stretch>
        </p:blipFill>
        <p:spPr>
          <a:xfrm>
            <a:off x="457189" y="2886003"/>
            <a:ext cx="11277318" cy="561961"/>
          </a:xfrm>
          <a:prstGeom prst="rect">
            <a:avLst/>
          </a:prstGeom>
        </p:spPr>
      </p:pic>
      <p:pic>
        <p:nvPicPr>
          <p:cNvPr id="29" name="Image 6" descr="preencoded.png">    </p:cNvPr>
          <p:cNvPicPr>
            <a:picLocks noChangeAspect="1"/>
          </p:cNvPicPr>
          <p:nvPr/>
        </p:nvPicPr>
        <p:blipFill>
          <a:blip r:embed="rId7"/>
          <a:stretch>
            <a:fillRect/>
          </a:stretch>
        </p:blipFill>
        <p:spPr>
          <a:xfrm>
            <a:off x="619110" y="3066973"/>
            <a:ext cx="219070" cy="190495"/>
          </a:xfrm>
          <a:prstGeom prst="rect">
            <a:avLst/>
          </a:prstGeom>
        </p:spPr>
      </p:pic>
      <p:sp>
        <p:nvSpPr>
          <p:cNvPr id="30" name="Text 21"/>
          <p:cNvSpPr/>
          <p:nvPr/>
        </p:nvSpPr>
        <p:spPr>
          <a:xfrm>
            <a:off x="952476" y="3047924"/>
            <a:ext cx="8695727" cy="238119"/>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核心方法论：V-SHAPE职业发展模型</a:t>
            </a:r>
            <a:pPr algn="l" indent="0" marL="0">
              <a:buNone/>
            </a:pPr>
            <a:r>
              <a:rPr lang="en-US" sz="1050" dirty="0">
                <a:solidFill>
                  <a:srgbClr val="57534E"/>
                </a:solidFill>
                <a:latin typeface="等线" pitchFamily="34" charset="0"/>
                <a:ea typeface="等线" pitchFamily="34" charset="-122"/>
                <a:cs typeface="等线" pitchFamily="34" charset="-120"/>
              </a:rPr>
              <a:t>Vision愿景 · Skill技能重塑 · Hub价值枢纽 · AI-Augmented增强 · Pathway路径 · Ecosystem生态</a:t>
            </a:r>
            <a:endParaRPr lang="en-US" sz="1200" dirty="0"/>
          </a:p>
        </p:txBody>
      </p:sp>
      <p:pic>
        <p:nvPicPr>
          <p:cNvPr id="31" name="Image 7" descr="preencoded.png">    </p:cNvPr>
          <p:cNvPicPr>
            <a:picLocks noChangeAspect="1"/>
          </p:cNvPicPr>
          <p:nvPr/>
        </p:nvPicPr>
        <p:blipFill>
          <a:blip r:embed="rId8"/>
          <a:stretch>
            <a:fillRect/>
          </a:stretch>
        </p:blipFill>
        <p:spPr>
          <a:xfrm>
            <a:off x="457189" y="3581310"/>
            <a:ext cx="85723" cy="114297"/>
          </a:xfrm>
          <a:prstGeom prst="rect">
            <a:avLst/>
          </a:prstGeom>
        </p:spPr>
      </p:pic>
      <p:sp>
        <p:nvSpPr>
          <p:cNvPr id="32" name="Text 22"/>
          <p:cNvSpPr/>
          <p:nvPr/>
        </p:nvSpPr>
        <p:spPr>
          <a:xfrm>
            <a:off x="619110" y="3562261"/>
            <a:ext cx="5066793" cy="142871"/>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7个附录：术语表 · AI工具速查表 · OPC创业案例集 · 能力自评量表 · 教学大纲 · 实训项目 · 大事记</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AI对文旅就业的三重影响：替代、增强、创造</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38459" cy="2762181"/>
          </a:xfrm>
          <a:prstGeom prst="rect">
            <a:avLst/>
          </a:prstGeom>
        </p:spPr>
      </p:pic>
      <p:pic>
        <p:nvPicPr>
          <p:cNvPr id="5" name="Image 2" descr="preencoded.png">    </p:cNvPr>
          <p:cNvPicPr>
            <a:picLocks noChangeAspect="1"/>
          </p:cNvPicPr>
          <p:nvPr/>
        </p:nvPicPr>
        <p:blipFill>
          <a:blip r:embed="rId3"/>
          <a:stretch>
            <a:fillRect/>
          </a:stretch>
        </p:blipFill>
        <p:spPr>
          <a:xfrm>
            <a:off x="2066873" y="1409665"/>
            <a:ext cx="428614" cy="342891"/>
          </a:xfrm>
          <a:prstGeom prst="rect">
            <a:avLst/>
          </a:prstGeom>
        </p:spPr>
      </p:pic>
      <p:sp>
        <p:nvSpPr>
          <p:cNvPr id="6" name="Text 1"/>
          <p:cNvSpPr/>
          <p:nvPr/>
        </p:nvSpPr>
        <p:spPr>
          <a:xfrm>
            <a:off x="685783" y="1924002"/>
            <a:ext cx="3190414" cy="266693"/>
          </a:xfrm>
          <a:prstGeom prst="rect">
            <a:avLst/>
          </a:prstGeom>
          <a:noFill/>
          <a:ln/>
        </p:spPr>
        <p:txBody>
          <a:bodyPr wrap="none" lIns="0" tIns="0" rIns="0" bIns="0" rtlCol="0" anchor="ctr"/>
          <a:lstStyle/>
          <a:p>
            <a:pPr algn="ctr" indent="0" marL="0">
              <a:buNone/>
            </a:pPr>
            <a:r>
              <a:rPr lang="en-US" sz="1500" b="1" dirty="0">
                <a:solidFill>
                  <a:srgbClr val="292524"/>
                </a:solidFill>
                <a:latin typeface="宋体" pitchFamily="34" charset="0"/>
                <a:ea typeface="宋体" pitchFamily="34" charset="-122"/>
                <a:cs typeface="宋体" pitchFamily="34" charset="-120"/>
              </a:rPr>
              <a:t>替代效应</a:t>
            </a:r>
            <a:endParaRPr lang="en-US" sz="1500" dirty="0"/>
          </a:p>
        </p:txBody>
      </p:sp>
      <p:sp>
        <p:nvSpPr>
          <p:cNvPr id="7" name="Text 2"/>
          <p:cNvSpPr/>
          <p:nvPr/>
        </p:nvSpPr>
        <p:spPr>
          <a:xfrm>
            <a:off x="685783" y="230499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标准化讲解词被AI语音替代</a:t>
            </a:r>
            <a:endParaRPr lang="en-US" sz="1050" dirty="0"/>
          </a:p>
        </p:txBody>
      </p:sp>
      <p:sp>
        <p:nvSpPr>
          <p:cNvPr id="8" name="Text 3"/>
          <p:cNvSpPr/>
          <p:nvPr/>
        </p:nvSpPr>
        <p:spPr>
          <a:xfrm>
            <a:off x="685783" y="2571686"/>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简单行程排程被算法自动化</a:t>
            </a:r>
            <a:endParaRPr lang="en-US" sz="1050" dirty="0"/>
          </a:p>
        </p:txBody>
      </p:sp>
      <p:sp>
        <p:nvSpPr>
          <p:cNvPr id="9" name="Text 4"/>
          <p:cNvSpPr/>
          <p:nvPr/>
        </p:nvSpPr>
        <p:spPr>
          <a:xfrm>
            <a:off x="685783" y="2838379"/>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基础客服被AI Chatbot接管</a:t>
            </a:r>
            <a:endParaRPr lang="en-US" sz="1050" dirty="0"/>
          </a:p>
        </p:txBody>
      </p:sp>
      <p:sp>
        <p:nvSpPr>
          <p:cNvPr id="10" name="Text 5"/>
          <p:cNvSpPr/>
          <p:nvPr/>
        </p:nvSpPr>
        <p:spPr>
          <a:xfrm>
            <a:off x="685783" y="310507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重复性数据录入工作消失</a:t>
            </a:r>
            <a:endParaRPr lang="en-US" sz="1050" dirty="0"/>
          </a:p>
        </p:txBody>
      </p:sp>
      <p:pic>
        <p:nvPicPr>
          <p:cNvPr id="11" name="Image 3" descr="preencoded.png">    </p:cNvPr>
          <p:cNvPicPr>
            <a:picLocks noChangeAspect="1"/>
          </p:cNvPicPr>
          <p:nvPr/>
        </p:nvPicPr>
        <p:blipFill>
          <a:blip r:embed="rId4"/>
          <a:stretch>
            <a:fillRect/>
          </a:stretch>
        </p:blipFill>
        <p:spPr>
          <a:xfrm>
            <a:off x="685783" y="3371766"/>
            <a:ext cx="3181270" cy="304792"/>
          </a:xfrm>
          <a:prstGeom prst="rect">
            <a:avLst/>
          </a:prstGeom>
        </p:spPr>
      </p:pic>
      <p:sp>
        <p:nvSpPr>
          <p:cNvPr id="12" name="Text 6"/>
          <p:cNvSpPr/>
          <p:nvPr/>
        </p:nvSpPr>
        <p:spPr>
          <a:xfrm>
            <a:off x="761981" y="3447964"/>
            <a:ext cx="3038018" cy="152396"/>
          </a:xfrm>
          <a:prstGeom prst="rect">
            <a:avLst/>
          </a:prstGeom>
          <a:noFill/>
          <a:ln/>
        </p:spPr>
        <p:txBody>
          <a:bodyPr wrap="none" lIns="0" tIns="0" rIns="0" bIns="0" rtlCol="0" anchor="ctr"/>
          <a:lstStyle/>
          <a:p>
            <a:pPr algn="l" indent="0" marL="0">
              <a:buNone/>
            </a:pPr>
            <a:r>
              <a:rPr lang="en-US" sz="900" b="1" dirty="0">
                <a:solidFill>
                  <a:srgbClr val="DC2626"/>
                </a:solidFill>
                <a:latin typeface="等线" pitchFamily="34" charset="0"/>
                <a:ea typeface="等线" pitchFamily="34" charset="-122"/>
                <a:cs typeface="等线" pitchFamily="34" charset="-120"/>
              </a:rPr>
              <a:t>低判断、低责任的重复工作将被压缩</a:t>
            </a:r>
            <a:endParaRPr lang="en-US" sz="900" dirty="0"/>
          </a:p>
        </p:txBody>
      </p:sp>
      <p:pic>
        <p:nvPicPr>
          <p:cNvPr id="13" name="Image 4" descr="preencoded.png">    </p:cNvPr>
          <p:cNvPicPr>
            <a:picLocks noChangeAspect="1"/>
          </p:cNvPicPr>
          <p:nvPr/>
        </p:nvPicPr>
        <p:blipFill>
          <a:blip r:embed="rId5"/>
          <a:stretch>
            <a:fillRect/>
          </a:stretch>
        </p:blipFill>
        <p:spPr>
          <a:xfrm>
            <a:off x="4286143" y="1142971"/>
            <a:ext cx="3638459" cy="2762181"/>
          </a:xfrm>
          <a:prstGeom prst="rect">
            <a:avLst/>
          </a:prstGeom>
        </p:spPr>
      </p:pic>
      <p:pic>
        <p:nvPicPr>
          <p:cNvPr id="14" name="Image 5" descr="preencoded.png">    </p:cNvPr>
          <p:cNvPicPr>
            <a:picLocks noChangeAspect="1"/>
          </p:cNvPicPr>
          <p:nvPr/>
        </p:nvPicPr>
        <p:blipFill>
          <a:blip r:embed="rId6"/>
          <a:stretch>
            <a:fillRect/>
          </a:stretch>
        </p:blipFill>
        <p:spPr>
          <a:xfrm>
            <a:off x="5886303" y="1409665"/>
            <a:ext cx="428614" cy="342891"/>
          </a:xfrm>
          <a:prstGeom prst="rect">
            <a:avLst/>
          </a:prstGeom>
        </p:spPr>
      </p:pic>
      <p:sp>
        <p:nvSpPr>
          <p:cNvPr id="15" name="Text 7"/>
          <p:cNvSpPr/>
          <p:nvPr/>
        </p:nvSpPr>
        <p:spPr>
          <a:xfrm>
            <a:off x="4514737" y="1924002"/>
            <a:ext cx="3190414" cy="266693"/>
          </a:xfrm>
          <a:prstGeom prst="rect">
            <a:avLst/>
          </a:prstGeom>
          <a:noFill/>
          <a:ln/>
        </p:spPr>
        <p:txBody>
          <a:bodyPr wrap="none" lIns="0" tIns="0" rIns="0" bIns="0" rtlCol="0" anchor="ctr"/>
          <a:lstStyle/>
          <a:p>
            <a:pPr algn="ctr" indent="0" marL="0">
              <a:buNone/>
            </a:pPr>
            <a:r>
              <a:rPr lang="en-US" sz="1500" b="1" dirty="0">
                <a:solidFill>
                  <a:srgbClr val="292524"/>
                </a:solidFill>
                <a:latin typeface="宋体" pitchFamily="34" charset="0"/>
                <a:ea typeface="宋体" pitchFamily="34" charset="-122"/>
                <a:cs typeface="宋体" pitchFamily="34" charset="-120"/>
              </a:rPr>
              <a:t>增强效应</a:t>
            </a:r>
            <a:endParaRPr lang="en-US" sz="1500" dirty="0"/>
          </a:p>
        </p:txBody>
      </p:sp>
      <p:sp>
        <p:nvSpPr>
          <p:cNvPr id="16" name="Text 8"/>
          <p:cNvSpPr/>
          <p:nvPr/>
        </p:nvSpPr>
        <p:spPr>
          <a:xfrm>
            <a:off x="4514737" y="230499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AI辅助导游个性化讲解创作</a:t>
            </a:r>
            <a:endParaRPr lang="en-US" sz="1050" dirty="0"/>
          </a:p>
        </p:txBody>
      </p:sp>
      <p:sp>
        <p:nvSpPr>
          <p:cNvPr id="17" name="Text 9"/>
          <p:cNvSpPr/>
          <p:nvPr/>
        </p:nvSpPr>
        <p:spPr>
          <a:xfrm>
            <a:off x="4514737" y="2571686"/>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数据分析工具增强运营决策</a:t>
            </a:r>
            <a:endParaRPr lang="en-US" sz="1050" dirty="0"/>
          </a:p>
        </p:txBody>
      </p:sp>
      <p:sp>
        <p:nvSpPr>
          <p:cNvPr id="18" name="Text 10"/>
          <p:cNvSpPr/>
          <p:nvPr/>
        </p:nvSpPr>
        <p:spPr>
          <a:xfrm>
            <a:off x="4514737" y="2838379"/>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AI工具提升内容生产效率10x</a:t>
            </a:r>
            <a:endParaRPr lang="en-US" sz="1050" dirty="0"/>
          </a:p>
        </p:txBody>
      </p:sp>
      <p:sp>
        <p:nvSpPr>
          <p:cNvPr id="19" name="Text 11"/>
          <p:cNvSpPr/>
          <p:nvPr/>
        </p:nvSpPr>
        <p:spPr>
          <a:xfrm>
            <a:off x="4514737" y="310507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智能推荐优化行程设计质量</a:t>
            </a:r>
            <a:endParaRPr lang="en-US" sz="1050" dirty="0"/>
          </a:p>
        </p:txBody>
      </p:sp>
      <p:pic>
        <p:nvPicPr>
          <p:cNvPr id="20" name="Image 6" descr="preencoded.png">    </p:cNvPr>
          <p:cNvPicPr>
            <a:picLocks noChangeAspect="1"/>
          </p:cNvPicPr>
          <p:nvPr/>
        </p:nvPicPr>
        <p:blipFill>
          <a:blip r:embed="rId7"/>
          <a:stretch>
            <a:fillRect/>
          </a:stretch>
        </p:blipFill>
        <p:spPr>
          <a:xfrm>
            <a:off x="4514737" y="3371766"/>
            <a:ext cx="3181270" cy="304792"/>
          </a:xfrm>
          <a:prstGeom prst="rect">
            <a:avLst/>
          </a:prstGeom>
        </p:spPr>
      </p:pic>
      <p:sp>
        <p:nvSpPr>
          <p:cNvPr id="21" name="Text 12"/>
          <p:cNvSpPr/>
          <p:nvPr/>
        </p:nvSpPr>
        <p:spPr>
          <a:xfrm>
            <a:off x="4590935" y="3447964"/>
            <a:ext cx="3038018"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善用AI的从业者将获得显著竞争优势</a:t>
            </a:r>
            <a:endParaRPr lang="en-US" sz="900" dirty="0"/>
          </a:p>
        </p:txBody>
      </p:sp>
      <p:pic>
        <p:nvPicPr>
          <p:cNvPr id="22" name="Image 7" descr="preencoded.png">    </p:cNvPr>
          <p:cNvPicPr>
            <a:picLocks noChangeAspect="1"/>
          </p:cNvPicPr>
          <p:nvPr/>
        </p:nvPicPr>
        <p:blipFill>
          <a:blip r:embed="rId8"/>
          <a:stretch>
            <a:fillRect/>
          </a:stretch>
        </p:blipFill>
        <p:spPr>
          <a:xfrm>
            <a:off x="8105572" y="1142971"/>
            <a:ext cx="3638459" cy="2762181"/>
          </a:xfrm>
          <a:prstGeom prst="rect">
            <a:avLst/>
          </a:prstGeom>
        </p:spPr>
      </p:pic>
      <p:pic>
        <p:nvPicPr>
          <p:cNvPr id="23" name="Image 8" descr="preencoded.png">    </p:cNvPr>
          <p:cNvPicPr>
            <a:picLocks noChangeAspect="1"/>
          </p:cNvPicPr>
          <p:nvPr/>
        </p:nvPicPr>
        <p:blipFill>
          <a:blip r:embed="rId9"/>
          <a:stretch>
            <a:fillRect/>
          </a:stretch>
        </p:blipFill>
        <p:spPr>
          <a:xfrm>
            <a:off x="9791455" y="1409665"/>
            <a:ext cx="257169" cy="342891"/>
          </a:xfrm>
          <a:prstGeom prst="rect">
            <a:avLst/>
          </a:prstGeom>
        </p:spPr>
      </p:pic>
      <p:sp>
        <p:nvSpPr>
          <p:cNvPr id="24" name="Text 13"/>
          <p:cNvSpPr/>
          <p:nvPr/>
        </p:nvSpPr>
        <p:spPr>
          <a:xfrm>
            <a:off x="8334167" y="1924002"/>
            <a:ext cx="3190414" cy="266693"/>
          </a:xfrm>
          <a:prstGeom prst="rect">
            <a:avLst/>
          </a:prstGeom>
          <a:noFill/>
          <a:ln/>
        </p:spPr>
        <p:txBody>
          <a:bodyPr wrap="none" lIns="0" tIns="0" rIns="0" bIns="0" rtlCol="0" anchor="ctr"/>
          <a:lstStyle/>
          <a:p>
            <a:pPr algn="ctr" indent="0" marL="0">
              <a:buNone/>
            </a:pPr>
            <a:r>
              <a:rPr lang="en-US" sz="1500" b="1" dirty="0">
                <a:solidFill>
                  <a:srgbClr val="292524"/>
                </a:solidFill>
                <a:latin typeface="宋体" pitchFamily="34" charset="0"/>
                <a:ea typeface="宋体" pitchFamily="34" charset="-122"/>
                <a:cs typeface="宋体" pitchFamily="34" charset="-120"/>
              </a:rPr>
              <a:t>创造效应</a:t>
            </a:r>
            <a:endParaRPr lang="en-US" sz="1500" dirty="0"/>
          </a:p>
        </p:txBody>
      </p:sp>
      <p:sp>
        <p:nvSpPr>
          <p:cNvPr id="25" name="Text 14"/>
          <p:cNvSpPr/>
          <p:nvPr/>
        </p:nvSpPr>
        <p:spPr>
          <a:xfrm>
            <a:off x="8334167" y="230499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AI文旅设计师（新职业）</a:t>
            </a:r>
            <a:endParaRPr lang="en-US" sz="1050" dirty="0"/>
          </a:p>
        </p:txBody>
      </p:sp>
      <p:sp>
        <p:nvSpPr>
          <p:cNvPr id="26" name="Text 15"/>
          <p:cNvSpPr/>
          <p:nvPr/>
        </p:nvSpPr>
        <p:spPr>
          <a:xfrm>
            <a:off x="8334167" y="2571686"/>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文旅AI提示工程师（新职业）</a:t>
            </a:r>
            <a:endParaRPr lang="en-US" sz="1050" dirty="0"/>
          </a:p>
        </p:txBody>
      </p:sp>
      <p:sp>
        <p:nvSpPr>
          <p:cNvPr id="27" name="Text 16"/>
          <p:cNvSpPr/>
          <p:nvPr/>
        </p:nvSpPr>
        <p:spPr>
          <a:xfrm>
            <a:off x="8334167" y="2838379"/>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数字文旅运营师（新职业）</a:t>
            </a:r>
            <a:endParaRPr lang="en-US" sz="1050" dirty="0"/>
          </a:p>
        </p:txBody>
      </p:sp>
      <p:sp>
        <p:nvSpPr>
          <p:cNvPr id="28" name="Text 17"/>
          <p:cNvSpPr/>
          <p:nvPr/>
        </p:nvSpPr>
        <p:spPr>
          <a:xfrm>
            <a:off x="8334167" y="3105072"/>
            <a:ext cx="3190414"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 文旅智能体训练师（新职业）</a:t>
            </a:r>
            <a:endParaRPr lang="en-US" sz="1050" dirty="0"/>
          </a:p>
        </p:txBody>
      </p:sp>
      <p:pic>
        <p:nvPicPr>
          <p:cNvPr id="29" name="Image 9" descr="preencoded.png">    </p:cNvPr>
          <p:cNvPicPr>
            <a:picLocks noChangeAspect="1"/>
          </p:cNvPicPr>
          <p:nvPr/>
        </p:nvPicPr>
        <p:blipFill>
          <a:blip r:embed="rId10"/>
          <a:stretch>
            <a:fillRect/>
          </a:stretch>
        </p:blipFill>
        <p:spPr>
          <a:xfrm>
            <a:off x="8334167" y="3371766"/>
            <a:ext cx="3181270" cy="304792"/>
          </a:xfrm>
          <a:prstGeom prst="rect">
            <a:avLst/>
          </a:prstGeom>
        </p:spPr>
      </p:pic>
      <p:sp>
        <p:nvSpPr>
          <p:cNvPr id="30" name="Text 18"/>
          <p:cNvSpPr/>
          <p:nvPr/>
        </p:nvSpPr>
        <p:spPr>
          <a:xfrm>
            <a:off x="8410365" y="3447964"/>
            <a:ext cx="3038018" cy="152396"/>
          </a:xfrm>
          <a:prstGeom prst="rect">
            <a:avLst/>
          </a:prstGeom>
          <a:noFill/>
          <a:ln/>
        </p:spPr>
        <p:txBody>
          <a:bodyPr wrap="none" lIns="0" tIns="0" rIns="0" bIns="0" rtlCol="0" anchor="ctr"/>
          <a:lstStyle/>
          <a:p>
            <a:pPr algn="l" indent="0" marL="0">
              <a:buNone/>
            </a:pPr>
            <a:r>
              <a:rPr lang="en-US" sz="900" b="1" dirty="0">
                <a:solidFill>
                  <a:srgbClr val="16A34A"/>
                </a:solidFill>
                <a:latin typeface="等线" pitchFamily="34" charset="0"/>
                <a:ea typeface="等线" pitchFamily="34" charset="-122"/>
                <a:cs typeface="等线" pitchFamily="34" charset="-120"/>
              </a:rPr>
              <a:t>AI创造出前所未有的职业机会</a:t>
            </a:r>
            <a:endParaRPr lang="en-US" sz="900" dirty="0"/>
          </a:p>
        </p:txBody>
      </p:sp>
      <p:pic>
        <p:nvPicPr>
          <p:cNvPr id="31" name="Image 10" descr="preencoded.png">    </p:cNvPr>
          <p:cNvPicPr>
            <a:picLocks noChangeAspect="1"/>
          </p:cNvPicPr>
          <p:nvPr/>
        </p:nvPicPr>
        <p:blipFill>
          <a:blip r:embed="rId11"/>
          <a:stretch>
            <a:fillRect/>
          </a:stretch>
        </p:blipFill>
        <p:spPr>
          <a:xfrm>
            <a:off x="457189" y="4095648"/>
            <a:ext cx="11277318" cy="952476"/>
          </a:xfrm>
          <a:prstGeom prst="rect">
            <a:avLst/>
          </a:prstGeom>
        </p:spPr>
      </p:pic>
      <p:sp>
        <p:nvSpPr>
          <p:cNvPr id="32" name="Text 19"/>
          <p:cNvSpPr/>
          <p:nvPr/>
        </p:nvSpPr>
        <p:spPr>
          <a:xfrm>
            <a:off x="647684" y="4286143"/>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核心判断</a:t>
            </a:r>
            <a:endParaRPr lang="en-US" sz="1350" dirty="0"/>
          </a:p>
        </p:txBody>
      </p:sp>
      <p:sp>
        <p:nvSpPr>
          <p:cNvPr id="33" name="Text 20"/>
          <p:cNvSpPr/>
          <p:nvPr/>
        </p:nvSpPr>
        <p:spPr>
          <a:xfrm>
            <a:off x="647684" y="4667133"/>
            <a:ext cx="10905472" cy="190495"/>
          </a:xfrm>
          <a:prstGeom prst="rect">
            <a:avLst/>
          </a:prstGeom>
          <a:noFill/>
          <a:ln/>
        </p:spPr>
        <p:txBody>
          <a:bodyPr wrap="none" lIns="0" tIns="0" rIns="0" bIns="0" rtlCol="0" anchor="ctr"/>
          <a:lstStyle/>
          <a:p>
            <a:pPr algn="l" indent="0" marL="0">
              <a:buNone/>
            </a:pPr>
            <a:r>
              <a:rPr lang="en-US" sz="1050" dirty="0">
                <a:solidFill>
                  <a:srgbClr val="D6D3D1"/>
                </a:solidFill>
                <a:latin typeface="等线" pitchFamily="34" charset="0"/>
                <a:ea typeface="等线" pitchFamily="34" charset="-122"/>
                <a:cs typeface="等线" pitchFamily="34" charset="-120"/>
              </a:rPr>
              <a:t>AI不会简单消灭文旅职业，而是会重构职业价值。高场景理解、高文化解释、高服务设计、高资源整合的能力将变得更加重要。关键在于：你不是与AI竞争，而是与"会用AI的人"竞争。</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从"就业"到"创业"：职业观念的范式转换</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019250"/>
          </a:xfrm>
          <a:prstGeom prst="rect">
            <a:avLst/>
          </a:prstGeom>
        </p:spPr>
      </p:pic>
      <p:sp>
        <p:nvSpPr>
          <p:cNvPr id="5" name="Text 1"/>
          <p:cNvSpPr/>
          <p:nvPr/>
        </p:nvSpPr>
        <p:spPr>
          <a:xfrm>
            <a:off x="685783" y="1371566"/>
            <a:ext cx="5076317" cy="266693"/>
          </a:xfrm>
          <a:prstGeom prst="rect">
            <a:avLst/>
          </a:prstGeom>
          <a:noFill/>
          <a:ln/>
        </p:spPr>
        <p:txBody>
          <a:bodyPr wrap="none" lIns="0" tIns="0" rIns="0" bIns="0" rtlCol="0" anchor="ctr"/>
          <a:lstStyle/>
          <a:p>
            <a:pPr algn="l" indent="0" marL="0">
              <a:buNone/>
            </a:pPr>
            <a:r>
              <a:rPr lang="en-US" sz="1500" b="1" dirty="0">
                <a:solidFill>
                  <a:srgbClr val="FBBF24"/>
                </a:solidFill>
                <a:latin typeface="宋体" pitchFamily="34" charset="0"/>
                <a:ea typeface="宋体" pitchFamily="34" charset="-122"/>
                <a:cs typeface="宋体" pitchFamily="34" charset="-120"/>
              </a:rPr>
              <a:t>传统就业观</a:t>
            </a:r>
            <a:endParaRPr lang="en-US" sz="1500" dirty="0"/>
          </a:p>
        </p:txBody>
      </p:sp>
      <p:pic>
        <p:nvPicPr>
          <p:cNvPr id="6" name="Image 2" descr="preencoded.png">    </p:cNvPr>
          <p:cNvPicPr>
            <a:picLocks noChangeAspect="1"/>
          </p:cNvPicPr>
          <p:nvPr/>
        </p:nvPicPr>
        <p:blipFill>
          <a:blip r:embed="rId3"/>
          <a:stretch>
            <a:fillRect/>
          </a:stretch>
        </p:blipFill>
        <p:spPr>
          <a:xfrm>
            <a:off x="685783" y="1828754"/>
            <a:ext cx="133347" cy="133347"/>
          </a:xfrm>
          <a:prstGeom prst="rect">
            <a:avLst/>
          </a:prstGeom>
        </p:spPr>
      </p:pic>
      <p:sp>
        <p:nvSpPr>
          <p:cNvPr id="7" name="Text 2"/>
          <p:cNvSpPr/>
          <p:nvPr/>
        </p:nvSpPr>
        <p:spPr>
          <a:xfrm>
            <a:off x="895328" y="1790655"/>
            <a:ext cx="1333086" cy="190495"/>
          </a:xfrm>
          <a:prstGeom prst="rect">
            <a:avLst/>
          </a:prstGeom>
          <a:noFill/>
          <a:ln/>
        </p:spPr>
        <p:txBody>
          <a:bodyPr wrap="none" lIns="0" tIns="0" rIns="0" bIns="0" rtlCol="0" anchor="ctr"/>
          <a:lstStyle/>
          <a:p>
            <a:pPr algn="l" indent="0" marL="0">
              <a:buNone/>
            </a:pPr>
            <a:r>
              <a:rPr lang="en-US" sz="1050" dirty="0">
                <a:solidFill>
                  <a:srgbClr val="F5F5F4"/>
                </a:solidFill>
                <a:latin typeface="等线" pitchFamily="34" charset="0"/>
                <a:ea typeface="等线" pitchFamily="34" charset="-122"/>
                <a:cs typeface="等线" pitchFamily="34" charset="-120"/>
              </a:rPr>
              <a:t>找一个稳定的"铁饭碗"</a:t>
            </a:r>
            <a:endParaRPr lang="en-US" sz="1050" dirty="0"/>
          </a:p>
        </p:txBody>
      </p:sp>
      <p:pic>
        <p:nvPicPr>
          <p:cNvPr id="8" name="Image 3" descr="preencoded.png">    </p:cNvPr>
          <p:cNvPicPr>
            <a:picLocks noChangeAspect="1"/>
          </p:cNvPicPr>
          <p:nvPr/>
        </p:nvPicPr>
        <p:blipFill>
          <a:blip r:embed="rId4"/>
          <a:stretch>
            <a:fillRect/>
          </a:stretch>
        </p:blipFill>
        <p:spPr>
          <a:xfrm>
            <a:off x="685783" y="2133547"/>
            <a:ext cx="133347" cy="133347"/>
          </a:xfrm>
          <a:prstGeom prst="rect">
            <a:avLst/>
          </a:prstGeom>
        </p:spPr>
      </p:pic>
      <p:sp>
        <p:nvSpPr>
          <p:cNvPr id="9" name="Text 3"/>
          <p:cNvSpPr/>
          <p:nvPr/>
        </p:nvSpPr>
        <p:spPr>
          <a:xfrm>
            <a:off x="895328" y="2095448"/>
            <a:ext cx="1075917" cy="190495"/>
          </a:xfrm>
          <a:prstGeom prst="rect">
            <a:avLst/>
          </a:prstGeom>
          <a:noFill/>
          <a:ln/>
        </p:spPr>
        <p:txBody>
          <a:bodyPr wrap="none" lIns="0" tIns="0" rIns="0" bIns="0" rtlCol="0" anchor="ctr"/>
          <a:lstStyle/>
          <a:p>
            <a:pPr algn="l" indent="0" marL="0">
              <a:buNone/>
            </a:pPr>
            <a:r>
              <a:rPr lang="en-US" sz="1050" dirty="0">
                <a:solidFill>
                  <a:srgbClr val="F5F5F4"/>
                </a:solidFill>
                <a:latin typeface="等线" pitchFamily="34" charset="0"/>
                <a:ea typeface="等线" pitchFamily="34" charset="-122"/>
                <a:cs typeface="等线" pitchFamily="34" charset="-120"/>
              </a:rPr>
              <a:t>一份工作干到退休</a:t>
            </a:r>
            <a:endParaRPr lang="en-US" sz="1050" dirty="0"/>
          </a:p>
        </p:txBody>
      </p:sp>
      <p:pic>
        <p:nvPicPr>
          <p:cNvPr id="10" name="Image 4" descr="preencoded.png">    </p:cNvPr>
          <p:cNvPicPr>
            <a:picLocks noChangeAspect="1"/>
          </p:cNvPicPr>
          <p:nvPr/>
        </p:nvPicPr>
        <p:blipFill>
          <a:blip r:embed="rId5"/>
          <a:stretch>
            <a:fillRect/>
          </a:stretch>
        </p:blipFill>
        <p:spPr>
          <a:xfrm>
            <a:off x="685783" y="2438339"/>
            <a:ext cx="133347" cy="133347"/>
          </a:xfrm>
          <a:prstGeom prst="rect">
            <a:avLst/>
          </a:prstGeom>
        </p:spPr>
      </p:pic>
      <p:sp>
        <p:nvSpPr>
          <p:cNvPr id="11" name="Text 4"/>
          <p:cNvSpPr/>
          <p:nvPr/>
        </p:nvSpPr>
        <p:spPr>
          <a:xfrm>
            <a:off x="895328" y="2400240"/>
            <a:ext cx="1475957" cy="190495"/>
          </a:xfrm>
          <a:prstGeom prst="rect">
            <a:avLst/>
          </a:prstGeom>
          <a:noFill/>
          <a:ln/>
        </p:spPr>
        <p:txBody>
          <a:bodyPr wrap="none" lIns="0" tIns="0" rIns="0" bIns="0" rtlCol="0" anchor="ctr"/>
          <a:lstStyle/>
          <a:p>
            <a:pPr algn="l" indent="0" marL="0">
              <a:buNone/>
            </a:pPr>
            <a:r>
              <a:rPr lang="en-US" sz="1050" dirty="0">
                <a:solidFill>
                  <a:srgbClr val="F5F5F4"/>
                </a:solidFill>
                <a:latin typeface="等线" pitchFamily="34" charset="0"/>
                <a:ea typeface="等线" pitchFamily="34" charset="-122"/>
                <a:cs typeface="等线" pitchFamily="34" charset="-120"/>
              </a:rPr>
              <a:t>依赖单一雇主和单一收入</a:t>
            </a:r>
            <a:endParaRPr lang="en-US" sz="1050" dirty="0"/>
          </a:p>
        </p:txBody>
      </p:sp>
      <p:pic>
        <p:nvPicPr>
          <p:cNvPr id="12" name="Image 5" descr="preencoded.png">    </p:cNvPr>
          <p:cNvPicPr>
            <a:picLocks noChangeAspect="1"/>
          </p:cNvPicPr>
          <p:nvPr/>
        </p:nvPicPr>
        <p:blipFill>
          <a:blip r:embed="rId6"/>
          <a:stretch>
            <a:fillRect/>
          </a:stretch>
        </p:blipFill>
        <p:spPr>
          <a:xfrm>
            <a:off x="685783" y="2743131"/>
            <a:ext cx="133347" cy="133347"/>
          </a:xfrm>
          <a:prstGeom prst="rect">
            <a:avLst/>
          </a:prstGeom>
        </p:spPr>
      </p:pic>
      <p:sp>
        <p:nvSpPr>
          <p:cNvPr id="13" name="Text 5"/>
          <p:cNvSpPr/>
          <p:nvPr/>
        </p:nvSpPr>
        <p:spPr>
          <a:xfrm>
            <a:off x="895328" y="2705032"/>
            <a:ext cx="1209264" cy="190495"/>
          </a:xfrm>
          <a:prstGeom prst="rect">
            <a:avLst/>
          </a:prstGeom>
          <a:noFill/>
          <a:ln/>
        </p:spPr>
        <p:txBody>
          <a:bodyPr wrap="none" lIns="0" tIns="0" rIns="0" bIns="0" rtlCol="0" anchor="ctr"/>
          <a:lstStyle/>
          <a:p>
            <a:pPr algn="l" indent="0" marL="0">
              <a:buNone/>
            </a:pPr>
            <a:r>
              <a:rPr lang="en-US" sz="1050" dirty="0">
                <a:solidFill>
                  <a:srgbClr val="F5F5F4"/>
                </a:solidFill>
                <a:latin typeface="等线" pitchFamily="34" charset="0"/>
                <a:ea typeface="等线" pitchFamily="34" charset="-122"/>
                <a:cs typeface="等线" pitchFamily="34" charset="-120"/>
              </a:rPr>
              <a:t>被动等待晋升和加薪</a:t>
            </a:r>
            <a:endParaRPr lang="en-US" sz="1050" dirty="0"/>
          </a:p>
        </p:txBody>
      </p:sp>
      <p:pic>
        <p:nvPicPr>
          <p:cNvPr id="14" name="Image 6" descr="preencoded.png">    </p:cNvPr>
          <p:cNvPicPr>
            <a:picLocks noChangeAspect="1"/>
          </p:cNvPicPr>
          <p:nvPr/>
        </p:nvPicPr>
        <p:blipFill>
          <a:blip r:embed="rId7"/>
          <a:stretch>
            <a:fillRect/>
          </a:stretch>
        </p:blipFill>
        <p:spPr>
          <a:xfrm>
            <a:off x="6210145" y="1142971"/>
            <a:ext cx="5524362" cy="2019250"/>
          </a:xfrm>
          <a:prstGeom prst="rect">
            <a:avLst/>
          </a:prstGeom>
        </p:spPr>
      </p:pic>
      <p:sp>
        <p:nvSpPr>
          <p:cNvPr id="15" name="Text 6"/>
          <p:cNvSpPr/>
          <p:nvPr/>
        </p:nvSpPr>
        <p:spPr>
          <a:xfrm>
            <a:off x="6457789" y="1390615"/>
            <a:ext cx="5038218" cy="266693"/>
          </a:xfrm>
          <a:prstGeom prst="rect">
            <a:avLst/>
          </a:prstGeom>
          <a:noFill/>
          <a:ln/>
        </p:spPr>
        <p:txBody>
          <a:bodyPr wrap="none" lIns="0" tIns="0" rIns="0" bIns="0" rtlCol="0" anchor="ctr"/>
          <a:lstStyle/>
          <a:p>
            <a:pPr algn="l" indent="0" marL="0">
              <a:buNone/>
            </a:pPr>
            <a:r>
              <a:rPr lang="en-US" sz="1500" b="1" dirty="0">
                <a:solidFill>
                  <a:srgbClr val="D97706"/>
                </a:solidFill>
                <a:latin typeface="宋体" pitchFamily="34" charset="0"/>
                <a:ea typeface="宋体" pitchFamily="34" charset="-122"/>
                <a:cs typeface="宋体" pitchFamily="34" charset="-120"/>
              </a:rPr>
              <a:t>AI时代新范式</a:t>
            </a:r>
            <a:endParaRPr lang="en-US" sz="1500" dirty="0"/>
          </a:p>
        </p:txBody>
      </p:sp>
      <p:pic>
        <p:nvPicPr>
          <p:cNvPr id="16" name="Image 7" descr="preencoded.png">    </p:cNvPr>
          <p:cNvPicPr>
            <a:picLocks noChangeAspect="1"/>
          </p:cNvPicPr>
          <p:nvPr/>
        </p:nvPicPr>
        <p:blipFill>
          <a:blip r:embed="rId8"/>
          <a:stretch>
            <a:fillRect/>
          </a:stretch>
        </p:blipFill>
        <p:spPr>
          <a:xfrm>
            <a:off x="6457789" y="1847804"/>
            <a:ext cx="133347" cy="133347"/>
          </a:xfrm>
          <a:prstGeom prst="rect">
            <a:avLst/>
          </a:prstGeom>
        </p:spPr>
      </p:pic>
      <p:sp>
        <p:nvSpPr>
          <p:cNvPr id="17" name="Text 7"/>
          <p:cNvSpPr/>
          <p:nvPr/>
        </p:nvSpPr>
        <p:spPr>
          <a:xfrm>
            <a:off x="6667333" y="1809705"/>
            <a:ext cx="4809624"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打造个人品牌：</a:t>
            </a:r>
            <a:pPr algn="l" indent="0" marL="0">
              <a:buNone/>
            </a:pPr>
            <a:r>
              <a:rPr lang="en-US" sz="1050" dirty="0">
                <a:solidFill>
                  <a:srgbClr val="000000"/>
                </a:solidFill>
                <a:latin typeface="等线" pitchFamily="34" charset="0"/>
                <a:ea typeface="等线" pitchFamily="34" charset="-122"/>
                <a:cs typeface="等线" pitchFamily="34" charset="-120"/>
              </a:rPr>
              <a:t>把自己当作一家公司来经营——有定位、有产品、有品牌、有增长</a:t>
            </a:r>
            <a:endParaRPr lang="en-US" sz="1050" dirty="0"/>
          </a:p>
        </p:txBody>
      </p:sp>
      <p:pic>
        <p:nvPicPr>
          <p:cNvPr id="18" name="Image 8" descr="preencoded.png">    </p:cNvPr>
          <p:cNvPicPr>
            <a:picLocks noChangeAspect="1"/>
          </p:cNvPicPr>
          <p:nvPr/>
        </p:nvPicPr>
        <p:blipFill>
          <a:blip r:embed="rId9"/>
          <a:stretch>
            <a:fillRect/>
          </a:stretch>
        </p:blipFill>
        <p:spPr>
          <a:xfrm>
            <a:off x="6457789" y="2152596"/>
            <a:ext cx="133347" cy="133347"/>
          </a:xfrm>
          <a:prstGeom prst="rect">
            <a:avLst/>
          </a:prstGeom>
        </p:spPr>
      </p:pic>
      <p:sp>
        <p:nvSpPr>
          <p:cNvPr id="19" name="Text 8"/>
          <p:cNvSpPr/>
          <p:nvPr/>
        </p:nvSpPr>
        <p:spPr>
          <a:xfrm>
            <a:off x="6667333" y="2114497"/>
            <a:ext cx="4495307"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多元收入组合：</a:t>
            </a:r>
            <a:pPr algn="l" indent="0" marL="0">
              <a:buNone/>
            </a:pPr>
            <a:r>
              <a:rPr lang="en-US" sz="1050" dirty="0">
                <a:solidFill>
                  <a:srgbClr val="000000"/>
                </a:solidFill>
                <a:latin typeface="等线" pitchFamily="34" charset="0"/>
                <a:ea typeface="等线" pitchFamily="34" charset="-122"/>
                <a:cs typeface="等线" pitchFamily="34" charset="-120"/>
              </a:rPr>
              <a:t>不依赖单一雇主，构建就业+自由职业+创业的多元收入结构</a:t>
            </a:r>
            <a:endParaRPr lang="en-US" sz="1050" dirty="0"/>
          </a:p>
        </p:txBody>
      </p:sp>
      <p:pic>
        <p:nvPicPr>
          <p:cNvPr id="20" name="Image 9" descr="preencoded.png">    </p:cNvPr>
          <p:cNvPicPr>
            <a:picLocks noChangeAspect="1"/>
          </p:cNvPicPr>
          <p:nvPr/>
        </p:nvPicPr>
        <p:blipFill>
          <a:blip r:embed="rId10"/>
          <a:stretch>
            <a:fillRect/>
          </a:stretch>
        </p:blipFill>
        <p:spPr>
          <a:xfrm>
            <a:off x="6457789" y="2457389"/>
            <a:ext cx="133347" cy="133347"/>
          </a:xfrm>
          <a:prstGeom prst="rect">
            <a:avLst/>
          </a:prstGeom>
        </p:spPr>
      </p:pic>
      <p:sp>
        <p:nvSpPr>
          <p:cNvPr id="21" name="Text 9"/>
          <p:cNvSpPr/>
          <p:nvPr/>
        </p:nvSpPr>
        <p:spPr>
          <a:xfrm>
            <a:off x="6667333" y="2419290"/>
            <a:ext cx="3361860"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终身学习迭代：</a:t>
            </a:r>
            <a:pPr algn="l" indent="0" marL="0">
              <a:buNone/>
            </a:pPr>
            <a:r>
              <a:rPr lang="en-US" sz="1050" dirty="0">
                <a:solidFill>
                  <a:srgbClr val="000000"/>
                </a:solidFill>
                <a:latin typeface="等线" pitchFamily="34" charset="0"/>
                <a:ea typeface="等线" pitchFamily="34" charset="-122"/>
                <a:cs typeface="等线" pitchFamily="34" charset="-120"/>
              </a:rPr>
              <a:t>持续更新技能栈，适应AI技术的快速迭代</a:t>
            </a:r>
            <a:endParaRPr lang="en-US" sz="1050" dirty="0"/>
          </a:p>
        </p:txBody>
      </p:sp>
      <p:pic>
        <p:nvPicPr>
          <p:cNvPr id="22" name="Image 10" descr="preencoded.png">    </p:cNvPr>
          <p:cNvPicPr>
            <a:picLocks noChangeAspect="1"/>
          </p:cNvPicPr>
          <p:nvPr/>
        </p:nvPicPr>
        <p:blipFill>
          <a:blip r:embed="rId11"/>
          <a:stretch>
            <a:fillRect/>
          </a:stretch>
        </p:blipFill>
        <p:spPr>
          <a:xfrm>
            <a:off x="6457789" y="2762181"/>
            <a:ext cx="133347" cy="133347"/>
          </a:xfrm>
          <a:prstGeom prst="rect">
            <a:avLst/>
          </a:prstGeom>
        </p:spPr>
      </p:pic>
      <p:sp>
        <p:nvSpPr>
          <p:cNvPr id="23" name="Text 10"/>
          <p:cNvSpPr/>
          <p:nvPr/>
        </p:nvSpPr>
        <p:spPr>
          <a:xfrm>
            <a:off x="6667333" y="2724082"/>
            <a:ext cx="2933246"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生态协同发展：</a:t>
            </a:r>
            <a:pPr algn="l" indent="0" marL="0">
              <a:buNone/>
            </a:pPr>
            <a:r>
              <a:rPr lang="en-US" sz="1050" dirty="0">
                <a:solidFill>
                  <a:srgbClr val="000000"/>
                </a:solidFill>
                <a:latin typeface="等线" pitchFamily="34" charset="0"/>
                <a:ea typeface="等线" pitchFamily="34" charset="-122"/>
                <a:cs typeface="等线" pitchFamily="34" charset="-120"/>
              </a:rPr>
              <a:t>个人-平台-产业形成价值共创网络</a:t>
            </a:r>
            <a:endParaRPr lang="en-US" sz="1050" dirty="0"/>
          </a:p>
        </p:txBody>
      </p:sp>
      <p:pic>
        <p:nvPicPr>
          <p:cNvPr id="24" name="Image 11" descr="preencoded.png">    </p:cNvPr>
          <p:cNvPicPr>
            <a:picLocks noChangeAspect="1"/>
          </p:cNvPicPr>
          <p:nvPr/>
        </p:nvPicPr>
        <p:blipFill>
          <a:blip r:embed="rId12"/>
          <a:stretch>
            <a:fillRect/>
          </a:stretch>
        </p:blipFill>
        <p:spPr>
          <a:xfrm>
            <a:off x="457189" y="3390815"/>
            <a:ext cx="2733607" cy="723882"/>
          </a:xfrm>
          <a:prstGeom prst="rect">
            <a:avLst/>
          </a:prstGeom>
        </p:spPr>
      </p:pic>
      <p:sp>
        <p:nvSpPr>
          <p:cNvPr id="25" name="Text 11"/>
          <p:cNvSpPr/>
          <p:nvPr/>
        </p:nvSpPr>
        <p:spPr>
          <a:xfrm>
            <a:off x="571486" y="3505112"/>
            <a:ext cx="2514156" cy="304792"/>
          </a:xfrm>
          <a:prstGeom prst="rect">
            <a:avLst/>
          </a:prstGeom>
          <a:noFill/>
          <a:ln/>
        </p:spPr>
        <p:txBody>
          <a:bodyPr wrap="none" lIns="0" tIns="0" rIns="0" bIns="0" rtlCol="0" anchor="ctr"/>
          <a:lstStyle/>
          <a:p>
            <a:pPr algn="ctr" indent="0" marL="0">
              <a:buNone/>
            </a:pPr>
            <a:r>
              <a:rPr lang="en-US" sz="1800" b="1" dirty="0">
                <a:solidFill>
                  <a:srgbClr val="D97706"/>
                </a:solidFill>
                <a:latin typeface="等线" pitchFamily="34" charset="0"/>
                <a:ea typeface="等线" pitchFamily="34" charset="-122"/>
                <a:cs typeface="等线" pitchFamily="34" charset="-120"/>
              </a:rPr>
              <a:t>×</a:t>
            </a:r>
            <a:endParaRPr lang="en-US" sz="1800" dirty="0"/>
          </a:p>
        </p:txBody>
      </p:sp>
      <p:sp>
        <p:nvSpPr>
          <p:cNvPr id="26" name="Text 12"/>
          <p:cNvSpPr/>
          <p:nvPr/>
        </p:nvSpPr>
        <p:spPr>
          <a:xfrm>
            <a:off x="571486" y="3848004"/>
            <a:ext cx="2514156" cy="152396"/>
          </a:xfrm>
          <a:prstGeom prst="rect">
            <a:avLst/>
          </a:prstGeom>
          <a:noFill/>
          <a:ln/>
        </p:spPr>
        <p:txBody>
          <a:bodyPr wrap="non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终身雇佣制</a:t>
            </a:r>
            <a:endParaRPr lang="en-US" sz="900" dirty="0"/>
          </a:p>
        </p:txBody>
      </p:sp>
      <p:pic>
        <p:nvPicPr>
          <p:cNvPr id="27" name="Image 12" descr="preencoded.png">    </p:cNvPr>
          <p:cNvPicPr>
            <a:picLocks noChangeAspect="1"/>
          </p:cNvPicPr>
          <p:nvPr/>
        </p:nvPicPr>
        <p:blipFill>
          <a:blip r:embed="rId13"/>
          <a:stretch>
            <a:fillRect/>
          </a:stretch>
        </p:blipFill>
        <p:spPr>
          <a:xfrm>
            <a:off x="3305092" y="3390815"/>
            <a:ext cx="2733607" cy="723882"/>
          </a:xfrm>
          <a:prstGeom prst="rect">
            <a:avLst/>
          </a:prstGeom>
        </p:spPr>
      </p:pic>
      <p:sp>
        <p:nvSpPr>
          <p:cNvPr id="28" name="Text 13"/>
          <p:cNvSpPr/>
          <p:nvPr/>
        </p:nvSpPr>
        <p:spPr>
          <a:xfrm>
            <a:off x="3419390" y="3505112"/>
            <a:ext cx="2514156" cy="304792"/>
          </a:xfrm>
          <a:prstGeom prst="rect">
            <a:avLst/>
          </a:prstGeom>
          <a:noFill/>
          <a:ln/>
        </p:spPr>
        <p:txBody>
          <a:bodyPr wrap="none" lIns="0" tIns="0" rIns="0" bIns="0" rtlCol="0" anchor="ctr"/>
          <a:lstStyle/>
          <a:p>
            <a:pPr algn="ctr" indent="0" marL="0">
              <a:buNone/>
            </a:pPr>
            <a:r>
              <a:rPr lang="en-US" sz="1800" b="1" dirty="0">
                <a:solidFill>
                  <a:srgbClr val="D97706"/>
                </a:solidFill>
                <a:latin typeface="等线" pitchFamily="34" charset="0"/>
                <a:ea typeface="等线" pitchFamily="34" charset="-122"/>
                <a:cs typeface="等线" pitchFamily="34" charset="-120"/>
              </a:rPr>
              <a:t>×</a:t>
            </a:r>
            <a:endParaRPr lang="en-US" sz="1800" dirty="0"/>
          </a:p>
        </p:txBody>
      </p:sp>
      <p:sp>
        <p:nvSpPr>
          <p:cNvPr id="29" name="Text 14"/>
          <p:cNvSpPr/>
          <p:nvPr/>
        </p:nvSpPr>
        <p:spPr>
          <a:xfrm>
            <a:off x="3419390" y="3848004"/>
            <a:ext cx="2514156" cy="152396"/>
          </a:xfrm>
          <a:prstGeom prst="rect">
            <a:avLst/>
          </a:prstGeom>
          <a:noFill/>
          <a:ln/>
        </p:spPr>
        <p:txBody>
          <a:bodyPr wrap="non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单一技能依赖</a:t>
            </a:r>
            <a:endParaRPr lang="en-US" sz="900" dirty="0"/>
          </a:p>
        </p:txBody>
      </p:sp>
      <p:pic>
        <p:nvPicPr>
          <p:cNvPr id="30" name="Image 13" descr="preencoded.png">    </p:cNvPr>
          <p:cNvPicPr>
            <a:picLocks noChangeAspect="1"/>
          </p:cNvPicPr>
          <p:nvPr/>
        </p:nvPicPr>
        <p:blipFill>
          <a:blip r:embed="rId14"/>
          <a:stretch>
            <a:fillRect/>
          </a:stretch>
        </p:blipFill>
        <p:spPr>
          <a:xfrm>
            <a:off x="6152996" y="3390815"/>
            <a:ext cx="2733607" cy="723882"/>
          </a:xfrm>
          <a:prstGeom prst="rect">
            <a:avLst/>
          </a:prstGeom>
        </p:spPr>
      </p:pic>
      <p:sp>
        <p:nvSpPr>
          <p:cNvPr id="31" name="Text 15"/>
          <p:cNvSpPr/>
          <p:nvPr/>
        </p:nvSpPr>
        <p:spPr>
          <a:xfrm>
            <a:off x="6267293" y="3505112"/>
            <a:ext cx="2514156" cy="304792"/>
          </a:xfrm>
          <a:prstGeom prst="rect">
            <a:avLst/>
          </a:prstGeom>
          <a:noFill/>
          <a:ln/>
        </p:spPr>
        <p:txBody>
          <a:bodyPr wrap="none" lIns="0" tIns="0" rIns="0" bIns="0" rtlCol="0" anchor="ctr"/>
          <a:lstStyle/>
          <a:p>
            <a:pPr algn="ctr" indent="0" marL="0">
              <a:buNone/>
            </a:pPr>
            <a:r>
              <a:rPr lang="en-US" sz="1800" b="1" dirty="0">
                <a:solidFill>
                  <a:srgbClr val="16A34A"/>
                </a:solidFill>
                <a:latin typeface="等线" pitchFamily="34" charset="0"/>
                <a:ea typeface="等线" pitchFamily="34" charset="-122"/>
                <a:cs typeface="等线" pitchFamily="34" charset="-120"/>
              </a:rPr>
              <a:t>✓</a:t>
            </a:r>
            <a:endParaRPr lang="en-US" sz="1800" dirty="0"/>
          </a:p>
        </p:txBody>
      </p:sp>
      <p:sp>
        <p:nvSpPr>
          <p:cNvPr id="32" name="Text 16"/>
          <p:cNvSpPr/>
          <p:nvPr/>
        </p:nvSpPr>
        <p:spPr>
          <a:xfrm>
            <a:off x="6267293" y="3848004"/>
            <a:ext cx="2514156" cy="152396"/>
          </a:xfrm>
          <a:prstGeom prst="rect">
            <a:avLst/>
          </a:prstGeom>
          <a:noFill/>
          <a:ln/>
        </p:spPr>
        <p:txBody>
          <a:bodyPr wrap="non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个人品牌化</a:t>
            </a:r>
            <a:endParaRPr lang="en-US" sz="900" dirty="0"/>
          </a:p>
        </p:txBody>
      </p:sp>
      <p:pic>
        <p:nvPicPr>
          <p:cNvPr id="33" name="Image 14" descr="preencoded.png">    </p:cNvPr>
          <p:cNvPicPr>
            <a:picLocks noChangeAspect="1"/>
          </p:cNvPicPr>
          <p:nvPr/>
        </p:nvPicPr>
        <p:blipFill>
          <a:blip r:embed="rId15"/>
          <a:stretch>
            <a:fillRect/>
          </a:stretch>
        </p:blipFill>
        <p:spPr>
          <a:xfrm>
            <a:off x="9000900" y="3390815"/>
            <a:ext cx="2733607" cy="723882"/>
          </a:xfrm>
          <a:prstGeom prst="rect">
            <a:avLst/>
          </a:prstGeom>
        </p:spPr>
      </p:pic>
      <p:sp>
        <p:nvSpPr>
          <p:cNvPr id="34" name="Text 17"/>
          <p:cNvSpPr/>
          <p:nvPr/>
        </p:nvSpPr>
        <p:spPr>
          <a:xfrm>
            <a:off x="9115197" y="3505112"/>
            <a:ext cx="2514156" cy="304792"/>
          </a:xfrm>
          <a:prstGeom prst="rect">
            <a:avLst/>
          </a:prstGeom>
          <a:noFill/>
          <a:ln/>
        </p:spPr>
        <p:txBody>
          <a:bodyPr wrap="none" lIns="0" tIns="0" rIns="0" bIns="0" rtlCol="0" anchor="ctr"/>
          <a:lstStyle/>
          <a:p>
            <a:pPr algn="ctr" indent="0" marL="0">
              <a:buNone/>
            </a:pPr>
            <a:r>
              <a:rPr lang="en-US" sz="1800" b="1" dirty="0">
                <a:solidFill>
                  <a:srgbClr val="16A34A"/>
                </a:solidFill>
                <a:latin typeface="等线" pitchFamily="34" charset="0"/>
                <a:ea typeface="等线" pitchFamily="34" charset="-122"/>
                <a:cs typeface="等线" pitchFamily="34" charset="-120"/>
              </a:rPr>
              <a:t>✓</a:t>
            </a:r>
            <a:endParaRPr lang="en-US" sz="1800" dirty="0"/>
          </a:p>
        </p:txBody>
      </p:sp>
      <p:sp>
        <p:nvSpPr>
          <p:cNvPr id="35" name="Text 18"/>
          <p:cNvSpPr/>
          <p:nvPr/>
        </p:nvSpPr>
        <p:spPr>
          <a:xfrm>
            <a:off x="9115197" y="3848004"/>
            <a:ext cx="2514156" cy="152396"/>
          </a:xfrm>
          <a:prstGeom prst="rect">
            <a:avLst/>
          </a:prstGeom>
          <a:noFill/>
          <a:ln/>
        </p:spPr>
        <p:txBody>
          <a:bodyPr wrap="non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收入多元化</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传统文旅岗位AI化转型全景图谱</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2171646" cy="1562061"/>
          </a:xfrm>
          <a:prstGeom prst="rect">
            <a:avLst/>
          </a:prstGeom>
        </p:spPr>
      </p:pic>
      <p:pic>
        <p:nvPicPr>
          <p:cNvPr id="5" name="Image 2" descr="preencoded.png">    </p:cNvPr>
          <p:cNvPicPr>
            <a:picLocks noChangeAspect="1"/>
          </p:cNvPicPr>
          <p:nvPr/>
        </p:nvPicPr>
        <p:blipFill>
          <a:blip r:embed="rId3"/>
          <a:stretch>
            <a:fillRect/>
          </a:stretch>
        </p:blipFill>
        <p:spPr>
          <a:xfrm>
            <a:off x="1447764" y="1333467"/>
            <a:ext cx="200020" cy="228594"/>
          </a:xfrm>
          <a:prstGeom prst="rect">
            <a:avLst/>
          </a:prstGeom>
        </p:spPr>
      </p:pic>
      <p:sp>
        <p:nvSpPr>
          <p:cNvPr id="6" name="Text 1"/>
          <p:cNvSpPr/>
          <p:nvPr/>
        </p:nvSpPr>
        <p:spPr>
          <a:xfrm>
            <a:off x="571486" y="1676358"/>
            <a:ext cx="1952195"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导游</a:t>
            </a:r>
            <a:endParaRPr lang="en-US" sz="1050" dirty="0"/>
          </a:p>
        </p:txBody>
      </p:sp>
      <p:sp>
        <p:nvSpPr>
          <p:cNvPr id="7" name="Text 2"/>
          <p:cNvSpPr/>
          <p:nvPr/>
        </p:nvSpPr>
        <p:spPr>
          <a:xfrm>
            <a:off x="571486" y="1866853"/>
            <a:ext cx="1952195" cy="152396"/>
          </a:xfrm>
          <a:prstGeom prst="rect">
            <a:avLst/>
          </a:prstGeom>
          <a:noFill/>
          <a:ln/>
        </p:spPr>
        <p:txBody>
          <a:bodyPr wrap="none" lIns="0" tIns="0" rIns="0" bIns="0" rtlCol="0" anchor="ctr"/>
          <a:lstStyle/>
          <a:p>
            <a:pPr algn="ctr" indent="0" marL="0">
              <a:buNone/>
            </a:pPr>
            <a:r>
              <a:rPr lang="en-US" sz="900" dirty="0">
                <a:solidFill>
                  <a:srgbClr val="A8A29E"/>
                </a:solidFill>
                <a:latin typeface="等线" pitchFamily="34" charset="0"/>
                <a:ea typeface="等线" pitchFamily="34" charset="-122"/>
                <a:cs typeface="等线" pitchFamily="34" charset="-120"/>
              </a:rPr>
              <a:t>转型→</a:t>
            </a:r>
            <a:endParaRPr lang="en-US" sz="900" dirty="0"/>
          </a:p>
        </p:txBody>
      </p:sp>
      <p:sp>
        <p:nvSpPr>
          <p:cNvPr id="8" name="Text 3"/>
          <p:cNvSpPr/>
          <p:nvPr/>
        </p:nvSpPr>
        <p:spPr>
          <a:xfrm>
            <a:off x="571486" y="2019250"/>
            <a:ext cx="1952195" cy="190495"/>
          </a:xfrm>
          <a:prstGeom prst="rect">
            <a:avLst/>
          </a:prstGeom>
          <a:noFill/>
          <a:ln/>
        </p:spPr>
        <p:txBody>
          <a:bodyPr wrap="none" lIns="0" tIns="0" rIns="0" bIns="0" rtlCol="0" anchor="ctr"/>
          <a:lstStyle/>
          <a:p>
            <a:pPr algn="ctr" indent="0" marL="0">
              <a:buNone/>
            </a:pPr>
            <a:r>
              <a:rPr lang="en-US" sz="1050" b="1" dirty="0">
                <a:solidFill>
                  <a:srgbClr val="D97706"/>
                </a:solidFill>
                <a:latin typeface="等线" pitchFamily="34" charset="0"/>
                <a:ea typeface="等线" pitchFamily="34" charset="-122"/>
                <a:cs typeface="等线" pitchFamily="34" charset="-120"/>
              </a:rPr>
              <a:t>AI增强型体验设计师</a:t>
            </a:r>
            <a:endParaRPr lang="en-US" sz="1050" dirty="0"/>
          </a:p>
        </p:txBody>
      </p:sp>
      <p:sp>
        <p:nvSpPr>
          <p:cNvPr id="9" name="Text 4"/>
          <p:cNvSpPr/>
          <p:nvPr/>
        </p:nvSpPr>
        <p:spPr>
          <a:xfrm>
            <a:off x="1133447" y="2285943"/>
            <a:ext cx="82827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AI承担信息传递</a:t>
            </a:r>
            <a:endParaRPr lang="en-US" sz="900" dirty="0"/>
          </a:p>
        </p:txBody>
      </p:sp>
      <p:sp>
        <p:nvSpPr>
          <p:cNvPr id="10" name="Text 5"/>
          <p:cNvSpPr/>
          <p:nvPr/>
        </p:nvSpPr>
        <p:spPr>
          <a:xfrm>
            <a:off x="1085823" y="2438339"/>
            <a:ext cx="92352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人类承担情感连接</a:t>
            </a:r>
            <a:endParaRPr lang="en-US" sz="900" dirty="0"/>
          </a:p>
        </p:txBody>
      </p:sp>
      <p:pic>
        <p:nvPicPr>
          <p:cNvPr id="11" name="Image 3" descr="preencoded.png">    </p:cNvPr>
          <p:cNvPicPr>
            <a:picLocks noChangeAspect="1"/>
          </p:cNvPicPr>
          <p:nvPr/>
        </p:nvPicPr>
        <p:blipFill>
          <a:blip r:embed="rId4"/>
          <a:stretch>
            <a:fillRect/>
          </a:stretch>
        </p:blipFill>
        <p:spPr>
          <a:xfrm>
            <a:off x="2743131" y="1142971"/>
            <a:ext cx="2171646" cy="1562061"/>
          </a:xfrm>
          <a:prstGeom prst="rect">
            <a:avLst/>
          </a:prstGeom>
        </p:spPr>
      </p:pic>
      <p:pic>
        <p:nvPicPr>
          <p:cNvPr id="12" name="Image 4" descr="preencoded.png">    </p:cNvPr>
          <p:cNvPicPr>
            <a:picLocks noChangeAspect="1"/>
          </p:cNvPicPr>
          <p:nvPr/>
        </p:nvPicPr>
        <p:blipFill>
          <a:blip r:embed="rId5"/>
          <a:stretch>
            <a:fillRect/>
          </a:stretch>
        </p:blipFill>
        <p:spPr>
          <a:xfrm>
            <a:off x="3705132" y="1333467"/>
            <a:ext cx="228594" cy="228594"/>
          </a:xfrm>
          <a:prstGeom prst="rect">
            <a:avLst/>
          </a:prstGeom>
        </p:spPr>
      </p:pic>
      <p:sp>
        <p:nvSpPr>
          <p:cNvPr id="13" name="Text 6"/>
          <p:cNvSpPr/>
          <p:nvPr/>
        </p:nvSpPr>
        <p:spPr>
          <a:xfrm>
            <a:off x="2857429" y="1676358"/>
            <a:ext cx="1952195"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计调</a:t>
            </a:r>
            <a:endParaRPr lang="en-US" sz="1050" dirty="0"/>
          </a:p>
        </p:txBody>
      </p:sp>
      <p:sp>
        <p:nvSpPr>
          <p:cNvPr id="14" name="Text 7"/>
          <p:cNvSpPr/>
          <p:nvPr/>
        </p:nvSpPr>
        <p:spPr>
          <a:xfrm>
            <a:off x="2857429" y="1866853"/>
            <a:ext cx="1952195" cy="152396"/>
          </a:xfrm>
          <a:prstGeom prst="rect">
            <a:avLst/>
          </a:prstGeom>
          <a:noFill/>
          <a:ln/>
        </p:spPr>
        <p:txBody>
          <a:bodyPr wrap="none" lIns="0" tIns="0" rIns="0" bIns="0" rtlCol="0" anchor="ctr"/>
          <a:lstStyle/>
          <a:p>
            <a:pPr algn="ctr" indent="0" marL="0">
              <a:buNone/>
            </a:pPr>
            <a:r>
              <a:rPr lang="en-US" sz="900" dirty="0">
                <a:solidFill>
                  <a:srgbClr val="A8A29E"/>
                </a:solidFill>
                <a:latin typeface="等线" pitchFamily="34" charset="0"/>
                <a:ea typeface="等线" pitchFamily="34" charset="-122"/>
                <a:cs typeface="等线" pitchFamily="34" charset="-120"/>
              </a:rPr>
              <a:t>转型→</a:t>
            </a:r>
            <a:endParaRPr lang="en-US" sz="900" dirty="0"/>
          </a:p>
        </p:txBody>
      </p:sp>
      <p:sp>
        <p:nvSpPr>
          <p:cNvPr id="15" name="Text 8"/>
          <p:cNvSpPr/>
          <p:nvPr/>
        </p:nvSpPr>
        <p:spPr>
          <a:xfrm>
            <a:off x="2857429" y="2019250"/>
            <a:ext cx="1952195" cy="190495"/>
          </a:xfrm>
          <a:prstGeom prst="rect">
            <a:avLst/>
          </a:prstGeom>
          <a:noFill/>
          <a:ln/>
        </p:spPr>
        <p:txBody>
          <a:bodyPr wrap="none" lIns="0" tIns="0" rIns="0" bIns="0" rtlCol="0" anchor="ctr"/>
          <a:lstStyle/>
          <a:p>
            <a:pPr algn="ctr" indent="0" marL="0">
              <a:buNone/>
            </a:pPr>
            <a:r>
              <a:rPr lang="en-US" sz="1050" b="1" dirty="0">
                <a:solidFill>
                  <a:srgbClr val="D97706"/>
                </a:solidFill>
                <a:latin typeface="等线" pitchFamily="34" charset="0"/>
                <a:ea typeface="等线" pitchFamily="34" charset="-122"/>
                <a:cs typeface="等线" pitchFamily="34" charset="-120"/>
              </a:rPr>
              <a:t>智能行程优化师</a:t>
            </a:r>
            <a:endParaRPr lang="en-US" sz="1050" dirty="0"/>
          </a:p>
        </p:txBody>
      </p:sp>
      <p:sp>
        <p:nvSpPr>
          <p:cNvPr id="16" name="Text 9"/>
          <p:cNvSpPr/>
          <p:nvPr/>
        </p:nvSpPr>
        <p:spPr>
          <a:xfrm>
            <a:off x="3419390" y="2285943"/>
            <a:ext cx="82827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AI优化排程效率</a:t>
            </a:r>
            <a:endParaRPr lang="en-US" sz="900" dirty="0"/>
          </a:p>
        </p:txBody>
      </p:sp>
      <p:sp>
        <p:nvSpPr>
          <p:cNvPr id="17" name="Text 10"/>
          <p:cNvSpPr/>
          <p:nvPr/>
        </p:nvSpPr>
        <p:spPr>
          <a:xfrm>
            <a:off x="3362241" y="2438339"/>
            <a:ext cx="92352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人类聚焦需求洞察</a:t>
            </a:r>
            <a:endParaRPr lang="en-US" sz="900" dirty="0"/>
          </a:p>
        </p:txBody>
      </p:sp>
      <p:pic>
        <p:nvPicPr>
          <p:cNvPr id="18" name="Image 5" descr="preencoded.png">    </p:cNvPr>
          <p:cNvPicPr>
            <a:picLocks noChangeAspect="1"/>
          </p:cNvPicPr>
          <p:nvPr/>
        </p:nvPicPr>
        <p:blipFill>
          <a:blip r:embed="rId6"/>
          <a:stretch>
            <a:fillRect/>
          </a:stretch>
        </p:blipFill>
        <p:spPr>
          <a:xfrm>
            <a:off x="5019550" y="1142971"/>
            <a:ext cx="2171646" cy="1562061"/>
          </a:xfrm>
          <a:prstGeom prst="rect">
            <a:avLst/>
          </a:prstGeom>
        </p:spPr>
      </p:pic>
      <p:pic>
        <p:nvPicPr>
          <p:cNvPr id="19" name="Image 6" descr="preencoded.png">    </p:cNvPr>
          <p:cNvPicPr>
            <a:picLocks noChangeAspect="1"/>
          </p:cNvPicPr>
          <p:nvPr/>
        </p:nvPicPr>
        <p:blipFill>
          <a:blip r:embed="rId7"/>
          <a:stretch>
            <a:fillRect/>
          </a:stretch>
        </p:blipFill>
        <p:spPr>
          <a:xfrm>
            <a:off x="5981550" y="1333467"/>
            <a:ext cx="228594" cy="228594"/>
          </a:xfrm>
          <a:prstGeom prst="rect">
            <a:avLst/>
          </a:prstGeom>
        </p:spPr>
      </p:pic>
      <p:sp>
        <p:nvSpPr>
          <p:cNvPr id="20" name="Text 11"/>
          <p:cNvSpPr/>
          <p:nvPr/>
        </p:nvSpPr>
        <p:spPr>
          <a:xfrm>
            <a:off x="5133847" y="1676358"/>
            <a:ext cx="1952195"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景区运营</a:t>
            </a:r>
            <a:endParaRPr lang="en-US" sz="1050" dirty="0"/>
          </a:p>
        </p:txBody>
      </p:sp>
      <p:sp>
        <p:nvSpPr>
          <p:cNvPr id="21" name="Text 12"/>
          <p:cNvSpPr/>
          <p:nvPr/>
        </p:nvSpPr>
        <p:spPr>
          <a:xfrm>
            <a:off x="5133847" y="1866853"/>
            <a:ext cx="1952195" cy="152396"/>
          </a:xfrm>
          <a:prstGeom prst="rect">
            <a:avLst/>
          </a:prstGeom>
          <a:noFill/>
          <a:ln/>
        </p:spPr>
        <p:txBody>
          <a:bodyPr wrap="none" lIns="0" tIns="0" rIns="0" bIns="0" rtlCol="0" anchor="ctr"/>
          <a:lstStyle/>
          <a:p>
            <a:pPr algn="ctr" indent="0" marL="0">
              <a:buNone/>
            </a:pPr>
            <a:r>
              <a:rPr lang="en-US" sz="900" dirty="0">
                <a:solidFill>
                  <a:srgbClr val="A8A29E"/>
                </a:solidFill>
                <a:latin typeface="等线" pitchFamily="34" charset="0"/>
                <a:ea typeface="等线" pitchFamily="34" charset="-122"/>
                <a:cs typeface="等线" pitchFamily="34" charset="-120"/>
              </a:rPr>
              <a:t>转型→</a:t>
            </a:r>
            <a:endParaRPr lang="en-US" sz="900" dirty="0"/>
          </a:p>
        </p:txBody>
      </p:sp>
      <p:sp>
        <p:nvSpPr>
          <p:cNvPr id="22" name="Text 13"/>
          <p:cNvSpPr/>
          <p:nvPr/>
        </p:nvSpPr>
        <p:spPr>
          <a:xfrm>
            <a:off x="5133847" y="2019250"/>
            <a:ext cx="1952195" cy="190495"/>
          </a:xfrm>
          <a:prstGeom prst="rect">
            <a:avLst/>
          </a:prstGeom>
          <a:noFill/>
          <a:ln/>
        </p:spPr>
        <p:txBody>
          <a:bodyPr wrap="none" lIns="0" tIns="0" rIns="0" bIns="0" rtlCol="0" anchor="ctr"/>
          <a:lstStyle/>
          <a:p>
            <a:pPr algn="ctr" indent="0" marL="0">
              <a:buNone/>
            </a:pPr>
            <a:r>
              <a:rPr lang="en-US" sz="1050" b="1" dirty="0">
                <a:solidFill>
                  <a:srgbClr val="D97706"/>
                </a:solidFill>
                <a:latin typeface="等线" pitchFamily="34" charset="0"/>
                <a:ea typeface="等线" pitchFamily="34" charset="-122"/>
                <a:cs typeface="等线" pitchFamily="34" charset="-120"/>
              </a:rPr>
              <a:t>数字场景运营官</a:t>
            </a:r>
            <a:endParaRPr lang="en-US" sz="1050" dirty="0"/>
          </a:p>
        </p:txBody>
      </p:sp>
      <p:sp>
        <p:nvSpPr>
          <p:cNvPr id="23" name="Text 14"/>
          <p:cNvSpPr/>
          <p:nvPr/>
        </p:nvSpPr>
        <p:spPr>
          <a:xfrm>
            <a:off x="5762481" y="2285943"/>
            <a:ext cx="694927"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从"管人管事"</a:t>
            </a:r>
            <a:endParaRPr lang="en-US" sz="900" dirty="0"/>
          </a:p>
        </p:txBody>
      </p:sp>
      <p:sp>
        <p:nvSpPr>
          <p:cNvPr id="24" name="Text 15"/>
          <p:cNvSpPr/>
          <p:nvPr/>
        </p:nvSpPr>
        <p:spPr>
          <a:xfrm>
            <a:off x="5648184" y="2438339"/>
            <a:ext cx="92352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到"管数据管体验"</a:t>
            </a:r>
            <a:endParaRPr lang="en-US" sz="900" dirty="0"/>
          </a:p>
        </p:txBody>
      </p:sp>
      <p:pic>
        <p:nvPicPr>
          <p:cNvPr id="25" name="Image 7" descr="preencoded.png">    </p:cNvPr>
          <p:cNvPicPr>
            <a:picLocks noChangeAspect="1"/>
          </p:cNvPicPr>
          <p:nvPr/>
        </p:nvPicPr>
        <p:blipFill>
          <a:blip r:embed="rId8"/>
          <a:stretch>
            <a:fillRect/>
          </a:stretch>
        </p:blipFill>
        <p:spPr>
          <a:xfrm>
            <a:off x="7295968" y="1142971"/>
            <a:ext cx="2171646" cy="1562061"/>
          </a:xfrm>
          <a:prstGeom prst="rect">
            <a:avLst/>
          </a:prstGeom>
        </p:spPr>
      </p:pic>
      <p:pic>
        <p:nvPicPr>
          <p:cNvPr id="26" name="Image 8" descr="preencoded.png">    </p:cNvPr>
          <p:cNvPicPr>
            <a:picLocks noChangeAspect="1"/>
          </p:cNvPicPr>
          <p:nvPr/>
        </p:nvPicPr>
        <p:blipFill>
          <a:blip r:embed="rId9"/>
          <a:stretch>
            <a:fillRect/>
          </a:stretch>
        </p:blipFill>
        <p:spPr>
          <a:xfrm>
            <a:off x="8267493" y="1333467"/>
            <a:ext cx="228594" cy="228594"/>
          </a:xfrm>
          <a:prstGeom prst="rect">
            <a:avLst/>
          </a:prstGeom>
        </p:spPr>
      </p:pic>
      <p:sp>
        <p:nvSpPr>
          <p:cNvPr id="27" name="Text 16"/>
          <p:cNvSpPr/>
          <p:nvPr/>
        </p:nvSpPr>
        <p:spPr>
          <a:xfrm>
            <a:off x="7410265" y="1676358"/>
            <a:ext cx="1952195"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酒店管理</a:t>
            </a:r>
            <a:endParaRPr lang="en-US" sz="1050" dirty="0"/>
          </a:p>
        </p:txBody>
      </p:sp>
      <p:sp>
        <p:nvSpPr>
          <p:cNvPr id="28" name="Text 17"/>
          <p:cNvSpPr/>
          <p:nvPr/>
        </p:nvSpPr>
        <p:spPr>
          <a:xfrm>
            <a:off x="7410265" y="1866853"/>
            <a:ext cx="1952195" cy="152396"/>
          </a:xfrm>
          <a:prstGeom prst="rect">
            <a:avLst/>
          </a:prstGeom>
          <a:noFill/>
          <a:ln/>
        </p:spPr>
        <p:txBody>
          <a:bodyPr wrap="none" lIns="0" tIns="0" rIns="0" bIns="0" rtlCol="0" anchor="ctr"/>
          <a:lstStyle/>
          <a:p>
            <a:pPr algn="ctr" indent="0" marL="0">
              <a:buNone/>
            </a:pPr>
            <a:r>
              <a:rPr lang="en-US" sz="900" dirty="0">
                <a:solidFill>
                  <a:srgbClr val="A8A29E"/>
                </a:solidFill>
                <a:latin typeface="等线" pitchFamily="34" charset="0"/>
                <a:ea typeface="等线" pitchFamily="34" charset="-122"/>
                <a:cs typeface="等线" pitchFamily="34" charset="-120"/>
              </a:rPr>
              <a:t>转型→</a:t>
            </a:r>
            <a:endParaRPr lang="en-US" sz="900" dirty="0"/>
          </a:p>
        </p:txBody>
      </p:sp>
      <p:sp>
        <p:nvSpPr>
          <p:cNvPr id="29" name="Text 18"/>
          <p:cNvSpPr/>
          <p:nvPr/>
        </p:nvSpPr>
        <p:spPr>
          <a:xfrm>
            <a:off x="7410265" y="2019250"/>
            <a:ext cx="1952195" cy="190495"/>
          </a:xfrm>
          <a:prstGeom prst="rect">
            <a:avLst/>
          </a:prstGeom>
          <a:noFill/>
          <a:ln/>
        </p:spPr>
        <p:txBody>
          <a:bodyPr wrap="none" lIns="0" tIns="0" rIns="0" bIns="0" rtlCol="0" anchor="ctr"/>
          <a:lstStyle/>
          <a:p>
            <a:pPr algn="ctr" indent="0" marL="0">
              <a:buNone/>
            </a:pPr>
            <a:r>
              <a:rPr lang="en-US" sz="1050" b="1" dirty="0">
                <a:solidFill>
                  <a:srgbClr val="D97706"/>
                </a:solidFill>
                <a:latin typeface="等线" pitchFamily="34" charset="0"/>
                <a:ea typeface="等线" pitchFamily="34" charset="-122"/>
                <a:cs typeface="等线" pitchFamily="34" charset="-120"/>
              </a:rPr>
              <a:t>智慧服务设计师</a:t>
            </a:r>
            <a:endParaRPr lang="en-US" sz="1050" dirty="0"/>
          </a:p>
        </p:txBody>
      </p:sp>
      <p:sp>
        <p:nvSpPr>
          <p:cNvPr id="30" name="Text 19"/>
          <p:cNvSpPr/>
          <p:nvPr/>
        </p:nvSpPr>
        <p:spPr>
          <a:xfrm>
            <a:off x="7972226" y="2285943"/>
            <a:ext cx="82827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AI处理功能事务</a:t>
            </a:r>
            <a:endParaRPr lang="en-US" sz="900" dirty="0"/>
          </a:p>
        </p:txBody>
      </p:sp>
      <p:sp>
        <p:nvSpPr>
          <p:cNvPr id="31" name="Text 20"/>
          <p:cNvSpPr/>
          <p:nvPr/>
        </p:nvSpPr>
        <p:spPr>
          <a:xfrm>
            <a:off x="7924602" y="2438339"/>
            <a:ext cx="92352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人类设计关键时刻</a:t>
            </a:r>
            <a:endParaRPr lang="en-US" sz="900" dirty="0"/>
          </a:p>
        </p:txBody>
      </p:sp>
      <p:pic>
        <p:nvPicPr>
          <p:cNvPr id="32" name="Image 9" descr="preencoded.png">    </p:cNvPr>
          <p:cNvPicPr>
            <a:picLocks noChangeAspect="1"/>
          </p:cNvPicPr>
          <p:nvPr/>
        </p:nvPicPr>
        <p:blipFill>
          <a:blip r:embed="rId10"/>
          <a:stretch>
            <a:fillRect/>
          </a:stretch>
        </p:blipFill>
        <p:spPr>
          <a:xfrm>
            <a:off x="9572386" y="1142971"/>
            <a:ext cx="2171646" cy="1562061"/>
          </a:xfrm>
          <a:prstGeom prst="rect">
            <a:avLst/>
          </a:prstGeom>
        </p:spPr>
      </p:pic>
      <p:pic>
        <p:nvPicPr>
          <p:cNvPr id="33" name="Image 10" descr="preencoded.png">    </p:cNvPr>
          <p:cNvPicPr>
            <a:picLocks noChangeAspect="1"/>
          </p:cNvPicPr>
          <p:nvPr/>
        </p:nvPicPr>
        <p:blipFill>
          <a:blip r:embed="rId11"/>
          <a:stretch>
            <a:fillRect/>
          </a:stretch>
        </p:blipFill>
        <p:spPr>
          <a:xfrm>
            <a:off x="10543911" y="1333467"/>
            <a:ext cx="228594" cy="228594"/>
          </a:xfrm>
          <a:prstGeom prst="rect">
            <a:avLst/>
          </a:prstGeom>
        </p:spPr>
      </p:pic>
      <p:sp>
        <p:nvSpPr>
          <p:cNvPr id="34" name="Text 21"/>
          <p:cNvSpPr/>
          <p:nvPr/>
        </p:nvSpPr>
        <p:spPr>
          <a:xfrm>
            <a:off x="9686683" y="1676358"/>
            <a:ext cx="1952195"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旅行社</a:t>
            </a:r>
            <a:endParaRPr lang="en-US" sz="1050" dirty="0"/>
          </a:p>
        </p:txBody>
      </p:sp>
      <p:sp>
        <p:nvSpPr>
          <p:cNvPr id="35" name="Text 22"/>
          <p:cNvSpPr/>
          <p:nvPr/>
        </p:nvSpPr>
        <p:spPr>
          <a:xfrm>
            <a:off x="9686683" y="1866853"/>
            <a:ext cx="1952195" cy="152396"/>
          </a:xfrm>
          <a:prstGeom prst="rect">
            <a:avLst/>
          </a:prstGeom>
          <a:noFill/>
          <a:ln/>
        </p:spPr>
        <p:txBody>
          <a:bodyPr wrap="none" lIns="0" tIns="0" rIns="0" bIns="0" rtlCol="0" anchor="ctr"/>
          <a:lstStyle/>
          <a:p>
            <a:pPr algn="ctr" indent="0" marL="0">
              <a:buNone/>
            </a:pPr>
            <a:r>
              <a:rPr lang="en-US" sz="900" dirty="0">
                <a:solidFill>
                  <a:srgbClr val="A8A29E"/>
                </a:solidFill>
                <a:latin typeface="等线" pitchFamily="34" charset="0"/>
                <a:ea typeface="等线" pitchFamily="34" charset="-122"/>
                <a:cs typeface="等线" pitchFamily="34" charset="-120"/>
              </a:rPr>
              <a:t>转型→</a:t>
            </a:r>
            <a:endParaRPr lang="en-US" sz="900" dirty="0"/>
          </a:p>
        </p:txBody>
      </p:sp>
      <p:sp>
        <p:nvSpPr>
          <p:cNvPr id="36" name="Text 23"/>
          <p:cNvSpPr/>
          <p:nvPr/>
        </p:nvSpPr>
        <p:spPr>
          <a:xfrm>
            <a:off x="9686683" y="2019250"/>
            <a:ext cx="1952195" cy="190495"/>
          </a:xfrm>
          <a:prstGeom prst="rect">
            <a:avLst/>
          </a:prstGeom>
          <a:noFill/>
          <a:ln/>
        </p:spPr>
        <p:txBody>
          <a:bodyPr wrap="none" lIns="0" tIns="0" rIns="0" bIns="0" rtlCol="0" anchor="ctr"/>
          <a:lstStyle/>
          <a:p>
            <a:pPr algn="ctr" indent="0" marL="0">
              <a:buNone/>
            </a:pPr>
            <a:r>
              <a:rPr lang="en-US" sz="1050" b="1" dirty="0">
                <a:solidFill>
                  <a:srgbClr val="D97706"/>
                </a:solidFill>
                <a:latin typeface="等线" pitchFamily="34" charset="0"/>
                <a:ea typeface="等线" pitchFamily="34" charset="-122"/>
                <a:cs typeface="等线" pitchFamily="34" charset="-120"/>
              </a:rPr>
              <a:t>文旅平台生态运营者</a:t>
            </a:r>
            <a:endParaRPr lang="en-US" sz="1050" dirty="0"/>
          </a:p>
        </p:txBody>
      </p:sp>
      <p:sp>
        <p:nvSpPr>
          <p:cNvPr id="37" name="Text 24"/>
          <p:cNvSpPr/>
          <p:nvPr/>
        </p:nvSpPr>
        <p:spPr>
          <a:xfrm>
            <a:off x="10315317" y="2285943"/>
            <a:ext cx="694927"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从中介打包商</a:t>
            </a:r>
            <a:endParaRPr lang="en-US" sz="900" dirty="0"/>
          </a:p>
        </p:txBody>
      </p:sp>
      <p:sp>
        <p:nvSpPr>
          <p:cNvPr id="38" name="Text 25"/>
          <p:cNvSpPr/>
          <p:nvPr/>
        </p:nvSpPr>
        <p:spPr>
          <a:xfrm>
            <a:off x="10258169" y="2438339"/>
            <a:ext cx="80922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到目的地整合者</a:t>
            </a:r>
            <a:endParaRPr lang="en-US" sz="900" dirty="0"/>
          </a:p>
        </p:txBody>
      </p:sp>
      <p:pic>
        <p:nvPicPr>
          <p:cNvPr id="39" name="Image 11" descr="preencoded.png">    </p:cNvPr>
          <p:cNvPicPr>
            <a:picLocks noChangeAspect="1"/>
          </p:cNvPicPr>
          <p:nvPr/>
        </p:nvPicPr>
        <p:blipFill>
          <a:blip r:embed="rId12"/>
          <a:stretch>
            <a:fillRect/>
          </a:stretch>
        </p:blipFill>
        <p:spPr>
          <a:xfrm>
            <a:off x="457189" y="2933627"/>
            <a:ext cx="11277318" cy="1219170"/>
          </a:xfrm>
          <a:prstGeom prst="rect">
            <a:avLst/>
          </a:prstGeom>
        </p:spPr>
      </p:pic>
      <p:sp>
        <p:nvSpPr>
          <p:cNvPr id="40" name="Text 26"/>
          <p:cNvSpPr/>
          <p:nvPr/>
        </p:nvSpPr>
        <p:spPr>
          <a:xfrm>
            <a:off x="647684" y="3124122"/>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转型的共同规律</a:t>
            </a:r>
            <a:endParaRPr lang="en-US" sz="1350" dirty="0"/>
          </a:p>
        </p:txBody>
      </p:sp>
      <p:sp>
        <p:nvSpPr>
          <p:cNvPr id="41" name="Text 27"/>
          <p:cNvSpPr/>
          <p:nvPr/>
        </p:nvSpPr>
        <p:spPr>
          <a:xfrm>
            <a:off x="647684" y="3505112"/>
            <a:ext cx="10905472"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AI承担：</a:t>
            </a:r>
            <a:pPr algn="l" indent="0" marL="0">
              <a:buNone/>
            </a:pPr>
            <a:r>
              <a:rPr lang="en-US" sz="1050" dirty="0">
                <a:solidFill>
                  <a:srgbClr val="D6D3D1"/>
                </a:solidFill>
                <a:latin typeface="等线" pitchFamily="34" charset="0"/>
                <a:ea typeface="等线" pitchFamily="34" charset="-122"/>
                <a:cs typeface="等线" pitchFamily="34" charset="-120"/>
              </a:rPr>
              <a:t>标准化、重复性、数据处理型工作 |</a:t>
            </a:r>
            <a:pPr algn="l" indent="0" marL="0">
              <a:buNone/>
            </a:pPr>
            <a:r>
              <a:rPr lang="en-US" sz="1050" b="1" dirty="0">
                <a:solidFill>
                  <a:srgbClr val="FBBF24"/>
                </a:solidFill>
                <a:latin typeface="等线" pitchFamily="34" charset="0"/>
                <a:ea typeface="等线" pitchFamily="34" charset="-122"/>
                <a:cs typeface="等线" pitchFamily="34" charset="-120"/>
              </a:rPr>
              <a:t>人类承担：</a:t>
            </a:r>
            <a:pPr algn="l" indent="0" marL="0">
              <a:buNone/>
            </a:pPr>
            <a:r>
              <a:rPr lang="en-US" sz="1050" dirty="0">
                <a:solidFill>
                  <a:srgbClr val="D6D3D1"/>
                </a:solidFill>
                <a:latin typeface="等线" pitchFamily="34" charset="0"/>
                <a:ea typeface="等线" pitchFamily="34" charset="-122"/>
                <a:cs typeface="等线" pitchFamily="34" charset="-120"/>
              </a:rPr>
              <a:t>创造性、情感性、策略性工作</a:t>
            </a:r>
            <a:endParaRPr lang="en-US" sz="1050" dirty="0"/>
          </a:p>
        </p:txBody>
      </p:sp>
      <p:sp>
        <p:nvSpPr>
          <p:cNvPr id="42" name="Text 28"/>
          <p:cNvSpPr/>
          <p:nvPr/>
        </p:nvSpPr>
        <p:spPr>
          <a:xfrm>
            <a:off x="647684" y="3809905"/>
            <a:ext cx="10905472"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转型不是丢掉旧技能学新技能，而是在旧技能的基础上叠加AI能力，实现能力的倍增。每个从业者需要回答：在我的岗位中，哪些工作可以交给AI？哪些工作必须由我来做？我的独特价值是什么？</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导游→AI增强型体验设计师：转型深度解析</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1876378"/>
          </a:xfrm>
          <a:prstGeom prst="rect">
            <a:avLst/>
          </a:prstGeom>
        </p:spPr>
      </p:pic>
      <p:pic>
        <p:nvPicPr>
          <p:cNvPr id="5" name="Image 2" descr="preencoded.png">    </p:cNvPr>
          <p:cNvPicPr>
            <a:picLocks noChangeAspect="1"/>
          </p:cNvPicPr>
          <p:nvPr/>
        </p:nvPicPr>
        <p:blipFill>
          <a:blip r:embed="rId3"/>
          <a:stretch>
            <a:fillRect/>
          </a:stretch>
        </p:blipFill>
        <p:spPr>
          <a:xfrm>
            <a:off x="647684" y="1333467"/>
            <a:ext cx="5143371" cy="352416"/>
          </a:xfrm>
          <a:prstGeom prst="rect">
            <a:avLst/>
          </a:prstGeom>
        </p:spPr>
      </p:pic>
      <p:sp>
        <p:nvSpPr>
          <p:cNvPr id="6" name="Text 1"/>
          <p:cNvSpPr/>
          <p:nvPr/>
        </p:nvSpPr>
        <p:spPr>
          <a:xfrm>
            <a:off x="647684" y="1333467"/>
            <a:ext cx="5152515" cy="276218"/>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AI介入点（AI负责）</a:t>
            </a:r>
            <a:endParaRPr lang="en-US" sz="1350" dirty="0"/>
          </a:p>
        </p:txBody>
      </p:sp>
      <p:pic>
        <p:nvPicPr>
          <p:cNvPr id="7" name="Image 3" descr="preencoded.png">    </p:cNvPr>
          <p:cNvPicPr>
            <a:picLocks noChangeAspect="1"/>
          </p:cNvPicPr>
          <p:nvPr/>
        </p:nvPicPr>
        <p:blipFill>
          <a:blip r:embed="rId4"/>
          <a:stretch>
            <a:fillRect/>
          </a:stretch>
        </p:blipFill>
        <p:spPr>
          <a:xfrm>
            <a:off x="647684" y="1876378"/>
            <a:ext cx="104772" cy="133347"/>
          </a:xfrm>
          <a:prstGeom prst="rect">
            <a:avLst/>
          </a:prstGeom>
        </p:spPr>
      </p:pic>
      <p:sp>
        <p:nvSpPr>
          <p:cNvPr id="8" name="Text 2"/>
          <p:cNvSpPr/>
          <p:nvPr/>
        </p:nvSpPr>
        <p:spPr>
          <a:xfrm>
            <a:off x="828654" y="1838279"/>
            <a:ext cx="362855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多语言讲解：</a:t>
            </a:r>
            <a:pPr algn="l" indent="0" marL="0">
              <a:buNone/>
            </a:pPr>
            <a:r>
              <a:rPr lang="en-US" sz="1050" dirty="0">
                <a:solidFill>
                  <a:srgbClr val="57534E"/>
                </a:solidFill>
                <a:latin typeface="等线" pitchFamily="34" charset="0"/>
                <a:ea typeface="等线" pitchFamily="34" charset="-122"/>
                <a:cs typeface="等线" pitchFamily="34" charset="-120"/>
              </a:rPr>
              <a:t>AI语音合成和实时翻译使多语言讲解不再是壁垒</a:t>
            </a:r>
            <a:endParaRPr lang="en-US" sz="1050" dirty="0"/>
          </a:p>
        </p:txBody>
      </p:sp>
      <p:pic>
        <p:nvPicPr>
          <p:cNvPr id="9" name="Image 4" descr="preencoded.png">    </p:cNvPr>
          <p:cNvPicPr>
            <a:picLocks noChangeAspect="1"/>
          </p:cNvPicPr>
          <p:nvPr/>
        </p:nvPicPr>
        <p:blipFill>
          <a:blip r:embed="rId5"/>
          <a:stretch>
            <a:fillRect/>
          </a:stretch>
        </p:blipFill>
        <p:spPr>
          <a:xfrm>
            <a:off x="647684" y="2143071"/>
            <a:ext cx="104772" cy="133347"/>
          </a:xfrm>
          <a:prstGeom prst="rect">
            <a:avLst/>
          </a:prstGeom>
        </p:spPr>
      </p:pic>
      <p:sp>
        <p:nvSpPr>
          <p:cNvPr id="10" name="Text 3"/>
          <p:cNvSpPr/>
          <p:nvPr/>
        </p:nvSpPr>
        <p:spPr>
          <a:xfrm>
            <a:off x="828654" y="2104972"/>
            <a:ext cx="3761900"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讲解词生成：</a:t>
            </a:r>
            <a:pPr algn="l" indent="0" marL="0">
              <a:buNone/>
            </a:pPr>
            <a:r>
              <a:rPr lang="en-US" sz="1050" dirty="0">
                <a:solidFill>
                  <a:srgbClr val="57534E"/>
                </a:solidFill>
                <a:latin typeface="等线" pitchFamily="34" charset="0"/>
                <a:ea typeface="等线" pitchFamily="34" charset="-122"/>
                <a:cs typeface="等线" pitchFamily="34" charset="-120"/>
              </a:rPr>
              <a:t>AI根据景点特征和游客画像自动生成个性化讲解词</a:t>
            </a:r>
            <a:endParaRPr lang="en-US" sz="1050" dirty="0"/>
          </a:p>
        </p:txBody>
      </p:sp>
      <p:pic>
        <p:nvPicPr>
          <p:cNvPr id="11" name="Image 5" descr="preencoded.png">    </p:cNvPr>
          <p:cNvPicPr>
            <a:picLocks noChangeAspect="1"/>
          </p:cNvPicPr>
          <p:nvPr/>
        </p:nvPicPr>
        <p:blipFill>
          <a:blip r:embed="rId6"/>
          <a:stretch>
            <a:fillRect/>
          </a:stretch>
        </p:blipFill>
        <p:spPr>
          <a:xfrm>
            <a:off x="647684" y="2409765"/>
            <a:ext cx="133347" cy="133347"/>
          </a:xfrm>
          <a:prstGeom prst="rect">
            <a:avLst/>
          </a:prstGeom>
        </p:spPr>
      </p:pic>
      <p:sp>
        <p:nvSpPr>
          <p:cNvPr id="12" name="Text 4"/>
          <p:cNvSpPr/>
          <p:nvPr/>
        </p:nvSpPr>
        <p:spPr>
          <a:xfrm>
            <a:off x="857229" y="2371666"/>
            <a:ext cx="362855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游客偏好分析：</a:t>
            </a:r>
            <a:pPr algn="l" indent="0" marL="0">
              <a:buNone/>
            </a:pPr>
            <a:r>
              <a:rPr lang="en-US" sz="1050" dirty="0">
                <a:solidFill>
                  <a:srgbClr val="57534E"/>
                </a:solidFill>
                <a:latin typeface="等线" pitchFamily="34" charset="0"/>
                <a:ea typeface="等线" pitchFamily="34" charset="-122"/>
                <a:cs typeface="等线" pitchFamily="34" charset="-120"/>
              </a:rPr>
              <a:t>AI分析游客行为数据，预测兴趣点和推荐路线</a:t>
            </a:r>
            <a:endParaRPr lang="en-US" sz="1050" dirty="0"/>
          </a:p>
        </p:txBody>
      </p:sp>
      <p:pic>
        <p:nvPicPr>
          <p:cNvPr id="13" name="Image 6" descr="preencoded.png">    </p:cNvPr>
          <p:cNvPicPr>
            <a:picLocks noChangeAspect="1"/>
          </p:cNvPicPr>
          <p:nvPr/>
        </p:nvPicPr>
        <p:blipFill>
          <a:blip r:embed="rId7"/>
          <a:stretch>
            <a:fillRect/>
          </a:stretch>
        </p:blipFill>
        <p:spPr>
          <a:xfrm>
            <a:off x="647684" y="2676458"/>
            <a:ext cx="171446" cy="133347"/>
          </a:xfrm>
          <a:prstGeom prst="rect">
            <a:avLst/>
          </a:prstGeom>
        </p:spPr>
      </p:pic>
      <p:sp>
        <p:nvSpPr>
          <p:cNvPr id="14" name="Text 5"/>
          <p:cNvSpPr/>
          <p:nvPr/>
        </p:nvSpPr>
        <p:spPr>
          <a:xfrm>
            <a:off x="895328" y="2638359"/>
            <a:ext cx="2161740"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标准化问答：</a:t>
            </a:r>
            <a:pPr algn="l" indent="0" marL="0">
              <a:buNone/>
            </a:pPr>
            <a:r>
              <a:rPr lang="en-US" sz="1050" dirty="0">
                <a:solidFill>
                  <a:srgbClr val="57534E"/>
                </a:solidFill>
                <a:latin typeface="等线" pitchFamily="34" charset="0"/>
                <a:ea typeface="等线" pitchFamily="34" charset="-122"/>
                <a:cs typeface="等线" pitchFamily="34" charset="-120"/>
              </a:rPr>
              <a:t>常见问题的AI自动应答</a:t>
            </a:r>
            <a:endParaRPr lang="en-US" sz="1050" dirty="0"/>
          </a:p>
        </p:txBody>
      </p:sp>
      <p:pic>
        <p:nvPicPr>
          <p:cNvPr id="15" name="Image 7" descr="preencoded.png">    </p:cNvPr>
          <p:cNvPicPr>
            <a:picLocks noChangeAspect="1"/>
          </p:cNvPicPr>
          <p:nvPr/>
        </p:nvPicPr>
        <p:blipFill>
          <a:blip r:embed="rId8"/>
          <a:stretch>
            <a:fillRect/>
          </a:stretch>
        </p:blipFill>
        <p:spPr>
          <a:xfrm>
            <a:off x="6210145" y="1142971"/>
            <a:ext cx="5524362" cy="1876378"/>
          </a:xfrm>
          <a:prstGeom prst="rect">
            <a:avLst/>
          </a:prstGeom>
        </p:spPr>
      </p:pic>
      <p:pic>
        <p:nvPicPr>
          <p:cNvPr id="16" name="Image 8" descr="preencoded.png">    </p:cNvPr>
          <p:cNvPicPr>
            <a:picLocks noChangeAspect="1"/>
          </p:cNvPicPr>
          <p:nvPr/>
        </p:nvPicPr>
        <p:blipFill>
          <a:blip r:embed="rId9"/>
          <a:stretch>
            <a:fillRect/>
          </a:stretch>
        </p:blipFill>
        <p:spPr>
          <a:xfrm>
            <a:off x="6400640" y="1333467"/>
            <a:ext cx="5143371" cy="352416"/>
          </a:xfrm>
          <a:prstGeom prst="rect">
            <a:avLst/>
          </a:prstGeom>
        </p:spPr>
      </p:pic>
      <p:sp>
        <p:nvSpPr>
          <p:cNvPr id="17" name="Text 6"/>
          <p:cNvSpPr/>
          <p:nvPr/>
        </p:nvSpPr>
        <p:spPr>
          <a:xfrm>
            <a:off x="6400640" y="1333467"/>
            <a:ext cx="5152515" cy="276218"/>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人类核心价值（你负责）</a:t>
            </a:r>
            <a:endParaRPr lang="en-US" sz="1350" dirty="0"/>
          </a:p>
        </p:txBody>
      </p:sp>
      <p:pic>
        <p:nvPicPr>
          <p:cNvPr id="18" name="Image 9" descr="preencoded.png">    </p:cNvPr>
          <p:cNvPicPr>
            <a:picLocks noChangeAspect="1"/>
          </p:cNvPicPr>
          <p:nvPr/>
        </p:nvPicPr>
        <p:blipFill>
          <a:blip r:embed="rId10"/>
          <a:stretch>
            <a:fillRect/>
          </a:stretch>
        </p:blipFill>
        <p:spPr>
          <a:xfrm>
            <a:off x="6400640" y="1876378"/>
            <a:ext cx="133347" cy="133347"/>
          </a:xfrm>
          <a:prstGeom prst="rect">
            <a:avLst/>
          </a:prstGeom>
        </p:spPr>
      </p:pic>
      <p:sp>
        <p:nvSpPr>
          <p:cNvPr id="19" name="Text 7"/>
          <p:cNvSpPr/>
          <p:nvPr/>
        </p:nvSpPr>
        <p:spPr>
          <a:xfrm>
            <a:off x="6610185" y="1838279"/>
            <a:ext cx="4019069"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情感连接：</a:t>
            </a:r>
            <a:pPr algn="l" indent="0" marL="0">
              <a:buNone/>
            </a:pPr>
            <a:r>
              <a:rPr lang="en-US" sz="1050" dirty="0">
                <a:solidFill>
                  <a:srgbClr val="57534E"/>
                </a:solidFill>
                <a:latin typeface="等线" pitchFamily="34" charset="0"/>
                <a:ea typeface="等线" pitchFamily="34" charset="-122"/>
                <a:cs typeface="等线" pitchFamily="34" charset="-120"/>
              </a:rPr>
              <a:t>对游客情绪的敏锐捕捉和情感共鸣——AI无法传递"温度"</a:t>
            </a:r>
            <a:endParaRPr lang="en-US" sz="1050" dirty="0"/>
          </a:p>
        </p:txBody>
      </p:sp>
      <p:pic>
        <p:nvPicPr>
          <p:cNvPr id="20" name="Image 10" descr="preencoded.png">    </p:cNvPr>
          <p:cNvPicPr>
            <a:picLocks noChangeAspect="1"/>
          </p:cNvPicPr>
          <p:nvPr/>
        </p:nvPicPr>
        <p:blipFill>
          <a:blip r:embed="rId11"/>
          <a:stretch>
            <a:fillRect/>
          </a:stretch>
        </p:blipFill>
        <p:spPr>
          <a:xfrm>
            <a:off x="6400640" y="2143071"/>
            <a:ext cx="171446" cy="133347"/>
          </a:xfrm>
          <a:prstGeom prst="rect">
            <a:avLst/>
          </a:prstGeom>
        </p:spPr>
      </p:pic>
      <p:sp>
        <p:nvSpPr>
          <p:cNvPr id="21" name="Text 8"/>
          <p:cNvSpPr/>
          <p:nvPr/>
        </p:nvSpPr>
        <p:spPr>
          <a:xfrm>
            <a:off x="6648284" y="2104972"/>
            <a:ext cx="480962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体验设计：</a:t>
            </a:r>
            <a:pPr algn="l" indent="0" marL="0">
              <a:buNone/>
            </a:pPr>
            <a:r>
              <a:rPr lang="en-US" sz="1050" dirty="0">
                <a:solidFill>
                  <a:srgbClr val="57534E"/>
                </a:solidFill>
                <a:latin typeface="等线" pitchFamily="34" charset="0"/>
                <a:ea typeface="等线" pitchFamily="34" charset="-122"/>
                <a:cs typeface="等线" pitchFamily="34" charset="-120"/>
              </a:rPr>
              <a:t>设计游览的情绪曲线——哪里需要高潮、哪里需要留白、哪里需要互动</a:t>
            </a:r>
            <a:endParaRPr lang="en-US" sz="1050" dirty="0"/>
          </a:p>
        </p:txBody>
      </p:sp>
      <p:pic>
        <p:nvPicPr>
          <p:cNvPr id="22" name="Image 11" descr="preencoded.png">    </p:cNvPr>
          <p:cNvPicPr>
            <a:picLocks noChangeAspect="1"/>
          </p:cNvPicPr>
          <p:nvPr/>
        </p:nvPicPr>
        <p:blipFill>
          <a:blip r:embed="rId12"/>
          <a:stretch>
            <a:fillRect/>
          </a:stretch>
        </p:blipFill>
        <p:spPr>
          <a:xfrm>
            <a:off x="6400640" y="2409765"/>
            <a:ext cx="152396" cy="133347"/>
          </a:xfrm>
          <a:prstGeom prst="rect">
            <a:avLst/>
          </a:prstGeom>
        </p:spPr>
      </p:pic>
      <p:sp>
        <p:nvSpPr>
          <p:cNvPr id="23" name="Text 9"/>
          <p:cNvSpPr/>
          <p:nvPr/>
        </p:nvSpPr>
        <p:spPr>
          <a:xfrm>
            <a:off x="6629234" y="2371666"/>
            <a:ext cx="360950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文化叙事：</a:t>
            </a:r>
            <a:pPr algn="l" indent="0" marL="0">
              <a:buNone/>
            </a:pPr>
            <a:r>
              <a:rPr lang="en-US" sz="1050" dirty="0">
                <a:solidFill>
                  <a:srgbClr val="57534E"/>
                </a:solidFill>
                <a:latin typeface="等线" pitchFamily="34" charset="0"/>
                <a:ea typeface="等线" pitchFamily="34" charset="-122"/>
                <a:cs typeface="等线" pitchFamily="34" charset="-120"/>
              </a:rPr>
              <a:t>用故事串联景点，赋予游览以文化深度和个人风格</a:t>
            </a:r>
            <a:endParaRPr lang="en-US" sz="1050" dirty="0"/>
          </a:p>
        </p:txBody>
      </p:sp>
      <p:pic>
        <p:nvPicPr>
          <p:cNvPr id="24" name="Image 12" descr="preencoded.png">    </p:cNvPr>
          <p:cNvPicPr>
            <a:picLocks noChangeAspect="1"/>
          </p:cNvPicPr>
          <p:nvPr/>
        </p:nvPicPr>
        <p:blipFill>
          <a:blip r:embed="rId13"/>
          <a:stretch>
            <a:fillRect/>
          </a:stretch>
        </p:blipFill>
        <p:spPr>
          <a:xfrm>
            <a:off x="6400640" y="2676458"/>
            <a:ext cx="171446" cy="133347"/>
          </a:xfrm>
          <a:prstGeom prst="rect">
            <a:avLst/>
          </a:prstGeom>
        </p:spPr>
      </p:pic>
      <p:sp>
        <p:nvSpPr>
          <p:cNvPr id="25" name="Text 10"/>
          <p:cNvSpPr/>
          <p:nvPr/>
        </p:nvSpPr>
        <p:spPr>
          <a:xfrm>
            <a:off x="6648284" y="2638359"/>
            <a:ext cx="402859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突发应变：</a:t>
            </a:r>
            <a:pPr algn="l" indent="0" marL="0">
              <a:buNone/>
            </a:pPr>
            <a:r>
              <a:rPr lang="en-US" sz="1050" dirty="0">
                <a:solidFill>
                  <a:srgbClr val="57534E"/>
                </a:solidFill>
                <a:latin typeface="等线" pitchFamily="34" charset="0"/>
                <a:ea typeface="等线" pitchFamily="34" charset="-122"/>
                <a:cs typeface="等线" pitchFamily="34" charset="-120"/>
              </a:rPr>
              <a:t>现场突发状况的灵活处理——AI无法应对物理世界的意外</a:t>
            </a:r>
            <a:endParaRPr lang="en-US" sz="1050" dirty="0"/>
          </a:p>
        </p:txBody>
      </p:sp>
      <p:pic>
        <p:nvPicPr>
          <p:cNvPr id="26" name="Image 13" descr="preencoded.png">    </p:cNvPr>
          <p:cNvPicPr>
            <a:picLocks noChangeAspect="1"/>
          </p:cNvPicPr>
          <p:nvPr/>
        </p:nvPicPr>
        <p:blipFill>
          <a:blip r:embed="rId14"/>
          <a:stretch>
            <a:fillRect/>
          </a:stretch>
        </p:blipFill>
        <p:spPr>
          <a:xfrm>
            <a:off x="457189" y="3171746"/>
            <a:ext cx="11277318" cy="514337"/>
          </a:xfrm>
          <a:prstGeom prst="rect">
            <a:avLst/>
          </a:prstGeom>
        </p:spPr>
      </p:pic>
      <p:pic>
        <p:nvPicPr>
          <p:cNvPr id="27" name="Image 14" descr="preencoded.png">    </p:cNvPr>
          <p:cNvPicPr>
            <a:picLocks noChangeAspect="1"/>
          </p:cNvPicPr>
          <p:nvPr/>
        </p:nvPicPr>
        <p:blipFill>
          <a:blip r:embed="rId15"/>
          <a:stretch>
            <a:fillRect/>
          </a:stretch>
        </p:blipFill>
        <p:spPr>
          <a:xfrm>
            <a:off x="619110" y="3362241"/>
            <a:ext cx="123822" cy="133347"/>
          </a:xfrm>
          <a:prstGeom prst="rect">
            <a:avLst/>
          </a:prstGeom>
        </p:spPr>
      </p:pic>
      <p:sp>
        <p:nvSpPr>
          <p:cNvPr id="28" name="Text 11"/>
          <p:cNvSpPr/>
          <p:nvPr/>
        </p:nvSpPr>
        <p:spPr>
          <a:xfrm>
            <a:off x="819130" y="3343191"/>
            <a:ext cx="10429233" cy="161921"/>
          </a:xfrm>
          <a:prstGeom prst="rect">
            <a:avLst/>
          </a:prstGeom>
          <a:noFill/>
          <a:ln/>
        </p:spPr>
        <p:txBody>
          <a:bodyPr wrap="non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"AI负责信息传递，人类负责情感连接。新一代导游从'讲解员'升级为'体验设计师'——设计游览的情绪曲线，策划互动环节，用故事串联景点，用个人魅力创造独特的旅行记忆。"</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计调→智能行程优化师 &amp; 景区运营→数字场景运营官</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133547"/>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计调→智能行程优化师</a:t>
            </a:r>
            <a:endParaRPr lang="en-US" sz="1350" dirty="0"/>
          </a:p>
        </p:txBody>
      </p:sp>
      <p:pic>
        <p:nvPicPr>
          <p:cNvPr id="6" name="Image 2" descr="preencoded.png">    </p:cNvPr>
          <p:cNvPicPr>
            <a:picLocks noChangeAspect="1"/>
          </p:cNvPicPr>
          <p:nvPr/>
        </p:nvPicPr>
        <p:blipFill>
          <a:blip r:embed="rId3"/>
          <a:stretch>
            <a:fillRect/>
          </a:stretch>
        </p:blipFill>
        <p:spPr>
          <a:xfrm>
            <a:off x="647684" y="1828754"/>
            <a:ext cx="171446" cy="133347"/>
          </a:xfrm>
          <a:prstGeom prst="rect">
            <a:avLst/>
          </a:prstGeom>
        </p:spPr>
      </p:pic>
      <p:sp>
        <p:nvSpPr>
          <p:cNvPr id="7" name="Text 2"/>
          <p:cNvSpPr/>
          <p:nvPr/>
        </p:nvSpPr>
        <p:spPr>
          <a:xfrm>
            <a:off x="895328" y="1790655"/>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AI赋能：</a:t>
            </a:r>
            <a:pPr algn="l" indent="0" marL="0">
              <a:buNone/>
            </a:pPr>
            <a:r>
              <a:rPr lang="en-US" sz="1050" dirty="0">
                <a:solidFill>
                  <a:srgbClr val="57534E"/>
                </a:solidFill>
                <a:latin typeface="等线" pitchFamily="34" charset="0"/>
                <a:ea typeface="等线" pitchFamily="34" charset="-122"/>
                <a:cs typeface="等线" pitchFamily="34" charset="-120"/>
              </a:rPr>
              <a:t>多约束优化算法一分钟完成过去数小时的手工排程；AI推荐引擎根据用户画像自动匹配酒店和景点组合</a:t>
            </a:r>
            <a:endParaRPr lang="en-US" sz="1050" dirty="0"/>
          </a:p>
        </p:txBody>
      </p:sp>
      <p:pic>
        <p:nvPicPr>
          <p:cNvPr id="8" name="Image 3" descr="preencoded.png">    </p:cNvPr>
          <p:cNvPicPr>
            <a:picLocks noChangeAspect="1"/>
          </p:cNvPicPr>
          <p:nvPr/>
        </p:nvPicPr>
        <p:blipFill>
          <a:blip r:embed="rId4"/>
          <a:stretch>
            <a:fillRect/>
          </a:stretch>
        </p:blipFill>
        <p:spPr>
          <a:xfrm>
            <a:off x="647684" y="2285943"/>
            <a:ext cx="104772" cy="133347"/>
          </a:xfrm>
          <a:prstGeom prst="rect">
            <a:avLst/>
          </a:prstGeom>
        </p:spPr>
      </p:pic>
      <p:sp>
        <p:nvSpPr>
          <p:cNvPr id="9" name="Text 3"/>
          <p:cNvSpPr/>
          <p:nvPr/>
        </p:nvSpPr>
        <p:spPr>
          <a:xfrm>
            <a:off x="828654" y="2247844"/>
            <a:ext cx="498107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人类价值：</a:t>
            </a:r>
            <a:pPr algn="l" indent="0" marL="0">
              <a:buNone/>
            </a:pPr>
            <a:r>
              <a:rPr lang="en-US" sz="1050" dirty="0">
                <a:solidFill>
                  <a:srgbClr val="57534E"/>
                </a:solidFill>
                <a:latin typeface="等线" pitchFamily="34" charset="0"/>
                <a:ea typeface="等线" pitchFamily="34" charset="-122"/>
                <a:cs typeface="等线" pitchFamily="34" charset="-120"/>
              </a:rPr>
              <a:t>核心能力不再是"排程速度"，而是"需求洞察"和"体验创新"——理解客户没有说出口的深层需求，设计超越预期的惊喜体验</a:t>
            </a:r>
            <a:endParaRPr lang="en-US" sz="1050" dirty="0"/>
          </a:p>
        </p:txBody>
      </p:sp>
      <p:pic>
        <p:nvPicPr>
          <p:cNvPr id="10" name="Image 4" descr="preencoded.png">    </p:cNvPr>
          <p:cNvPicPr>
            <a:picLocks noChangeAspect="1"/>
          </p:cNvPicPr>
          <p:nvPr/>
        </p:nvPicPr>
        <p:blipFill>
          <a:blip r:embed="rId5"/>
          <a:stretch>
            <a:fillRect/>
          </a:stretch>
        </p:blipFill>
        <p:spPr>
          <a:xfrm>
            <a:off x="647684" y="2743131"/>
            <a:ext cx="171446" cy="133347"/>
          </a:xfrm>
          <a:prstGeom prst="rect">
            <a:avLst/>
          </a:prstGeom>
        </p:spPr>
      </p:pic>
      <p:sp>
        <p:nvSpPr>
          <p:cNvPr id="11" name="Text 4"/>
          <p:cNvSpPr/>
          <p:nvPr/>
        </p:nvSpPr>
        <p:spPr>
          <a:xfrm>
            <a:off x="895328" y="2705032"/>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关键跃迁：</a:t>
            </a:r>
            <a:pPr algn="l" indent="0" marL="0">
              <a:buNone/>
            </a:pPr>
            <a:r>
              <a:rPr lang="en-US" sz="1050" dirty="0">
                <a:solidFill>
                  <a:srgbClr val="57534E"/>
                </a:solidFill>
                <a:latin typeface="等线" pitchFamily="34" charset="0"/>
                <a:ea typeface="等线" pitchFamily="34" charset="-122"/>
                <a:cs typeface="等线" pitchFamily="34" charset="-120"/>
              </a:rPr>
              <a:t>从"手工排程员"到"需求翻译官"——将"我想带孩子去不太累、有教育意义、预算5000以内的地方"这类模糊需求转化为结构化行程</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2133547"/>
          </a:xfrm>
          <a:prstGeom prst="rect">
            <a:avLst/>
          </a:prstGeom>
        </p:spPr>
      </p:pic>
      <p:sp>
        <p:nvSpPr>
          <p:cNvPr id="13" name="Text 5"/>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景区运营→数字场景运营官</a:t>
            </a:r>
            <a:endParaRPr lang="en-US" sz="1350" dirty="0"/>
          </a:p>
        </p:txBody>
      </p:sp>
      <p:pic>
        <p:nvPicPr>
          <p:cNvPr id="14" name="Image 6" descr="preencoded.png">    </p:cNvPr>
          <p:cNvPicPr>
            <a:picLocks noChangeAspect="1"/>
          </p:cNvPicPr>
          <p:nvPr/>
        </p:nvPicPr>
        <p:blipFill>
          <a:blip r:embed="rId7"/>
          <a:stretch>
            <a:fillRect/>
          </a:stretch>
        </p:blipFill>
        <p:spPr>
          <a:xfrm>
            <a:off x="6400640" y="1828754"/>
            <a:ext cx="171446" cy="133347"/>
          </a:xfrm>
          <a:prstGeom prst="rect">
            <a:avLst/>
          </a:prstGeom>
        </p:spPr>
      </p:pic>
      <p:sp>
        <p:nvSpPr>
          <p:cNvPr id="15" name="Text 6"/>
          <p:cNvSpPr/>
          <p:nvPr/>
        </p:nvSpPr>
        <p:spPr>
          <a:xfrm>
            <a:off x="6648284" y="1790655"/>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AI赋能：</a:t>
            </a:r>
            <a:pPr algn="l" indent="0" marL="0">
              <a:buNone/>
            </a:pPr>
            <a:r>
              <a:rPr lang="en-US" sz="1050" dirty="0">
                <a:solidFill>
                  <a:srgbClr val="57534E"/>
                </a:solidFill>
                <a:latin typeface="等线" pitchFamily="34" charset="0"/>
                <a:ea typeface="等线" pitchFamily="34" charset="-122"/>
                <a:cs typeface="等线" pitchFamily="34" charset="-120"/>
              </a:rPr>
              <a:t>智慧票务系统实现动态定价和流量控制；AI视觉识别替代人工巡检；数字孪生技术支持远程设施监控</a:t>
            </a:r>
            <a:endParaRPr lang="en-US" sz="1050" dirty="0"/>
          </a:p>
        </p:txBody>
      </p:sp>
      <p:pic>
        <p:nvPicPr>
          <p:cNvPr id="16" name="Image 7" descr="preencoded.png">    </p:cNvPr>
          <p:cNvPicPr>
            <a:picLocks noChangeAspect="1"/>
          </p:cNvPicPr>
          <p:nvPr/>
        </p:nvPicPr>
        <p:blipFill>
          <a:blip r:embed="rId8"/>
          <a:stretch>
            <a:fillRect/>
          </a:stretch>
        </p:blipFill>
        <p:spPr>
          <a:xfrm>
            <a:off x="6400640" y="2285943"/>
            <a:ext cx="104772" cy="133347"/>
          </a:xfrm>
          <a:prstGeom prst="rect">
            <a:avLst/>
          </a:prstGeom>
        </p:spPr>
      </p:pic>
      <p:sp>
        <p:nvSpPr>
          <p:cNvPr id="17" name="Text 7"/>
          <p:cNvSpPr/>
          <p:nvPr/>
        </p:nvSpPr>
        <p:spPr>
          <a:xfrm>
            <a:off x="6581610" y="2247844"/>
            <a:ext cx="498107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人类价值：</a:t>
            </a:r>
            <a:pPr algn="l" indent="0" marL="0">
              <a:buNone/>
            </a:pPr>
            <a:r>
              <a:rPr lang="en-US" sz="1050" dirty="0">
                <a:solidFill>
                  <a:srgbClr val="57534E"/>
                </a:solidFill>
                <a:latin typeface="等线" pitchFamily="34" charset="0"/>
                <a:ea typeface="等线" pitchFamily="34" charset="-122"/>
                <a:cs typeface="等线" pitchFamily="34" charset="-120"/>
              </a:rPr>
              <a:t>通过数据仪表盘实时监控景区运营状态；用AI预测客流高峰并提前调度资源；用数字营销工具精准触达目标客群</a:t>
            </a:r>
            <a:endParaRPr lang="en-US" sz="1050" dirty="0"/>
          </a:p>
        </p:txBody>
      </p:sp>
      <p:pic>
        <p:nvPicPr>
          <p:cNvPr id="18" name="Image 8" descr="preencoded.png">    </p:cNvPr>
          <p:cNvPicPr>
            <a:picLocks noChangeAspect="1"/>
          </p:cNvPicPr>
          <p:nvPr/>
        </p:nvPicPr>
        <p:blipFill>
          <a:blip r:embed="rId9"/>
          <a:stretch>
            <a:fillRect/>
          </a:stretch>
        </p:blipFill>
        <p:spPr>
          <a:xfrm>
            <a:off x="6400640" y="2743131"/>
            <a:ext cx="171446" cy="133347"/>
          </a:xfrm>
          <a:prstGeom prst="rect">
            <a:avLst/>
          </a:prstGeom>
        </p:spPr>
      </p:pic>
      <p:sp>
        <p:nvSpPr>
          <p:cNvPr id="19" name="Text 8"/>
          <p:cNvSpPr/>
          <p:nvPr/>
        </p:nvSpPr>
        <p:spPr>
          <a:xfrm>
            <a:off x="6648284" y="2705032"/>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关键跃迁：</a:t>
            </a:r>
            <a:pPr algn="l" indent="0" marL="0">
              <a:buNone/>
            </a:pPr>
            <a:r>
              <a:rPr lang="en-US" sz="1050" dirty="0">
                <a:solidFill>
                  <a:srgbClr val="57534E"/>
                </a:solidFill>
                <a:latin typeface="等线" pitchFamily="34" charset="0"/>
                <a:ea typeface="等线" pitchFamily="34" charset="-122"/>
                <a:cs typeface="等线" pitchFamily="34" charset="-120"/>
              </a:rPr>
              <a:t>从"现场管理者"到"数据指挥者"——大同博物馆的数字人导览展示了新模式：数字人负责标准导览，人类运营者负责内容更新、交互设计和策略优化</a:t>
            </a:r>
            <a:endParaRPr lang="en-US" sz="1050" dirty="0"/>
          </a:p>
        </p:txBody>
      </p:sp>
      <p:pic>
        <p:nvPicPr>
          <p:cNvPr id="20" name="Image 9" descr="preencoded.png">    </p:cNvPr>
          <p:cNvPicPr>
            <a:picLocks noChangeAspect="1"/>
          </p:cNvPicPr>
          <p:nvPr/>
        </p:nvPicPr>
        <p:blipFill>
          <a:blip r:embed="rId10"/>
          <a:stretch>
            <a:fillRect/>
          </a:stretch>
        </p:blipFill>
        <p:spPr>
          <a:xfrm>
            <a:off x="457189" y="3428914"/>
            <a:ext cx="11277318" cy="495288"/>
          </a:xfrm>
          <a:prstGeom prst="rect">
            <a:avLst/>
          </a:prstGeom>
        </p:spPr>
      </p:pic>
      <p:pic>
        <p:nvPicPr>
          <p:cNvPr id="21" name="Image 10" descr="preencoded.png">    </p:cNvPr>
          <p:cNvPicPr>
            <a:picLocks noChangeAspect="1"/>
          </p:cNvPicPr>
          <p:nvPr/>
        </p:nvPicPr>
        <p:blipFill>
          <a:blip r:embed="rId11"/>
          <a:stretch>
            <a:fillRect/>
          </a:stretch>
        </p:blipFill>
        <p:spPr>
          <a:xfrm>
            <a:off x="609585" y="3609885"/>
            <a:ext cx="133347" cy="133347"/>
          </a:xfrm>
          <a:prstGeom prst="rect">
            <a:avLst/>
          </a:prstGeom>
        </p:spPr>
      </p:pic>
      <p:sp>
        <p:nvSpPr>
          <p:cNvPr id="22" name="Text 9"/>
          <p:cNvSpPr/>
          <p:nvPr/>
        </p:nvSpPr>
        <p:spPr>
          <a:xfrm>
            <a:off x="819130" y="3590835"/>
            <a:ext cx="942571" cy="161921"/>
          </a:xfrm>
          <a:prstGeom prst="rect">
            <a:avLst/>
          </a:prstGeom>
          <a:noFill/>
          <a:ln/>
        </p:spPr>
        <p:txBody>
          <a:bodyPr wrap="none" lIns="0" tIns="0" rIns="0" bIns="0" rtlCol="0" anchor="ctr"/>
          <a:lstStyle/>
          <a:p>
            <a:pPr algn="l" indent="0" marL="0">
              <a:buNone/>
            </a:pPr>
            <a:r>
              <a:rPr lang="en-US" sz="1050" b="1" dirty="0">
                <a:solidFill>
                  <a:srgbClr val="44403C"/>
                </a:solidFill>
                <a:latin typeface="等线" pitchFamily="34" charset="0"/>
                <a:ea typeface="等线" pitchFamily="34" charset="-122"/>
                <a:cs typeface="等线" pitchFamily="34" charset="-120"/>
              </a:rPr>
              <a:t>共同转型逻辑：</a:t>
            </a:r>
            <a:endParaRPr lang="en-US" sz="1050" dirty="0"/>
          </a:p>
        </p:txBody>
      </p:sp>
      <p:sp>
        <p:nvSpPr>
          <p:cNvPr id="23" name="Text 10"/>
          <p:cNvSpPr/>
          <p:nvPr/>
        </p:nvSpPr>
        <p:spPr>
          <a:xfrm>
            <a:off x="1752556" y="3590835"/>
            <a:ext cx="8162340" cy="161921"/>
          </a:xfrm>
          <a:prstGeom prst="rect">
            <a:avLst/>
          </a:prstGeom>
          <a:noFill/>
          <a:ln/>
        </p:spPr>
        <p:txBody>
          <a:bodyPr wrap="non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两个岗位的转型都体现了"AI优化效率、人类创造价值"的核心法则。效率型工作交给AI，价值型工作由人类主导，两者不是竞争而是互补。</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酒店管理→智慧服务设计师 &amp; 旅行社→平台生态运营者</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095448"/>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酒店管理→智慧服务设计师</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71446" cy="133347"/>
          </a:xfrm>
          <a:prstGeom prst="rect">
            <a:avLst/>
          </a:prstGeom>
        </p:spPr>
      </p:pic>
      <p:sp>
        <p:nvSpPr>
          <p:cNvPr id="7" name="Text 2"/>
          <p:cNvSpPr/>
          <p:nvPr/>
        </p:nvSpPr>
        <p:spPr>
          <a:xfrm>
            <a:off x="895328" y="1752556"/>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AI已深入酒店：</a:t>
            </a:r>
            <a:pPr algn="l" indent="0" marL="0">
              <a:buNone/>
            </a:pPr>
            <a:r>
              <a:rPr lang="en-US" sz="1050" dirty="0">
                <a:solidFill>
                  <a:srgbClr val="57534E"/>
                </a:solidFill>
                <a:latin typeface="等线" pitchFamily="34" charset="0"/>
                <a:ea typeface="等线" pitchFamily="34" charset="-122"/>
                <a:cs typeface="等线" pitchFamily="34" charset="-120"/>
              </a:rPr>
              <a:t>华住"万店AI客服"、云迹科技酒店服务机器人HDOS——AI正在改变酒店服务的每一个触点</a:t>
            </a:r>
            <a:endParaRPr lang="en-US" sz="1050" dirty="0"/>
          </a:p>
        </p:txBody>
      </p:sp>
      <p:pic>
        <p:nvPicPr>
          <p:cNvPr id="8" name="Image 3" descr="preencoded.png">    </p:cNvPr>
          <p:cNvPicPr>
            <a:picLocks noChangeAspect="1"/>
          </p:cNvPicPr>
          <p:nvPr/>
        </p:nvPicPr>
        <p:blipFill>
          <a:blip r:embed="rId4"/>
          <a:stretch>
            <a:fillRect/>
          </a:stretch>
        </p:blipFill>
        <p:spPr>
          <a:xfrm>
            <a:off x="647684" y="2247844"/>
            <a:ext cx="133347" cy="133347"/>
          </a:xfrm>
          <a:prstGeom prst="rect">
            <a:avLst/>
          </a:prstGeom>
        </p:spPr>
      </p:pic>
      <p:sp>
        <p:nvSpPr>
          <p:cNvPr id="9" name="Text 3"/>
          <p:cNvSpPr/>
          <p:nvPr/>
        </p:nvSpPr>
        <p:spPr>
          <a:xfrm>
            <a:off x="857229" y="2209745"/>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"关键时刻"设计：</a:t>
            </a:r>
            <a:pPr algn="l" indent="0" marL="0">
              <a:buNone/>
            </a:pPr>
            <a:r>
              <a:rPr lang="en-US" sz="1050" dirty="0">
                <a:solidFill>
                  <a:srgbClr val="57534E"/>
                </a:solidFill>
                <a:latin typeface="等线" pitchFamily="34" charset="0"/>
                <a:ea typeface="等线" pitchFamily="34" charset="-122"/>
                <a:cs typeface="等线" pitchFamily="34" charset="-120"/>
              </a:rPr>
              <a:t>AI处理入住办理和退房结算，但"欢迎茶饮"和"道别问候"应由人类完成——这是创造情感记忆的关键时刻</a:t>
            </a:r>
            <a:endParaRPr lang="en-US" sz="1050" dirty="0"/>
          </a:p>
        </p:txBody>
      </p:sp>
      <p:pic>
        <p:nvPicPr>
          <p:cNvPr id="10" name="Image 4" descr="preencoded.png">    </p:cNvPr>
          <p:cNvPicPr>
            <a:picLocks noChangeAspect="1"/>
          </p:cNvPicPr>
          <p:nvPr/>
        </p:nvPicPr>
        <p:blipFill>
          <a:blip r:embed="rId5"/>
          <a:stretch>
            <a:fillRect/>
          </a:stretch>
        </p:blipFill>
        <p:spPr>
          <a:xfrm>
            <a:off x="647684" y="2705032"/>
            <a:ext cx="133347" cy="133347"/>
          </a:xfrm>
          <a:prstGeom prst="rect">
            <a:avLst/>
          </a:prstGeom>
        </p:spPr>
      </p:pic>
      <p:sp>
        <p:nvSpPr>
          <p:cNvPr id="11" name="Text 4"/>
          <p:cNvSpPr/>
          <p:nvPr/>
        </p:nvSpPr>
        <p:spPr>
          <a:xfrm>
            <a:off x="857229" y="2666933"/>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核心能力：</a:t>
            </a:r>
            <a:pPr algn="l" indent="0" marL="0">
              <a:buNone/>
            </a:pPr>
            <a:r>
              <a:rPr lang="en-US" sz="1050" dirty="0">
                <a:solidFill>
                  <a:srgbClr val="57534E"/>
                </a:solidFill>
                <a:latin typeface="等线" pitchFamily="34" charset="0"/>
                <a:ea typeface="等线" pitchFamily="34" charset="-122"/>
                <a:cs typeface="等线" pitchFamily="34" charset="-120"/>
              </a:rPr>
              <a:t>定义AI与人类的分工边界；设计服务流程中的Moment of Truth；确保技术增强而非削弱服务的温度</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2095448"/>
          </a:xfrm>
          <a:prstGeom prst="rect">
            <a:avLst/>
          </a:prstGeom>
        </p:spPr>
      </p:pic>
      <p:sp>
        <p:nvSpPr>
          <p:cNvPr id="13" name="Text 5"/>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旅行社→文旅平台生态运营者</a:t>
            </a:r>
            <a:endParaRPr lang="en-US" sz="1350" dirty="0"/>
          </a:p>
        </p:txBody>
      </p:sp>
      <p:pic>
        <p:nvPicPr>
          <p:cNvPr id="14" name="Image 6" descr="preencoded.png">    </p:cNvPr>
          <p:cNvPicPr>
            <a:picLocks noChangeAspect="1"/>
          </p:cNvPicPr>
          <p:nvPr/>
        </p:nvPicPr>
        <p:blipFill>
          <a:blip r:embed="rId7"/>
          <a:stretch>
            <a:fillRect/>
          </a:stretch>
        </p:blipFill>
        <p:spPr>
          <a:xfrm>
            <a:off x="6400640" y="1790655"/>
            <a:ext cx="133347" cy="133347"/>
          </a:xfrm>
          <a:prstGeom prst="rect">
            <a:avLst/>
          </a:prstGeom>
        </p:spPr>
      </p:pic>
      <p:sp>
        <p:nvSpPr>
          <p:cNvPr id="15" name="Text 6"/>
          <p:cNvSpPr/>
          <p:nvPr/>
        </p:nvSpPr>
        <p:spPr>
          <a:xfrm>
            <a:off x="6610185" y="1752556"/>
            <a:ext cx="442863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生存危机：</a:t>
            </a:r>
            <a:pPr algn="l" indent="0" marL="0">
              <a:buNone/>
            </a:pPr>
            <a:r>
              <a:rPr lang="en-US" sz="1050" dirty="0">
                <a:solidFill>
                  <a:srgbClr val="57534E"/>
                </a:solidFill>
                <a:latin typeface="等线" pitchFamily="34" charset="0"/>
                <a:ea typeface="等线" pitchFamily="34" charset="-122"/>
                <a:cs typeface="等线" pitchFamily="34" charset="-120"/>
              </a:rPr>
              <a:t>传统旅行社面临OTA和AI的双重冲击，单纯的中介价值急剧萎缩</a:t>
            </a:r>
            <a:endParaRPr lang="en-US" sz="1050" dirty="0"/>
          </a:p>
        </p:txBody>
      </p:sp>
      <p:pic>
        <p:nvPicPr>
          <p:cNvPr id="16" name="Image 7" descr="preencoded.png">    </p:cNvPr>
          <p:cNvPicPr>
            <a:picLocks noChangeAspect="1"/>
          </p:cNvPicPr>
          <p:nvPr/>
        </p:nvPicPr>
        <p:blipFill>
          <a:blip r:embed="rId8"/>
          <a:stretch>
            <a:fillRect/>
          </a:stretch>
        </p:blipFill>
        <p:spPr>
          <a:xfrm>
            <a:off x="6400640" y="2057349"/>
            <a:ext cx="133347" cy="133347"/>
          </a:xfrm>
          <a:prstGeom prst="rect">
            <a:avLst/>
          </a:prstGeom>
        </p:spPr>
      </p:pic>
      <p:sp>
        <p:nvSpPr>
          <p:cNvPr id="17" name="Text 7"/>
          <p:cNvSpPr/>
          <p:nvPr/>
        </p:nvSpPr>
        <p:spPr>
          <a:xfrm>
            <a:off x="6610185" y="2019250"/>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转型方向：</a:t>
            </a:r>
            <a:pPr algn="l" indent="0" marL="0">
              <a:buNone/>
            </a:pPr>
            <a:r>
              <a:rPr lang="en-US" sz="1050" dirty="0">
                <a:solidFill>
                  <a:srgbClr val="57534E"/>
                </a:solidFill>
                <a:latin typeface="等线" pitchFamily="34" charset="0"/>
                <a:ea typeface="等线" pitchFamily="34" charset="-122"/>
                <a:cs typeface="等线" pitchFamily="34" charset="-120"/>
              </a:rPr>
              <a:t>目的地资源整合者、体验产品策划者、社群运营者——用AI工具管理供应链、用数据驱动产品设计、用社交媒体构建私域流量</a:t>
            </a:r>
            <a:endParaRPr lang="en-US" sz="1050" dirty="0"/>
          </a:p>
        </p:txBody>
      </p:sp>
      <p:pic>
        <p:nvPicPr>
          <p:cNvPr id="18" name="Image 8" descr="preencoded.png">    </p:cNvPr>
          <p:cNvPicPr>
            <a:picLocks noChangeAspect="1"/>
          </p:cNvPicPr>
          <p:nvPr/>
        </p:nvPicPr>
        <p:blipFill>
          <a:blip r:embed="rId9"/>
          <a:stretch>
            <a:fillRect/>
          </a:stretch>
        </p:blipFill>
        <p:spPr>
          <a:xfrm>
            <a:off x="6400640" y="2514537"/>
            <a:ext cx="171446" cy="133347"/>
          </a:xfrm>
          <a:prstGeom prst="rect">
            <a:avLst/>
          </a:prstGeom>
        </p:spPr>
      </p:pic>
      <p:sp>
        <p:nvSpPr>
          <p:cNvPr id="19" name="Text 8"/>
          <p:cNvSpPr/>
          <p:nvPr/>
        </p:nvSpPr>
        <p:spPr>
          <a:xfrm>
            <a:off x="6648284" y="2476438"/>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新模式："享梦游"</a:t>
            </a:r>
            <a:pPr algn="l" indent="0" marL="0">
              <a:buNone/>
            </a:pPr>
            <a:r>
              <a:rPr lang="en-US" sz="1050" dirty="0">
                <a:solidFill>
                  <a:srgbClr val="57534E"/>
                </a:solidFill>
                <a:latin typeface="等线" pitchFamily="34" charset="0"/>
                <a:ea typeface="等线" pitchFamily="34" charset="-122"/>
                <a:cs typeface="等线" pitchFamily="34" charset="-120"/>
              </a:rPr>
              <a:t>等平台展示"平台提供技术底座+供应链支持，个体创业者（OPC）专注客户获取和体验交付"。传统旅行社可转型为平台方或头部OPC</a:t>
            </a:r>
            <a:endParaRPr lang="en-US" sz="1050" dirty="0"/>
          </a:p>
        </p:txBody>
      </p:sp>
      <p:pic>
        <p:nvPicPr>
          <p:cNvPr id="20" name="Image 9" descr="preencoded.png">    </p:cNvPr>
          <p:cNvPicPr>
            <a:picLocks noChangeAspect="1"/>
          </p:cNvPicPr>
          <p:nvPr/>
        </p:nvPicPr>
        <p:blipFill>
          <a:blip r:embed="rId10"/>
          <a:stretch>
            <a:fillRect/>
          </a:stretch>
        </p:blipFill>
        <p:spPr>
          <a:xfrm>
            <a:off x="457189" y="3428914"/>
            <a:ext cx="11277318" cy="1142971"/>
          </a:xfrm>
          <a:prstGeom prst="rect">
            <a:avLst/>
          </a:prstGeom>
        </p:spPr>
      </p:pic>
      <p:sp>
        <p:nvSpPr>
          <p:cNvPr id="21" name="Text 9"/>
          <p:cNvSpPr/>
          <p:nvPr/>
        </p:nvSpPr>
        <p:spPr>
          <a:xfrm>
            <a:off x="647684" y="3619410"/>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酒店+旅行社转型的共同启示</a:t>
            </a:r>
            <a:endParaRPr lang="en-US" sz="1350" dirty="0"/>
          </a:p>
        </p:txBody>
      </p:sp>
      <p:sp>
        <p:nvSpPr>
          <p:cNvPr id="22" name="Text 10"/>
          <p:cNvSpPr/>
          <p:nvPr/>
        </p:nvSpPr>
        <p:spPr>
          <a:xfrm>
            <a:off x="647684" y="4000400"/>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1.</a:t>
            </a:r>
            <a:pPr algn="l" indent="0" marL="0">
              <a:buNone/>
            </a:pPr>
            <a:r>
              <a:rPr lang="en-US" sz="1050" dirty="0">
                <a:solidFill>
                  <a:srgbClr val="D6D3D1"/>
                </a:solidFill>
                <a:latin typeface="等线" pitchFamily="34" charset="0"/>
                <a:ea typeface="等线" pitchFamily="34" charset="-122"/>
                <a:cs typeface="等线" pitchFamily="34" charset="-120"/>
              </a:rPr>
              <a:t>技术不可逆——AI在酒店和旅行服务中的渗透只会加深</a:t>
            </a:r>
            <a:endParaRPr lang="en-US" sz="1050" dirty="0"/>
          </a:p>
        </p:txBody>
      </p:sp>
      <p:sp>
        <p:nvSpPr>
          <p:cNvPr id="23" name="Text 11"/>
          <p:cNvSpPr/>
          <p:nvPr/>
        </p:nvSpPr>
        <p:spPr>
          <a:xfrm>
            <a:off x="4324242" y="4000400"/>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2.</a:t>
            </a:r>
            <a:pPr algn="l" indent="0" marL="0">
              <a:buNone/>
            </a:pPr>
            <a:r>
              <a:rPr lang="en-US" sz="1050" dirty="0">
                <a:solidFill>
                  <a:srgbClr val="D6D3D1"/>
                </a:solidFill>
                <a:latin typeface="等线" pitchFamily="34" charset="0"/>
                <a:ea typeface="等线" pitchFamily="34" charset="-122"/>
                <a:cs typeface="等线" pitchFamily="34" charset="-120"/>
              </a:rPr>
              <a:t>人性是护城河——技术越发达，有温度的服务越稀缺、越有价值</a:t>
            </a:r>
            <a:endParaRPr lang="en-US" sz="1050" dirty="0"/>
          </a:p>
        </p:txBody>
      </p:sp>
      <p:sp>
        <p:nvSpPr>
          <p:cNvPr id="24" name="Text 12"/>
          <p:cNvSpPr/>
          <p:nvPr/>
        </p:nvSpPr>
        <p:spPr>
          <a:xfrm>
            <a:off x="7991275" y="4000400"/>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3.</a:t>
            </a:r>
            <a:pPr algn="l" indent="0" marL="0">
              <a:buNone/>
            </a:pPr>
            <a:r>
              <a:rPr lang="en-US" sz="1050" dirty="0">
                <a:solidFill>
                  <a:srgbClr val="D6D3D1"/>
                </a:solidFill>
                <a:latin typeface="等线" pitchFamily="34" charset="0"/>
                <a:ea typeface="等线" pitchFamily="34" charset="-122"/>
                <a:cs typeface="等线" pitchFamily="34" charset="-120"/>
              </a:rPr>
              <a:t>设计能力是关键——如何设计AI与人的最佳分工协作，是核心竞争力</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1133447"/>
            <a:ext cx="11953576" cy="6857829"/>
          </a:xfrm>
          <a:prstGeom prst="rect">
            <a:avLst/>
          </a:prstGeom>
        </p:spPr>
      </p:pic>
      <p:sp>
        <p:nvSpPr>
          <p:cNvPr id="3" name="Text 0"/>
          <p:cNvSpPr/>
          <p:nvPr/>
        </p:nvSpPr>
        <p:spPr>
          <a:xfrm>
            <a:off x="457189" y="1590635"/>
            <a:ext cx="11048343"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AI时代文旅人才能力模型重构</a:t>
            </a:r>
            <a:endParaRPr lang="en-US" sz="2700" dirty="0"/>
          </a:p>
        </p:txBody>
      </p:sp>
      <p:pic>
        <p:nvPicPr>
          <p:cNvPr id="4" name="Image 1" descr="preencoded.png">    </p:cNvPr>
          <p:cNvPicPr>
            <a:picLocks noChangeAspect="1"/>
          </p:cNvPicPr>
          <p:nvPr/>
        </p:nvPicPr>
        <p:blipFill>
          <a:blip r:embed="rId2"/>
          <a:stretch>
            <a:fillRect/>
          </a:stretch>
        </p:blipFill>
        <p:spPr>
          <a:xfrm>
            <a:off x="457189" y="2276418"/>
            <a:ext cx="5410065" cy="3162221"/>
          </a:xfrm>
          <a:prstGeom prst="rect">
            <a:avLst/>
          </a:prstGeom>
        </p:spPr>
      </p:pic>
      <p:sp>
        <p:nvSpPr>
          <p:cNvPr id="5" name="Text 1"/>
          <p:cNvSpPr/>
          <p:nvPr/>
        </p:nvSpPr>
        <p:spPr>
          <a:xfrm>
            <a:off x="685783" y="2505012"/>
            <a:ext cx="4962020" cy="266693"/>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能力冰山模型</a:t>
            </a:r>
            <a:endParaRPr lang="en-US" sz="1500" dirty="0"/>
          </a:p>
        </p:txBody>
      </p:sp>
      <p:pic>
        <p:nvPicPr>
          <p:cNvPr id="6" name="Image 2" descr="preencoded.png">    </p:cNvPr>
          <p:cNvPicPr>
            <a:picLocks noChangeAspect="1"/>
          </p:cNvPicPr>
          <p:nvPr/>
        </p:nvPicPr>
        <p:blipFill>
          <a:blip r:embed="rId3"/>
          <a:stretch>
            <a:fillRect/>
          </a:stretch>
        </p:blipFill>
        <p:spPr>
          <a:xfrm>
            <a:off x="685783" y="2924102"/>
            <a:ext cx="4952876" cy="685783"/>
          </a:xfrm>
          <a:prstGeom prst="rect">
            <a:avLst/>
          </a:prstGeom>
        </p:spPr>
      </p:pic>
      <p:sp>
        <p:nvSpPr>
          <p:cNvPr id="7" name="Text 2"/>
          <p:cNvSpPr/>
          <p:nvPr/>
        </p:nvSpPr>
        <p:spPr>
          <a:xfrm>
            <a:off x="876278" y="3076498"/>
            <a:ext cx="4619129"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水面以上：硬技能（显性）</a:t>
            </a:r>
            <a:endParaRPr lang="en-US" sz="1050" dirty="0"/>
          </a:p>
        </p:txBody>
      </p:sp>
      <p:sp>
        <p:nvSpPr>
          <p:cNvPr id="8" name="Text 3"/>
          <p:cNvSpPr/>
          <p:nvPr/>
        </p:nvSpPr>
        <p:spPr>
          <a:xfrm>
            <a:off x="876278" y="3305092"/>
            <a:ext cx="4619129"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AI工具链操作、数据分析、提示词工程、数字营销工具、项目管理</a:t>
            </a:r>
            <a:endParaRPr lang="en-US" sz="900" dirty="0"/>
          </a:p>
        </p:txBody>
      </p:sp>
      <p:pic>
        <p:nvPicPr>
          <p:cNvPr id="9" name="Image 3" descr="preencoded.png">    </p:cNvPr>
          <p:cNvPicPr>
            <a:picLocks noChangeAspect="1"/>
          </p:cNvPicPr>
          <p:nvPr/>
        </p:nvPicPr>
        <p:blipFill>
          <a:blip r:embed="rId4"/>
          <a:stretch>
            <a:fillRect/>
          </a:stretch>
        </p:blipFill>
        <p:spPr>
          <a:xfrm>
            <a:off x="685783" y="3724182"/>
            <a:ext cx="4952876" cy="685783"/>
          </a:xfrm>
          <a:prstGeom prst="rect">
            <a:avLst/>
          </a:prstGeom>
        </p:spPr>
      </p:pic>
      <p:sp>
        <p:nvSpPr>
          <p:cNvPr id="10" name="Text 4"/>
          <p:cNvSpPr/>
          <p:nvPr/>
        </p:nvSpPr>
        <p:spPr>
          <a:xfrm>
            <a:off x="876278" y="3876578"/>
            <a:ext cx="4619129"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水面以下：软技能（隐性）</a:t>
            </a:r>
            <a:endParaRPr lang="en-US" sz="1050" dirty="0"/>
          </a:p>
        </p:txBody>
      </p:sp>
      <p:sp>
        <p:nvSpPr>
          <p:cNvPr id="11" name="Text 5"/>
          <p:cNvSpPr/>
          <p:nvPr/>
        </p:nvSpPr>
        <p:spPr>
          <a:xfrm>
            <a:off x="876278" y="4105172"/>
            <a:ext cx="4619129"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创造力、共情力、故事力、跨文化沟通、审美判断、领导力</a:t>
            </a:r>
            <a:endParaRPr lang="en-US" sz="900" dirty="0"/>
          </a:p>
        </p:txBody>
      </p:sp>
      <p:pic>
        <p:nvPicPr>
          <p:cNvPr id="12" name="Image 4" descr="preencoded.png">    </p:cNvPr>
          <p:cNvPicPr>
            <a:picLocks noChangeAspect="1"/>
          </p:cNvPicPr>
          <p:nvPr/>
        </p:nvPicPr>
        <p:blipFill>
          <a:blip r:embed="rId5"/>
          <a:stretch>
            <a:fillRect/>
          </a:stretch>
        </p:blipFill>
        <p:spPr>
          <a:xfrm>
            <a:off x="685783" y="4524262"/>
            <a:ext cx="4952876" cy="685783"/>
          </a:xfrm>
          <a:prstGeom prst="rect">
            <a:avLst/>
          </a:prstGeom>
        </p:spPr>
      </p:pic>
      <p:sp>
        <p:nvSpPr>
          <p:cNvPr id="13" name="Text 6"/>
          <p:cNvSpPr/>
          <p:nvPr/>
        </p:nvSpPr>
        <p:spPr>
          <a:xfrm>
            <a:off x="876278" y="4676658"/>
            <a:ext cx="4619129"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冰山底层：元能力</a:t>
            </a:r>
            <a:endParaRPr lang="en-US" sz="1050" dirty="0"/>
          </a:p>
        </p:txBody>
      </p:sp>
      <p:sp>
        <p:nvSpPr>
          <p:cNvPr id="14" name="Text 7"/>
          <p:cNvSpPr/>
          <p:nvPr/>
        </p:nvSpPr>
        <p:spPr>
          <a:xfrm>
            <a:off x="876278" y="4905252"/>
            <a:ext cx="4619129"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终身学习能力、自我迭代能力、元认知能力、适应不确定性能力</a:t>
            </a:r>
            <a:endParaRPr lang="en-US" sz="900" dirty="0"/>
          </a:p>
        </p:txBody>
      </p:sp>
      <p:pic>
        <p:nvPicPr>
          <p:cNvPr id="15" name="Image 5" descr="preencoded.png">    </p:cNvPr>
          <p:cNvPicPr>
            <a:picLocks noChangeAspect="1"/>
          </p:cNvPicPr>
          <p:nvPr/>
        </p:nvPicPr>
        <p:blipFill>
          <a:blip r:embed="rId6"/>
          <a:stretch>
            <a:fillRect/>
          </a:stretch>
        </p:blipFill>
        <p:spPr>
          <a:xfrm>
            <a:off x="6095848" y="2276418"/>
            <a:ext cx="5410065" cy="3162221"/>
          </a:xfrm>
          <a:prstGeom prst="rect">
            <a:avLst/>
          </a:prstGeom>
        </p:spPr>
      </p:pic>
      <p:sp>
        <p:nvSpPr>
          <p:cNvPr id="16" name="Text 8"/>
          <p:cNvSpPr/>
          <p:nvPr/>
        </p:nvSpPr>
        <p:spPr>
          <a:xfrm>
            <a:off x="6324442" y="2505012"/>
            <a:ext cx="4962020" cy="266693"/>
          </a:xfrm>
          <a:prstGeom prst="rect">
            <a:avLst/>
          </a:prstGeom>
          <a:noFill/>
          <a:ln/>
        </p:spPr>
        <p:txBody>
          <a:bodyPr wrap="none" lIns="0" tIns="0" rIns="0" bIns="0" rtlCol="0" anchor="ctr"/>
          <a:lstStyle/>
          <a:p>
            <a:pPr algn="l" indent="0" marL="0">
              <a:buNone/>
            </a:pPr>
            <a:r>
              <a:rPr lang="en-US" sz="1500" b="1" dirty="0">
                <a:solidFill>
                  <a:srgbClr val="FBBF24"/>
                </a:solidFill>
                <a:latin typeface="宋体" pitchFamily="34" charset="0"/>
                <a:ea typeface="宋体" pitchFamily="34" charset="-122"/>
                <a:cs typeface="宋体" pitchFamily="34" charset="-120"/>
              </a:rPr>
              <a:t>人才形态进化：T→π→梳型</a:t>
            </a:r>
            <a:endParaRPr lang="en-US" sz="1500" dirty="0"/>
          </a:p>
        </p:txBody>
      </p:sp>
      <p:sp>
        <p:nvSpPr>
          <p:cNvPr id="17" name="Text 9"/>
          <p:cNvSpPr/>
          <p:nvPr/>
        </p:nvSpPr>
        <p:spPr>
          <a:xfrm>
            <a:off x="6324442" y="2924102"/>
            <a:ext cx="4962020" cy="466713"/>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T型人才（过去）：</a:t>
            </a:r>
            <a:pPr algn="l" indent="0" marL="0">
              <a:buNone/>
            </a:pPr>
            <a:r>
              <a:rPr lang="en-US" sz="1050" dirty="0">
                <a:solidFill>
                  <a:srgbClr val="F5F5F4"/>
                </a:solidFill>
                <a:latin typeface="等线" pitchFamily="34" charset="0"/>
                <a:ea typeface="等线" pitchFamily="34" charset="-122"/>
                <a:cs typeface="等线" pitchFamily="34" charset="-120"/>
              </a:rPr>
              <a:t>一门深度技能 + 广泛知识面。例：精通导游讲解，了解一些营销知识</a:t>
            </a:r>
            <a:endParaRPr lang="en-US" sz="1050" dirty="0"/>
          </a:p>
        </p:txBody>
      </p:sp>
      <p:sp>
        <p:nvSpPr>
          <p:cNvPr id="18" name="Text 10"/>
          <p:cNvSpPr/>
          <p:nvPr/>
        </p:nvSpPr>
        <p:spPr>
          <a:xfrm>
            <a:off x="6324442" y="3505112"/>
            <a:ext cx="4962020" cy="466713"/>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π型人才（现在）：</a:t>
            </a:r>
            <a:pPr algn="l" indent="0" marL="0">
              <a:buNone/>
            </a:pPr>
            <a:r>
              <a:rPr lang="en-US" sz="1050" dirty="0">
                <a:solidFill>
                  <a:srgbClr val="F5F5F4"/>
                </a:solidFill>
                <a:latin typeface="等线" pitchFamily="34" charset="0"/>
                <a:ea typeface="等线" pitchFamily="34" charset="-122"/>
                <a:cs typeface="等线" pitchFamily="34" charset="-120"/>
              </a:rPr>
              <a:t>两门深度技能 + 跨领域整合能力。例：精通文旅业务 + 精通AI工具应用</a:t>
            </a:r>
            <a:endParaRPr lang="en-US" sz="1050" dirty="0"/>
          </a:p>
        </p:txBody>
      </p:sp>
      <p:sp>
        <p:nvSpPr>
          <p:cNvPr id="19" name="Text 11"/>
          <p:cNvSpPr/>
          <p:nvPr/>
        </p:nvSpPr>
        <p:spPr>
          <a:xfrm>
            <a:off x="6324442" y="4086123"/>
            <a:ext cx="4962020"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梳型人才（未来）：</a:t>
            </a:r>
            <a:pPr algn="l" indent="0" marL="0">
              <a:buNone/>
            </a:pPr>
            <a:r>
              <a:rPr lang="en-US" sz="1050" dirty="0">
                <a:solidFill>
                  <a:srgbClr val="F5F5F4"/>
                </a:solidFill>
                <a:latin typeface="等线" pitchFamily="34" charset="0"/>
                <a:ea typeface="等线" pitchFamily="34" charset="-122"/>
                <a:cs typeface="等线" pitchFamily="34" charset="-120"/>
              </a:rPr>
              <a:t>多门深度技能 + AI增强 + 持续学习。例：文旅业务 × AI工具 × 数据分析 × 内容创作——梳齿之间由AI能力填充</a:t>
            </a:r>
            <a:endParaRPr lang="en-US" sz="1050" dirty="0"/>
          </a:p>
        </p:txBody>
      </p:sp>
      <p:pic>
        <p:nvPicPr>
          <p:cNvPr id="20" name="Image 6" descr="preencoded.png">    </p:cNvPr>
          <p:cNvPicPr>
            <a:picLocks noChangeAspect="1"/>
          </p:cNvPicPr>
          <p:nvPr/>
        </p:nvPicPr>
        <p:blipFill>
          <a:blip r:embed="rId7"/>
          <a:stretch>
            <a:fillRect/>
          </a:stretch>
        </p:blipFill>
        <p:spPr>
          <a:xfrm>
            <a:off x="11953576" y="4286143"/>
            <a:ext cx="6333967" cy="704832"/>
          </a:xfrm>
          <a:prstGeom prst="rect">
            <a:avLst/>
          </a:prstGeom>
        </p:spPr>
      </p:pic>
      <p:pic>
        <p:nvPicPr>
          <p:cNvPr id="21" name="Image 7" descr="preencoded.png">    </p:cNvPr>
          <p:cNvPicPr>
            <a:picLocks noChangeAspect="1"/>
          </p:cNvPicPr>
          <p:nvPr/>
        </p:nvPicPr>
        <p:blipFill>
          <a:blip r:embed="rId8"/>
          <a:stretch>
            <a:fillRect/>
          </a:stretch>
        </p:blipFill>
        <p:spPr>
          <a:xfrm>
            <a:off x="12115497" y="4476638"/>
            <a:ext cx="152396" cy="133347"/>
          </a:xfrm>
          <a:prstGeom prst="rect">
            <a:avLst/>
          </a:prstGeom>
        </p:spPr>
      </p:pic>
      <p:sp>
        <p:nvSpPr>
          <p:cNvPr id="22" name="Text 12"/>
          <p:cNvSpPr/>
          <p:nvPr/>
        </p:nvSpPr>
        <p:spPr>
          <a:xfrm>
            <a:off x="12344091" y="4457589"/>
            <a:ext cx="2009344" cy="161921"/>
          </a:xfrm>
          <a:prstGeom prst="rect">
            <a:avLst/>
          </a:prstGeom>
          <a:noFill/>
          <a:ln/>
        </p:spPr>
        <p:txBody>
          <a:bodyPr wrap="none" lIns="0" tIns="0" rIns="0" bIns="0" rtlCol="0" anchor="ctr"/>
          <a:lstStyle/>
          <a:p>
            <a:pPr algn="l" indent="0" marL="0">
              <a:buNone/>
            </a:pPr>
            <a:r>
              <a:rPr lang="en-US" sz="1050" b="1" dirty="0">
                <a:solidFill>
                  <a:srgbClr val="44403C"/>
                </a:solidFill>
                <a:latin typeface="等线" pitchFamily="34" charset="0"/>
                <a:ea typeface="等线" pitchFamily="34" charset="-122"/>
                <a:cs typeface="等线" pitchFamily="34" charset="-120"/>
              </a:rPr>
              <a:t>六项底层能力（不会快速过时）：</a:t>
            </a:r>
            <a:endParaRPr lang="en-US" sz="1050" dirty="0"/>
          </a:p>
        </p:txBody>
      </p:sp>
      <p:sp>
        <p:nvSpPr>
          <p:cNvPr id="23" name="Text 13"/>
          <p:cNvSpPr/>
          <p:nvPr/>
        </p:nvSpPr>
        <p:spPr>
          <a:xfrm>
            <a:off x="12115497" y="4457589"/>
            <a:ext cx="6019269" cy="352416"/>
          </a:xfrm>
          <a:prstGeom prst="rect">
            <a:avLst/>
          </a:prstGeom>
          <a:noFill/>
          <a:ln/>
        </p:spPr>
        <p:txBody>
          <a:bodyPr wrap="squar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场景理解 · 文化解释 · 服务设计 · 数据意识 · 内容表达 · 商业闭环</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V-SHAPE职业发展模型：六维框架</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447764"/>
          </a:xfrm>
          <a:prstGeom prst="rect">
            <a:avLst/>
          </a:prstGeom>
        </p:spPr>
      </p:pic>
      <p:sp>
        <p:nvSpPr>
          <p:cNvPr id="5" name="Text 1"/>
          <p:cNvSpPr/>
          <p:nvPr/>
        </p:nvSpPr>
        <p:spPr>
          <a:xfrm>
            <a:off x="647684" y="137156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V</a:t>
            </a:r>
            <a:endParaRPr lang="en-US" sz="2700" dirty="0"/>
          </a:p>
        </p:txBody>
      </p:sp>
      <p:sp>
        <p:nvSpPr>
          <p:cNvPr id="6" name="Text 2"/>
          <p:cNvSpPr/>
          <p:nvPr/>
        </p:nvSpPr>
        <p:spPr>
          <a:xfrm>
            <a:off x="647684" y="182875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Vision 愿景</a:t>
            </a:r>
            <a:endParaRPr lang="en-US" sz="1200" dirty="0"/>
          </a:p>
        </p:txBody>
      </p:sp>
      <p:sp>
        <p:nvSpPr>
          <p:cNvPr id="7" name="Text 3"/>
          <p:cNvSpPr/>
          <p:nvPr/>
        </p:nvSpPr>
        <p:spPr>
          <a:xfrm>
            <a:off x="1714457" y="2095448"/>
            <a:ext cx="1171165"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AI时代的文旅职业愿景</a:t>
            </a:r>
            <a:endParaRPr lang="en-US" sz="900" dirty="0"/>
          </a:p>
        </p:txBody>
      </p:sp>
      <p:sp>
        <p:nvSpPr>
          <p:cNvPr id="8" name="Text 4"/>
          <p:cNvSpPr/>
          <p:nvPr/>
        </p:nvSpPr>
        <p:spPr>
          <a:xfrm>
            <a:off x="1771606" y="2247844"/>
            <a:ext cx="103781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看清趋势，明确方向</a:t>
            </a:r>
            <a:endParaRPr lang="en-US" sz="900" dirty="0"/>
          </a:p>
        </p:txBody>
      </p:sp>
      <p:pic>
        <p:nvPicPr>
          <p:cNvPr id="9" name="Image 2" descr="preencoded.png">    </p:cNvPr>
          <p:cNvPicPr>
            <a:picLocks noChangeAspect="1"/>
          </p:cNvPicPr>
          <p:nvPr/>
        </p:nvPicPr>
        <p:blipFill>
          <a:blip r:embed="rId3"/>
          <a:stretch>
            <a:fillRect/>
          </a:stretch>
        </p:blipFill>
        <p:spPr>
          <a:xfrm>
            <a:off x="4267093" y="1142971"/>
            <a:ext cx="3657509" cy="1447764"/>
          </a:xfrm>
          <a:prstGeom prst="rect">
            <a:avLst/>
          </a:prstGeom>
        </p:spPr>
      </p:pic>
      <p:sp>
        <p:nvSpPr>
          <p:cNvPr id="10" name="Text 5"/>
          <p:cNvSpPr/>
          <p:nvPr/>
        </p:nvSpPr>
        <p:spPr>
          <a:xfrm>
            <a:off x="4457589" y="137156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S</a:t>
            </a:r>
            <a:endParaRPr lang="en-US" sz="2700" dirty="0"/>
          </a:p>
        </p:txBody>
      </p:sp>
      <p:sp>
        <p:nvSpPr>
          <p:cNvPr id="11" name="Text 6"/>
          <p:cNvSpPr/>
          <p:nvPr/>
        </p:nvSpPr>
        <p:spPr>
          <a:xfrm>
            <a:off x="4457589" y="182875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Skill 技能重塑</a:t>
            </a:r>
            <a:endParaRPr lang="en-US" sz="1200" dirty="0"/>
          </a:p>
        </p:txBody>
      </p:sp>
      <p:sp>
        <p:nvSpPr>
          <p:cNvPr id="12" name="Text 7"/>
          <p:cNvSpPr/>
          <p:nvPr/>
        </p:nvSpPr>
        <p:spPr>
          <a:xfrm>
            <a:off x="5581510" y="2095448"/>
            <a:ext cx="103781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技能矩阵与能力重塑</a:t>
            </a:r>
            <a:endParaRPr lang="en-US" sz="900" dirty="0"/>
          </a:p>
        </p:txBody>
      </p:sp>
      <p:sp>
        <p:nvSpPr>
          <p:cNvPr id="13" name="Text 8"/>
          <p:cNvSpPr/>
          <p:nvPr/>
        </p:nvSpPr>
        <p:spPr>
          <a:xfrm>
            <a:off x="5495788" y="2247844"/>
            <a:ext cx="122831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硬技能×软技能×元能力</a:t>
            </a:r>
            <a:endParaRPr lang="en-US" sz="900" dirty="0"/>
          </a:p>
        </p:txBody>
      </p:sp>
      <p:pic>
        <p:nvPicPr>
          <p:cNvPr id="14" name="Image 3" descr="preencoded.png">    </p:cNvPr>
          <p:cNvPicPr>
            <a:picLocks noChangeAspect="1"/>
          </p:cNvPicPr>
          <p:nvPr/>
        </p:nvPicPr>
        <p:blipFill>
          <a:blip r:embed="rId4"/>
          <a:stretch>
            <a:fillRect/>
          </a:stretch>
        </p:blipFill>
        <p:spPr>
          <a:xfrm>
            <a:off x="8076998" y="1142971"/>
            <a:ext cx="3657509" cy="1447764"/>
          </a:xfrm>
          <a:prstGeom prst="rect">
            <a:avLst/>
          </a:prstGeom>
        </p:spPr>
      </p:pic>
      <p:sp>
        <p:nvSpPr>
          <p:cNvPr id="15" name="Text 9"/>
          <p:cNvSpPr/>
          <p:nvPr/>
        </p:nvSpPr>
        <p:spPr>
          <a:xfrm>
            <a:off x="8267493" y="137156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H</a:t>
            </a:r>
            <a:endParaRPr lang="en-US" sz="2700" dirty="0"/>
          </a:p>
        </p:txBody>
      </p:sp>
      <p:sp>
        <p:nvSpPr>
          <p:cNvPr id="16" name="Text 10"/>
          <p:cNvSpPr/>
          <p:nvPr/>
        </p:nvSpPr>
        <p:spPr>
          <a:xfrm>
            <a:off x="8267493" y="182875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Hub 价值枢纽</a:t>
            </a:r>
            <a:endParaRPr lang="en-US" sz="1200" dirty="0"/>
          </a:p>
        </p:txBody>
      </p:sp>
      <p:sp>
        <p:nvSpPr>
          <p:cNvPr id="17" name="Text 11"/>
          <p:cNvSpPr/>
          <p:nvPr/>
        </p:nvSpPr>
        <p:spPr>
          <a:xfrm>
            <a:off x="9248544" y="2095448"/>
            <a:ext cx="1333086"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主理人/OPC作为价值枢纽</a:t>
            </a:r>
            <a:endParaRPr lang="en-US" sz="900" dirty="0"/>
          </a:p>
        </p:txBody>
      </p:sp>
      <p:sp>
        <p:nvSpPr>
          <p:cNvPr id="18" name="Text 12"/>
          <p:cNvSpPr/>
          <p:nvPr/>
        </p:nvSpPr>
        <p:spPr>
          <a:xfrm>
            <a:off x="9391415" y="2247844"/>
            <a:ext cx="103781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连接资源、创造价值</a:t>
            </a:r>
            <a:endParaRPr lang="en-US" sz="900" dirty="0"/>
          </a:p>
        </p:txBody>
      </p:sp>
      <p:pic>
        <p:nvPicPr>
          <p:cNvPr id="19" name="Image 4" descr="preencoded.png">    </p:cNvPr>
          <p:cNvPicPr>
            <a:picLocks noChangeAspect="1"/>
          </p:cNvPicPr>
          <p:nvPr/>
        </p:nvPicPr>
        <p:blipFill>
          <a:blip r:embed="rId5"/>
          <a:stretch>
            <a:fillRect/>
          </a:stretch>
        </p:blipFill>
        <p:spPr>
          <a:xfrm>
            <a:off x="457189" y="2743131"/>
            <a:ext cx="3657509" cy="1447764"/>
          </a:xfrm>
          <a:prstGeom prst="rect">
            <a:avLst/>
          </a:prstGeom>
        </p:spPr>
      </p:pic>
      <p:sp>
        <p:nvSpPr>
          <p:cNvPr id="20" name="Text 13"/>
          <p:cNvSpPr/>
          <p:nvPr/>
        </p:nvSpPr>
        <p:spPr>
          <a:xfrm>
            <a:off x="647684" y="297172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A</a:t>
            </a:r>
            <a:endParaRPr lang="en-US" sz="2700" dirty="0"/>
          </a:p>
        </p:txBody>
      </p:sp>
      <p:sp>
        <p:nvSpPr>
          <p:cNvPr id="21" name="Text 14"/>
          <p:cNvSpPr/>
          <p:nvPr/>
        </p:nvSpPr>
        <p:spPr>
          <a:xfrm>
            <a:off x="647684" y="342891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AI-Augmented</a:t>
            </a:r>
            <a:endParaRPr lang="en-US" sz="1200" dirty="0"/>
          </a:p>
        </p:txBody>
      </p:sp>
      <p:sp>
        <p:nvSpPr>
          <p:cNvPr id="22" name="Text 15"/>
          <p:cNvSpPr/>
          <p:nvPr/>
        </p:nvSpPr>
        <p:spPr>
          <a:xfrm>
            <a:off x="1828754" y="3695608"/>
            <a:ext cx="94257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AI增强型工作方式</a:t>
            </a:r>
            <a:endParaRPr lang="en-US" sz="900" dirty="0"/>
          </a:p>
        </p:txBody>
      </p:sp>
      <p:sp>
        <p:nvSpPr>
          <p:cNvPr id="23" name="Text 16"/>
          <p:cNvSpPr/>
          <p:nvPr/>
        </p:nvSpPr>
        <p:spPr>
          <a:xfrm>
            <a:off x="1771606" y="3848004"/>
            <a:ext cx="103781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人机协同、效率倍增</a:t>
            </a:r>
            <a:endParaRPr lang="en-US" sz="900" dirty="0"/>
          </a:p>
        </p:txBody>
      </p:sp>
      <p:pic>
        <p:nvPicPr>
          <p:cNvPr id="24" name="Image 5" descr="preencoded.png">    </p:cNvPr>
          <p:cNvPicPr>
            <a:picLocks noChangeAspect="1"/>
          </p:cNvPicPr>
          <p:nvPr/>
        </p:nvPicPr>
        <p:blipFill>
          <a:blip r:embed="rId6"/>
          <a:stretch>
            <a:fillRect/>
          </a:stretch>
        </p:blipFill>
        <p:spPr>
          <a:xfrm>
            <a:off x="4267093" y="2743131"/>
            <a:ext cx="3657509" cy="1447764"/>
          </a:xfrm>
          <a:prstGeom prst="rect">
            <a:avLst/>
          </a:prstGeom>
        </p:spPr>
      </p:pic>
      <p:sp>
        <p:nvSpPr>
          <p:cNvPr id="25" name="Text 17"/>
          <p:cNvSpPr/>
          <p:nvPr/>
        </p:nvSpPr>
        <p:spPr>
          <a:xfrm>
            <a:off x="4457589" y="297172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P</a:t>
            </a:r>
            <a:endParaRPr lang="en-US" sz="2700" dirty="0"/>
          </a:p>
        </p:txBody>
      </p:sp>
      <p:sp>
        <p:nvSpPr>
          <p:cNvPr id="26" name="Text 18"/>
          <p:cNvSpPr/>
          <p:nvPr/>
        </p:nvSpPr>
        <p:spPr>
          <a:xfrm>
            <a:off x="4457589" y="342891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Pathway 路径</a:t>
            </a:r>
            <a:endParaRPr lang="en-US" sz="1200" dirty="0"/>
          </a:p>
        </p:txBody>
      </p:sp>
      <p:sp>
        <p:nvSpPr>
          <p:cNvPr id="27" name="Text 19"/>
          <p:cNvSpPr/>
          <p:nvPr/>
        </p:nvSpPr>
        <p:spPr>
          <a:xfrm>
            <a:off x="5581510" y="3695608"/>
            <a:ext cx="103781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多元化职业路径设计</a:t>
            </a:r>
            <a:endParaRPr lang="en-US" sz="900" dirty="0"/>
          </a:p>
        </p:txBody>
      </p:sp>
      <p:sp>
        <p:nvSpPr>
          <p:cNvPr id="28" name="Text 20"/>
          <p:cNvSpPr/>
          <p:nvPr/>
        </p:nvSpPr>
        <p:spPr>
          <a:xfrm>
            <a:off x="5591035" y="3848004"/>
            <a:ext cx="1028294"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就业/创业/自由职业</a:t>
            </a:r>
            <a:endParaRPr lang="en-US" sz="900" dirty="0"/>
          </a:p>
        </p:txBody>
      </p:sp>
      <p:pic>
        <p:nvPicPr>
          <p:cNvPr id="29" name="Image 6" descr="preencoded.png">    </p:cNvPr>
          <p:cNvPicPr>
            <a:picLocks noChangeAspect="1"/>
          </p:cNvPicPr>
          <p:nvPr/>
        </p:nvPicPr>
        <p:blipFill>
          <a:blip r:embed="rId7"/>
          <a:stretch>
            <a:fillRect/>
          </a:stretch>
        </p:blipFill>
        <p:spPr>
          <a:xfrm>
            <a:off x="8076998" y="2743131"/>
            <a:ext cx="3657509" cy="1447764"/>
          </a:xfrm>
          <a:prstGeom prst="rect">
            <a:avLst/>
          </a:prstGeom>
        </p:spPr>
      </p:pic>
      <p:sp>
        <p:nvSpPr>
          <p:cNvPr id="30" name="Text 21"/>
          <p:cNvSpPr/>
          <p:nvPr/>
        </p:nvSpPr>
        <p:spPr>
          <a:xfrm>
            <a:off x="8267493" y="2971726"/>
            <a:ext cx="3285662"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E</a:t>
            </a:r>
            <a:endParaRPr lang="en-US" sz="2700" dirty="0"/>
          </a:p>
        </p:txBody>
      </p:sp>
      <p:sp>
        <p:nvSpPr>
          <p:cNvPr id="31" name="Text 22"/>
          <p:cNvSpPr/>
          <p:nvPr/>
        </p:nvSpPr>
        <p:spPr>
          <a:xfrm>
            <a:off x="8267493" y="3428914"/>
            <a:ext cx="3285662"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Ecosystem 生态</a:t>
            </a:r>
            <a:endParaRPr lang="en-US" sz="1200" dirty="0"/>
          </a:p>
        </p:txBody>
      </p:sp>
      <p:sp>
        <p:nvSpPr>
          <p:cNvPr id="32" name="Text 23"/>
          <p:cNvSpPr/>
          <p:nvPr/>
        </p:nvSpPr>
        <p:spPr>
          <a:xfrm>
            <a:off x="9286643" y="3695608"/>
            <a:ext cx="125688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个人-平台-产业生态协同</a:t>
            </a:r>
            <a:endParaRPr lang="en-US" sz="900" dirty="0"/>
          </a:p>
        </p:txBody>
      </p:sp>
      <p:sp>
        <p:nvSpPr>
          <p:cNvPr id="33" name="Text 24"/>
          <p:cNvSpPr/>
          <p:nvPr/>
        </p:nvSpPr>
        <p:spPr>
          <a:xfrm>
            <a:off x="9448564" y="3848004"/>
            <a:ext cx="92352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在生态中找到位置</a:t>
            </a:r>
            <a:endParaRPr lang="en-US" sz="900" dirty="0"/>
          </a:p>
        </p:txBody>
      </p:sp>
      <p:pic>
        <p:nvPicPr>
          <p:cNvPr id="34" name="Image 7" descr="preencoded.png">    </p:cNvPr>
          <p:cNvPicPr>
            <a:picLocks noChangeAspect="1"/>
          </p:cNvPicPr>
          <p:nvPr/>
        </p:nvPicPr>
        <p:blipFill>
          <a:blip r:embed="rId8"/>
          <a:stretch>
            <a:fillRect/>
          </a:stretch>
        </p:blipFill>
        <p:spPr>
          <a:xfrm>
            <a:off x="457189" y="4419490"/>
            <a:ext cx="11277318" cy="1142971"/>
          </a:xfrm>
          <a:prstGeom prst="rect">
            <a:avLst/>
          </a:prstGeom>
        </p:spPr>
      </p:pic>
      <p:sp>
        <p:nvSpPr>
          <p:cNvPr id="35" name="Text 25"/>
          <p:cNvSpPr/>
          <p:nvPr/>
        </p:nvSpPr>
        <p:spPr>
          <a:xfrm>
            <a:off x="647684" y="4609985"/>
            <a:ext cx="10905472" cy="266693"/>
          </a:xfrm>
          <a:prstGeom prst="rect">
            <a:avLst/>
          </a:prstGeom>
          <a:noFill/>
          <a:ln/>
        </p:spPr>
        <p:txBody>
          <a:bodyPr wrap="none" lIns="0" tIns="0" rIns="0" bIns="0" rtlCol="0" anchor="ctr"/>
          <a:lstStyle/>
          <a:p>
            <a:pPr algn="ctr" indent="0" marL="0">
              <a:buNone/>
            </a:pPr>
            <a:r>
              <a:rPr lang="en-US" sz="1350" b="1" dirty="0">
                <a:solidFill>
                  <a:srgbClr val="FBBF24"/>
                </a:solidFill>
                <a:latin typeface="宋体" pitchFamily="34" charset="0"/>
                <a:ea typeface="宋体" pitchFamily="34" charset="-122"/>
                <a:cs typeface="宋体" pitchFamily="34" charset="-120"/>
              </a:rPr>
              <a:t>V-SHAPE模型的核心理念</a:t>
            </a:r>
            <a:endParaRPr lang="en-US" sz="1350" dirty="0"/>
          </a:p>
        </p:txBody>
      </p:sp>
      <p:sp>
        <p:nvSpPr>
          <p:cNvPr id="36" name="Text 26"/>
          <p:cNvSpPr/>
          <p:nvPr/>
        </p:nvSpPr>
        <p:spPr>
          <a:xfrm>
            <a:off x="647684" y="4990975"/>
            <a:ext cx="10905472" cy="380990"/>
          </a:xfrm>
          <a:prstGeom prst="rect">
            <a:avLst/>
          </a:prstGeom>
          <a:noFill/>
          <a:ln/>
        </p:spPr>
        <p:txBody>
          <a:bodyPr wrap="squar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V-SHAPE不是一个线性流程，而是一个动态循环：愿景驱动技能重塑，技能支撑价值创造，AI增强放大能力，路径选择匹配阶段，生态协同实现可持续成长。六个维度相互支撑，缺一不可。</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文旅主理人：新职业的标杆</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095448"/>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主理人的定义与核心能力</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23822" cy="133347"/>
          </a:xfrm>
          <a:prstGeom prst="rect">
            <a:avLst/>
          </a:prstGeom>
        </p:spPr>
      </p:pic>
      <p:sp>
        <p:nvSpPr>
          <p:cNvPr id="7" name="Text 2"/>
          <p:cNvSpPr/>
          <p:nvPr/>
        </p:nvSpPr>
        <p:spPr>
          <a:xfrm>
            <a:off x="847704" y="1752556"/>
            <a:ext cx="496202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定义：</a:t>
            </a:r>
            <a:pPr algn="l" indent="0" marL="0">
              <a:buNone/>
            </a:pPr>
            <a:r>
              <a:rPr lang="en-US" sz="1050" dirty="0">
                <a:solidFill>
                  <a:srgbClr val="57534E"/>
                </a:solidFill>
                <a:latin typeface="等线" pitchFamily="34" charset="0"/>
                <a:ea typeface="等线" pitchFamily="34" charset="-122"/>
                <a:cs typeface="等线" pitchFamily="34" charset="-120"/>
              </a:rPr>
              <a:t>围绕特定文旅场景持续进行选品、叙事和体验组织的人，售卖的是有态度、有审美、有信任的体验。</a:t>
            </a:r>
            <a:endParaRPr lang="en-US" sz="1050" dirty="0"/>
          </a:p>
        </p:txBody>
      </p:sp>
      <p:pic>
        <p:nvPicPr>
          <p:cNvPr id="8" name="Image 3" descr="preencoded.png">    </p:cNvPr>
          <p:cNvPicPr>
            <a:picLocks noChangeAspect="1"/>
          </p:cNvPicPr>
          <p:nvPr/>
        </p:nvPicPr>
        <p:blipFill>
          <a:blip r:embed="rId4"/>
          <a:stretch>
            <a:fillRect/>
          </a:stretch>
        </p:blipFill>
        <p:spPr>
          <a:xfrm>
            <a:off x="647684" y="2247844"/>
            <a:ext cx="123822" cy="133347"/>
          </a:xfrm>
          <a:prstGeom prst="rect">
            <a:avLst/>
          </a:prstGeom>
        </p:spPr>
      </p:pic>
      <p:sp>
        <p:nvSpPr>
          <p:cNvPr id="9" name="Text 3"/>
          <p:cNvSpPr/>
          <p:nvPr/>
        </p:nvSpPr>
        <p:spPr>
          <a:xfrm>
            <a:off x="847704" y="2209745"/>
            <a:ext cx="496202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核心能力：</a:t>
            </a:r>
            <a:pPr algn="l" indent="0" marL="0">
              <a:buNone/>
            </a:pPr>
            <a:r>
              <a:rPr lang="en-US" sz="1050" dirty="0">
                <a:solidFill>
                  <a:srgbClr val="57534E"/>
                </a:solidFill>
                <a:latin typeface="等线" pitchFamily="34" charset="0"/>
                <a:ea typeface="等线" pitchFamily="34" charset="-122"/>
                <a:cs typeface="等线" pitchFamily="34" charset="-120"/>
              </a:rPr>
              <a:t>选品（资源评估与筛选）、叙事（故事化表达与内容创作）、服务设计（体验流程设计）、社群运营（用户关系维护）、商业闭环（变现与增长）</a:t>
            </a:r>
            <a:endParaRPr lang="en-US" sz="1050" dirty="0"/>
          </a:p>
        </p:txBody>
      </p:sp>
      <p:pic>
        <p:nvPicPr>
          <p:cNvPr id="10" name="Image 4" descr="preencoded.png">    </p:cNvPr>
          <p:cNvPicPr>
            <a:picLocks noChangeAspect="1"/>
          </p:cNvPicPr>
          <p:nvPr/>
        </p:nvPicPr>
        <p:blipFill>
          <a:blip r:embed="rId5"/>
          <a:stretch>
            <a:fillRect/>
          </a:stretch>
        </p:blipFill>
        <p:spPr>
          <a:xfrm>
            <a:off x="647684" y="2705032"/>
            <a:ext cx="171446" cy="133347"/>
          </a:xfrm>
          <a:prstGeom prst="rect">
            <a:avLst/>
          </a:prstGeom>
        </p:spPr>
      </p:pic>
      <p:sp>
        <p:nvSpPr>
          <p:cNvPr id="11" name="Text 4"/>
          <p:cNvSpPr/>
          <p:nvPr/>
        </p:nvSpPr>
        <p:spPr>
          <a:xfrm>
            <a:off x="895328" y="2666933"/>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AI应用边界：</a:t>
            </a:r>
            <a:pPr algn="l" indent="0" marL="0">
              <a:buNone/>
            </a:pPr>
            <a:r>
              <a:rPr lang="en-US" sz="1050" dirty="0">
                <a:solidFill>
                  <a:srgbClr val="57534E"/>
                </a:solidFill>
                <a:latin typeface="等线" pitchFamily="34" charset="0"/>
                <a:ea typeface="等线" pitchFamily="34" charset="-122"/>
                <a:cs typeface="等线" pitchFamily="34" charset="-120"/>
              </a:rPr>
              <a:t>AI负责分析客群、生成内容、维护社群；人必须负责审美判断、信任关系和现场责任</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2095448"/>
          </a:xfrm>
          <a:prstGeom prst="rect">
            <a:avLst/>
          </a:prstGeom>
        </p:spPr>
      </p:pic>
      <p:sp>
        <p:nvSpPr>
          <p:cNvPr id="13" name="Text 5"/>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主理人类型谱系与案例</a:t>
            </a:r>
            <a:endParaRPr lang="en-US" sz="1350" dirty="0"/>
          </a:p>
        </p:txBody>
      </p:sp>
      <p:pic>
        <p:nvPicPr>
          <p:cNvPr id="14" name="Image 6" descr="preencoded.png">    </p:cNvPr>
          <p:cNvPicPr>
            <a:picLocks noChangeAspect="1"/>
          </p:cNvPicPr>
          <p:nvPr/>
        </p:nvPicPr>
        <p:blipFill>
          <a:blip r:embed="rId7"/>
          <a:stretch>
            <a:fillRect/>
          </a:stretch>
        </p:blipFill>
        <p:spPr>
          <a:xfrm>
            <a:off x="6400640" y="1790655"/>
            <a:ext cx="152396" cy="133347"/>
          </a:xfrm>
          <a:prstGeom prst="rect">
            <a:avLst/>
          </a:prstGeom>
        </p:spPr>
      </p:pic>
      <p:sp>
        <p:nvSpPr>
          <p:cNvPr id="15" name="Text 6"/>
          <p:cNvSpPr/>
          <p:nvPr/>
        </p:nvSpPr>
        <p:spPr>
          <a:xfrm>
            <a:off x="6629234" y="1752556"/>
            <a:ext cx="493344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民宿主理人：</a:t>
            </a:r>
            <a:pPr algn="l" indent="0" marL="0">
              <a:buNone/>
            </a:pPr>
            <a:r>
              <a:rPr lang="en-US" sz="1050" dirty="0">
                <a:solidFill>
                  <a:srgbClr val="57534E"/>
                </a:solidFill>
                <a:latin typeface="等线" pitchFamily="34" charset="0"/>
                <a:ea typeface="等线" pitchFamily="34" charset="-122"/>
                <a:cs typeface="等线" pitchFamily="34" charset="-120"/>
              </a:rPr>
              <a:t>不仅是开民宿，而是围绕住宿场景构建生活方式体验——从房间设计到在地文化体验的全程策划</a:t>
            </a:r>
            <a:endParaRPr lang="en-US" sz="1050" dirty="0"/>
          </a:p>
        </p:txBody>
      </p:sp>
      <p:pic>
        <p:nvPicPr>
          <p:cNvPr id="16" name="Image 7" descr="preencoded.png">    </p:cNvPr>
          <p:cNvPicPr>
            <a:picLocks noChangeAspect="1"/>
          </p:cNvPicPr>
          <p:nvPr/>
        </p:nvPicPr>
        <p:blipFill>
          <a:blip r:embed="rId8"/>
          <a:stretch>
            <a:fillRect/>
          </a:stretch>
        </p:blipFill>
        <p:spPr>
          <a:xfrm>
            <a:off x="6400640" y="2247844"/>
            <a:ext cx="104772" cy="133347"/>
          </a:xfrm>
          <a:prstGeom prst="rect">
            <a:avLst/>
          </a:prstGeom>
        </p:spPr>
      </p:pic>
      <p:sp>
        <p:nvSpPr>
          <p:cNvPr id="17" name="Text 7"/>
          <p:cNvSpPr/>
          <p:nvPr/>
        </p:nvSpPr>
        <p:spPr>
          <a:xfrm>
            <a:off x="6581610" y="2209745"/>
            <a:ext cx="4276237"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线路主理人：</a:t>
            </a:r>
            <a:pPr algn="l" indent="0" marL="0">
              <a:buNone/>
            </a:pPr>
            <a:r>
              <a:rPr lang="en-US" sz="1050" dirty="0">
                <a:solidFill>
                  <a:srgbClr val="57534E"/>
                </a:solidFill>
                <a:latin typeface="等线" pitchFamily="34" charset="0"/>
                <a:ea typeface="等线" pitchFamily="34" charset="-122"/>
                <a:cs typeface="等线" pitchFamily="34" charset="-120"/>
              </a:rPr>
              <a:t>设计有主题、有故事的深度旅行线路，而非简单的景点串联</a:t>
            </a:r>
            <a:endParaRPr lang="en-US" sz="1050" dirty="0"/>
          </a:p>
        </p:txBody>
      </p:sp>
      <p:pic>
        <p:nvPicPr>
          <p:cNvPr id="18" name="Image 8" descr="preencoded.png">    </p:cNvPr>
          <p:cNvPicPr>
            <a:picLocks noChangeAspect="1"/>
          </p:cNvPicPr>
          <p:nvPr/>
        </p:nvPicPr>
        <p:blipFill>
          <a:blip r:embed="rId9"/>
          <a:stretch>
            <a:fillRect/>
          </a:stretch>
        </p:blipFill>
        <p:spPr>
          <a:xfrm>
            <a:off x="6400640" y="2514537"/>
            <a:ext cx="133347" cy="133347"/>
          </a:xfrm>
          <a:prstGeom prst="rect">
            <a:avLst/>
          </a:prstGeom>
        </p:spPr>
      </p:pic>
      <p:sp>
        <p:nvSpPr>
          <p:cNvPr id="19" name="Text 8"/>
          <p:cNvSpPr/>
          <p:nvPr/>
        </p:nvSpPr>
        <p:spPr>
          <a:xfrm>
            <a:off x="6610185" y="2476438"/>
            <a:ext cx="3742851"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非遗体验主理人：</a:t>
            </a:r>
            <a:pPr algn="l" indent="0" marL="0">
              <a:buNone/>
            </a:pPr>
            <a:r>
              <a:rPr lang="en-US" sz="1050" dirty="0">
                <a:solidFill>
                  <a:srgbClr val="57534E"/>
                </a:solidFill>
                <a:latin typeface="等线" pitchFamily="34" charset="0"/>
                <a:ea typeface="等线" pitchFamily="34" charset="-122"/>
                <a:cs typeface="等线" pitchFamily="34" charset="-120"/>
              </a:rPr>
              <a:t>将非遗技艺转化为可参与、可传播的体验产品</a:t>
            </a:r>
            <a:endParaRPr lang="en-US" sz="1050" dirty="0"/>
          </a:p>
        </p:txBody>
      </p:sp>
      <p:pic>
        <p:nvPicPr>
          <p:cNvPr id="20" name="Image 9" descr="preencoded.png">    </p:cNvPr>
          <p:cNvPicPr>
            <a:picLocks noChangeAspect="1"/>
          </p:cNvPicPr>
          <p:nvPr/>
        </p:nvPicPr>
        <p:blipFill>
          <a:blip r:embed="rId10"/>
          <a:stretch>
            <a:fillRect/>
          </a:stretch>
        </p:blipFill>
        <p:spPr>
          <a:xfrm>
            <a:off x="6400640" y="2781230"/>
            <a:ext cx="152396" cy="133347"/>
          </a:xfrm>
          <a:prstGeom prst="rect">
            <a:avLst/>
          </a:prstGeom>
        </p:spPr>
      </p:pic>
      <p:sp>
        <p:nvSpPr>
          <p:cNvPr id="21" name="Text 9"/>
          <p:cNvSpPr/>
          <p:nvPr/>
        </p:nvSpPr>
        <p:spPr>
          <a:xfrm>
            <a:off x="6629234" y="2743131"/>
            <a:ext cx="3476157"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营地主理人：</a:t>
            </a:r>
            <a:pPr algn="l" indent="0" marL="0">
              <a:buNone/>
            </a:pPr>
            <a:r>
              <a:rPr lang="en-US" sz="1050" dirty="0">
                <a:solidFill>
                  <a:srgbClr val="57534E"/>
                </a:solidFill>
                <a:latin typeface="等线" pitchFamily="34" charset="0"/>
                <a:ea typeface="等线" pitchFamily="34" charset="-122"/>
                <a:cs typeface="等线" pitchFamily="34" charset="-120"/>
              </a:rPr>
              <a:t>从场地运营到内容策划的全方位户外体验管理</a:t>
            </a:r>
            <a:endParaRPr lang="en-US" sz="1050" dirty="0"/>
          </a:p>
        </p:txBody>
      </p:sp>
      <p:pic>
        <p:nvPicPr>
          <p:cNvPr id="22" name="Image 10" descr="preencoded.png">    </p:cNvPr>
          <p:cNvPicPr>
            <a:picLocks noChangeAspect="1"/>
          </p:cNvPicPr>
          <p:nvPr/>
        </p:nvPicPr>
        <p:blipFill>
          <a:blip r:embed="rId11"/>
          <a:stretch>
            <a:fillRect/>
          </a:stretch>
        </p:blipFill>
        <p:spPr>
          <a:xfrm>
            <a:off x="457189" y="3390815"/>
            <a:ext cx="11277318" cy="514337"/>
          </a:xfrm>
          <a:prstGeom prst="rect">
            <a:avLst/>
          </a:prstGeom>
        </p:spPr>
      </p:pic>
      <p:pic>
        <p:nvPicPr>
          <p:cNvPr id="23" name="Image 11" descr="preencoded.png">    </p:cNvPr>
          <p:cNvPicPr>
            <a:picLocks noChangeAspect="1"/>
          </p:cNvPicPr>
          <p:nvPr/>
        </p:nvPicPr>
        <p:blipFill>
          <a:blip r:embed="rId12"/>
          <a:stretch>
            <a:fillRect/>
          </a:stretch>
        </p:blipFill>
        <p:spPr>
          <a:xfrm>
            <a:off x="619110" y="3581310"/>
            <a:ext cx="104772" cy="133347"/>
          </a:xfrm>
          <a:prstGeom prst="rect">
            <a:avLst/>
          </a:prstGeom>
        </p:spPr>
      </p:pic>
      <p:sp>
        <p:nvSpPr>
          <p:cNvPr id="24" name="Text 10"/>
          <p:cNvSpPr/>
          <p:nvPr/>
        </p:nvSpPr>
        <p:spPr>
          <a:xfrm>
            <a:off x="800080" y="3562261"/>
            <a:ext cx="675877"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标杆案例：</a:t>
            </a:r>
            <a:endParaRPr lang="en-US" sz="1050" dirty="0"/>
          </a:p>
        </p:txBody>
      </p:sp>
      <p:sp>
        <p:nvSpPr>
          <p:cNvPr id="25" name="Text 11"/>
          <p:cNvSpPr/>
          <p:nvPr/>
        </p:nvSpPr>
        <p:spPr>
          <a:xfrm>
            <a:off x="1466813" y="3562261"/>
            <a:ext cx="7486082" cy="161921"/>
          </a:xfrm>
          <a:prstGeom prst="rect">
            <a:avLst/>
          </a:prstGeom>
          <a:noFill/>
          <a:ln/>
        </p:spPr>
        <p:txBody>
          <a:bodyPr wrap="non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广东文旅兴趣营与主理人生态建设 · 贵州文旅主理人创新创业大赛——各地已将文旅主理人作为文旅创新的核心力量进行培育。</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AI时代文旅八大新兴职业全景</a:t>
            </a:r>
            <a:endParaRPr lang="en-US" sz="2700" dirty="0"/>
          </a:p>
        </p:txBody>
      </p:sp>
      <p:pic>
        <p:nvPicPr>
          <p:cNvPr id="4" name="Image 1" descr="preencoded.png">    </p:cNvPr>
          <p:cNvPicPr>
            <a:picLocks noChangeAspect="1"/>
          </p:cNvPicPr>
          <p:nvPr/>
        </p:nvPicPr>
        <p:blipFill>
          <a:blip r:embed="rId2"/>
          <a:stretch>
            <a:fillRect/>
          </a:stretch>
        </p:blipFill>
        <p:spPr>
          <a:xfrm>
            <a:off x="457189" y="1066773"/>
            <a:ext cx="2733607" cy="761981"/>
          </a:xfrm>
          <a:prstGeom prst="rect">
            <a:avLst/>
          </a:prstGeom>
        </p:spPr>
      </p:pic>
      <p:sp>
        <p:nvSpPr>
          <p:cNvPr id="5" name="Text 1"/>
          <p:cNvSpPr/>
          <p:nvPr/>
        </p:nvSpPr>
        <p:spPr>
          <a:xfrm>
            <a:off x="571486" y="1181070"/>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1. AI文旅设计师</a:t>
            </a:r>
            <a:endParaRPr lang="en-US" sz="1050" dirty="0"/>
          </a:p>
        </p:txBody>
      </p:sp>
      <p:sp>
        <p:nvSpPr>
          <p:cNvPr id="6" name="Text 2"/>
          <p:cNvSpPr/>
          <p:nvPr/>
        </p:nvSpPr>
        <p:spPr>
          <a:xfrm>
            <a:off x="571486" y="1409665"/>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利用AI工具进行文旅产品、体验、空间的设计创新，融合技术美感与人文关怀</a:t>
            </a:r>
            <a:endParaRPr lang="en-US" sz="900" dirty="0"/>
          </a:p>
        </p:txBody>
      </p:sp>
      <p:pic>
        <p:nvPicPr>
          <p:cNvPr id="7" name="Image 2" descr="preencoded.png">    </p:cNvPr>
          <p:cNvPicPr>
            <a:picLocks noChangeAspect="1"/>
          </p:cNvPicPr>
          <p:nvPr/>
        </p:nvPicPr>
        <p:blipFill>
          <a:blip r:embed="rId3"/>
          <a:stretch>
            <a:fillRect/>
          </a:stretch>
        </p:blipFill>
        <p:spPr>
          <a:xfrm>
            <a:off x="3305092" y="1066773"/>
            <a:ext cx="2733607" cy="761981"/>
          </a:xfrm>
          <a:prstGeom prst="rect">
            <a:avLst/>
          </a:prstGeom>
        </p:spPr>
      </p:pic>
      <p:sp>
        <p:nvSpPr>
          <p:cNvPr id="8" name="Text 3"/>
          <p:cNvSpPr/>
          <p:nvPr/>
        </p:nvSpPr>
        <p:spPr>
          <a:xfrm>
            <a:off x="3419390" y="1181070"/>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2. 数字文旅运营师</a:t>
            </a:r>
            <a:endParaRPr lang="en-US" sz="1050" dirty="0"/>
          </a:p>
        </p:txBody>
      </p:sp>
      <p:sp>
        <p:nvSpPr>
          <p:cNvPr id="9" name="Text 4"/>
          <p:cNvSpPr/>
          <p:nvPr/>
        </p:nvSpPr>
        <p:spPr>
          <a:xfrm>
            <a:off x="3419390" y="1409665"/>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负责数字化文旅平台的内容运营、用户增长、数据分析和商业变现</a:t>
            </a:r>
            <a:endParaRPr lang="en-US" sz="900" dirty="0"/>
          </a:p>
        </p:txBody>
      </p:sp>
      <p:pic>
        <p:nvPicPr>
          <p:cNvPr id="10" name="Image 3" descr="preencoded.png">    </p:cNvPr>
          <p:cNvPicPr>
            <a:picLocks noChangeAspect="1"/>
          </p:cNvPicPr>
          <p:nvPr/>
        </p:nvPicPr>
        <p:blipFill>
          <a:blip r:embed="rId4"/>
          <a:stretch>
            <a:fillRect/>
          </a:stretch>
        </p:blipFill>
        <p:spPr>
          <a:xfrm>
            <a:off x="6152996" y="1066773"/>
            <a:ext cx="2733607" cy="761981"/>
          </a:xfrm>
          <a:prstGeom prst="rect">
            <a:avLst/>
          </a:prstGeom>
        </p:spPr>
      </p:pic>
      <p:sp>
        <p:nvSpPr>
          <p:cNvPr id="11" name="Text 5"/>
          <p:cNvSpPr/>
          <p:nvPr/>
        </p:nvSpPr>
        <p:spPr>
          <a:xfrm>
            <a:off x="6267293" y="1181070"/>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3. 文旅AI提示工程师</a:t>
            </a:r>
            <a:endParaRPr lang="en-US" sz="1050" dirty="0"/>
          </a:p>
        </p:txBody>
      </p:sp>
      <p:sp>
        <p:nvSpPr>
          <p:cNvPr id="12" name="Text 6"/>
          <p:cNvSpPr/>
          <p:nvPr/>
        </p:nvSpPr>
        <p:spPr>
          <a:xfrm>
            <a:off x="6267293" y="1409665"/>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设计和管理文旅场景中的AI提示词策略，优化AI内容生成质量</a:t>
            </a:r>
            <a:endParaRPr lang="en-US" sz="900" dirty="0"/>
          </a:p>
        </p:txBody>
      </p:sp>
      <p:pic>
        <p:nvPicPr>
          <p:cNvPr id="13" name="Image 4" descr="preencoded.png">    </p:cNvPr>
          <p:cNvPicPr>
            <a:picLocks noChangeAspect="1"/>
          </p:cNvPicPr>
          <p:nvPr/>
        </p:nvPicPr>
        <p:blipFill>
          <a:blip r:embed="rId5"/>
          <a:stretch>
            <a:fillRect/>
          </a:stretch>
        </p:blipFill>
        <p:spPr>
          <a:xfrm>
            <a:off x="9000900" y="1066773"/>
            <a:ext cx="2733607" cy="761981"/>
          </a:xfrm>
          <a:prstGeom prst="rect">
            <a:avLst/>
          </a:prstGeom>
        </p:spPr>
      </p:pic>
      <p:sp>
        <p:nvSpPr>
          <p:cNvPr id="14" name="Text 7"/>
          <p:cNvSpPr/>
          <p:nvPr/>
        </p:nvSpPr>
        <p:spPr>
          <a:xfrm>
            <a:off x="9115197" y="1181070"/>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4. 文旅数据分析师</a:t>
            </a:r>
            <a:endParaRPr lang="en-US" sz="1050" dirty="0"/>
          </a:p>
        </p:txBody>
      </p:sp>
      <p:sp>
        <p:nvSpPr>
          <p:cNvPr id="15" name="Text 8"/>
          <p:cNvSpPr/>
          <p:nvPr/>
        </p:nvSpPr>
        <p:spPr>
          <a:xfrm>
            <a:off x="9115197" y="1409665"/>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从游客行为、消费、舆情等多源数据中提取洞察，驱动精细化运营决策</a:t>
            </a:r>
            <a:endParaRPr lang="en-US" sz="900" dirty="0"/>
          </a:p>
        </p:txBody>
      </p:sp>
      <p:pic>
        <p:nvPicPr>
          <p:cNvPr id="16" name="Image 5" descr="preencoded.png">    </p:cNvPr>
          <p:cNvPicPr>
            <a:picLocks noChangeAspect="1"/>
          </p:cNvPicPr>
          <p:nvPr/>
        </p:nvPicPr>
        <p:blipFill>
          <a:blip r:embed="rId6"/>
          <a:stretch>
            <a:fillRect/>
          </a:stretch>
        </p:blipFill>
        <p:spPr>
          <a:xfrm>
            <a:off x="457189" y="1943051"/>
            <a:ext cx="2733607" cy="761981"/>
          </a:xfrm>
          <a:prstGeom prst="rect">
            <a:avLst/>
          </a:prstGeom>
        </p:spPr>
      </p:pic>
      <p:sp>
        <p:nvSpPr>
          <p:cNvPr id="17" name="Text 9"/>
          <p:cNvSpPr/>
          <p:nvPr/>
        </p:nvSpPr>
        <p:spPr>
          <a:xfrm>
            <a:off x="571486" y="2057349"/>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5. 沉浸式体验策划师</a:t>
            </a:r>
            <a:endParaRPr lang="en-US" sz="1050" dirty="0"/>
          </a:p>
        </p:txBody>
      </p:sp>
      <p:sp>
        <p:nvSpPr>
          <p:cNvPr id="18" name="Text 10"/>
          <p:cNvSpPr/>
          <p:nvPr/>
        </p:nvSpPr>
        <p:spPr>
          <a:xfrm>
            <a:off x="571486" y="2285943"/>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设计VR/AR/MR等沉浸式文旅体验，融合技术、叙事与空间设计</a:t>
            </a:r>
            <a:endParaRPr lang="en-US" sz="900" dirty="0"/>
          </a:p>
        </p:txBody>
      </p:sp>
      <p:pic>
        <p:nvPicPr>
          <p:cNvPr id="19" name="Image 6" descr="preencoded.png">    </p:cNvPr>
          <p:cNvPicPr>
            <a:picLocks noChangeAspect="1"/>
          </p:cNvPicPr>
          <p:nvPr/>
        </p:nvPicPr>
        <p:blipFill>
          <a:blip r:embed="rId7"/>
          <a:stretch>
            <a:fillRect/>
          </a:stretch>
        </p:blipFill>
        <p:spPr>
          <a:xfrm>
            <a:off x="3305092" y="1943051"/>
            <a:ext cx="2733607" cy="761981"/>
          </a:xfrm>
          <a:prstGeom prst="rect">
            <a:avLst/>
          </a:prstGeom>
        </p:spPr>
      </p:pic>
      <p:sp>
        <p:nvSpPr>
          <p:cNvPr id="20" name="Text 11"/>
          <p:cNvSpPr/>
          <p:nvPr/>
        </p:nvSpPr>
        <p:spPr>
          <a:xfrm>
            <a:off x="3419390" y="2057349"/>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6. 文旅IP运营经理</a:t>
            </a:r>
            <a:endParaRPr lang="en-US" sz="1050" dirty="0"/>
          </a:p>
        </p:txBody>
      </p:sp>
      <p:sp>
        <p:nvSpPr>
          <p:cNvPr id="21" name="Text 12"/>
          <p:cNvSpPr/>
          <p:nvPr/>
        </p:nvSpPr>
        <p:spPr>
          <a:xfrm>
            <a:off x="3419390" y="2285943"/>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负责文旅IP的全生命周期管理——孵化、授权、衍生开发、跨界联动</a:t>
            </a:r>
            <a:endParaRPr lang="en-US" sz="900" dirty="0"/>
          </a:p>
        </p:txBody>
      </p:sp>
      <p:pic>
        <p:nvPicPr>
          <p:cNvPr id="22" name="Image 7" descr="preencoded.png">    </p:cNvPr>
          <p:cNvPicPr>
            <a:picLocks noChangeAspect="1"/>
          </p:cNvPicPr>
          <p:nvPr/>
        </p:nvPicPr>
        <p:blipFill>
          <a:blip r:embed="rId8"/>
          <a:stretch>
            <a:fillRect/>
          </a:stretch>
        </p:blipFill>
        <p:spPr>
          <a:xfrm>
            <a:off x="6152996" y="1943051"/>
            <a:ext cx="2733607" cy="761981"/>
          </a:xfrm>
          <a:prstGeom prst="rect">
            <a:avLst/>
          </a:prstGeom>
        </p:spPr>
      </p:pic>
      <p:sp>
        <p:nvSpPr>
          <p:cNvPr id="23" name="Text 13"/>
          <p:cNvSpPr/>
          <p:nvPr/>
        </p:nvSpPr>
        <p:spPr>
          <a:xfrm>
            <a:off x="6267293" y="2057349"/>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7. 文旅智能体训练师</a:t>
            </a:r>
            <a:endParaRPr lang="en-US" sz="1050" dirty="0"/>
          </a:p>
        </p:txBody>
      </p:sp>
      <p:sp>
        <p:nvSpPr>
          <p:cNvPr id="24" name="Text 14"/>
          <p:cNvSpPr/>
          <p:nvPr/>
        </p:nvSpPr>
        <p:spPr>
          <a:xfrm>
            <a:off x="6267293" y="2285943"/>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训练和优化文旅场景中的AI智能体（数字人导览、客服机器人等）</a:t>
            </a:r>
            <a:endParaRPr lang="en-US" sz="900" dirty="0"/>
          </a:p>
        </p:txBody>
      </p:sp>
      <p:pic>
        <p:nvPicPr>
          <p:cNvPr id="25" name="Image 8" descr="preencoded.png">    </p:cNvPr>
          <p:cNvPicPr>
            <a:picLocks noChangeAspect="1"/>
          </p:cNvPicPr>
          <p:nvPr/>
        </p:nvPicPr>
        <p:blipFill>
          <a:blip r:embed="rId9"/>
          <a:stretch>
            <a:fillRect/>
          </a:stretch>
        </p:blipFill>
        <p:spPr>
          <a:xfrm>
            <a:off x="9000900" y="1943051"/>
            <a:ext cx="2733607" cy="761981"/>
          </a:xfrm>
          <a:prstGeom prst="rect">
            <a:avLst/>
          </a:prstGeom>
        </p:spPr>
      </p:pic>
      <p:sp>
        <p:nvSpPr>
          <p:cNvPr id="26" name="Text 15"/>
          <p:cNvSpPr/>
          <p:nvPr/>
        </p:nvSpPr>
        <p:spPr>
          <a:xfrm>
            <a:off x="9115197" y="2057349"/>
            <a:ext cx="2514156"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8. 文旅内容AIGC创作师</a:t>
            </a:r>
            <a:endParaRPr lang="en-US" sz="1050" dirty="0"/>
          </a:p>
        </p:txBody>
      </p:sp>
      <p:sp>
        <p:nvSpPr>
          <p:cNvPr id="27" name="Text 16"/>
          <p:cNvSpPr/>
          <p:nvPr/>
        </p:nvSpPr>
        <p:spPr>
          <a:xfrm>
            <a:off x="9115197" y="2285943"/>
            <a:ext cx="2514156"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利用AI工具规模化生产文旅营销内容——图文、短视频、直播脚本等</a:t>
            </a:r>
            <a:endParaRPr lang="en-US" sz="900" dirty="0"/>
          </a:p>
        </p:txBody>
      </p:sp>
      <p:pic>
        <p:nvPicPr>
          <p:cNvPr id="28" name="Image 9" descr="preencoded.png">    </p:cNvPr>
          <p:cNvPicPr>
            <a:picLocks noChangeAspect="1"/>
          </p:cNvPicPr>
          <p:nvPr/>
        </p:nvPicPr>
        <p:blipFill>
          <a:blip r:embed="rId10"/>
          <a:stretch>
            <a:fillRect/>
          </a:stretch>
        </p:blipFill>
        <p:spPr>
          <a:xfrm>
            <a:off x="457189" y="2895528"/>
            <a:ext cx="11277318" cy="1142971"/>
          </a:xfrm>
          <a:prstGeom prst="rect">
            <a:avLst/>
          </a:prstGeom>
        </p:spPr>
      </p:pic>
      <p:sp>
        <p:nvSpPr>
          <p:cNvPr id="29" name="Text 17"/>
          <p:cNvSpPr/>
          <p:nvPr/>
        </p:nvSpPr>
        <p:spPr>
          <a:xfrm>
            <a:off x="647684" y="3086023"/>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新兴职业的共同特征</a:t>
            </a:r>
            <a:endParaRPr lang="en-US" sz="1350" dirty="0"/>
          </a:p>
        </p:txBody>
      </p:sp>
      <p:sp>
        <p:nvSpPr>
          <p:cNvPr id="30" name="Text 18"/>
          <p:cNvSpPr/>
          <p:nvPr/>
        </p:nvSpPr>
        <p:spPr>
          <a:xfrm>
            <a:off x="647684" y="3467013"/>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AI Native：</a:t>
            </a:r>
            <a:pPr algn="l" indent="0" marL="0">
              <a:buNone/>
            </a:pPr>
            <a:r>
              <a:rPr lang="en-US" sz="1050" dirty="0">
                <a:solidFill>
                  <a:srgbClr val="D6D3D1"/>
                </a:solidFill>
                <a:latin typeface="等线" pitchFamily="34" charset="0"/>
                <a:ea typeface="等线" pitchFamily="34" charset="-122"/>
                <a:cs typeface="等线" pitchFamily="34" charset="-120"/>
              </a:rPr>
              <a:t>这些职业从诞生之初就与AI深度绑定，不是"传统岗位+AI"，而是"AI创造的全新岗位"</a:t>
            </a:r>
            <a:endParaRPr lang="en-US" sz="1050" dirty="0"/>
          </a:p>
        </p:txBody>
      </p:sp>
      <p:sp>
        <p:nvSpPr>
          <p:cNvPr id="31" name="Text 19"/>
          <p:cNvSpPr/>
          <p:nvPr/>
        </p:nvSpPr>
        <p:spPr>
          <a:xfrm>
            <a:off x="4324242" y="3467013"/>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复合型：</a:t>
            </a:r>
            <a:pPr algn="l" indent="0" marL="0">
              <a:buNone/>
            </a:pPr>
            <a:r>
              <a:rPr lang="en-US" sz="1050" dirty="0">
                <a:solidFill>
                  <a:srgbClr val="D6D3D1"/>
                </a:solidFill>
                <a:latin typeface="等线" pitchFamily="34" charset="0"/>
                <a:ea typeface="等线" pitchFamily="34" charset="-122"/>
                <a:cs typeface="等线" pitchFamily="34" charset="-120"/>
              </a:rPr>
              <a:t>每个新兴职业都要求"文旅业务理解 × AI技术应用 × 创意/分析/策略"的多维能力</a:t>
            </a:r>
            <a:endParaRPr lang="en-US" sz="1050" dirty="0"/>
          </a:p>
        </p:txBody>
      </p:sp>
      <p:sp>
        <p:nvSpPr>
          <p:cNvPr id="32" name="Text 20"/>
          <p:cNvSpPr/>
          <p:nvPr/>
        </p:nvSpPr>
        <p:spPr>
          <a:xfrm>
            <a:off x="7991275" y="3467013"/>
            <a:ext cx="3571405"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高速迭代：</a:t>
            </a:r>
            <a:pPr algn="l" indent="0" marL="0">
              <a:buNone/>
            </a:pPr>
            <a:r>
              <a:rPr lang="en-US" sz="1050" dirty="0">
                <a:solidFill>
                  <a:srgbClr val="D6D3D1"/>
                </a:solidFill>
                <a:latin typeface="等线" pitchFamily="34" charset="0"/>
                <a:ea typeface="等线" pitchFamily="34" charset="-122"/>
                <a:cs typeface="等线" pitchFamily="34" charset="-120"/>
              </a:rPr>
              <a:t>这些职业的定义和能力要求仍在快速演化，从业者必须具备终身学习能力</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文旅自由职业与平台化就业</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095448"/>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零工经济与文旅灵活就业</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33347" cy="133347"/>
          </a:xfrm>
          <a:prstGeom prst="rect">
            <a:avLst/>
          </a:prstGeom>
        </p:spPr>
      </p:pic>
      <p:sp>
        <p:nvSpPr>
          <p:cNvPr id="7" name="Text 2"/>
          <p:cNvSpPr/>
          <p:nvPr/>
        </p:nvSpPr>
        <p:spPr>
          <a:xfrm>
            <a:off x="857229" y="1752556"/>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趋势：</a:t>
            </a:r>
            <a:pPr algn="l" indent="0" marL="0">
              <a:buNone/>
            </a:pPr>
            <a:r>
              <a:rPr lang="en-US" sz="1050" dirty="0">
                <a:solidFill>
                  <a:srgbClr val="57534E"/>
                </a:solidFill>
                <a:latin typeface="等线" pitchFamily="34" charset="0"/>
                <a:ea typeface="等线" pitchFamily="34" charset="-122"/>
                <a:cs typeface="等线" pitchFamily="34" charset="-120"/>
              </a:rPr>
              <a:t>文旅行业的项目制特性天然适合灵活就业——旺季项目多、淡季节奏慢，自由职业模式更灵活匹配</a:t>
            </a:r>
            <a:endParaRPr lang="en-US" sz="1050" dirty="0"/>
          </a:p>
        </p:txBody>
      </p:sp>
      <p:pic>
        <p:nvPicPr>
          <p:cNvPr id="8" name="Image 3" descr="preencoded.png">    </p:cNvPr>
          <p:cNvPicPr>
            <a:picLocks noChangeAspect="1"/>
          </p:cNvPicPr>
          <p:nvPr/>
        </p:nvPicPr>
        <p:blipFill>
          <a:blip r:embed="rId4"/>
          <a:stretch>
            <a:fillRect/>
          </a:stretch>
        </p:blipFill>
        <p:spPr>
          <a:xfrm>
            <a:off x="647684" y="2247844"/>
            <a:ext cx="171446" cy="133347"/>
          </a:xfrm>
          <a:prstGeom prst="rect">
            <a:avLst/>
          </a:prstGeom>
        </p:spPr>
      </p:pic>
      <p:sp>
        <p:nvSpPr>
          <p:cNvPr id="9" name="Text 3"/>
          <p:cNvSpPr/>
          <p:nvPr/>
        </p:nvSpPr>
        <p:spPr>
          <a:xfrm>
            <a:off x="895328" y="2209745"/>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AI赋能：</a:t>
            </a:r>
            <a:pPr algn="l" indent="0" marL="0">
              <a:buNone/>
            </a:pPr>
            <a:r>
              <a:rPr lang="en-US" sz="1050" dirty="0">
                <a:solidFill>
                  <a:srgbClr val="57534E"/>
                </a:solidFill>
                <a:latin typeface="等线" pitchFamily="34" charset="0"/>
                <a:ea typeface="等线" pitchFamily="34" charset="-122"/>
                <a:cs typeface="等线" pitchFamily="34" charset="-120"/>
              </a:rPr>
              <a:t>AI工具使一人可以完成过去需要一个小团队的工作——内容创作、数据分析、客户管理均可AI辅助</a:t>
            </a:r>
            <a:endParaRPr lang="en-US" sz="1050" dirty="0"/>
          </a:p>
        </p:txBody>
      </p:sp>
      <p:pic>
        <p:nvPicPr>
          <p:cNvPr id="10" name="Image 4" descr="preencoded.png">    </p:cNvPr>
          <p:cNvPicPr>
            <a:picLocks noChangeAspect="1"/>
          </p:cNvPicPr>
          <p:nvPr/>
        </p:nvPicPr>
        <p:blipFill>
          <a:blip r:embed="rId5"/>
          <a:stretch>
            <a:fillRect/>
          </a:stretch>
        </p:blipFill>
        <p:spPr>
          <a:xfrm>
            <a:off x="647684" y="2705032"/>
            <a:ext cx="152396" cy="133347"/>
          </a:xfrm>
          <a:prstGeom prst="rect">
            <a:avLst/>
          </a:prstGeom>
        </p:spPr>
      </p:pic>
      <p:sp>
        <p:nvSpPr>
          <p:cNvPr id="11" name="Text 4"/>
          <p:cNvSpPr/>
          <p:nvPr/>
        </p:nvSpPr>
        <p:spPr>
          <a:xfrm>
            <a:off x="876278" y="2666933"/>
            <a:ext cx="493344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收入多元化：</a:t>
            </a:r>
            <a:pPr algn="l" indent="0" marL="0">
              <a:buNone/>
            </a:pPr>
            <a:r>
              <a:rPr lang="en-US" sz="1050" dirty="0">
                <a:solidFill>
                  <a:srgbClr val="57534E"/>
                </a:solidFill>
                <a:latin typeface="等线" pitchFamily="34" charset="0"/>
                <a:ea typeface="等线" pitchFamily="34" charset="-122"/>
                <a:cs typeface="等线" pitchFamily="34" charset="-120"/>
              </a:rPr>
              <a:t>通过平台接单+私域客户+知识付费+IP授权构建多元收入组合，不依赖单一收入来源</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2095448"/>
          </a:xfrm>
          <a:prstGeom prst="rect">
            <a:avLst/>
          </a:prstGeom>
        </p:spPr>
      </p:pic>
      <p:sp>
        <p:nvSpPr>
          <p:cNvPr id="13" name="Text 5"/>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个人品牌建设与IP化</a:t>
            </a:r>
            <a:endParaRPr lang="en-US" sz="1350" dirty="0"/>
          </a:p>
        </p:txBody>
      </p:sp>
      <p:pic>
        <p:nvPicPr>
          <p:cNvPr id="14" name="Image 6" descr="preencoded.png">    </p:cNvPr>
          <p:cNvPicPr>
            <a:picLocks noChangeAspect="1"/>
          </p:cNvPicPr>
          <p:nvPr/>
        </p:nvPicPr>
        <p:blipFill>
          <a:blip r:embed="rId7"/>
          <a:stretch>
            <a:fillRect/>
          </a:stretch>
        </p:blipFill>
        <p:spPr>
          <a:xfrm>
            <a:off x="6400640" y="1790655"/>
            <a:ext cx="152396" cy="133347"/>
          </a:xfrm>
          <a:prstGeom prst="rect">
            <a:avLst/>
          </a:prstGeom>
        </p:spPr>
      </p:pic>
      <p:sp>
        <p:nvSpPr>
          <p:cNvPr id="15" name="Text 6"/>
          <p:cNvSpPr/>
          <p:nvPr/>
        </p:nvSpPr>
        <p:spPr>
          <a:xfrm>
            <a:off x="6629234" y="1752556"/>
            <a:ext cx="493344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定位：</a:t>
            </a:r>
            <a:pPr algn="l" indent="0" marL="0">
              <a:buNone/>
            </a:pPr>
            <a:r>
              <a:rPr lang="en-US" sz="1050" dirty="0">
                <a:solidFill>
                  <a:srgbClr val="57534E"/>
                </a:solidFill>
                <a:latin typeface="等线" pitchFamily="34" charset="0"/>
                <a:ea typeface="等线" pitchFamily="34" charset="-122"/>
                <a:cs typeface="等线" pitchFamily="34" charset="-120"/>
              </a:rPr>
              <a:t>"你不可能为所有人做所有事"——找到一个足够细小、足够擅长的切入口，做到不可替代</a:t>
            </a:r>
            <a:endParaRPr lang="en-US" sz="1050" dirty="0"/>
          </a:p>
        </p:txBody>
      </p:sp>
      <p:pic>
        <p:nvPicPr>
          <p:cNvPr id="16" name="Image 7" descr="preencoded.png">    </p:cNvPr>
          <p:cNvPicPr>
            <a:picLocks noChangeAspect="1"/>
          </p:cNvPicPr>
          <p:nvPr/>
        </p:nvPicPr>
        <p:blipFill>
          <a:blip r:embed="rId8"/>
          <a:stretch>
            <a:fillRect/>
          </a:stretch>
        </p:blipFill>
        <p:spPr>
          <a:xfrm>
            <a:off x="6400640" y="2247844"/>
            <a:ext cx="133347" cy="133347"/>
          </a:xfrm>
          <a:prstGeom prst="rect">
            <a:avLst/>
          </a:prstGeom>
        </p:spPr>
      </p:pic>
      <p:sp>
        <p:nvSpPr>
          <p:cNvPr id="17" name="Text 7"/>
          <p:cNvSpPr/>
          <p:nvPr/>
        </p:nvSpPr>
        <p:spPr>
          <a:xfrm>
            <a:off x="6610185" y="2209745"/>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内容：</a:t>
            </a:r>
            <a:pPr algn="l" indent="0" marL="0">
              <a:buNone/>
            </a:pPr>
            <a:r>
              <a:rPr lang="en-US" sz="1050" dirty="0">
                <a:solidFill>
                  <a:srgbClr val="57534E"/>
                </a:solidFill>
                <a:latin typeface="等线" pitchFamily="34" charset="0"/>
                <a:ea typeface="等线" pitchFamily="34" charset="-122"/>
                <a:cs typeface="等线" pitchFamily="34" charset="-120"/>
              </a:rPr>
              <a:t>持续输出专业内容——公众号、短视频、播客——构建你的知识资产和行业影响力</a:t>
            </a:r>
            <a:endParaRPr lang="en-US" sz="1050" dirty="0"/>
          </a:p>
        </p:txBody>
      </p:sp>
      <p:pic>
        <p:nvPicPr>
          <p:cNvPr id="18" name="Image 8" descr="preencoded.png">    </p:cNvPr>
          <p:cNvPicPr>
            <a:picLocks noChangeAspect="1"/>
          </p:cNvPicPr>
          <p:nvPr/>
        </p:nvPicPr>
        <p:blipFill>
          <a:blip r:embed="rId9"/>
          <a:stretch>
            <a:fillRect/>
          </a:stretch>
        </p:blipFill>
        <p:spPr>
          <a:xfrm>
            <a:off x="6400640" y="2705032"/>
            <a:ext cx="152396" cy="133347"/>
          </a:xfrm>
          <a:prstGeom prst="rect">
            <a:avLst/>
          </a:prstGeom>
        </p:spPr>
      </p:pic>
      <p:sp>
        <p:nvSpPr>
          <p:cNvPr id="19" name="Text 8"/>
          <p:cNvSpPr/>
          <p:nvPr/>
        </p:nvSpPr>
        <p:spPr>
          <a:xfrm>
            <a:off x="6629234" y="2666933"/>
            <a:ext cx="4695327"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信任：</a:t>
            </a:r>
            <a:pPr algn="l" indent="0" marL="0">
              <a:buNone/>
            </a:pPr>
            <a:r>
              <a:rPr lang="en-US" sz="1050" dirty="0">
                <a:solidFill>
                  <a:srgbClr val="57534E"/>
                </a:solidFill>
                <a:latin typeface="等线" pitchFamily="34" charset="0"/>
                <a:ea typeface="等线" pitchFamily="34" charset="-122"/>
                <a:cs typeface="等线" pitchFamily="34" charset="-120"/>
              </a:rPr>
              <a:t>个人品牌的核心是信任——AI可以生成内容，但无法建立真实的信任关系</a:t>
            </a:r>
            <a:endParaRPr lang="en-US" sz="1050" dirty="0"/>
          </a:p>
        </p:txBody>
      </p:sp>
      <p:pic>
        <p:nvPicPr>
          <p:cNvPr id="20" name="Image 9" descr="preencoded.png">    </p:cNvPr>
          <p:cNvPicPr>
            <a:picLocks noChangeAspect="1"/>
          </p:cNvPicPr>
          <p:nvPr/>
        </p:nvPicPr>
        <p:blipFill>
          <a:blip r:embed="rId10"/>
          <a:stretch>
            <a:fillRect/>
          </a:stretch>
        </p:blipFill>
        <p:spPr>
          <a:xfrm>
            <a:off x="457189" y="3390815"/>
            <a:ext cx="11277318" cy="1085823"/>
          </a:xfrm>
          <a:prstGeom prst="rect">
            <a:avLst/>
          </a:prstGeom>
        </p:spPr>
      </p:pic>
      <p:sp>
        <p:nvSpPr>
          <p:cNvPr id="21" name="Text 9"/>
          <p:cNvSpPr/>
          <p:nvPr/>
        </p:nvSpPr>
        <p:spPr>
          <a:xfrm>
            <a:off x="619110" y="3552736"/>
            <a:ext cx="1096262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自由职业者的AI工具包</a:t>
            </a:r>
            <a:endParaRPr lang="en-US" sz="1200" dirty="0"/>
          </a:p>
        </p:txBody>
      </p:sp>
      <p:pic>
        <p:nvPicPr>
          <p:cNvPr id="22" name="Image 10" descr="preencoded.png">    </p:cNvPr>
          <p:cNvPicPr>
            <a:picLocks noChangeAspect="1"/>
          </p:cNvPicPr>
          <p:nvPr/>
        </p:nvPicPr>
        <p:blipFill>
          <a:blip r:embed="rId11"/>
          <a:stretch>
            <a:fillRect/>
          </a:stretch>
        </p:blipFill>
        <p:spPr>
          <a:xfrm>
            <a:off x="619110" y="3857529"/>
            <a:ext cx="2685983" cy="457189"/>
          </a:xfrm>
          <a:prstGeom prst="rect">
            <a:avLst/>
          </a:prstGeom>
        </p:spPr>
      </p:pic>
      <p:sp>
        <p:nvSpPr>
          <p:cNvPr id="23" name="Text 10"/>
          <p:cNvSpPr/>
          <p:nvPr/>
        </p:nvSpPr>
        <p:spPr>
          <a:xfrm>
            <a:off x="1733507" y="3933727"/>
            <a:ext cx="466333" cy="142871"/>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内容创作</a:t>
            </a:r>
            <a:endParaRPr lang="en-US" sz="900" dirty="0"/>
          </a:p>
        </p:txBody>
      </p:sp>
      <p:sp>
        <p:nvSpPr>
          <p:cNvPr id="24" name="Text 11"/>
          <p:cNvSpPr/>
          <p:nvPr/>
        </p:nvSpPr>
        <p:spPr>
          <a:xfrm>
            <a:off x="1238219" y="4086123"/>
            <a:ext cx="145690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ChatGPT/Claude/文心一言</a:t>
            </a:r>
            <a:endParaRPr lang="en-US" sz="900" dirty="0"/>
          </a:p>
        </p:txBody>
      </p:sp>
      <p:pic>
        <p:nvPicPr>
          <p:cNvPr id="25" name="Image 11" descr="preencoded.png">    </p:cNvPr>
          <p:cNvPicPr>
            <a:picLocks noChangeAspect="1"/>
          </p:cNvPicPr>
          <p:nvPr/>
        </p:nvPicPr>
        <p:blipFill>
          <a:blip r:embed="rId12"/>
          <a:stretch>
            <a:fillRect/>
          </a:stretch>
        </p:blipFill>
        <p:spPr>
          <a:xfrm>
            <a:off x="3381290" y="3857529"/>
            <a:ext cx="2685983" cy="457189"/>
          </a:xfrm>
          <a:prstGeom prst="rect">
            <a:avLst/>
          </a:prstGeom>
        </p:spPr>
      </p:pic>
      <p:sp>
        <p:nvSpPr>
          <p:cNvPr id="26" name="Text 12"/>
          <p:cNvSpPr/>
          <p:nvPr/>
        </p:nvSpPr>
        <p:spPr>
          <a:xfrm>
            <a:off x="4495688" y="3933727"/>
            <a:ext cx="466333" cy="142871"/>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设计制图</a:t>
            </a:r>
            <a:endParaRPr lang="en-US" sz="900" dirty="0"/>
          </a:p>
        </p:txBody>
      </p:sp>
      <p:sp>
        <p:nvSpPr>
          <p:cNvPr id="27" name="Text 13"/>
          <p:cNvSpPr/>
          <p:nvPr/>
        </p:nvSpPr>
        <p:spPr>
          <a:xfrm>
            <a:off x="4114697" y="4086123"/>
            <a:ext cx="1218789"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Midjourney/Canva AI</a:t>
            </a:r>
            <a:endParaRPr lang="en-US" sz="900" dirty="0"/>
          </a:p>
        </p:txBody>
      </p:sp>
      <p:pic>
        <p:nvPicPr>
          <p:cNvPr id="28" name="Image 12" descr="preencoded.png">    </p:cNvPr>
          <p:cNvPicPr>
            <a:picLocks noChangeAspect="1"/>
          </p:cNvPicPr>
          <p:nvPr/>
        </p:nvPicPr>
        <p:blipFill>
          <a:blip r:embed="rId13"/>
          <a:stretch>
            <a:fillRect/>
          </a:stretch>
        </p:blipFill>
        <p:spPr>
          <a:xfrm>
            <a:off x="6133947" y="3857529"/>
            <a:ext cx="2685983" cy="457189"/>
          </a:xfrm>
          <a:prstGeom prst="rect">
            <a:avLst/>
          </a:prstGeom>
        </p:spPr>
      </p:pic>
      <p:sp>
        <p:nvSpPr>
          <p:cNvPr id="29" name="Text 14"/>
          <p:cNvSpPr/>
          <p:nvPr/>
        </p:nvSpPr>
        <p:spPr>
          <a:xfrm>
            <a:off x="7248344" y="3933727"/>
            <a:ext cx="466333" cy="142871"/>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视频制作</a:t>
            </a:r>
            <a:endParaRPr lang="en-US" sz="900" dirty="0"/>
          </a:p>
        </p:txBody>
      </p:sp>
      <p:sp>
        <p:nvSpPr>
          <p:cNvPr id="30" name="Text 15"/>
          <p:cNvSpPr/>
          <p:nvPr/>
        </p:nvSpPr>
        <p:spPr>
          <a:xfrm>
            <a:off x="6953076" y="4086123"/>
            <a:ext cx="106639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Runway/Pika/Sora</a:t>
            </a:r>
            <a:endParaRPr lang="en-US" sz="900" dirty="0"/>
          </a:p>
        </p:txBody>
      </p:sp>
      <p:pic>
        <p:nvPicPr>
          <p:cNvPr id="31" name="Image 13" descr="preencoded.png">    </p:cNvPr>
          <p:cNvPicPr>
            <a:picLocks noChangeAspect="1"/>
          </p:cNvPicPr>
          <p:nvPr/>
        </p:nvPicPr>
        <p:blipFill>
          <a:blip r:embed="rId14"/>
          <a:stretch>
            <a:fillRect/>
          </a:stretch>
        </p:blipFill>
        <p:spPr>
          <a:xfrm>
            <a:off x="8896128" y="3857529"/>
            <a:ext cx="2685983" cy="457189"/>
          </a:xfrm>
          <a:prstGeom prst="rect">
            <a:avLst/>
          </a:prstGeom>
        </p:spPr>
      </p:pic>
      <p:sp>
        <p:nvSpPr>
          <p:cNvPr id="32" name="Text 16"/>
          <p:cNvSpPr/>
          <p:nvPr/>
        </p:nvSpPr>
        <p:spPr>
          <a:xfrm>
            <a:off x="10010525" y="3933727"/>
            <a:ext cx="466333" cy="142871"/>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效率协作</a:t>
            </a:r>
            <a:endParaRPr lang="en-US" sz="900" dirty="0"/>
          </a:p>
        </p:txBody>
      </p:sp>
      <p:sp>
        <p:nvSpPr>
          <p:cNvPr id="33" name="Text 17"/>
          <p:cNvSpPr/>
          <p:nvPr/>
        </p:nvSpPr>
        <p:spPr>
          <a:xfrm>
            <a:off x="9629534" y="4086123"/>
            <a:ext cx="123783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Notion AI/飞书/Figma</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OPC一人公司：AI时代的创业范式</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400240"/>
          </a:xfrm>
          <a:prstGeom prst="rect">
            <a:avLst/>
          </a:prstGeom>
        </p:spPr>
      </p:pic>
      <p:sp>
        <p:nvSpPr>
          <p:cNvPr id="5" name="Text 1"/>
          <p:cNvSpPr/>
          <p:nvPr/>
        </p:nvSpPr>
        <p:spPr>
          <a:xfrm>
            <a:off x="685783" y="1371566"/>
            <a:ext cx="5076317" cy="266693"/>
          </a:xfrm>
          <a:prstGeom prst="rect">
            <a:avLst/>
          </a:prstGeom>
          <a:noFill/>
          <a:ln/>
        </p:spPr>
        <p:txBody>
          <a:bodyPr wrap="none" lIns="0" tIns="0" rIns="0" bIns="0" rtlCol="0" anchor="ctr"/>
          <a:lstStyle/>
          <a:p>
            <a:pPr algn="l" indent="0" marL="0">
              <a:buNone/>
            </a:pPr>
            <a:r>
              <a:rPr lang="en-US" sz="1500" b="1" dirty="0">
                <a:solidFill>
                  <a:srgbClr val="FBBF24"/>
                </a:solidFill>
                <a:latin typeface="宋体" pitchFamily="34" charset="0"/>
                <a:ea typeface="宋体" pitchFamily="34" charset="-122"/>
                <a:cs typeface="宋体" pitchFamily="34" charset="-120"/>
              </a:rPr>
              <a:t>OPC核心概念</a:t>
            </a:r>
            <a:endParaRPr lang="en-US" sz="1500" dirty="0"/>
          </a:p>
        </p:txBody>
      </p:sp>
      <p:pic>
        <p:nvPicPr>
          <p:cNvPr id="6" name="Image 2" descr="preencoded.png">    </p:cNvPr>
          <p:cNvPicPr>
            <a:picLocks noChangeAspect="1"/>
          </p:cNvPicPr>
          <p:nvPr/>
        </p:nvPicPr>
        <p:blipFill>
          <a:blip r:embed="rId3"/>
          <a:stretch>
            <a:fillRect/>
          </a:stretch>
        </p:blipFill>
        <p:spPr>
          <a:xfrm>
            <a:off x="685783" y="1828754"/>
            <a:ext cx="123822" cy="133347"/>
          </a:xfrm>
          <a:prstGeom prst="rect">
            <a:avLst/>
          </a:prstGeom>
        </p:spPr>
      </p:pic>
      <p:sp>
        <p:nvSpPr>
          <p:cNvPr id="7" name="Text 2"/>
          <p:cNvSpPr/>
          <p:nvPr/>
        </p:nvSpPr>
        <p:spPr>
          <a:xfrm>
            <a:off x="885803" y="1790655"/>
            <a:ext cx="4885822"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OPC定义：</a:t>
            </a:r>
            <a:pPr algn="l" indent="0" marL="0">
              <a:buNone/>
            </a:pPr>
            <a:r>
              <a:rPr lang="en-US" sz="1050" dirty="0">
                <a:solidFill>
                  <a:srgbClr val="F5F5F4"/>
                </a:solidFill>
                <a:latin typeface="等线" pitchFamily="34" charset="0"/>
                <a:ea typeface="等线" pitchFamily="34" charset="-122"/>
                <a:cs typeface="等线" pitchFamily="34" charset="-120"/>
              </a:rPr>
              <a:t>One-Person Company，一个人利用AI工具链完成过去需要多人团队才能完成的业务，实现"一个人的公司"。</a:t>
            </a:r>
            <a:endParaRPr lang="en-US" sz="1050" dirty="0"/>
          </a:p>
        </p:txBody>
      </p:sp>
      <p:pic>
        <p:nvPicPr>
          <p:cNvPr id="8" name="Image 3" descr="preencoded.png">    </p:cNvPr>
          <p:cNvPicPr>
            <a:picLocks noChangeAspect="1"/>
          </p:cNvPicPr>
          <p:nvPr/>
        </p:nvPicPr>
        <p:blipFill>
          <a:blip r:embed="rId4"/>
          <a:stretch>
            <a:fillRect/>
          </a:stretch>
        </p:blipFill>
        <p:spPr>
          <a:xfrm>
            <a:off x="685783" y="2324042"/>
            <a:ext cx="133347" cy="133347"/>
          </a:xfrm>
          <a:prstGeom prst="rect">
            <a:avLst/>
          </a:prstGeom>
        </p:spPr>
      </p:pic>
      <p:sp>
        <p:nvSpPr>
          <p:cNvPr id="9" name="Text 3"/>
          <p:cNvSpPr/>
          <p:nvPr/>
        </p:nvSpPr>
        <p:spPr>
          <a:xfrm>
            <a:off x="895328" y="2285943"/>
            <a:ext cx="4866773"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AI使OPC成为可能：</a:t>
            </a:r>
            <a:pPr algn="l" indent="0" marL="0">
              <a:buNone/>
            </a:pPr>
            <a:r>
              <a:rPr lang="en-US" sz="1050" dirty="0">
                <a:solidFill>
                  <a:srgbClr val="F5F5F4"/>
                </a:solidFill>
                <a:latin typeface="等线" pitchFamily="34" charset="0"/>
                <a:ea typeface="等线" pitchFamily="34" charset="-122"/>
                <a:cs typeface="等线" pitchFamily="34" charset="-120"/>
              </a:rPr>
              <a:t>AI自动化了内容创作、客户沟通、数据分析、财务管理等大量工作，让一个人可以运营完整的商业闭环。</a:t>
            </a:r>
            <a:endParaRPr lang="en-US" sz="1050" dirty="0"/>
          </a:p>
        </p:txBody>
      </p:sp>
      <p:pic>
        <p:nvPicPr>
          <p:cNvPr id="10" name="Image 4" descr="preencoded.png">    </p:cNvPr>
          <p:cNvPicPr>
            <a:picLocks noChangeAspect="1"/>
          </p:cNvPicPr>
          <p:nvPr/>
        </p:nvPicPr>
        <p:blipFill>
          <a:blip r:embed="rId5"/>
          <a:stretch>
            <a:fillRect/>
          </a:stretch>
        </p:blipFill>
        <p:spPr>
          <a:xfrm>
            <a:off x="685783" y="2819330"/>
            <a:ext cx="133347" cy="133347"/>
          </a:xfrm>
          <a:prstGeom prst="rect">
            <a:avLst/>
          </a:prstGeom>
        </p:spPr>
      </p:pic>
      <p:sp>
        <p:nvSpPr>
          <p:cNvPr id="11" name="Text 4"/>
          <p:cNvSpPr/>
          <p:nvPr/>
        </p:nvSpPr>
        <p:spPr>
          <a:xfrm>
            <a:off x="895328" y="2781230"/>
            <a:ext cx="4866773"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OPC的本质：</a:t>
            </a:r>
            <a:pPr algn="l" indent="0" marL="0">
              <a:buNone/>
            </a:pPr>
            <a:r>
              <a:rPr lang="en-US" sz="1050" dirty="0">
                <a:solidFill>
                  <a:srgbClr val="F5F5F4"/>
                </a:solidFill>
                <a:latin typeface="等线" pitchFamily="34" charset="0"/>
                <a:ea typeface="等线" pitchFamily="34" charset="-122"/>
                <a:cs typeface="等线" pitchFamily="34" charset="-120"/>
              </a:rPr>
              <a:t>不是"一个人的小生意"，而是"AI增强的个人商业系统"——有定位、有产品、有获客、有交付、有运营、有风控。</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2400240"/>
          </a:xfrm>
          <a:prstGeom prst="rect">
            <a:avLst/>
          </a:prstGeom>
        </p:spPr>
      </p:pic>
      <p:sp>
        <p:nvSpPr>
          <p:cNvPr id="13" name="Text 5"/>
          <p:cNvSpPr/>
          <p:nvPr/>
        </p:nvSpPr>
        <p:spPr>
          <a:xfrm>
            <a:off x="6438739" y="1371566"/>
            <a:ext cx="5076317" cy="266693"/>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OPC六大模块分工</a:t>
            </a:r>
            <a:endParaRPr lang="en-US" sz="1500" dirty="0"/>
          </a:p>
        </p:txBody>
      </p:sp>
      <p:pic>
        <p:nvPicPr>
          <p:cNvPr id="14" name="Image 6" descr="preencoded.png">    </p:cNvPr>
          <p:cNvPicPr>
            <a:picLocks noChangeAspect="1"/>
          </p:cNvPicPr>
          <p:nvPr/>
        </p:nvPicPr>
        <p:blipFill>
          <a:blip r:embed="rId7"/>
          <a:stretch>
            <a:fillRect/>
          </a:stretch>
        </p:blipFill>
        <p:spPr>
          <a:xfrm>
            <a:off x="6438739" y="1790655"/>
            <a:ext cx="457189" cy="190495"/>
          </a:xfrm>
          <a:prstGeom prst="rect">
            <a:avLst/>
          </a:prstGeom>
        </p:spPr>
      </p:pic>
      <p:sp>
        <p:nvSpPr>
          <p:cNvPr id="15" name="Text 6"/>
          <p:cNvSpPr/>
          <p:nvPr/>
        </p:nvSpPr>
        <p:spPr>
          <a:xfrm>
            <a:off x="6514937" y="1809705"/>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定位</a:t>
            </a:r>
            <a:endParaRPr lang="en-US" sz="900" dirty="0"/>
          </a:p>
        </p:txBody>
      </p:sp>
      <p:sp>
        <p:nvSpPr>
          <p:cNvPr id="16" name="Text 7"/>
          <p:cNvSpPr/>
          <p:nvPr/>
        </p:nvSpPr>
        <p:spPr>
          <a:xfrm>
            <a:off x="6972126" y="1790655"/>
            <a:ext cx="176170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AI做竞品扫描，人做价值取舍</a:t>
            </a:r>
            <a:endParaRPr lang="en-US" sz="1050" dirty="0"/>
          </a:p>
        </p:txBody>
      </p:sp>
      <p:pic>
        <p:nvPicPr>
          <p:cNvPr id="17" name="Image 7" descr="preencoded.png">    </p:cNvPr>
          <p:cNvPicPr>
            <a:picLocks noChangeAspect="1"/>
          </p:cNvPicPr>
          <p:nvPr/>
        </p:nvPicPr>
        <p:blipFill>
          <a:blip r:embed="rId8"/>
          <a:stretch>
            <a:fillRect/>
          </a:stretch>
        </p:blipFill>
        <p:spPr>
          <a:xfrm>
            <a:off x="6438739" y="2057349"/>
            <a:ext cx="457189" cy="190495"/>
          </a:xfrm>
          <a:prstGeom prst="rect">
            <a:avLst/>
          </a:prstGeom>
        </p:spPr>
      </p:pic>
      <p:sp>
        <p:nvSpPr>
          <p:cNvPr id="18" name="Text 8"/>
          <p:cNvSpPr/>
          <p:nvPr/>
        </p:nvSpPr>
        <p:spPr>
          <a:xfrm>
            <a:off x="6514937" y="2076398"/>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产品</a:t>
            </a:r>
            <a:endParaRPr lang="en-US" sz="900" dirty="0"/>
          </a:p>
        </p:txBody>
      </p:sp>
      <p:sp>
        <p:nvSpPr>
          <p:cNvPr id="19" name="Text 9"/>
          <p:cNvSpPr/>
          <p:nvPr/>
        </p:nvSpPr>
        <p:spPr>
          <a:xfrm>
            <a:off x="6972126" y="2057349"/>
            <a:ext cx="189504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AI做服务包设计，人做边界设定</a:t>
            </a:r>
            <a:endParaRPr lang="en-US" sz="1050" dirty="0"/>
          </a:p>
        </p:txBody>
      </p:sp>
      <p:pic>
        <p:nvPicPr>
          <p:cNvPr id="20" name="Image 8" descr="preencoded.png">    </p:cNvPr>
          <p:cNvPicPr>
            <a:picLocks noChangeAspect="1"/>
          </p:cNvPicPr>
          <p:nvPr/>
        </p:nvPicPr>
        <p:blipFill>
          <a:blip r:embed="rId9"/>
          <a:stretch>
            <a:fillRect/>
          </a:stretch>
        </p:blipFill>
        <p:spPr>
          <a:xfrm>
            <a:off x="6438739" y="2324042"/>
            <a:ext cx="457189" cy="190495"/>
          </a:xfrm>
          <a:prstGeom prst="rect">
            <a:avLst/>
          </a:prstGeom>
        </p:spPr>
      </p:pic>
      <p:sp>
        <p:nvSpPr>
          <p:cNvPr id="21" name="Text 10"/>
          <p:cNvSpPr/>
          <p:nvPr/>
        </p:nvSpPr>
        <p:spPr>
          <a:xfrm>
            <a:off x="6514937" y="2343091"/>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获客</a:t>
            </a:r>
            <a:endParaRPr lang="en-US" sz="900" dirty="0"/>
          </a:p>
        </p:txBody>
      </p:sp>
      <p:sp>
        <p:nvSpPr>
          <p:cNvPr id="22" name="Text 11"/>
          <p:cNvSpPr/>
          <p:nvPr/>
        </p:nvSpPr>
        <p:spPr>
          <a:xfrm>
            <a:off x="6972126" y="2324042"/>
            <a:ext cx="176170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AI生成脚本，人建立真实信任</a:t>
            </a:r>
            <a:endParaRPr lang="en-US" sz="1050" dirty="0"/>
          </a:p>
        </p:txBody>
      </p:sp>
      <p:pic>
        <p:nvPicPr>
          <p:cNvPr id="23" name="Image 9" descr="preencoded.png">    </p:cNvPr>
          <p:cNvPicPr>
            <a:picLocks noChangeAspect="1"/>
          </p:cNvPicPr>
          <p:nvPr/>
        </p:nvPicPr>
        <p:blipFill>
          <a:blip r:embed="rId10"/>
          <a:stretch>
            <a:fillRect/>
          </a:stretch>
        </p:blipFill>
        <p:spPr>
          <a:xfrm>
            <a:off x="6438739" y="2590735"/>
            <a:ext cx="457189" cy="190495"/>
          </a:xfrm>
          <a:prstGeom prst="rect">
            <a:avLst/>
          </a:prstGeom>
        </p:spPr>
      </p:pic>
      <p:sp>
        <p:nvSpPr>
          <p:cNvPr id="24" name="Text 12"/>
          <p:cNvSpPr/>
          <p:nvPr/>
        </p:nvSpPr>
        <p:spPr>
          <a:xfrm>
            <a:off x="6514937" y="2609785"/>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交付</a:t>
            </a:r>
            <a:endParaRPr lang="en-US" sz="900" dirty="0"/>
          </a:p>
        </p:txBody>
      </p:sp>
      <p:sp>
        <p:nvSpPr>
          <p:cNvPr id="25" name="Text 13"/>
          <p:cNvSpPr/>
          <p:nvPr/>
        </p:nvSpPr>
        <p:spPr>
          <a:xfrm>
            <a:off x="6972126" y="2590735"/>
            <a:ext cx="189504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AI整理资料初稿，人做最终把关</a:t>
            </a:r>
            <a:endParaRPr lang="en-US" sz="1050" dirty="0"/>
          </a:p>
        </p:txBody>
      </p:sp>
      <p:pic>
        <p:nvPicPr>
          <p:cNvPr id="26" name="Image 10" descr="preencoded.png">    </p:cNvPr>
          <p:cNvPicPr>
            <a:picLocks noChangeAspect="1"/>
          </p:cNvPicPr>
          <p:nvPr/>
        </p:nvPicPr>
        <p:blipFill>
          <a:blip r:embed="rId11"/>
          <a:stretch>
            <a:fillRect/>
          </a:stretch>
        </p:blipFill>
        <p:spPr>
          <a:xfrm>
            <a:off x="6438739" y="2857429"/>
            <a:ext cx="457189" cy="190495"/>
          </a:xfrm>
          <a:prstGeom prst="rect">
            <a:avLst/>
          </a:prstGeom>
        </p:spPr>
      </p:pic>
      <p:sp>
        <p:nvSpPr>
          <p:cNvPr id="27" name="Text 14"/>
          <p:cNvSpPr/>
          <p:nvPr/>
        </p:nvSpPr>
        <p:spPr>
          <a:xfrm>
            <a:off x="6514937" y="2876478"/>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运营</a:t>
            </a:r>
            <a:endParaRPr lang="en-US" sz="900" dirty="0"/>
          </a:p>
        </p:txBody>
      </p:sp>
      <p:sp>
        <p:nvSpPr>
          <p:cNvPr id="28" name="Text 15"/>
          <p:cNvSpPr/>
          <p:nvPr/>
        </p:nvSpPr>
        <p:spPr>
          <a:xfrm>
            <a:off x="6972126" y="2857429"/>
            <a:ext cx="1628354"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AI自动提醒，人做异常处理</a:t>
            </a:r>
            <a:endParaRPr lang="en-US" sz="1050" dirty="0"/>
          </a:p>
        </p:txBody>
      </p:sp>
      <p:pic>
        <p:nvPicPr>
          <p:cNvPr id="29" name="Image 11" descr="preencoded.png">    </p:cNvPr>
          <p:cNvPicPr>
            <a:picLocks noChangeAspect="1"/>
          </p:cNvPicPr>
          <p:nvPr/>
        </p:nvPicPr>
        <p:blipFill>
          <a:blip r:embed="rId12"/>
          <a:stretch>
            <a:fillRect/>
          </a:stretch>
        </p:blipFill>
        <p:spPr>
          <a:xfrm>
            <a:off x="6438739" y="3124122"/>
            <a:ext cx="457189" cy="190495"/>
          </a:xfrm>
          <a:prstGeom prst="rect">
            <a:avLst/>
          </a:prstGeom>
        </p:spPr>
      </p:pic>
      <p:sp>
        <p:nvSpPr>
          <p:cNvPr id="30" name="Text 16"/>
          <p:cNvSpPr/>
          <p:nvPr/>
        </p:nvSpPr>
        <p:spPr>
          <a:xfrm>
            <a:off x="6514937" y="3143171"/>
            <a:ext cx="313936" cy="152396"/>
          </a:xfrm>
          <a:prstGeom prst="rect">
            <a:avLst/>
          </a:prstGeom>
          <a:noFill/>
          <a:ln/>
        </p:spPr>
        <p:txBody>
          <a:bodyPr wrap="non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风控</a:t>
            </a:r>
            <a:endParaRPr lang="en-US" sz="900" dirty="0"/>
          </a:p>
        </p:txBody>
      </p:sp>
      <p:sp>
        <p:nvSpPr>
          <p:cNvPr id="31" name="Text 17"/>
          <p:cNvSpPr/>
          <p:nvPr/>
        </p:nvSpPr>
        <p:spPr>
          <a:xfrm>
            <a:off x="6972126" y="3124122"/>
            <a:ext cx="176170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AI提示风险，人承担法律责任</a:t>
            </a:r>
            <a:endParaRPr lang="en-US" sz="1050" dirty="0"/>
          </a:p>
        </p:txBody>
      </p:sp>
      <p:pic>
        <p:nvPicPr>
          <p:cNvPr id="32" name="Image 12" descr="preencoded.png">    </p:cNvPr>
          <p:cNvPicPr>
            <a:picLocks noChangeAspect="1"/>
          </p:cNvPicPr>
          <p:nvPr/>
        </p:nvPicPr>
        <p:blipFill>
          <a:blip r:embed="rId13"/>
          <a:stretch>
            <a:fillRect/>
          </a:stretch>
        </p:blipFill>
        <p:spPr>
          <a:xfrm>
            <a:off x="457189" y="3695608"/>
            <a:ext cx="11277318" cy="704832"/>
          </a:xfrm>
          <a:prstGeom prst="rect">
            <a:avLst/>
          </a:prstGeom>
        </p:spPr>
      </p:pic>
      <p:pic>
        <p:nvPicPr>
          <p:cNvPr id="33" name="Image 13" descr="preencoded.png">    </p:cNvPr>
          <p:cNvPicPr>
            <a:picLocks noChangeAspect="1"/>
          </p:cNvPicPr>
          <p:nvPr/>
        </p:nvPicPr>
        <p:blipFill>
          <a:blip r:embed="rId14"/>
          <a:stretch>
            <a:fillRect/>
          </a:stretch>
        </p:blipFill>
        <p:spPr>
          <a:xfrm>
            <a:off x="619110" y="3886103"/>
            <a:ext cx="171446" cy="133347"/>
          </a:xfrm>
          <a:prstGeom prst="rect">
            <a:avLst/>
          </a:prstGeom>
        </p:spPr>
      </p:pic>
      <p:sp>
        <p:nvSpPr>
          <p:cNvPr id="34" name="Text 18"/>
          <p:cNvSpPr/>
          <p:nvPr/>
        </p:nvSpPr>
        <p:spPr>
          <a:xfrm>
            <a:off x="866753" y="3867053"/>
            <a:ext cx="112354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OPC优势与风险：</a:t>
            </a:r>
            <a:endParaRPr lang="en-US" sz="1050" dirty="0"/>
          </a:p>
        </p:txBody>
      </p:sp>
      <p:sp>
        <p:nvSpPr>
          <p:cNvPr id="35" name="Text 19"/>
          <p:cNvSpPr/>
          <p:nvPr/>
        </p:nvSpPr>
        <p:spPr>
          <a:xfrm>
            <a:off x="619110" y="3867053"/>
            <a:ext cx="10934046" cy="352416"/>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优势——低启动成本、高灵活性、AI杠杆效应；风险——单人决策盲区、收入不稳定、法律合规风险。OPC不是"自由职业2.0"，而是一种需要认真经营的个人商业系统。</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文旅OPC商业模式设计</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790655"/>
          </a:xfrm>
          <a:prstGeom prst="rect">
            <a:avLst/>
          </a:prstGeom>
        </p:spPr>
      </p:pic>
      <p:sp>
        <p:nvSpPr>
          <p:cNvPr id="5" name="Text 1"/>
          <p:cNvSpPr/>
          <p:nvPr/>
        </p:nvSpPr>
        <p:spPr>
          <a:xfrm>
            <a:off x="609585"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内容型OPC</a:t>
            </a:r>
            <a:endParaRPr lang="en-US" sz="1200" dirty="0"/>
          </a:p>
        </p:txBody>
      </p:sp>
      <p:sp>
        <p:nvSpPr>
          <p:cNvPr id="6" name="Text 2"/>
          <p:cNvSpPr/>
          <p:nvPr/>
        </p:nvSpPr>
        <p:spPr>
          <a:xfrm>
            <a:off x="609585" y="1638259"/>
            <a:ext cx="3361860" cy="152396"/>
          </a:xfrm>
          <a:prstGeom prst="rect">
            <a:avLst/>
          </a:prstGeom>
          <a:noFill/>
          <a:ln/>
        </p:spPr>
        <p:txBody>
          <a:bodyPr wrap="none" lIns="0" tIns="0" rIns="0" bIns="0" rtlCol="0" anchor="ctr"/>
          <a:lstStyle/>
          <a:p>
            <a:pPr algn="l" indent="0" marL="0">
              <a:buNone/>
            </a:pPr>
            <a:r>
              <a:rPr lang="en-US" sz="900" dirty="0">
                <a:solidFill>
                  <a:srgbClr val="3B82F6"/>
                </a:solidFill>
                <a:latin typeface="等线" pitchFamily="34" charset="0"/>
                <a:ea typeface="等线" pitchFamily="34" charset="-122"/>
                <a:cs typeface="等线" pitchFamily="34" charset="-120"/>
              </a:rPr>
              <a:t>文旅自媒体与知识付费</a:t>
            </a:r>
            <a:endParaRPr lang="en-US" sz="900" dirty="0"/>
          </a:p>
        </p:txBody>
      </p:sp>
      <p:sp>
        <p:nvSpPr>
          <p:cNvPr id="7" name="Text 3"/>
          <p:cNvSpPr/>
          <p:nvPr/>
        </p:nvSpPr>
        <p:spPr>
          <a:xfrm>
            <a:off x="609585" y="186685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文旅短视频/图文博主</a:t>
            </a:r>
            <a:endParaRPr lang="en-US" sz="900" dirty="0"/>
          </a:p>
        </p:txBody>
      </p:sp>
      <p:sp>
        <p:nvSpPr>
          <p:cNvPr id="8" name="Text 4"/>
          <p:cNvSpPr/>
          <p:nvPr/>
        </p:nvSpPr>
        <p:spPr>
          <a:xfrm>
            <a:off x="609585" y="205734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文旅知识付费课程</a:t>
            </a:r>
            <a:endParaRPr lang="en-US" sz="900" dirty="0"/>
          </a:p>
        </p:txBody>
      </p:sp>
      <p:sp>
        <p:nvSpPr>
          <p:cNvPr id="9" name="Text 5"/>
          <p:cNvSpPr/>
          <p:nvPr/>
        </p:nvSpPr>
        <p:spPr>
          <a:xfrm>
            <a:off x="609585" y="2247844"/>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目的地种草与带货</a:t>
            </a:r>
            <a:endParaRPr lang="en-US" sz="900" dirty="0"/>
          </a:p>
        </p:txBody>
      </p:sp>
      <p:sp>
        <p:nvSpPr>
          <p:cNvPr id="10" name="Text 6"/>
          <p:cNvSpPr/>
          <p:nvPr/>
        </p:nvSpPr>
        <p:spPr>
          <a:xfrm>
            <a:off x="609585" y="243833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AI内容工具：ChatGPT+剪映</a:t>
            </a:r>
            <a:endParaRPr lang="en-US" sz="900" dirty="0"/>
          </a:p>
        </p:txBody>
      </p:sp>
      <p:sp>
        <p:nvSpPr>
          <p:cNvPr id="11" name="Text 7"/>
          <p:cNvSpPr/>
          <p:nvPr/>
        </p:nvSpPr>
        <p:spPr>
          <a:xfrm>
            <a:off x="609585" y="2628834"/>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收入模式：广告+课程+佣金</a:t>
            </a:r>
            <a:endParaRPr lang="en-US" sz="900" dirty="0"/>
          </a:p>
        </p:txBody>
      </p:sp>
      <p:pic>
        <p:nvPicPr>
          <p:cNvPr id="12" name="Image 2" descr="preencoded.png">    </p:cNvPr>
          <p:cNvPicPr>
            <a:picLocks noChangeAspect="1"/>
          </p:cNvPicPr>
          <p:nvPr/>
        </p:nvPicPr>
        <p:blipFill>
          <a:blip r:embed="rId3"/>
          <a:stretch>
            <a:fillRect/>
          </a:stretch>
        </p:blipFill>
        <p:spPr>
          <a:xfrm>
            <a:off x="4267093" y="1142971"/>
            <a:ext cx="3657509" cy="1790655"/>
          </a:xfrm>
          <a:prstGeom prst="rect">
            <a:avLst/>
          </a:prstGeom>
        </p:spPr>
      </p:pic>
      <p:sp>
        <p:nvSpPr>
          <p:cNvPr id="13" name="Text 8"/>
          <p:cNvSpPr/>
          <p:nvPr/>
        </p:nvSpPr>
        <p:spPr>
          <a:xfrm>
            <a:off x="4419490"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服务型OPC</a:t>
            </a:r>
            <a:endParaRPr lang="en-US" sz="1200" dirty="0"/>
          </a:p>
        </p:txBody>
      </p:sp>
      <p:sp>
        <p:nvSpPr>
          <p:cNvPr id="14" name="Text 9"/>
          <p:cNvSpPr/>
          <p:nvPr/>
        </p:nvSpPr>
        <p:spPr>
          <a:xfrm>
            <a:off x="4419490" y="1638259"/>
            <a:ext cx="3361860" cy="152396"/>
          </a:xfrm>
          <a:prstGeom prst="rect">
            <a:avLst/>
          </a:prstGeom>
          <a:noFill/>
          <a:ln/>
        </p:spPr>
        <p:txBody>
          <a:bodyPr wrap="none" lIns="0" tIns="0" rIns="0" bIns="0" rtlCol="0" anchor="ctr"/>
          <a:lstStyle/>
          <a:p>
            <a:pPr algn="l" indent="0" marL="0">
              <a:buNone/>
            </a:pPr>
            <a:r>
              <a:rPr lang="en-US" sz="900" dirty="0">
                <a:solidFill>
                  <a:srgbClr val="22C55E"/>
                </a:solidFill>
                <a:latin typeface="等线" pitchFamily="34" charset="0"/>
                <a:ea typeface="等线" pitchFamily="34" charset="-122"/>
                <a:cs typeface="等线" pitchFamily="34" charset="-120"/>
              </a:rPr>
              <a:t>定制旅游与体验设计</a:t>
            </a:r>
            <a:endParaRPr lang="en-US" sz="900" dirty="0"/>
          </a:p>
        </p:txBody>
      </p:sp>
      <p:sp>
        <p:nvSpPr>
          <p:cNvPr id="15" name="Text 10"/>
          <p:cNvSpPr/>
          <p:nvPr/>
        </p:nvSpPr>
        <p:spPr>
          <a:xfrm>
            <a:off x="4419490" y="186685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个性化定制旅行策划</a:t>
            </a:r>
            <a:endParaRPr lang="en-US" sz="900" dirty="0"/>
          </a:p>
        </p:txBody>
      </p:sp>
      <p:sp>
        <p:nvSpPr>
          <p:cNvPr id="16" name="Text 11"/>
          <p:cNvSpPr/>
          <p:nvPr/>
        </p:nvSpPr>
        <p:spPr>
          <a:xfrm>
            <a:off x="4419490" y="205734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小众深度体验设计</a:t>
            </a:r>
            <a:endParaRPr lang="en-US" sz="900" dirty="0"/>
          </a:p>
        </p:txBody>
      </p:sp>
      <p:sp>
        <p:nvSpPr>
          <p:cNvPr id="17" name="Text 12"/>
          <p:cNvSpPr/>
          <p:nvPr/>
        </p:nvSpPr>
        <p:spPr>
          <a:xfrm>
            <a:off x="4419490" y="2247844"/>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企业团建与研学</a:t>
            </a:r>
            <a:endParaRPr lang="en-US" sz="900" dirty="0"/>
          </a:p>
        </p:txBody>
      </p:sp>
      <p:sp>
        <p:nvSpPr>
          <p:cNvPr id="18" name="Text 13"/>
          <p:cNvSpPr/>
          <p:nvPr/>
        </p:nvSpPr>
        <p:spPr>
          <a:xfrm>
            <a:off x="4419490" y="243833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AI工具：行程优化+客户管理</a:t>
            </a:r>
            <a:endParaRPr lang="en-US" sz="900" dirty="0"/>
          </a:p>
        </p:txBody>
      </p:sp>
      <p:sp>
        <p:nvSpPr>
          <p:cNvPr id="19" name="Text 14"/>
          <p:cNvSpPr/>
          <p:nvPr/>
        </p:nvSpPr>
        <p:spPr>
          <a:xfrm>
            <a:off x="4419490" y="2628834"/>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收入模式：服务费+佣金</a:t>
            </a:r>
            <a:endParaRPr lang="en-US" sz="900" dirty="0"/>
          </a:p>
        </p:txBody>
      </p:sp>
      <p:pic>
        <p:nvPicPr>
          <p:cNvPr id="20" name="Image 3" descr="preencoded.png">    </p:cNvPr>
          <p:cNvPicPr>
            <a:picLocks noChangeAspect="1"/>
          </p:cNvPicPr>
          <p:nvPr/>
        </p:nvPicPr>
        <p:blipFill>
          <a:blip r:embed="rId4"/>
          <a:stretch>
            <a:fillRect/>
          </a:stretch>
        </p:blipFill>
        <p:spPr>
          <a:xfrm>
            <a:off x="8076998" y="1142971"/>
            <a:ext cx="3657509" cy="1790655"/>
          </a:xfrm>
          <a:prstGeom prst="rect">
            <a:avLst/>
          </a:prstGeom>
        </p:spPr>
      </p:pic>
      <p:sp>
        <p:nvSpPr>
          <p:cNvPr id="21" name="Text 15"/>
          <p:cNvSpPr/>
          <p:nvPr/>
        </p:nvSpPr>
        <p:spPr>
          <a:xfrm>
            <a:off x="8229394"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产品型OPC</a:t>
            </a:r>
            <a:endParaRPr lang="en-US" sz="1200" dirty="0"/>
          </a:p>
        </p:txBody>
      </p:sp>
      <p:sp>
        <p:nvSpPr>
          <p:cNvPr id="22" name="Text 16"/>
          <p:cNvSpPr/>
          <p:nvPr/>
        </p:nvSpPr>
        <p:spPr>
          <a:xfrm>
            <a:off x="8229394" y="1638259"/>
            <a:ext cx="3361860" cy="152396"/>
          </a:xfrm>
          <a:prstGeom prst="rect">
            <a:avLst/>
          </a:prstGeom>
          <a:noFill/>
          <a:ln/>
        </p:spPr>
        <p:txBody>
          <a:bodyPr wrap="none" lIns="0" tIns="0" rIns="0" bIns="0" rtlCol="0" anchor="ctr"/>
          <a:lstStyle/>
          <a:p>
            <a:pPr algn="l" indent="0" marL="0">
              <a:buNone/>
            </a:pPr>
            <a:r>
              <a:rPr lang="en-US" sz="900" dirty="0">
                <a:solidFill>
                  <a:srgbClr val="A855F7"/>
                </a:solidFill>
                <a:latin typeface="等线" pitchFamily="34" charset="0"/>
                <a:ea typeface="等线" pitchFamily="34" charset="-122"/>
                <a:cs typeface="等线" pitchFamily="34" charset="-120"/>
              </a:rPr>
              <a:t>文创开发与数字藏品</a:t>
            </a:r>
            <a:endParaRPr lang="en-US" sz="900" dirty="0"/>
          </a:p>
        </p:txBody>
      </p:sp>
      <p:sp>
        <p:nvSpPr>
          <p:cNvPr id="23" name="Text 17"/>
          <p:cNvSpPr/>
          <p:nvPr/>
        </p:nvSpPr>
        <p:spPr>
          <a:xfrm>
            <a:off x="8229394" y="186685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文旅文创产品设计</a:t>
            </a:r>
            <a:endParaRPr lang="en-US" sz="900" dirty="0"/>
          </a:p>
        </p:txBody>
      </p:sp>
      <p:sp>
        <p:nvSpPr>
          <p:cNvPr id="24" name="Text 18"/>
          <p:cNvSpPr/>
          <p:nvPr/>
        </p:nvSpPr>
        <p:spPr>
          <a:xfrm>
            <a:off x="8229394" y="205734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数字藏品/NFT创作</a:t>
            </a:r>
            <a:endParaRPr lang="en-US" sz="900" dirty="0"/>
          </a:p>
        </p:txBody>
      </p:sp>
      <p:sp>
        <p:nvSpPr>
          <p:cNvPr id="25" name="Text 19"/>
          <p:cNvSpPr/>
          <p:nvPr/>
        </p:nvSpPr>
        <p:spPr>
          <a:xfrm>
            <a:off x="8229394" y="2247844"/>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IP授权与衍生品</a:t>
            </a:r>
            <a:endParaRPr lang="en-US" sz="900" dirty="0"/>
          </a:p>
        </p:txBody>
      </p:sp>
      <p:sp>
        <p:nvSpPr>
          <p:cNvPr id="26" name="Text 20"/>
          <p:cNvSpPr/>
          <p:nvPr/>
        </p:nvSpPr>
        <p:spPr>
          <a:xfrm>
            <a:off x="8229394" y="243833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AI工具：Midjourney+3D打印</a:t>
            </a:r>
            <a:endParaRPr lang="en-US" sz="900" dirty="0"/>
          </a:p>
        </p:txBody>
      </p:sp>
      <p:sp>
        <p:nvSpPr>
          <p:cNvPr id="27" name="Text 21"/>
          <p:cNvSpPr/>
          <p:nvPr/>
        </p:nvSpPr>
        <p:spPr>
          <a:xfrm>
            <a:off x="8229394" y="2628834"/>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收入模式：产品销售+授权</a:t>
            </a:r>
            <a:endParaRPr lang="en-US" sz="900" dirty="0"/>
          </a:p>
        </p:txBody>
      </p:sp>
      <p:pic>
        <p:nvPicPr>
          <p:cNvPr id="28" name="Image 4" descr="preencoded.png">    </p:cNvPr>
          <p:cNvPicPr>
            <a:picLocks noChangeAspect="1"/>
          </p:cNvPicPr>
          <p:nvPr/>
        </p:nvPicPr>
        <p:blipFill>
          <a:blip r:embed="rId5"/>
          <a:stretch>
            <a:fillRect/>
          </a:stretch>
        </p:blipFill>
        <p:spPr>
          <a:xfrm>
            <a:off x="457189" y="3086023"/>
            <a:ext cx="3657509" cy="1790655"/>
          </a:xfrm>
          <a:prstGeom prst="rect">
            <a:avLst/>
          </a:prstGeom>
        </p:spPr>
      </p:pic>
      <p:sp>
        <p:nvSpPr>
          <p:cNvPr id="29" name="Text 22"/>
          <p:cNvSpPr/>
          <p:nvPr/>
        </p:nvSpPr>
        <p:spPr>
          <a:xfrm>
            <a:off x="609585" y="3276518"/>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平台型OPC</a:t>
            </a:r>
            <a:endParaRPr lang="en-US" sz="1200" dirty="0"/>
          </a:p>
        </p:txBody>
      </p:sp>
      <p:sp>
        <p:nvSpPr>
          <p:cNvPr id="30" name="Text 23"/>
          <p:cNvSpPr/>
          <p:nvPr/>
        </p:nvSpPr>
        <p:spPr>
          <a:xfrm>
            <a:off x="609585" y="3581310"/>
            <a:ext cx="3361860" cy="152396"/>
          </a:xfrm>
          <a:prstGeom prst="rect">
            <a:avLst/>
          </a:prstGeom>
          <a:noFill/>
          <a:ln/>
        </p:spPr>
        <p:txBody>
          <a:bodyPr wrap="none" lIns="0" tIns="0" rIns="0" bIns="0" rtlCol="0" anchor="ctr"/>
          <a:lstStyle/>
          <a:p>
            <a:pPr algn="l" indent="0" marL="0">
              <a:buNone/>
            </a:pPr>
            <a:r>
              <a:rPr lang="en-US" sz="900" dirty="0">
                <a:solidFill>
                  <a:srgbClr val="F59E0B"/>
                </a:solidFill>
                <a:latin typeface="等线" pitchFamily="34" charset="0"/>
                <a:ea typeface="等线" pitchFamily="34" charset="-122"/>
                <a:cs typeface="等线" pitchFamily="34" charset="-120"/>
              </a:rPr>
              <a:t>社群运营与资源撮合</a:t>
            </a:r>
            <a:endParaRPr lang="en-US" sz="900" dirty="0"/>
          </a:p>
        </p:txBody>
      </p:sp>
      <p:sp>
        <p:nvSpPr>
          <p:cNvPr id="31" name="Text 24"/>
          <p:cNvSpPr/>
          <p:nvPr/>
        </p:nvSpPr>
        <p:spPr>
          <a:xfrm>
            <a:off x="609585" y="3809905"/>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文旅垂直社群运营</a:t>
            </a:r>
            <a:endParaRPr lang="en-US" sz="900" dirty="0"/>
          </a:p>
        </p:txBody>
      </p:sp>
      <p:sp>
        <p:nvSpPr>
          <p:cNvPr id="32" name="Text 25"/>
          <p:cNvSpPr/>
          <p:nvPr/>
        </p:nvSpPr>
        <p:spPr>
          <a:xfrm>
            <a:off x="609585" y="400040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资源撮合与中介服务</a:t>
            </a:r>
            <a:endParaRPr lang="en-US" sz="900" dirty="0"/>
          </a:p>
        </p:txBody>
      </p:sp>
      <p:sp>
        <p:nvSpPr>
          <p:cNvPr id="33" name="Text 26"/>
          <p:cNvSpPr/>
          <p:nvPr/>
        </p:nvSpPr>
        <p:spPr>
          <a:xfrm>
            <a:off x="609585" y="4190895"/>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行业培训与咨询</a:t>
            </a:r>
            <a:endParaRPr lang="en-US" sz="900" dirty="0"/>
          </a:p>
        </p:txBody>
      </p:sp>
      <p:sp>
        <p:nvSpPr>
          <p:cNvPr id="34" name="Text 27"/>
          <p:cNvSpPr/>
          <p:nvPr/>
        </p:nvSpPr>
        <p:spPr>
          <a:xfrm>
            <a:off x="609585" y="438139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AI工具：社群管理+数据分析</a:t>
            </a:r>
            <a:endParaRPr lang="en-US" sz="900" dirty="0"/>
          </a:p>
        </p:txBody>
      </p:sp>
      <p:sp>
        <p:nvSpPr>
          <p:cNvPr id="35" name="Text 28"/>
          <p:cNvSpPr/>
          <p:nvPr/>
        </p:nvSpPr>
        <p:spPr>
          <a:xfrm>
            <a:off x="609585" y="4571886"/>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收入模式：会员费+撮合费</a:t>
            </a:r>
            <a:endParaRPr lang="en-US" sz="900" dirty="0"/>
          </a:p>
        </p:txBody>
      </p:sp>
      <p:pic>
        <p:nvPicPr>
          <p:cNvPr id="36" name="Image 5" descr="preencoded.png">    </p:cNvPr>
          <p:cNvPicPr>
            <a:picLocks noChangeAspect="1"/>
          </p:cNvPicPr>
          <p:nvPr/>
        </p:nvPicPr>
        <p:blipFill>
          <a:blip r:embed="rId6"/>
          <a:stretch>
            <a:fillRect/>
          </a:stretch>
        </p:blipFill>
        <p:spPr>
          <a:xfrm>
            <a:off x="457189" y="5029074"/>
            <a:ext cx="11277318" cy="800080"/>
          </a:xfrm>
          <a:prstGeom prst="rect">
            <a:avLst/>
          </a:prstGeom>
        </p:spPr>
      </p:pic>
      <p:sp>
        <p:nvSpPr>
          <p:cNvPr id="37" name="Text 29"/>
          <p:cNvSpPr/>
          <p:nvPr/>
        </p:nvSpPr>
        <p:spPr>
          <a:xfrm>
            <a:off x="609585" y="5219570"/>
            <a:ext cx="1098167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混合型OPC：多元收入组合</a:t>
            </a:r>
            <a:endParaRPr lang="en-US" sz="1200" dirty="0"/>
          </a:p>
        </p:txBody>
      </p:sp>
      <p:sp>
        <p:nvSpPr>
          <p:cNvPr id="38" name="Text 30"/>
          <p:cNvSpPr/>
          <p:nvPr/>
        </p:nvSpPr>
        <p:spPr>
          <a:xfrm>
            <a:off x="609585" y="5524362"/>
            <a:ext cx="1098167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最稳健的OPC模式是混合型——如"内容型（建立影响力）+ 服务型（高客单价交付）+ 产品型（规模化收入）"。AI工具链的支持使一个人可以在多个模式间灵活切换，最大化个人商业价值。</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从OPC到OPC联盟：规模化路径</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095448"/>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OPC的天花板与突破</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33347" cy="133347"/>
          </a:xfrm>
          <a:prstGeom prst="rect">
            <a:avLst/>
          </a:prstGeom>
        </p:spPr>
      </p:pic>
      <p:sp>
        <p:nvSpPr>
          <p:cNvPr id="7" name="Text 2"/>
          <p:cNvSpPr/>
          <p:nvPr/>
        </p:nvSpPr>
        <p:spPr>
          <a:xfrm>
            <a:off x="857229" y="1752556"/>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天花板：</a:t>
            </a:r>
            <a:pPr algn="l" indent="0" marL="0">
              <a:buNone/>
            </a:pPr>
            <a:r>
              <a:rPr lang="en-US" sz="1050" dirty="0">
                <a:solidFill>
                  <a:srgbClr val="57534E"/>
                </a:solidFill>
                <a:latin typeface="等线" pitchFamily="34" charset="0"/>
                <a:ea typeface="等线" pitchFamily="34" charset="-122"/>
                <a:cs typeface="等线" pitchFamily="34" charset="-120"/>
              </a:rPr>
              <a:t>一个人一天只有24小时；技能和知识面有限；缺乏团队协作的互补效应；单人抗风险能力弱</a:t>
            </a:r>
            <a:endParaRPr lang="en-US" sz="1050" dirty="0"/>
          </a:p>
        </p:txBody>
      </p:sp>
      <p:pic>
        <p:nvPicPr>
          <p:cNvPr id="8" name="Image 3" descr="preencoded.png">    </p:cNvPr>
          <p:cNvPicPr>
            <a:picLocks noChangeAspect="1"/>
          </p:cNvPicPr>
          <p:nvPr/>
        </p:nvPicPr>
        <p:blipFill>
          <a:blip r:embed="rId4"/>
          <a:stretch>
            <a:fillRect/>
          </a:stretch>
        </p:blipFill>
        <p:spPr>
          <a:xfrm>
            <a:off x="647684" y="2247844"/>
            <a:ext cx="104772" cy="133347"/>
          </a:xfrm>
          <a:prstGeom prst="rect">
            <a:avLst/>
          </a:prstGeom>
        </p:spPr>
      </p:pic>
      <p:sp>
        <p:nvSpPr>
          <p:cNvPr id="9" name="Text 3"/>
          <p:cNvSpPr/>
          <p:nvPr/>
        </p:nvSpPr>
        <p:spPr>
          <a:xfrm>
            <a:off x="828654" y="2209745"/>
            <a:ext cx="498107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突破路径：</a:t>
            </a:r>
            <a:pPr algn="l" indent="0" marL="0">
              <a:buNone/>
            </a:pPr>
            <a:r>
              <a:rPr lang="en-US" sz="1050" dirty="0">
                <a:solidFill>
                  <a:srgbClr val="57534E"/>
                </a:solidFill>
                <a:latin typeface="等线" pitchFamily="34" charset="0"/>
                <a:ea typeface="等线" pitchFamily="34" charset="-122"/>
                <a:cs typeface="等线" pitchFamily="34" charset="-120"/>
              </a:rPr>
              <a:t>从"一个人做所有事"到"一个人协调一个AI Agent团队+人类协作网络"——OPC联盟</a:t>
            </a:r>
            <a:endParaRPr lang="en-US" sz="1050" dirty="0"/>
          </a:p>
        </p:txBody>
      </p:sp>
      <p:pic>
        <p:nvPicPr>
          <p:cNvPr id="10" name="Image 4" descr="preencoded.png">    </p:cNvPr>
          <p:cNvPicPr>
            <a:picLocks noChangeAspect="1"/>
          </p:cNvPicPr>
          <p:nvPr/>
        </p:nvPicPr>
        <p:blipFill>
          <a:blip r:embed="rId5"/>
          <a:stretch>
            <a:fillRect/>
          </a:stretch>
        </p:blipFill>
        <p:spPr>
          <a:xfrm>
            <a:off x="6210145" y="1142971"/>
            <a:ext cx="5524362" cy="2095448"/>
          </a:xfrm>
          <a:prstGeom prst="rect">
            <a:avLst/>
          </a:prstGeom>
        </p:spPr>
      </p:pic>
      <p:sp>
        <p:nvSpPr>
          <p:cNvPr id="11" name="Text 4"/>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OPC联盟的组织形态</a:t>
            </a:r>
            <a:endParaRPr lang="en-US" sz="1350" dirty="0"/>
          </a:p>
        </p:txBody>
      </p:sp>
      <p:pic>
        <p:nvPicPr>
          <p:cNvPr id="12" name="Image 5" descr="preencoded.png">    </p:cNvPr>
          <p:cNvPicPr>
            <a:picLocks noChangeAspect="1"/>
          </p:cNvPicPr>
          <p:nvPr/>
        </p:nvPicPr>
        <p:blipFill>
          <a:blip r:embed="rId6"/>
          <a:stretch>
            <a:fillRect/>
          </a:stretch>
        </p:blipFill>
        <p:spPr>
          <a:xfrm>
            <a:off x="6400640" y="1790655"/>
            <a:ext cx="152396" cy="133347"/>
          </a:xfrm>
          <a:prstGeom prst="rect">
            <a:avLst/>
          </a:prstGeom>
        </p:spPr>
      </p:pic>
      <p:sp>
        <p:nvSpPr>
          <p:cNvPr id="13" name="Text 5"/>
          <p:cNvSpPr/>
          <p:nvPr/>
        </p:nvSpPr>
        <p:spPr>
          <a:xfrm>
            <a:off x="6629234" y="1752556"/>
            <a:ext cx="493344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松散联盟型：</a:t>
            </a:r>
            <a:pPr algn="l" indent="0" marL="0">
              <a:buNone/>
            </a:pPr>
            <a:r>
              <a:rPr lang="en-US" sz="1050" dirty="0">
                <a:solidFill>
                  <a:srgbClr val="57534E"/>
                </a:solidFill>
                <a:latin typeface="等线" pitchFamily="34" charset="0"/>
                <a:ea typeface="等线" pitchFamily="34" charset="-122"/>
                <a:cs typeface="等线" pitchFamily="34" charset="-120"/>
              </a:rPr>
              <a:t>独立OPC基于项目临时组队，项目结束联盟解散。适合淡旺季明显的文旅项目</a:t>
            </a:r>
            <a:endParaRPr lang="en-US" sz="1050" dirty="0"/>
          </a:p>
        </p:txBody>
      </p:sp>
      <p:pic>
        <p:nvPicPr>
          <p:cNvPr id="14" name="Image 6" descr="preencoded.png">    </p:cNvPr>
          <p:cNvPicPr>
            <a:picLocks noChangeAspect="1"/>
          </p:cNvPicPr>
          <p:nvPr/>
        </p:nvPicPr>
        <p:blipFill>
          <a:blip r:embed="rId7"/>
          <a:stretch>
            <a:fillRect/>
          </a:stretch>
        </p:blipFill>
        <p:spPr>
          <a:xfrm>
            <a:off x="6400640" y="2247844"/>
            <a:ext cx="171446" cy="133347"/>
          </a:xfrm>
          <a:prstGeom prst="rect">
            <a:avLst/>
          </a:prstGeom>
        </p:spPr>
      </p:pic>
      <p:sp>
        <p:nvSpPr>
          <p:cNvPr id="15" name="Text 6"/>
          <p:cNvSpPr/>
          <p:nvPr/>
        </p:nvSpPr>
        <p:spPr>
          <a:xfrm>
            <a:off x="6648284" y="2209745"/>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平台赋能型：</a:t>
            </a:r>
            <a:pPr algn="l" indent="0" marL="0">
              <a:buNone/>
            </a:pPr>
            <a:r>
              <a:rPr lang="en-US" sz="1050" dirty="0">
                <a:solidFill>
                  <a:srgbClr val="57534E"/>
                </a:solidFill>
                <a:latin typeface="等线" pitchFamily="34" charset="0"/>
                <a:ea typeface="等线" pitchFamily="34" charset="-122"/>
                <a:cs typeface="等线" pitchFamily="34" charset="-120"/>
              </a:rPr>
              <a:t>一个平台方为多个OPC提供技术底座、供应链、品牌背书——如享梦游模式</a:t>
            </a:r>
            <a:endParaRPr lang="en-US" sz="1050" dirty="0"/>
          </a:p>
        </p:txBody>
      </p:sp>
      <p:pic>
        <p:nvPicPr>
          <p:cNvPr id="16" name="Image 7" descr="preencoded.png">    </p:cNvPr>
          <p:cNvPicPr>
            <a:picLocks noChangeAspect="1"/>
          </p:cNvPicPr>
          <p:nvPr/>
        </p:nvPicPr>
        <p:blipFill>
          <a:blip r:embed="rId8"/>
          <a:stretch>
            <a:fillRect/>
          </a:stretch>
        </p:blipFill>
        <p:spPr>
          <a:xfrm>
            <a:off x="6400640" y="2705032"/>
            <a:ext cx="104772" cy="133347"/>
          </a:xfrm>
          <a:prstGeom prst="rect">
            <a:avLst/>
          </a:prstGeom>
        </p:spPr>
      </p:pic>
      <p:sp>
        <p:nvSpPr>
          <p:cNvPr id="17" name="Text 7"/>
          <p:cNvSpPr/>
          <p:nvPr/>
        </p:nvSpPr>
        <p:spPr>
          <a:xfrm>
            <a:off x="6581610" y="2666933"/>
            <a:ext cx="4981070"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孵化中心型：</a:t>
            </a:r>
            <a:pPr algn="l" indent="0" marL="0">
              <a:buNone/>
            </a:pPr>
            <a:r>
              <a:rPr lang="en-US" sz="1050" dirty="0">
                <a:solidFill>
                  <a:srgbClr val="57534E"/>
                </a:solidFill>
                <a:latin typeface="等线" pitchFamily="34" charset="0"/>
                <a:ea typeface="等线" pitchFamily="34" charset="-122"/>
                <a:cs typeface="等线" pitchFamily="34" charset="-120"/>
              </a:rPr>
              <a:t>政府或产业园区提供OPC孵化服务——培训、法务、财税、AI工具——如龙文区OPC孵化中心</a:t>
            </a:r>
            <a:endParaRPr lang="en-US" sz="1050" dirty="0"/>
          </a:p>
        </p:txBody>
      </p:sp>
      <p:pic>
        <p:nvPicPr>
          <p:cNvPr id="18" name="Image 8" descr="preencoded.png">    </p:cNvPr>
          <p:cNvPicPr>
            <a:picLocks noChangeAspect="1"/>
          </p:cNvPicPr>
          <p:nvPr/>
        </p:nvPicPr>
        <p:blipFill>
          <a:blip r:embed="rId9"/>
          <a:stretch>
            <a:fillRect/>
          </a:stretch>
        </p:blipFill>
        <p:spPr>
          <a:xfrm>
            <a:off x="457189" y="3428914"/>
            <a:ext cx="11277318" cy="1371566"/>
          </a:xfrm>
          <a:prstGeom prst="rect">
            <a:avLst/>
          </a:prstGeom>
        </p:spPr>
      </p:pic>
      <p:sp>
        <p:nvSpPr>
          <p:cNvPr id="19" name="Text 8"/>
          <p:cNvSpPr/>
          <p:nvPr/>
        </p:nvSpPr>
        <p:spPr>
          <a:xfrm>
            <a:off x="647684" y="3619410"/>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AI Agent作为虚拟团队成员</a:t>
            </a:r>
            <a:endParaRPr lang="en-US" sz="1350" dirty="0"/>
          </a:p>
        </p:txBody>
      </p:sp>
      <p:pic>
        <p:nvPicPr>
          <p:cNvPr id="20" name="Image 9" descr="preencoded.png">    </p:cNvPr>
          <p:cNvPicPr>
            <a:picLocks noChangeAspect="1"/>
          </p:cNvPicPr>
          <p:nvPr/>
        </p:nvPicPr>
        <p:blipFill>
          <a:blip r:embed="rId10"/>
          <a:stretch>
            <a:fillRect/>
          </a:stretch>
        </p:blipFill>
        <p:spPr>
          <a:xfrm>
            <a:off x="647684" y="4000400"/>
            <a:ext cx="285743" cy="228594"/>
          </a:xfrm>
          <a:prstGeom prst="rect">
            <a:avLst/>
          </a:prstGeom>
        </p:spPr>
      </p:pic>
      <p:sp>
        <p:nvSpPr>
          <p:cNvPr id="21" name="Text 9"/>
          <p:cNvSpPr/>
          <p:nvPr/>
        </p:nvSpPr>
        <p:spPr>
          <a:xfrm>
            <a:off x="1504912" y="4276618"/>
            <a:ext cx="942571" cy="161921"/>
          </a:xfrm>
          <a:prstGeom prst="rect">
            <a:avLst/>
          </a:prstGeom>
          <a:noFill/>
          <a:ln/>
        </p:spPr>
        <p:txBody>
          <a:bodyPr wrap="non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内容创作Agent</a:t>
            </a:r>
            <a:endParaRPr lang="en-US" sz="1050" dirty="0"/>
          </a:p>
        </p:txBody>
      </p:sp>
      <p:sp>
        <p:nvSpPr>
          <p:cNvPr id="22" name="Text 10"/>
          <p:cNvSpPr/>
          <p:nvPr/>
        </p:nvSpPr>
        <p:spPr>
          <a:xfrm>
            <a:off x="647684" y="4457589"/>
            <a:ext cx="2647503" cy="152396"/>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写文案、做图</a:t>
            </a:r>
            <a:endParaRPr lang="en-US" sz="900" dirty="0"/>
          </a:p>
        </p:txBody>
      </p:sp>
      <p:pic>
        <p:nvPicPr>
          <p:cNvPr id="23" name="Image 10" descr="preencoded.png">    </p:cNvPr>
          <p:cNvPicPr>
            <a:picLocks noChangeAspect="1"/>
          </p:cNvPicPr>
          <p:nvPr/>
        </p:nvPicPr>
        <p:blipFill>
          <a:blip r:embed="rId11"/>
          <a:stretch>
            <a:fillRect/>
          </a:stretch>
        </p:blipFill>
        <p:spPr>
          <a:xfrm>
            <a:off x="3400340" y="4000400"/>
            <a:ext cx="285743" cy="228594"/>
          </a:xfrm>
          <a:prstGeom prst="rect">
            <a:avLst/>
          </a:prstGeom>
        </p:spPr>
      </p:pic>
      <p:sp>
        <p:nvSpPr>
          <p:cNvPr id="24" name="Text 11"/>
          <p:cNvSpPr/>
          <p:nvPr/>
        </p:nvSpPr>
        <p:spPr>
          <a:xfrm>
            <a:off x="4257569" y="4276618"/>
            <a:ext cx="942571" cy="161921"/>
          </a:xfrm>
          <a:prstGeom prst="rect">
            <a:avLst/>
          </a:prstGeom>
          <a:noFill/>
          <a:ln/>
        </p:spPr>
        <p:txBody>
          <a:bodyPr wrap="non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客户服务Agent</a:t>
            </a:r>
            <a:endParaRPr lang="en-US" sz="1050" dirty="0"/>
          </a:p>
        </p:txBody>
      </p:sp>
      <p:sp>
        <p:nvSpPr>
          <p:cNvPr id="25" name="Text 12"/>
          <p:cNvSpPr/>
          <p:nvPr/>
        </p:nvSpPr>
        <p:spPr>
          <a:xfrm>
            <a:off x="3400340" y="4457589"/>
            <a:ext cx="2647503" cy="152396"/>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自动应答、跟进</a:t>
            </a:r>
            <a:endParaRPr lang="en-US" sz="900" dirty="0"/>
          </a:p>
        </p:txBody>
      </p:sp>
      <p:pic>
        <p:nvPicPr>
          <p:cNvPr id="26" name="Image 11" descr="preencoded.png">    </p:cNvPr>
          <p:cNvPicPr>
            <a:picLocks noChangeAspect="1"/>
          </p:cNvPicPr>
          <p:nvPr/>
        </p:nvPicPr>
        <p:blipFill>
          <a:blip r:embed="rId12"/>
          <a:stretch>
            <a:fillRect/>
          </a:stretch>
        </p:blipFill>
        <p:spPr>
          <a:xfrm>
            <a:off x="6152996" y="4000400"/>
            <a:ext cx="285743" cy="228594"/>
          </a:xfrm>
          <a:prstGeom prst="rect">
            <a:avLst/>
          </a:prstGeom>
        </p:spPr>
      </p:pic>
      <p:sp>
        <p:nvSpPr>
          <p:cNvPr id="27" name="Text 13"/>
          <p:cNvSpPr/>
          <p:nvPr/>
        </p:nvSpPr>
        <p:spPr>
          <a:xfrm>
            <a:off x="7010225" y="4276618"/>
            <a:ext cx="942571" cy="161921"/>
          </a:xfrm>
          <a:prstGeom prst="rect">
            <a:avLst/>
          </a:prstGeom>
          <a:noFill/>
          <a:ln/>
        </p:spPr>
        <p:txBody>
          <a:bodyPr wrap="non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数据分析Agent</a:t>
            </a:r>
            <a:endParaRPr lang="en-US" sz="1050" dirty="0"/>
          </a:p>
        </p:txBody>
      </p:sp>
      <p:sp>
        <p:nvSpPr>
          <p:cNvPr id="28" name="Text 14"/>
          <p:cNvSpPr/>
          <p:nvPr/>
        </p:nvSpPr>
        <p:spPr>
          <a:xfrm>
            <a:off x="6152996" y="4457589"/>
            <a:ext cx="2647503" cy="152396"/>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报表生成、洞察</a:t>
            </a:r>
            <a:endParaRPr lang="en-US" sz="900" dirty="0"/>
          </a:p>
        </p:txBody>
      </p:sp>
      <p:pic>
        <p:nvPicPr>
          <p:cNvPr id="29" name="Image 12" descr="preencoded.png">    </p:cNvPr>
          <p:cNvPicPr>
            <a:picLocks noChangeAspect="1"/>
          </p:cNvPicPr>
          <p:nvPr/>
        </p:nvPicPr>
        <p:blipFill>
          <a:blip r:embed="rId13"/>
          <a:stretch>
            <a:fillRect/>
          </a:stretch>
        </p:blipFill>
        <p:spPr>
          <a:xfrm>
            <a:off x="8905652" y="4000400"/>
            <a:ext cx="285743" cy="228594"/>
          </a:xfrm>
          <a:prstGeom prst="rect">
            <a:avLst/>
          </a:prstGeom>
        </p:spPr>
      </p:pic>
      <p:sp>
        <p:nvSpPr>
          <p:cNvPr id="30" name="Text 15"/>
          <p:cNvSpPr/>
          <p:nvPr/>
        </p:nvSpPr>
        <p:spPr>
          <a:xfrm>
            <a:off x="9762881" y="4276618"/>
            <a:ext cx="942571" cy="161921"/>
          </a:xfrm>
          <a:prstGeom prst="rect">
            <a:avLst/>
          </a:prstGeom>
          <a:noFill/>
          <a:ln/>
        </p:spPr>
        <p:txBody>
          <a:bodyPr wrap="non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运营管理Agent</a:t>
            </a:r>
            <a:endParaRPr lang="en-US" sz="1050" dirty="0"/>
          </a:p>
        </p:txBody>
      </p:sp>
      <p:sp>
        <p:nvSpPr>
          <p:cNvPr id="31" name="Text 16"/>
          <p:cNvSpPr/>
          <p:nvPr/>
        </p:nvSpPr>
        <p:spPr>
          <a:xfrm>
            <a:off x="8905652" y="4457589"/>
            <a:ext cx="2647503" cy="152396"/>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排期、提醒、财务</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四阶段职业发展路径设计</a:t>
            </a:r>
            <a:endParaRPr lang="en-US" sz="2700" dirty="0"/>
          </a:p>
        </p:txBody>
      </p:sp>
      <p:pic>
        <p:nvPicPr>
          <p:cNvPr id="4" name="Image 1" descr="preencoded.png">    </p:cNvPr>
          <p:cNvPicPr>
            <a:picLocks noChangeAspect="1"/>
          </p:cNvPicPr>
          <p:nvPr/>
        </p:nvPicPr>
        <p:blipFill>
          <a:blip r:embed="rId2"/>
          <a:stretch>
            <a:fillRect/>
          </a:stretch>
        </p:blipFill>
        <p:spPr>
          <a:xfrm>
            <a:off x="761981" y="1142971"/>
            <a:ext cx="19050" cy="4114697"/>
          </a:xfrm>
          <a:prstGeom prst="rect">
            <a:avLst/>
          </a:prstGeom>
        </p:spPr>
      </p:pic>
      <p:pic>
        <p:nvPicPr>
          <p:cNvPr id="5" name="Image 2" descr="preencoded.png">    </p:cNvPr>
          <p:cNvPicPr>
            <a:picLocks noChangeAspect="1"/>
          </p:cNvPicPr>
          <p:nvPr/>
        </p:nvPicPr>
        <p:blipFill>
          <a:blip r:embed="rId3"/>
          <a:stretch>
            <a:fillRect/>
          </a:stretch>
        </p:blipFill>
        <p:spPr>
          <a:xfrm>
            <a:off x="304792" y="1200120"/>
            <a:ext cx="152396" cy="152396"/>
          </a:xfrm>
          <a:prstGeom prst="rect">
            <a:avLst/>
          </a:prstGeom>
        </p:spPr>
      </p:pic>
      <p:pic>
        <p:nvPicPr>
          <p:cNvPr id="6" name="Image 3" descr="preencoded.png">    </p:cNvPr>
          <p:cNvPicPr>
            <a:picLocks noChangeAspect="1"/>
          </p:cNvPicPr>
          <p:nvPr/>
        </p:nvPicPr>
        <p:blipFill>
          <a:blip r:embed="rId4"/>
          <a:stretch>
            <a:fillRect/>
          </a:stretch>
        </p:blipFill>
        <p:spPr>
          <a:xfrm>
            <a:off x="1066773" y="1142971"/>
            <a:ext cx="10667733" cy="914377"/>
          </a:xfrm>
          <a:prstGeom prst="rect">
            <a:avLst/>
          </a:prstGeom>
        </p:spPr>
      </p:pic>
      <p:sp>
        <p:nvSpPr>
          <p:cNvPr id="7" name="Text 1"/>
          <p:cNvSpPr/>
          <p:nvPr/>
        </p:nvSpPr>
        <p:spPr>
          <a:xfrm>
            <a:off x="1257269" y="1295368"/>
            <a:ext cx="103339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第一阶段：认知入门（0-6个月）</a:t>
            </a:r>
            <a:endParaRPr lang="en-US" sz="1050" dirty="0"/>
          </a:p>
        </p:txBody>
      </p:sp>
      <p:sp>
        <p:nvSpPr>
          <p:cNvPr id="8" name="Text 2"/>
          <p:cNvSpPr/>
          <p:nvPr/>
        </p:nvSpPr>
        <p:spPr>
          <a:xfrm>
            <a:off x="1257269" y="1523962"/>
            <a:ext cx="1033398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成果：</a:t>
            </a:r>
            <a:pPr algn="l" indent="0" marL="0">
              <a:buNone/>
            </a:pPr>
            <a:r>
              <a:rPr lang="en-US" sz="1050" dirty="0">
                <a:solidFill>
                  <a:srgbClr val="57534E"/>
                </a:solidFill>
                <a:latin typeface="等线" pitchFamily="34" charset="0"/>
                <a:ea typeface="等线" pitchFamily="34" charset="-122"/>
                <a:cs typeface="等线" pitchFamily="34" charset="-120"/>
              </a:rPr>
              <a:t>职业地图 + 行业观察报告</a:t>
            </a:r>
            <a:endParaRPr lang="en-US" sz="1050" dirty="0"/>
          </a:p>
        </p:txBody>
      </p:sp>
      <p:sp>
        <p:nvSpPr>
          <p:cNvPr id="9" name="Text 3"/>
          <p:cNvSpPr/>
          <p:nvPr/>
        </p:nvSpPr>
        <p:spPr>
          <a:xfrm>
            <a:off x="1257269" y="1752556"/>
            <a:ext cx="103339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了解AI对文旅行业的影响全景 · 完成自我职业锚分析 · 选定2-3个目标职业方向 · 开始基础AI工具学习</a:t>
            </a:r>
            <a:endParaRPr lang="en-US" sz="900" dirty="0"/>
          </a:p>
        </p:txBody>
      </p:sp>
      <p:pic>
        <p:nvPicPr>
          <p:cNvPr id="10" name="Image 4" descr="preencoded.png">    </p:cNvPr>
          <p:cNvPicPr>
            <a:picLocks noChangeAspect="1"/>
          </p:cNvPicPr>
          <p:nvPr/>
        </p:nvPicPr>
        <p:blipFill>
          <a:blip r:embed="rId5"/>
          <a:stretch>
            <a:fillRect/>
          </a:stretch>
        </p:blipFill>
        <p:spPr>
          <a:xfrm>
            <a:off x="304792" y="2266893"/>
            <a:ext cx="152396" cy="152396"/>
          </a:xfrm>
          <a:prstGeom prst="rect">
            <a:avLst/>
          </a:prstGeom>
        </p:spPr>
      </p:pic>
      <p:pic>
        <p:nvPicPr>
          <p:cNvPr id="11" name="Image 5" descr="preencoded.png">    </p:cNvPr>
          <p:cNvPicPr>
            <a:picLocks noChangeAspect="1"/>
          </p:cNvPicPr>
          <p:nvPr/>
        </p:nvPicPr>
        <p:blipFill>
          <a:blip r:embed="rId6"/>
          <a:stretch>
            <a:fillRect/>
          </a:stretch>
        </p:blipFill>
        <p:spPr>
          <a:xfrm>
            <a:off x="1066773" y="2209745"/>
            <a:ext cx="10667733" cy="914377"/>
          </a:xfrm>
          <a:prstGeom prst="rect">
            <a:avLst/>
          </a:prstGeom>
        </p:spPr>
      </p:pic>
      <p:sp>
        <p:nvSpPr>
          <p:cNvPr id="12" name="Text 4"/>
          <p:cNvSpPr/>
          <p:nvPr/>
        </p:nvSpPr>
        <p:spPr>
          <a:xfrm>
            <a:off x="1257269" y="2362141"/>
            <a:ext cx="103339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第二阶段：场景训练（6-18个月）</a:t>
            </a:r>
            <a:endParaRPr lang="en-US" sz="1050" dirty="0"/>
          </a:p>
        </p:txBody>
      </p:sp>
      <p:sp>
        <p:nvSpPr>
          <p:cNvPr id="13" name="Text 5"/>
          <p:cNvSpPr/>
          <p:nvPr/>
        </p:nvSpPr>
        <p:spPr>
          <a:xfrm>
            <a:off x="1257269" y="2590735"/>
            <a:ext cx="1033398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成果：</a:t>
            </a:r>
            <a:pPr algn="l" indent="0" marL="0">
              <a:buNone/>
            </a:pPr>
            <a:r>
              <a:rPr lang="en-US" sz="1050" dirty="0">
                <a:solidFill>
                  <a:srgbClr val="57534E"/>
                </a:solidFill>
                <a:latin typeface="等线" pitchFamily="34" charset="0"/>
                <a:ea typeface="等线" pitchFamily="34" charset="-122"/>
                <a:cs typeface="等线" pitchFamily="34" charset="-120"/>
              </a:rPr>
              <a:t>案例报告 + 内容账号（粉丝1000+）</a:t>
            </a:r>
            <a:endParaRPr lang="en-US" sz="1050" dirty="0"/>
          </a:p>
        </p:txBody>
      </p:sp>
      <p:sp>
        <p:nvSpPr>
          <p:cNvPr id="14" name="Text 6"/>
          <p:cNvSpPr/>
          <p:nvPr/>
        </p:nvSpPr>
        <p:spPr>
          <a:xfrm>
            <a:off x="1257269" y="2819330"/>
            <a:ext cx="103339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选择1-2个文旅细分场景深耕 · 完成2-3个真实项目或实训案例 · 建立个人作品集 · 开始运营个人社交账号</a:t>
            </a:r>
            <a:endParaRPr lang="en-US" sz="900" dirty="0"/>
          </a:p>
        </p:txBody>
      </p:sp>
      <p:pic>
        <p:nvPicPr>
          <p:cNvPr id="15" name="Image 6" descr="preencoded.png">    </p:cNvPr>
          <p:cNvPicPr>
            <a:picLocks noChangeAspect="1"/>
          </p:cNvPicPr>
          <p:nvPr/>
        </p:nvPicPr>
        <p:blipFill>
          <a:blip r:embed="rId7"/>
          <a:stretch>
            <a:fillRect/>
          </a:stretch>
        </p:blipFill>
        <p:spPr>
          <a:xfrm>
            <a:off x="304792" y="3333667"/>
            <a:ext cx="152396" cy="152396"/>
          </a:xfrm>
          <a:prstGeom prst="rect">
            <a:avLst/>
          </a:prstGeom>
        </p:spPr>
      </p:pic>
      <p:pic>
        <p:nvPicPr>
          <p:cNvPr id="16" name="Image 7" descr="preencoded.png">    </p:cNvPr>
          <p:cNvPicPr>
            <a:picLocks noChangeAspect="1"/>
          </p:cNvPicPr>
          <p:nvPr/>
        </p:nvPicPr>
        <p:blipFill>
          <a:blip r:embed="rId8"/>
          <a:stretch>
            <a:fillRect/>
          </a:stretch>
        </p:blipFill>
        <p:spPr>
          <a:xfrm>
            <a:off x="1066773" y="3276518"/>
            <a:ext cx="10667733" cy="914377"/>
          </a:xfrm>
          <a:prstGeom prst="rect">
            <a:avLst/>
          </a:prstGeom>
        </p:spPr>
      </p:pic>
      <p:sp>
        <p:nvSpPr>
          <p:cNvPr id="17" name="Text 7"/>
          <p:cNvSpPr/>
          <p:nvPr/>
        </p:nvSpPr>
        <p:spPr>
          <a:xfrm>
            <a:off x="1257269" y="3428914"/>
            <a:ext cx="103339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第三阶段：能力组合（18-36个月）</a:t>
            </a:r>
            <a:endParaRPr lang="en-US" sz="1050" dirty="0"/>
          </a:p>
        </p:txBody>
      </p:sp>
      <p:sp>
        <p:nvSpPr>
          <p:cNvPr id="18" name="Text 8"/>
          <p:cNvSpPr/>
          <p:nvPr/>
        </p:nvSpPr>
        <p:spPr>
          <a:xfrm>
            <a:off x="1257269" y="3657509"/>
            <a:ext cx="1033398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成果：</a:t>
            </a:r>
            <a:pPr algn="l" indent="0" marL="0">
              <a:buNone/>
            </a:pPr>
            <a:r>
              <a:rPr lang="en-US" sz="1050" dirty="0">
                <a:solidFill>
                  <a:srgbClr val="57534E"/>
                </a:solidFill>
                <a:latin typeface="等线" pitchFamily="34" charset="0"/>
                <a:ea typeface="等线" pitchFamily="34" charset="-122"/>
                <a:cs typeface="等线" pitchFamily="34" charset="-120"/>
              </a:rPr>
              <a:t>个人作品集 + 可复制的服务包</a:t>
            </a:r>
            <a:endParaRPr lang="en-US" sz="1050" dirty="0"/>
          </a:p>
        </p:txBody>
      </p:sp>
      <p:sp>
        <p:nvSpPr>
          <p:cNvPr id="19" name="Text 9"/>
          <p:cNvSpPr/>
          <p:nvPr/>
        </p:nvSpPr>
        <p:spPr>
          <a:xfrm>
            <a:off x="1257269" y="3886103"/>
            <a:ext cx="103339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构建"文旅业务×AI技术×创意/运营"的梳型能力结构 · 形成可定价、可交付的服务产品 · 开始获得稳定付费客户</a:t>
            </a:r>
            <a:endParaRPr lang="en-US" sz="900" dirty="0"/>
          </a:p>
        </p:txBody>
      </p:sp>
      <p:pic>
        <p:nvPicPr>
          <p:cNvPr id="20" name="Image 8" descr="preencoded.png">    </p:cNvPr>
          <p:cNvPicPr>
            <a:picLocks noChangeAspect="1"/>
          </p:cNvPicPr>
          <p:nvPr/>
        </p:nvPicPr>
        <p:blipFill>
          <a:blip r:embed="rId9"/>
          <a:stretch>
            <a:fillRect/>
          </a:stretch>
        </p:blipFill>
        <p:spPr>
          <a:xfrm>
            <a:off x="304792" y="4400440"/>
            <a:ext cx="152396" cy="152396"/>
          </a:xfrm>
          <a:prstGeom prst="rect">
            <a:avLst/>
          </a:prstGeom>
        </p:spPr>
      </p:pic>
      <p:pic>
        <p:nvPicPr>
          <p:cNvPr id="21" name="Image 9" descr="preencoded.png">    </p:cNvPr>
          <p:cNvPicPr>
            <a:picLocks noChangeAspect="1"/>
          </p:cNvPicPr>
          <p:nvPr/>
        </p:nvPicPr>
        <p:blipFill>
          <a:blip r:embed="rId10"/>
          <a:stretch>
            <a:fillRect/>
          </a:stretch>
        </p:blipFill>
        <p:spPr>
          <a:xfrm>
            <a:off x="1066773" y="4343291"/>
            <a:ext cx="10667733" cy="914377"/>
          </a:xfrm>
          <a:prstGeom prst="rect">
            <a:avLst/>
          </a:prstGeom>
        </p:spPr>
      </p:pic>
      <p:sp>
        <p:nvSpPr>
          <p:cNvPr id="22" name="Text 10"/>
          <p:cNvSpPr/>
          <p:nvPr/>
        </p:nvSpPr>
        <p:spPr>
          <a:xfrm>
            <a:off x="1257269" y="4495688"/>
            <a:ext cx="10333986"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第四阶段：市场验证（36个月+）</a:t>
            </a:r>
            <a:endParaRPr lang="en-US" sz="1050" dirty="0"/>
          </a:p>
        </p:txBody>
      </p:sp>
      <p:sp>
        <p:nvSpPr>
          <p:cNvPr id="23" name="Text 11"/>
          <p:cNvSpPr/>
          <p:nvPr/>
        </p:nvSpPr>
        <p:spPr>
          <a:xfrm>
            <a:off x="1257269" y="4724282"/>
            <a:ext cx="1033398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成果：</a:t>
            </a:r>
            <a:pPr algn="l" indent="0" marL="0">
              <a:buNone/>
            </a:pPr>
            <a:r>
              <a:rPr lang="en-US" sz="1050" dirty="0">
                <a:solidFill>
                  <a:srgbClr val="57534E"/>
                </a:solidFill>
                <a:latin typeface="等线" pitchFamily="34" charset="0"/>
                <a:ea typeface="等线" pitchFamily="34" charset="-122"/>
                <a:cs typeface="等线" pitchFamily="34" charset="-120"/>
              </a:rPr>
              <a:t>持续付费订单 + 岗位晋升或独立创业</a:t>
            </a:r>
            <a:endParaRPr lang="en-US" sz="1050" dirty="0"/>
          </a:p>
        </p:txBody>
      </p:sp>
      <p:sp>
        <p:nvSpPr>
          <p:cNvPr id="24" name="Text 12"/>
          <p:cNvSpPr/>
          <p:nvPr/>
        </p:nvSpPr>
        <p:spPr>
          <a:xfrm>
            <a:off x="1257269" y="4952876"/>
            <a:ext cx="1033398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个人品牌获得行业认可 · 收入达到或超过行业平均2-3倍 · 具备独立运营OPC或领导AI增强团队的能力</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四种职业路径：学术×产业×创业×跨界</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1866853"/>
          </a:xfrm>
          <a:prstGeom prst="rect">
            <a:avLst/>
          </a:prstGeom>
        </p:spPr>
      </p:pic>
      <p:sp>
        <p:nvSpPr>
          <p:cNvPr id="5" name="Text 1"/>
          <p:cNvSpPr/>
          <p:nvPr/>
        </p:nvSpPr>
        <p:spPr>
          <a:xfrm>
            <a:off x="647684"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学术路径</a:t>
            </a:r>
            <a:endParaRPr lang="en-US" sz="1350" dirty="0"/>
          </a:p>
        </p:txBody>
      </p:sp>
      <p:sp>
        <p:nvSpPr>
          <p:cNvPr id="6" name="Text 2"/>
          <p:cNvSpPr/>
          <p:nvPr/>
        </p:nvSpPr>
        <p:spPr>
          <a:xfrm>
            <a:off x="647684" y="1752556"/>
            <a:ext cx="5171565" cy="152396"/>
          </a:xfrm>
          <a:prstGeom prst="rect">
            <a:avLst/>
          </a:prstGeom>
          <a:noFill/>
          <a:ln/>
        </p:spPr>
        <p:txBody>
          <a:bodyPr wrap="none" lIns="0" tIns="0" rIns="0" bIns="0" rtlCol="0" anchor="ctr"/>
          <a:lstStyle/>
          <a:p>
            <a:pPr algn="l" indent="0" marL="0">
              <a:buNone/>
            </a:pPr>
            <a:r>
              <a:rPr lang="en-US" sz="900" dirty="0">
                <a:solidFill>
                  <a:srgbClr val="3B82F6"/>
                </a:solidFill>
                <a:latin typeface="等线" pitchFamily="34" charset="0"/>
                <a:ea typeface="等线" pitchFamily="34" charset="-122"/>
                <a:cs typeface="等线" pitchFamily="34" charset="-120"/>
              </a:rPr>
              <a:t>研究型人才培养</a:t>
            </a:r>
            <a:endParaRPr lang="en-US" sz="900" dirty="0"/>
          </a:p>
        </p:txBody>
      </p:sp>
      <p:sp>
        <p:nvSpPr>
          <p:cNvPr id="7" name="Text 3"/>
          <p:cNvSpPr/>
          <p:nvPr/>
        </p:nvSpPr>
        <p:spPr>
          <a:xfrm>
            <a:off x="647684" y="1981150"/>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文旅数字化理论研究</a:t>
            </a:r>
            <a:endParaRPr lang="en-US" sz="1050" dirty="0"/>
          </a:p>
        </p:txBody>
      </p:sp>
      <p:sp>
        <p:nvSpPr>
          <p:cNvPr id="8" name="Text 4"/>
          <p:cNvSpPr/>
          <p:nvPr/>
        </p:nvSpPr>
        <p:spPr>
          <a:xfrm>
            <a:off x="647684" y="2209745"/>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AI+文旅交叉学科研究</a:t>
            </a:r>
            <a:endParaRPr lang="en-US" sz="1050" dirty="0"/>
          </a:p>
        </p:txBody>
      </p:sp>
      <p:sp>
        <p:nvSpPr>
          <p:cNvPr id="9" name="Text 5"/>
          <p:cNvSpPr/>
          <p:nvPr/>
        </p:nvSpPr>
        <p:spPr>
          <a:xfrm>
            <a:off x="647684" y="2438339"/>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硕博深造→高校教职/研究机构</a:t>
            </a:r>
            <a:endParaRPr lang="en-US" sz="1050" dirty="0"/>
          </a:p>
        </p:txBody>
      </p:sp>
      <p:sp>
        <p:nvSpPr>
          <p:cNvPr id="10" name="Text 6"/>
          <p:cNvSpPr/>
          <p:nvPr/>
        </p:nvSpPr>
        <p:spPr>
          <a:xfrm>
            <a:off x="647684" y="2666933"/>
            <a:ext cx="517156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核心能力：研究方法、理论构建、学术发表</a:t>
            </a:r>
            <a:endParaRPr lang="en-US" sz="900" dirty="0"/>
          </a:p>
        </p:txBody>
      </p:sp>
      <p:pic>
        <p:nvPicPr>
          <p:cNvPr id="11" name="Image 2" descr="preencoded.png">    </p:cNvPr>
          <p:cNvPicPr>
            <a:picLocks noChangeAspect="1"/>
          </p:cNvPicPr>
          <p:nvPr/>
        </p:nvPicPr>
        <p:blipFill>
          <a:blip r:embed="rId3"/>
          <a:stretch>
            <a:fillRect/>
          </a:stretch>
        </p:blipFill>
        <p:spPr>
          <a:xfrm>
            <a:off x="6191095" y="1142971"/>
            <a:ext cx="5543411" cy="1866853"/>
          </a:xfrm>
          <a:prstGeom prst="rect">
            <a:avLst/>
          </a:prstGeom>
        </p:spPr>
      </p:pic>
      <p:sp>
        <p:nvSpPr>
          <p:cNvPr id="12" name="Text 7"/>
          <p:cNvSpPr/>
          <p:nvPr/>
        </p:nvSpPr>
        <p:spPr>
          <a:xfrm>
            <a:off x="6381590"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产业路径</a:t>
            </a:r>
            <a:endParaRPr lang="en-US" sz="1350" dirty="0"/>
          </a:p>
        </p:txBody>
      </p:sp>
      <p:sp>
        <p:nvSpPr>
          <p:cNvPr id="13" name="Text 8"/>
          <p:cNvSpPr/>
          <p:nvPr/>
        </p:nvSpPr>
        <p:spPr>
          <a:xfrm>
            <a:off x="6381590" y="1752556"/>
            <a:ext cx="5171565" cy="152396"/>
          </a:xfrm>
          <a:prstGeom prst="rect">
            <a:avLst/>
          </a:prstGeom>
          <a:noFill/>
          <a:ln/>
        </p:spPr>
        <p:txBody>
          <a:bodyPr wrap="none" lIns="0" tIns="0" rIns="0" bIns="0" rtlCol="0" anchor="ctr"/>
          <a:lstStyle/>
          <a:p>
            <a:pPr algn="l" indent="0" marL="0">
              <a:buNone/>
            </a:pPr>
            <a:r>
              <a:rPr lang="en-US" sz="900" dirty="0">
                <a:solidFill>
                  <a:srgbClr val="22C55E"/>
                </a:solidFill>
                <a:latin typeface="等线" pitchFamily="34" charset="0"/>
                <a:ea typeface="等线" pitchFamily="34" charset="-122"/>
                <a:cs typeface="等线" pitchFamily="34" charset="-120"/>
              </a:rPr>
              <a:t>实战型人才成长</a:t>
            </a:r>
            <a:endParaRPr lang="en-US" sz="900" dirty="0"/>
          </a:p>
        </p:txBody>
      </p:sp>
      <p:sp>
        <p:nvSpPr>
          <p:cNvPr id="14" name="Text 9"/>
          <p:cNvSpPr/>
          <p:nvPr/>
        </p:nvSpPr>
        <p:spPr>
          <a:xfrm>
            <a:off x="6381590" y="1981150"/>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文旅企业数字化岗位</a:t>
            </a:r>
            <a:endParaRPr lang="en-US" sz="1050" dirty="0"/>
          </a:p>
        </p:txBody>
      </p:sp>
      <p:sp>
        <p:nvSpPr>
          <p:cNvPr id="15" name="Text 10"/>
          <p:cNvSpPr/>
          <p:nvPr/>
        </p:nvSpPr>
        <p:spPr>
          <a:xfrm>
            <a:off x="6381590" y="2209745"/>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从专员→经理→总监→VP</a:t>
            </a:r>
            <a:endParaRPr lang="en-US" sz="1050" dirty="0"/>
          </a:p>
        </p:txBody>
      </p:sp>
      <p:sp>
        <p:nvSpPr>
          <p:cNvPr id="16" name="Text 11"/>
          <p:cNvSpPr/>
          <p:nvPr/>
        </p:nvSpPr>
        <p:spPr>
          <a:xfrm>
            <a:off x="6381590" y="2438339"/>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AI增强型岗位集群</a:t>
            </a:r>
            <a:endParaRPr lang="en-US" sz="1050" dirty="0"/>
          </a:p>
        </p:txBody>
      </p:sp>
      <p:sp>
        <p:nvSpPr>
          <p:cNvPr id="17" name="Text 12"/>
          <p:cNvSpPr/>
          <p:nvPr/>
        </p:nvSpPr>
        <p:spPr>
          <a:xfrm>
            <a:off x="6381590" y="2666933"/>
            <a:ext cx="517156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核心能力：业务理解、AI工具应用、管理能力</a:t>
            </a:r>
            <a:endParaRPr lang="en-US" sz="900" dirty="0"/>
          </a:p>
        </p:txBody>
      </p:sp>
      <p:pic>
        <p:nvPicPr>
          <p:cNvPr id="18" name="Image 3" descr="preencoded.png">    </p:cNvPr>
          <p:cNvPicPr>
            <a:picLocks noChangeAspect="1"/>
          </p:cNvPicPr>
          <p:nvPr/>
        </p:nvPicPr>
        <p:blipFill>
          <a:blip r:embed="rId4"/>
          <a:stretch>
            <a:fillRect/>
          </a:stretch>
        </p:blipFill>
        <p:spPr>
          <a:xfrm>
            <a:off x="457189" y="3200320"/>
            <a:ext cx="5543411" cy="1866853"/>
          </a:xfrm>
          <a:prstGeom prst="rect">
            <a:avLst/>
          </a:prstGeom>
        </p:spPr>
      </p:pic>
      <p:sp>
        <p:nvSpPr>
          <p:cNvPr id="19" name="Text 13"/>
          <p:cNvSpPr/>
          <p:nvPr/>
        </p:nvSpPr>
        <p:spPr>
          <a:xfrm>
            <a:off x="647684" y="3428914"/>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创业路径</a:t>
            </a:r>
            <a:endParaRPr lang="en-US" sz="1350" dirty="0"/>
          </a:p>
        </p:txBody>
      </p:sp>
      <p:sp>
        <p:nvSpPr>
          <p:cNvPr id="20" name="Text 14"/>
          <p:cNvSpPr/>
          <p:nvPr/>
        </p:nvSpPr>
        <p:spPr>
          <a:xfrm>
            <a:off x="647684" y="3809905"/>
            <a:ext cx="5171565" cy="152396"/>
          </a:xfrm>
          <a:prstGeom prst="rect">
            <a:avLst/>
          </a:prstGeom>
          <a:noFill/>
          <a:ln/>
        </p:spPr>
        <p:txBody>
          <a:bodyPr wrap="none" lIns="0" tIns="0" rIns="0" bIns="0" rtlCol="0" anchor="ctr"/>
          <a:lstStyle/>
          <a:p>
            <a:pPr algn="l" indent="0" marL="0">
              <a:buNone/>
            </a:pPr>
            <a:r>
              <a:rPr lang="en-US" sz="900" dirty="0">
                <a:solidFill>
                  <a:srgbClr val="F59E0B"/>
                </a:solidFill>
                <a:latin typeface="等线" pitchFamily="34" charset="0"/>
                <a:ea typeface="等线" pitchFamily="34" charset="-122"/>
                <a:cs typeface="等线" pitchFamily="34" charset="-120"/>
              </a:rPr>
              <a:t>从0到1的OPC之路</a:t>
            </a:r>
            <a:endParaRPr lang="en-US" sz="900" dirty="0"/>
          </a:p>
        </p:txBody>
      </p:sp>
      <p:sp>
        <p:nvSpPr>
          <p:cNvPr id="21" name="Text 15"/>
          <p:cNvSpPr/>
          <p:nvPr/>
        </p:nvSpPr>
        <p:spPr>
          <a:xfrm>
            <a:off x="647684" y="4038499"/>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文旅主理人→OPC→OPC联盟</a:t>
            </a:r>
            <a:endParaRPr lang="en-US" sz="1050" dirty="0"/>
          </a:p>
        </p:txBody>
      </p:sp>
      <p:sp>
        <p:nvSpPr>
          <p:cNvPr id="22" name="Text 16"/>
          <p:cNvSpPr/>
          <p:nvPr/>
        </p:nvSpPr>
        <p:spPr>
          <a:xfrm>
            <a:off x="647684" y="4267093"/>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从服务个人客户到服务企业客户</a:t>
            </a:r>
            <a:endParaRPr lang="en-US" sz="1050" dirty="0"/>
          </a:p>
        </p:txBody>
      </p:sp>
      <p:sp>
        <p:nvSpPr>
          <p:cNvPr id="23" name="Text 17"/>
          <p:cNvSpPr/>
          <p:nvPr/>
        </p:nvSpPr>
        <p:spPr>
          <a:xfrm>
            <a:off x="647684" y="4495688"/>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AI赋能的轻资产创业</a:t>
            </a:r>
            <a:endParaRPr lang="en-US" sz="1050" dirty="0"/>
          </a:p>
        </p:txBody>
      </p:sp>
      <p:sp>
        <p:nvSpPr>
          <p:cNvPr id="24" name="Text 18"/>
          <p:cNvSpPr/>
          <p:nvPr/>
        </p:nvSpPr>
        <p:spPr>
          <a:xfrm>
            <a:off x="647684" y="4724282"/>
            <a:ext cx="517156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核心能力：商业闭环、获客能力、风险承担</a:t>
            </a:r>
            <a:endParaRPr lang="en-US" sz="900" dirty="0"/>
          </a:p>
        </p:txBody>
      </p:sp>
      <p:pic>
        <p:nvPicPr>
          <p:cNvPr id="25" name="Image 4" descr="preencoded.png">    </p:cNvPr>
          <p:cNvPicPr>
            <a:picLocks noChangeAspect="1"/>
          </p:cNvPicPr>
          <p:nvPr/>
        </p:nvPicPr>
        <p:blipFill>
          <a:blip r:embed="rId5"/>
          <a:stretch>
            <a:fillRect/>
          </a:stretch>
        </p:blipFill>
        <p:spPr>
          <a:xfrm>
            <a:off x="6191095" y="3200320"/>
            <a:ext cx="5543411" cy="1866853"/>
          </a:xfrm>
          <a:prstGeom prst="rect">
            <a:avLst/>
          </a:prstGeom>
        </p:spPr>
      </p:pic>
      <p:sp>
        <p:nvSpPr>
          <p:cNvPr id="26" name="Text 19"/>
          <p:cNvSpPr/>
          <p:nvPr/>
        </p:nvSpPr>
        <p:spPr>
          <a:xfrm>
            <a:off x="6381590" y="3428914"/>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跨界路径</a:t>
            </a:r>
            <a:endParaRPr lang="en-US" sz="1350" dirty="0"/>
          </a:p>
        </p:txBody>
      </p:sp>
      <p:sp>
        <p:nvSpPr>
          <p:cNvPr id="27" name="Text 20"/>
          <p:cNvSpPr/>
          <p:nvPr/>
        </p:nvSpPr>
        <p:spPr>
          <a:xfrm>
            <a:off x="6381590" y="3809905"/>
            <a:ext cx="5171565" cy="152396"/>
          </a:xfrm>
          <a:prstGeom prst="rect">
            <a:avLst/>
          </a:prstGeom>
          <a:noFill/>
          <a:ln/>
        </p:spPr>
        <p:txBody>
          <a:bodyPr wrap="none" lIns="0" tIns="0" rIns="0" bIns="0" rtlCol="0" anchor="ctr"/>
          <a:lstStyle/>
          <a:p>
            <a:pPr algn="l" indent="0" marL="0">
              <a:buNone/>
            </a:pPr>
            <a:r>
              <a:rPr lang="en-US" sz="900" dirty="0">
                <a:solidFill>
                  <a:srgbClr val="A855F7"/>
                </a:solidFill>
                <a:latin typeface="等线" pitchFamily="34" charset="0"/>
                <a:ea typeface="等线" pitchFamily="34" charset="-122"/>
                <a:cs typeface="等线" pitchFamily="34" charset="-120"/>
              </a:rPr>
              <a:t>文旅+X复合发展</a:t>
            </a:r>
            <a:endParaRPr lang="en-US" sz="900" dirty="0"/>
          </a:p>
        </p:txBody>
      </p:sp>
      <p:sp>
        <p:nvSpPr>
          <p:cNvPr id="28" name="Text 21"/>
          <p:cNvSpPr/>
          <p:nvPr/>
        </p:nvSpPr>
        <p:spPr>
          <a:xfrm>
            <a:off x="6381590" y="4038499"/>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文旅+科技（AI产品经理）</a:t>
            </a:r>
            <a:endParaRPr lang="en-US" sz="1050" dirty="0"/>
          </a:p>
        </p:txBody>
      </p:sp>
      <p:sp>
        <p:nvSpPr>
          <p:cNvPr id="29" name="Text 22"/>
          <p:cNvSpPr/>
          <p:nvPr/>
        </p:nvSpPr>
        <p:spPr>
          <a:xfrm>
            <a:off x="6381590" y="4267093"/>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文旅+教育（研学课程设计师）</a:t>
            </a:r>
            <a:endParaRPr lang="en-US" sz="1050" dirty="0"/>
          </a:p>
        </p:txBody>
      </p:sp>
      <p:sp>
        <p:nvSpPr>
          <p:cNvPr id="30" name="Text 23"/>
          <p:cNvSpPr/>
          <p:nvPr/>
        </p:nvSpPr>
        <p:spPr>
          <a:xfrm>
            <a:off x="6381590" y="4495688"/>
            <a:ext cx="51715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 文旅+康养（康养体验策划师）</a:t>
            </a:r>
            <a:endParaRPr lang="en-US" sz="1050" dirty="0"/>
          </a:p>
        </p:txBody>
      </p:sp>
      <p:sp>
        <p:nvSpPr>
          <p:cNvPr id="31" name="Text 24"/>
          <p:cNvSpPr/>
          <p:nvPr/>
        </p:nvSpPr>
        <p:spPr>
          <a:xfrm>
            <a:off x="6381590" y="4724282"/>
            <a:ext cx="517156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核心能力：跨界整合、创新思维、多元视角</a:t>
            </a:r>
            <a:endParaRPr lang="en-US" sz="900" dirty="0"/>
          </a:p>
        </p:txBody>
      </p:sp>
      <p:pic>
        <p:nvPicPr>
          <p:cNvPr id="32" name="Image 5" descr="preencoded.png">    </p:cNvPr>
          <p:cNvPicPr>
            <a:picLocks noChangeAspect="1"/>
          </p:cNvPicPr>
          <p:nvPr/>
        </p:nvPicPr>
        <p:blipFill>
          <a:blip r:embed="rId6"/>
          <a:stretch>
            <a:fillRect/>
          </a:stretch>
        </p:blipFill>
        <p:spPr>
          <a:xfrm>
            <a:off x="457189" y="5257669"/>
            <a:ext cx="11277318" cy="514337"/>
          </a:xfrm>
          <a:prstGeom prst="rect">
            <a:avLst/>
          </a:prstGeom>
        </p:spPr>
      </p:pic>
      <p:pic>
        <p:nvPicPr>
          <p:cNvPr id="33" name="Image 6" descr="preencoded.png">    </p:cNvPr>
          <p:cNvPicPr>
            <a:picLocks noChangeAspect="1"/>
          </p:cNvPicPr>
          <p:nvPr/>
        </p:nvPicPr>
        <p:blipFill>
          <a:blip r:embed="rId7"/>
          <a:stretch>
            <a:fillRect/>
          </a:stretch>
        </p:blipFill>
        <p:spPr>
          <a:xfrm>
            <a:off x="933427" y="5448164"/>
            <a:ext cx="133347" cy="133347"/>
          </a:xfrm>
          <a:prstGeom prst="rect">
            <a:avLst/>
          </a:prstGeom>
        </p:spPr>
      </p:pic>
      <p:sp>
        <p:nvSpPr>
          <p:cNvPr id="34" name="Text 25"/>
          <p:cNvSpPr/>
          <p:nvPr/>
        </p:nvSpPr>
        <p:spPr>
          <a:xfrm>
            <a:off x="1142971" y="5429114"/>
            <a:ext cx="1075917"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路径不是单选题：</a:t>
            </a:r>
            <a:endParaRPr lang="en-US" sz="1050" dirty="0"/>
          </a:p>
        </p:txBody>
      </p:sp>
      <p:sp>
        <p:nvSpPr>
          <p:cNvPr id="35" name="Text 26"/>
          <p:cNvSpPr/>
          <p:nvPr/>
        </p:nvSpPr>
        <p:spPr>
          <a:xfrm>
            <a:off x="2209745" y="5429114"/>
            <a:ext cx="9067193"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四种路径可以混合、可以切换、可以并行。很多成功的文旅从业者的职业发展是"产业路径打基础→跨界路径找差异化→创业路径实现爆发"的三段式组合。</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六项底层能力模型（不会快速过时）</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333467"/>
          </a:xfrm>
          <a:prstGeom prst="rect">
            <a:avLst/>
          </a:prstGeom>
        </p:spPr>
      </p:pic>
      <p:pic>
        <p:nvPicPr>
          <p:cNvPr id="5" name="Image 2" descr="preencoded.png">    </p:cNvPr>
          <p:cNvPicPr>
            <a:picLocks noChangeAspect="1"/>
          </p:cNvPicPr>
          <p:nvPr/>
        </p:nvPicPr>
        <p:blipFill>
          <a:blip r:embed="rId3"/>
          <a:stretch>
            <a:fillRect/>
          </a:stretch>
        </p:blipFill>
        <p:spPr>
          <a:xfrm>
            <a:off x="647684" y="1371566"/>
            <a:ext cx="257169" cy="228594"/>
          </a:xfrm>
          <a:prstGeom prst="rect">
            <a:avLst/>
          </a:prstGeom>
        </p:spPr>
      </p:pic>
      <p:sp>
        <p:nvSpPr>
          <p:cNvPr id="6" name="Text 1"/>
          <p:cNvSpPr/>
          <p:nvPr/>
        </p:nvSpPr>
        <p:spPr>
          <a:xfrm>
            <a:off x="1019150" y="1371566"/>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场景理解</a:t>
            </a:r>
            <a:endParaRPr lang="en-US" sz="1200" dirty="0"/>
          </a:p>
        </p:txBody>
      </p:sp>
      <p:sp>
        <p:nvSpPr>
          <p:cNvPr id="7" name="Text 2"/>
          <p:cNvSpPr/>
          <p:nvPr/>
        </p:nvSpPr>
        <p:spPr>
          <a:xfrm>
            <a:off x="647684" y="1714457"/>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深入理解文旅场景的物理空间、人流动线、消费心理、文化语境——AI可以分析数据，但无法"身临其境"地理解一个场景的温度。</a:t>
            </a:r>
            <a:endParaRPr lang="en-US" sz="1050" dirty="0"/>
          </a:p>
        </p:txBody>
      </p:sp>
      <p:pic>
        <p:nvPicPr>
          <p:cNvPr id="8" name="Image 3" descr="preencoded.png">    </p:cNvPr>
          <p:cNvPicPr>
            <a:picLocks noChangeAspect="1"/>
          </p:cNvPicPr>
          <p:nvPr/>
        </p:nvPicPr>
        <p:blipFill>
          <a:blip r:embed="rId4"/>
          <a:stretch>
            <a:fillRect/>
          </a:stretch>
        </p:blipFill>
        <p:spPr>
          <a:xfrm>
            <a:off x="4267093" y="1142971"/>
            <a:ext cx="3657509" cy="1333467"/>
          </a:xfrm>
          <a:prstGeom prst="rect">
            <a:avLst/>
          </a:prstGeom>
        </p:spPr>
      </p:pic>
      <p:pic>
        <p:nvPicPr>
          <p:cNvPr id="9" name="Image 4" descr="preencoded.png">    </p:cNvPr>
          <p:cNvPicPr>
            <a:picLocks noChangeAspect="1"/>
          </p:cNvPicPr>
          <p:nvPr/>
        </p:nvPicPr>
        <p:blipFill>
          <a:blip r:embed="rId5"/>
          <a:stretch>
            <a:fillRect/>
          </a:stretch>
        </p:blipFill>
        <p:spPr>
          <a:xfrm>
            <a:off x="4457589" y="1371566"/>
            <a:ext cx="257169" cy="228594"/>
          </a:xfrm>
          <a:prstGeom prst="rect">
            <a:avLst/>
          </a:prstGeom>
        </p:spPr>
      </p:pic>
      <p:sp>
        <p:nvSpPr>
          <p:cNvPr id="10" name="Text 3"/>
          <p:cNvSpPr/>
          <p:nvPr/>
        </p:nvSpPr>
        <p:spPr>
          <a:xfrm>
            <a:off x="4829054" y="1371566"/>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文化解释</a:t>
            </a:r>
            <a:endParaRPr lang="en-US" sz="1200" dirty="0"/>
          </a:p>
        </p:txBody>
      </p:sp>
      <p:sp>
        <p:nvSpPr>
          <p:cNvPr id="11" name="Text 4"/>
          <p:cNvSpPr/>
          <p:nvPr/>
        </p:nvSpPr>
        <p:spPr>
          <a:xfrm>
            <a:off x="4457589" y="1714457"/>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将文化资源转化为可感知、可传播、可消费的体验叙事——AI可以整理文化知识，但无法做出审美判断和文化价值取舍。</a:t>
            </a:r>
            <a:endParaRPr lang="en-US" sz="1050" dirty="0"/>
          </a:p>
        </p:txBody>
      </p:sp>
      <p:pic>
        <p:nvPicPr>
          <p:cNvPr id="12" name="Image 5" descr="preencoded.png">    </p:cNvPr>
          <p:cNvPicPr>
            <a:picLocks noChangeAspect="1"/>
          </p:cNvPicPr>
          <p:nvPr/>
        </p:nvPicPr>
        <p:blipFill>
          <a:blip r:embed="rId6"/>
          <a:stretch>
            <a:fillRect/>
          </a:stretch>
        </p:blipFill>
        <p:spPr>
          <a:xfrm>
            <a:off x="8076998" y="1142971"/>
            <a:ext cx="3657509" cy="1333467"/>
          </a:xfrm>
          <a:prstGeom prst="rect">
            <a:avLst/>
          </a:prstGeom>
        </p:spPr>
      </p:pic>
      <p:pic>
        <p:nvPicPr>
          <p:cNvPr id="13" name="Image 6" descr="preencoded.png">    </p:cNvPr>
          <p:cNvPicPr>
            <a:picLocks noChangeAspect="1"/>
          </p:cNvPicPr>
          <p:nvPr/>
        </p:nvPicPr>
        <p:blipFill>
          <a:blip r:embed="rId7"/>
          <a:stretch>
            <a:fillRect/>
          </a:stretch>
        </p:blipFill>
        <p:spPr>
          <a:xfrm>
            <a:off x="8267493" y="1371566"/>
            <a:ext cx="228594" cy="228594"/>
          </a:xfrm>
          <a:prstGeom prst="rect">
            <a:avLst/>
          </a:prstGeom>
        </p:spPr>
      </p:pic>
      <p:sp>
        <p:nvSpPr>
          <p:cNvPr id="14" name="Text 5"/>
          <p:cNvSpPr/>
          <p:nvPr/>
        </p:nvSpPr>
        <p:spPr>
          <a:xfrm>
            <a:off x="8610385" y="1371566"/>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服务设计</a:t>
            </a:r>
            <a:endParaRPr lang="en-US" sz="1200" dirty="0"/>
          </a:p>
        </p:txBody>
      </p:sp>
      <p:sp>
        <p:nvSpPr>
          <p:cNvPr id="15" name="Text 6"/>
          <p:cNvSpPr/>
          <p:nvPr/>
        </p:nvSpPr>
        <p:spPr>
          <a:xfrm>
            <a:off x="8267493" y="1714457"/>
            <a:ext cx="3285662"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设计端到端的服务流程和关键时刻(MOT)——AI可以执行服务流程，但无法设计"让人惊喜"的服务体验。</a:t>
            </a:r>
            <a:endParaRPr lang="en-US" sz="1050" dirty="0"/>
          </a:p>
        </p:txBody>
      </p:sp>
      <p:pic>
        <p:nvPicPr>
          <p:cNvPr id="16" name="Image 7" descr="preencoded.png">    </p:cNvPr>
          <p:cNvPicPr>
            <a:picLocks noChangeAspect="1"/>
          </p:cNvPicPr>
          <p:nvPr/>
        </p:nvPicPr>
        <p:blipFill>
          <a:blip r:embed="rId8"/>
          <a:stretch>
            <a:fillRect/>
          </a:stretch>
        </p:blipFill>
        <p:spPr>
          <a:xfrm>
            <a:off x="457189" y="2628834"/>
            <a:ext cx="3657509" cy="1333467"/>
          </a:xfrm>
          <a:prstGeom prst="rect">
            <a:avLst/>
          </a:prstGeom>
        </p:spPr>
      </p:pic>
      <p:pic>
        <p:nvPicPr>
          <p:cNvPr id="17" name="Image 8" descr="preencoded.png">    </p:cNvPr>
          <p:cNvPicPr>
            <a:picLocks noChangeAspect="1"/>
          </p:cNvPicPr>
          <p:nvPr/>
        </p:nvPicPr>
        <p:blipFill>
          <a:blip r:embed="rId9"/>
          <a:stretch>
            <a:fillRect/>
          </a:stretch>
        </p:blipFill>
        <p:spPr>
          <a:xfrm>
            <a:off x="647684" y="2857429"/>
            <a:ext cx="228594" cy="228594"/>
          </a:xfrm>
          <a:prstGeom prst="rect">
            <a:avLst/>
          </a:prstGeom>
        </p:spPr>
      </p:pic>
      <p:sp>
        <p:nvSpPr>
          <p:cNvPr id="18" name="Text 7"/>
          <p:cNvSpPr/>
          <p:nvPr/>
        </p:nvSpPr>
        <p:spPr>
          <a:xfrm>
            <a:off x="990575" y="2857429"/>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数据意识</a:t>
            </a:r>
            <a:endParaRPr lang="en-US" sz="1200" dirty="0"/>
          </a:p>
        </p:txBody>
      </p:sp>
      <p:sp>
        <p:nvSpPr>
          <p:cNvPr id="19" name="Text 8"/>
          <p:cNvSpPr/>
          <p:nvPr/>
        </p:nvSpPr>
        <p:spPr>
          <a:xfrm>
            <a:off x="647684"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理解数据背后的业务含义，从数据中提取可行动的洞察——不是成为数据科学家，而是成为"会提问、会解读数据的人"。</a:t>
            </a:r>
            <a:endParaRPr lang="en-US" sz="1050" dirty="0"/>
          </a:p>
        </p:txBody>
      </p:sp>
      <p:pic>
        <p:nvPicPr>
          <p:cNvPr id="20" name="Image 9" descr="preencoded.png">    </p:cNvPr>
          <p:cNvPicPr>
            <a:picLocks noChangeAspect="1"/>
          </p:cNvPicPr>
          <p:nvPr/>
        </p:nvPicPr>
        <p:blipFill>
          <a:blip r:embed="rId10"/>
          <a:stretch>
            <a:fillRect/>
          </a:stretch>
        </p:blipFill>
        <p:spPr>
          <a:xfrm>
            <a:off x="4267093" y="2628834"/>
            <a:ext cx="3657509" cy="1333467"/>
          </a:xfrm>
          <a:prstGeom prst="rect">
            <a:avLst/>
          </a:prstGeom>
        </p:spPr>
      </p:pic>
      <p:pic>
        <p:nvPicPr>
          <p:cNvPr id="21" name="Image 10" descr="preencoded.png">    </p:cNvPr>
          <p:cNvPicPr>
            <a:picLocks noChangeAspect="1"/>
          </p:cNvPicPr>
          <p:nvPr/>
        </p:nvPicPr>
        <p:blipFill>
          <a:blip r:embed="rId11"/>
          <a:stretch>
            <a:fillRect/>
          </a:stretch>
        </p:blipFill>
        <p:spPr>
          <a:xfrm>
            <a:off x="4457589" y="2857429"/>
            <a:ext cx="228594" cy="228594"/>
          </a:xfrm>
          <a:prstGeom prst="rect">
            <a:avLst/>
          </a:prstGeom>
        </p:spPr>
      </p:pic>
      <p:sp>
        <p:nvSpPr>
          <p:cNvPr id="22" name="Text 9"/>
          <p:cNvSpPr/>
          <p:nvPr/>
        </p:nvSpPr>
        <p:spPr>
          <a:xfrm>
            <a:off x="4800480" y="2857429"/>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内容表达</a:t>
            </a:r>
            <a:endParaRPr lang="en-US" sz="1200" dirty="0"/>
          </a:p>
        </p:txBody>
      </p:sp>
      <p:sp>
        <p:nvSpPr>
          <p:cNvPr id="23" name="Text 10"/>
          <p:cNvSpPr/>
          <p:nvPr/>
        </p:nvSpPr>
        <p:spPr>
          <a:xfrm>
            <a:off x="4457589"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用文字、影像、声音讲故事的能力——AI可以生成内容，但无法替代有态度、有审美、有个人风格的内容创作。</a:t>
            </a:r>
            <a:endParaRPr lang="en-US" sz="1050" dirty="0"/>
          </a:p>
        </p:txBody>
      </p:sp>
      <p:pic>
        <p:nvPicPr>
          <p:cNvPr id="24" name="Image 11" descr="preencoded.png">    </p:cNvPr>
          <p:cNvPicPr>
            <a:picLocks noChangeAspect="1"/>
          </p:cNvPicPr>
          <p:nvPr/>
        </p:nvPicPr>
        <p:blipFill>
          <a:blip r:embed="rId12"/>
          <a:stretch>
            <a:fillRect/>
          </a:stretch>
        </p:blipFill>
        <p:spPr>
          <a:xfrm>
            <a:off x="8076998" y="2628834"/>
            <a:ext cx="3657509" cy="1333467"/>
          </a:xfrm>
          <a:prstGeom prst="rect">
            <a:avLst/>
          </a:prstGeom>
        </p:spPr>
      </p:pic>
      <p:pic>
        <p:nvPicPr>
          <p:cNvPr id="25" name="Image 12" descr="preencoded.png">    </p:cNvPr>
          <p:cNvPicPr>
            <a:picLocks noChangeAspect="1"/>
          </p:cNvPicPr>
          <p:nvPr/>
        </p:nvPicPr>
        <p:blipFill>
          <a:blip r:embed="rId13"/>
          <a:stretch>
            <a:fillRect/>
          </a:stretch>
        </p:blipFill>
        <p:spPr>
          <a:xfrm>
            <a:off x="8267493" y="2857429"/>
            <a:ext cx="257169" cy="228594"/>
          </a:xfrm>
          <a:prstGeom prst="rect">
            <a:avLst/>
          </a:prstGeom>
        </p:spPr>
      </p:pic>
      <p:sp>
        <p:nvSpPr>
          <p:cNvPr id="26" name="Text 11"/>
          <p:cNvSpPr/>
          <p:nvPr/>
        </p:nvSpPr>
        <p:spPr>
          <a:xfrm>
            <a:off x="8638959" y="2857429"/>
            <a:ext cx="618729"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商业闭环</a:t>
            </a:r>
            <a:endParaRPr lang="en-US" sz="1200" dirty="0"/>
          </a:p>
        </p:txBody>
      </p:sp>
      <p:sp>
        <p:nvSpPr>
          <p:cNvPr id="27" name="Text 12"/>
          <p:cNvSpPr/>
          <p:nvPr/>
        </p:nvSpPr>
        <p:spPr>
          <a:xfrm>
            <a:off x="8267493"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从价值创造到价值变现的商业思维——理解定价、获客、交付、复购的商业逻辑，AI可以优化环节，但无法替代商业判断。</a:t>
            </a:r>
            <a:endParaRPr lang="en-US" sz="1050" dirty="0"/>
          </a:p>
        </p:txBody>
      </p:sp>
      <p:sp>
        <p:nvSpPr>
          <p:cNvPr id="28" name="Text 13"/>
          <p:cNvSpPr/>
          <p:nvPr/>
        </p:nvSpPr>
        <p:spPr>
          <a:xfrm>
            <a:off x="457189" y="4114697"/>
            <a:ext cx="11286462" cy="685783"/>
          </a:xfrm>
          <a:prstGeom prst="rect">
            <a:avLst/>
          </a:prstGeom>
          <a:noFill/>
          <a:ln/>
        </p:spPr>
        <p:txBody>
          <a:bodyPr wrap="square" lIns="0" tIns="0" rIns="0" bIns="0" rtlCol="0" anchor="ctr"/>
          <a:lstStyle/>
          <a:p>
            <a:pPr algn="ctr" indent="0" marL="0">
              <a:buNone/>
            </a:pPr>
            <a:r>
              <a:rPr lang="en-US" sz="1050" b="1" dirty="0">
                <a:solidFill>
                  <a:srgbClr val="FBBF24"/>
                </a:solidFill>
                <a:latin typeface="等线" pitchFamily="34" charset="0"/>
                <a:ea typeface="等线" pitchFamily="34" charset="-122"/>
                <a:cs typeface="等线" pitchFamily="34" charset="-120"/>
              </a:rPr>
              <a:t>为什么这六项能力不会过时？</a:t>
            </a:r>
            <a:pPr algn="ctr" indent="0" marL="0">
              <a:buNone/>
            </a:pPr>
            <a:r>
              <a:rPr lang="en-US" sz="1050" dirty="0">
                <a:solidFill>
                  <a:srgbClr val="D6D3D1"/>
                </a:solidFill>
                <a:latin typeface="等线" pitchFamily="34" charset="0"/>
                <a:ea typeface="等线" pitchFamily="34" charset="-122"/>
                <a:cs typeface="等线" pitchFamily="34" charset="-120"/>
              </a:rPr>
              <a:t>因为它们都位于AI能力边界之外：场景理解需要物理在场、文化解释需要价值判断、服务设计需要同理心、数据意识需要业务洞察、内容表达需要个人风格、商业闭环需要风险承担——这些都是AI短期内无法替代的人类核心能力。</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AI时代的终身学习体系</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1904952"/>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学习范式的AI化转型</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71446" cy="133347"/>
          </a:xfrm>
          <a:prstGeom prst="rect">
            <a:avLst/>
          </a:prstGeom>
        </p:spPr>
      </p:pic>
      <p:sp>
        <p:nvSpPr>
          <p:cNvPr id="7" name="Text 2"/>
          <p:cNvSpPr/>
          <p:nvPr/>
        </p:nvSpPr>
        <p:spPr>
          <a:xfrm>
            <a:off x="895328" y="1752556"/>
            <a:ext cx="4914396"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从"固定课程"到"AI个性化学习路径"：</a:t>
            </a:r>
            <a:pPr algn="l" indent="0" marL="0">
              <a:buNone/>
            </a:pPr>
            <a:r>
              <a:rPr lang="en-US" sz="1050" dirty="0">
                <a:solidFill>
                  <a:srgbClr val="57534E"/>
                </a:solidFill>
                <a:latin typeface="等线" pitchFamily="34" charset="0"/>
                <a:ea typeface="等线" pitchFamily="34" charset="-122"/>
                <a:cs typeface="等线" pitchFamily="34" charset="-120"/>
              </a:rPr>
              <a:t>AI根据你的职业目标、现有技能、学习风格动态生成学习路线</a:t>
            </a:r>
            <a:endParaRPr lang="en-US" sz="1050" dirty="0"/>
          </a:p>
        </p:txBody>
      </p:sp>
      <p:pic>
        <p:nvPicPr>
          <p:cNvPr id="8" name="Image 3" descr="preencoded.png">    </p:cNvPr>
          <p:cNvPicPr>
            <a:picLocks noChangeAspect="1"/>
          </p:cNvPicPr>
          <p:nvPr/>
        </p:nvPicPr>
        <p:blipFill>
          <a:blip r:embed="rId4"/>
          <a:stretch>
            <a:fillRect/>
          </a:stretch>
        </p:blipFill>
        <p:spPr>
          <a:xfrm>
            <a:off x="647684" y="2247844"/>
            <a:ext cx="133347" cy="133347"/>
          </a:xfrm>
          <a:prstGeom prst="rect">
            <a:avLst/>
          </a:prstGeom>
        </p:spPr>
      </p:pic>
      <p:sp>
        <p:nvSpPr>
          <p:cNvPr id="9" name="Text 3"/>
          <p:cNvSpPr/>
          <p:nvPr/>
        </p:nvSpPr>
        <p:spPr>
          <a:xfrm>
            <a:off x="857229" y="2209745"/>
            <a:ext cx="4942971"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从"一次性学习"到"持续微学习"：</a:t>
            </a:r>
            <a:pPr algn="l" indent="0" marL="0">
              <a:buNone/>
            </a:pPr>
            <a:r>
              <a:rPr lang="en-US" sz="1050" dirty="0">
                <a:solidFill>
                  <a:srgbClr val="57534E"/>
                </a:solidFill>
                <a:latin typeface="等线" pitchFamily="34" charset="0"/>
                <a:ea typeface="等线" pitchFamily="34" charset="-122"/>
                <a:cs typeface="等线" pitchFamily="34" charset="-120"/>
              </a:rPr>
              <a:t>每天15分钟AI生成的微内容，而非一年一次集中培训</a:t>
            </a:r>
            <a:endParaRPr lang="en-US" sz="1050" dirty="0"/>
          </a:p>
        </p:txBody>
      </p:sp>
      <p:pic>
        <p:nvPicPr>
          <p:cNvPr id="10" name="Image 4" descr="preencoded.png">    </p:cNvPr>
          <p:cNvPicPr>
            <a:picLocks noChangeAspect="1"/>
          </p:cNvPicPr>
          <p:nvPr/>
        </p:nvPicPr>
        <p:blipFill>
          <a:blip r:embed="rId5"/>
          <a:stretch>
            <a:fillRect/>
          </a:stretch>
        </p:blipFill>
        <p:spPr>
          <a:xfrm>
            <a:off x="647684" y="2705032"/>
            <a:ext cx="133347" cy="133347"/>
          </a:xfrm>
          <a:prstGeom prst="rect">
            <a:avLst/>
          </a:prstGeom>
        </p:spPr>
      </p:pic>
      <p:sp>
        <p:nvSpPr>
          <p:cNvPr id="11" name="Text 4"/>
          <p:cNvSpPr/>
          <p:nvPr/>
        </p:nvSpPr>
        <p:spPr>
          <a:xfrm>
            <a:off x="857229" y="2666933"/>
            <a:ext cx="4885822"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从"知识记忆"到"问题解决"：</a:t>
            </a:r>
            <a:pPr algn="l" indent="0" marL="0">
              <a:buNone/>
            </a:pPr>
            <a:r>
              <a:rPr lang="en-US" sz="1050" dirty="0">
                <a:solidFill>
                  <a:srgbClr val="57534E"/>
                </a:solidFill>
                <a:latin typeface="等线" pitchFamily="34" charset="0"/>
                <a:ea typeface="等线" pitchFamily="34" charset="-122"/>
                <a:cs typeface="等线" pitchFamily="34" charset="-120"/>
              </a:rPr>
              <a:t>AI时代不需要记忆知识，需要学会用AI解决真实问题</a:t>
            </a:r>
            <a:endParaRPr lang="en-US" sz="1050" dirty="0"/>
          </a:p>
        </p:txBody>
      </p:sp>
      <p:pic>
        <p:nvPicPr>
          <p:cNvPr id="12" name="Image 5" descr="preencoded.png">    </p:cNvPr>
          <p:cNvPicPr>
            <a:picLocks noChangeAspect="1"/>
          </p:cNvPicPr>
          <p:nvPr/>
        </p:nvPicPr>
        <p:blipFill>
          <a:blip r:embed="rId6"/>
          <a:stretch>
            <a:fillRect/>
          </a:stretch>
        </p:blipFill>
        <p:spPr>
          <a:xfrm>
            <a:off x="6210145" y="1142971"/>
            <a:ext cx="5524362" cy="1904952"/>
          </a:xfrm>
          <a:prstGeom prst="rect">
            <a:avLst/>
          </a:prstGeom>
        </p:spPr>
      </p:pic>
      <p:sp>
        <p:nvSpPr>
          <p:cNvPr id="13" name="Text 5"/>
          <p:cNvSpPr/>
          <p:nvPr/>
        </p:nvSpPr>
        <p:spPr>
          <a:xfrm>
            <a:off x="6400640"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文旅人才学习地图</a:t>
            </a:r>
            <a:endParaRPr lang="en-US" sz="1350" dirty="0"/>
          </a:p>
        </p:txBody>
      </p:sp>
      <p:pic>
        <p:nvPicPr>
          <p:cNvPr id="14" name="Image 6" descr="preencoded.png">    </p:cNvPr>
          <p:cNvPicPr>
            <a:picLocks noChangeAspect="1"/>
          </p:cNvPicPr>
          <p:nvPr/>
        </p:nvPicPr>
        <p:blipFill>
          <a:blip r:embed="rId7"/>
          <a:stretch>
            <a:fillRect/>
          </a:stretch>
        </p:blipFill>
        <p:spPr>
          <a:xfrm>
            <a:off x="6400640" y="1752556"/>
            <a:ext cx="495288" cy="190495"/>
          </a:xfrm>
          <a:prstGeom prst="rect">
            <a:avLst/>
          </a:prstGeom>
        </p:spPr>
      </p:pic>
      <p:sp>
        <p:nvSpPr>
          <p:cNvPr id="15" name="Text 6"/>
          <p:cNvSpPr/>
          <p:nvPr/>
        </p:nvSpPr>
        <p:spPr>
          <a:xfrm>
            <a:off x="6476838" y="1771606"/>
            <a:ext cx="35203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入门级</a:t>
            </a:r>
            <a:endParaRPr lang="en-US" sz="900" dirty="0"/>
          </a:p>
        </p:txBody>
      </p:sp>
      <p:sp>
        <p:nvSpPr>
          <p:cNvPr id="16" name="Text 7"/>
          <p:cNvSpPr/>
          <p:nvPr/>
        </p:nvSpPr>
        <p:spPr>
          <a:xfrm>
            <a:off x="6972126" y="1752556"/>
            <a:ext cx="2847523"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AI工具基础操作 · 文旅行业认知 · 数据素养入门</a:t>
            </a:r>
            <a:endParaRPr lang="en-US" sz="1050" dirty="0"/>
          </a:p>
        </p:txBody>
      </p:sp>
      <p:pic>
        <p:nvPicPr>
          <p:cNvPr id="17" name="Image 7" descr="preencoded.png">    </p:cNvPr>
          <p:cNvPicPr>
            <a:picLocks noChangeAspect="1"/>
          </p:cNvPicPr>
          <p:nvPr/>
        </p:nvPicPr>
        <p:blipFill>
          <a:blip r:embed="rId8"/>
          <a:stretch>
            <a:fillRect/>
          </a:stretch>
        </p:blipFill>
        <p:spPr>
          <a:xfrm>
            <a:off x="6400640" y="1981150"/>
            <a:ext cx="495288" cy="190495"/>
          </a:xfrm>
          <a:prstGeom prst="rect">
            <a:avLst/>
          </a:prstGeom>
        </p:spPr>
      </p:pic>
      <p:sp>
        <p:nvSpPr>
          <p:cNvPr id="18" name="Text 8"/>
          <p:cNvSpPr/>
          <p:nvPr/>
        </p:nvSpPr>
        <p:spPr>
          <a:xfrm>
            <a:off x="6476838" y="2000200"/>
            <a:ext cx="35203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进阶级</a:t>
            </a:r>
            <a:endParaRPr lang="en-US" sz="900" dirty="0"/>
          </a:p>
        </p:txBody>
      </p:sp>
      <p:sp>
        <p:nvSpPr>
          <p:cNvPr id="19" name="Text 9"/>
          <p:cNvSpPr/>
          <p:nvPr/>
        </p:nvSpPr>
        <p:spPr>
          <a:xfrm>
            <a:off x="6972126" y="1981150"/>
            <a:ext cx="2857048"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提示词工程 · 数据分析 · 内容创作AI · 商业基础</a:t>
            </a:r>
            <a:endParaRPr lang="en-US" sz="1050" dirty="0"/>
          </a:p>
        </p:txBody>
      </p:sp>
      <p:pic>
        <p:nvPicPr>
          <p:cNvPr id="20" name="Image 8" descr="preencoded.png">    </p:cNvPr>
          <p:cNvPicPr>
            <a:picLocks noChangeAspect="1"/>
          </p:cNvPicPr>
          <p:nvPr/>
        </p:nvPicPr>
        <p:blipFill>
          <a:blip r:embed="rId9"/>
          <a:stretch>
            <a:fillRect/>
          </a:stretch>
        </p:blipFill>
        <p:spPr>
          <a:xfrm>
            <a:off x="6400640" y="2209745"/>
            <a:ext cx="495288" cy="190495"/>
          </a:xfrm>
          <a:prstGeom prst="rect">
            <a:avLst/>
          </a:prstGeom>
        </p:spPr>
      </p:pic>
      <p:sp>
        <p:nvSpPr>
          <p:cNvPr id="21" name="Text 10"/>
          <p:cNvSpPr/>
          <p:nvPr/>
        </p:nvSpPr>
        <p:spPr>
          <a:xfrm>
            <a:off x="6476838" y="2228794"/>
            <a:ext cx="35203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专业级</a:t>
            </a:r>
            <a:endParaRPr lang="en-US" sz="900" dirty="0"/>
          </a:p>
        </p:txBody>
      </p:sp>
      <p:sp>
        <p:nvSpPr>
          <p:cNvPr id="22" name="Text 11"/>
          <p:cNvSpPr/>
          <p:nvPr/>
        </p:nvSpPr>
        <p:spPr>
          <a:xfrm>
            <a:off x="6972126" y="2209745"/>
            <a:ext cx="289514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 Agent搭建 · 自动化工作流 · 文旅AI系统设计</a:t>
            </a:r>
            <a:endParaRPr lang="en-US" sz="1050" dirty="0"/>
          </a:p>
        </p:txBody>
      </p:sp>
      <p:pic>
        <p:nvPicPr>
          <p:cNvPr id="23" name="Image 9" descr="preencoded.png">    </p:cNvPr>
          <p:cNvPicPr>
            <a:picLocks noChangeAspect="1"/>
          </p:cNvPicPr>
          <p:nvPr/>
        </p:nvPicPr>
        <p:blipFill>
          <a:blip r:embed="rId10"/>
          <a:stretch>
            <a:fillRect/>
          </a:stretch>
        </p:blipFill>
        <p:spPr>
          <a:xfrm>
            <a:off x="6400640" y="2438339"/>
            <a:ext cx="495288" cy="190495"/>
          </a:xfrm>
          <a:prstGeom prst="rect">
            <a:avLst/>
          </a:prstGeom>
        </p:spPr>
      </p:pic>
      <p:sp>
        <p:nvSpPr>
          <p:cNvPr id="24" name="Text 12"/>
          <p:cNvSpPr/>
          <p:nvPr/>
        </p:nvSpPr>
        <p:spPr>
          <a:xfrm>
            <a:off x="6476838" y="2457389"/>
            <a:ext cx="352035"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专家级</a:t>
            </a:r>
            <a:endParaRPr lang="en-US" sz="900" dirty="0"/>
          </a:p>
        </p:txBody>
      </p:sp>
      <p:sp>
        <p:nvSpPr>
          <p:cNvPr id="25" name="Text 13"/>
          <p:cNvSpPr/>
          <p:nvPr/>
        </p:nvSpPr>
        <p:spPr>
          <a:xfrm>
            <a:off x="6972126" y="2438339"/>
            <a:ext cx="287609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AI战略规划 · OPC商业系统 · 团队AI化转型咨询</a:t>
            </a:r>
            <a:endParaRPr lang="en-US" sz="1050" dirty="0"/>
          </a:p>
        </p:txBody>
      </p:sp>
      <p:pic>
        <p:nvPicPr>
          <p:cNvPr id="26" name="Image 10" descr="preencoded.png">    </p:cNvPr>
          <p:cNvPicPr>
            <a:picLocks noChangeAspect="1"/>
          </p:cNvPicPr>
          <p:nvPr/>
        </p:nvPicPr>
        <p:blipFill>
          <a:blip r:embed="rId11"/>
          <a:stretch>
            <a:fillRect/>
          </a:stretch>
        </p:blipFill>
        <p:spPr>
          <a:xfrm>
            <a:off x="457189" y="3238419"/>
            <a:ext cx="3657509" cy="876278"/>
          </a:xfrm>
          <a:prstGeom prst="rect">
            <a:avLst/>
          </a:prstGeom>
        </p:spPr>
      </p:pic>
      <p:sp>
        <p:nvSpPr>
          <p:cNvPr id="27" name="Text 14"/>
          <p:cNvSpPr/>
          <p:nvPr/>
        </p:nvSpPr>
        <p:spPr>
          <a:xfrm>
            <a:off x="609585" y="3390815"/>
            <a:ext cx="336186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微证书与技能认证</a:t>
            </a:r>
            <a:endParaRPr lang="en-US" sz="1050" dirty="0"/>
          </a:p>
        </p:txBody>
      </p:sp>
      <p:sp>
        <p:nvSpPr>
          <p:cNvPr id="28" name="Text 15"/>
          <p:cNvSpPr/>
          <p:nvPr/>
        </p:nvSpPr>
        <p:spPr>
          <a:xfrm>
            <a:off x="609585" y="3657509"/>
            <a:ext cx="3361860" cy="304792"/>
          </a:xfrm>
          <a:prstGeom prst="rect">
            <a:avLst/>
          </a:prstGeom>
          <a:noFill/>
          <a:ln/>
        </p:spPr>
        <p:txBody>
          <a:bodyPr wrap="squar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Coursera/飞书/得到等平台的AI技能证书正在成为"新文凭"。关键是选择行业认可的认证体系。</a:t>
            </a:r>
            <a:endParaRPr lang="en-US" sz="900" dirty="0"/>
          </a:p>
        </p:txBody>
      </p:sp>
      <p:pic>
        <p:nvPicPr>
          <p:cNvPr id="29" name="Image 11" descr="preencoded.png">    </p:cNvPr>
          <p:cNvPicPr>
            <a:picLocks noChangeAspect="1"/>
          </p:cNvPicPr>
          <p:nvPr/>
        </p:nvPicPr>
        <p:blipFill>
          <a:blip r:embed="rId12"/>
          <a:stretch>
            <a:fillRect/>
          </a:stretch>
        </p:blipFill>
        <p:spPr>
          <a:xfrm>
            <a:off x="4267093" y="3238419"/>
            <a:ext cx="3657509" cy="876278"/>
          </a:xfrm>
          <a:prstGeom prst="rect">
            <a:avLst/>
          </a:prstGeom>
        </p:spPr>
      </p:pic>
      <p:sp>
        <p:nvSpPr>
          <p:cNvPr id="30" name="Text 16"/>
          <p:cNvSpPr/>
          <p:nvPr/>
        </p:nvSpPr>
        <p:spPr>
          <a:xfrm>
            <a:off x="4419490" y="3390815"/>
            <a:ext cx="336186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AI辅助个性化学习</a:t>
            </a:r>
            <a:endParaRPr lang="en-US" sz="1050" dirty="0"/>
          </a:p>
        </p:txBody>
      </p:sp>
      <p:sp>
        <p:nvSpPr>
          <p:cNvPr id="31" name="Text 17"/>
          <p:cNvSpPr/>
          <p:nvPr/>
        </p:nvSpPr>
        <p:spPr>
          <a:xfrm>
            <a:off x="4419490" y="3657509"/>
            <a:ext cx="3361860" cy="304792"/>
          </a:xfrm>
          <a:prstGeom prst="rect">
            <a:avLst/>
          </a:prstGeom>
          <a:noFill/>
          <a:ln/>
        </p:spPr>
        <p:txBody>
          <a:bodyPr wrap="squar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让ChatGPT当你的"私人学习教练"——制定学习计划、解答疑问、模拟面试、批改作业。</a:t>
            </a:r>
            <a:endParaRPr lang="en-US" sz="900" dirty="0"/>
          </a:p>
        </p:txBody>
      </p:sp>
      <p:pic>
        <p:nvPicPr>
          <p:cNvPr id="32" name="Image 12" descr="preencoded.png">    </p:cNvPr>
          <p:cNvPicPr>
            <a:picLocks noChangeAspect="1"/>
          </p:cNvPicPr>
          <p:nvPr/>
        </p:nvPicPr>
        <p:blipFill>
          <a:blip r:embed="rId13"/>
          <a:stretch>
            <a:fillRect/>
          </a:stretch>
        </p:blipFill>
        <p:spPr>
          <a:xfrm>
            <a:off x="8076998" y="3238419"/>
            <a:ext cx="3657509" cy="876278"/>
          </a:xfrm>
          <a:prstGeom prst="rect">
            <a:avLst/>
          </a:prstGeom>
        </p:spPr>
      </p:pic>
      <p:sp>
        <p:nvSpPr>
          <p:cNvPr id="33" name="Text 18"/>
          <p:cNvSpPr/>
          <p:nvPr/>
        </p:nvSpPr>
        <p:spPr>
          <a:xfrm>
            <a:off x="8229394" y="3390815"/>
            <a:ext cx="336186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实践社区与同伴学习</a:t>
            </a:r>
            <a:endParaRPr lang="en-US" sz="1050" dirty="0"/>
          </a:p>
        </p:txBody>
      </p:sp>
      <p:sp>
        <p:nvSpPr>
          <p:cNvPr id="34" name="Text 19"/>
          <p:cNvSpPr/>
          <p:nvPr/>
        </p:nvSpPr>
        <p:spPr>
          <a:xfrm>
            <a:off x="8229394" y="3657509"/>
            <a:ext cx="3361860" cy="304792"/>
          </a:xfrm>
          <a:prstGeom prst="rect">
            <a:avLst/>
          </a:prstGeom>
          <a:noFill/>
          <a:ln/>
        </p:spPr>
        <p:txBody>
          <a:bodyPr wrap="squar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加入文旅AI学习社群，参与真实项目，通过协作和分享加速成长——学习不再是一个人的苦旅。</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2026-2030文旅职业趋势预测</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1066773"/>
          </a:xfrm>
          <a:prstGeom prst="rect">
            <a:avLst/>
          </a:prstGeom>
        </p:spPr>
      </p:pic>
      <p:sp>
        <p:nvSpPr>
          <p:cNvPr id="5" name="Text 1"/>
          <p:cNvSpPr/>
          <p:nvPr/>
        </p:nvSpPr>
        <p:spPr>
          <a:xfrm>
            <a:off x="685783" y="1333467"/>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趋势一：AI Agent成为标配</a:t>
            </a:r>
            <a:endParaRPr lang="en-US" sz="1200" dirty="0"/>
          </a:p>
        </p:txBody>
      </p:sp>
      <p:sp>
        <p:nvSpPr>
          <p:cNvPr id="6" name="Text 2"/>
          <p:cNvSpPr/>
          <p:nvPr/>
        </p:nvSpPr>
        <p:spPr>
          <a:xfrm>
            <a:off x="685783" y="1638259"/>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到2028年，每个文旅从业者都将拥有2-3个AI Agent作为"数字助理"——处理邮件、管理日程、生成报告。不会使用AI Agent的从业者竞争力将下降50%以上。</a:t>
            </a:r>
            <a:endParaRPr lang="en-US" sz="1050" dirty="0"/>
          </a:p>
        </p:txBody>
      </p:sp>
      <p:pic>
        <p:nvPicPr>
          <p:cNvPr id="7" name="Image 2" descr="preencoded.png">    </p:cNvPr>
          <p:cNvPicPr>
            <a:picLocks noChangeAspect="1"/>
          </p:cNvPicPr>
          <p:nvPr/>
        </p:nvPicPr>
        <p:blipFill>
          <a:blip r:embed="rId3"/>
          <a:stretch>
            <a:fillRect/>
          </a:stretch>
        </p:blipFill>
        <p:spPr>
          <a:xfrm>
            <a:off x="6191095" y="1142971"/>
            <a:ext cx="5543411" cy="1066773"/>
          </a:xfrm>
          <a:prstGeom prst="rect">
            <a:avLst/>
          </a:prstGeom>
        </p:spPr>
      </p:pic>
      <p:sp>
        <p:nvSpPr>
          <p:cNvPr id="8" name="Text 3"/>
          <p:cNvSpPr/>
          <p:nvPr/>
        </p:nvSpPr>
        <p:spPr>
          <a:xfrm>
            <a:off x="6419690" y="1333467"/>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趋势二：OPC模式主流化</a:t>
            </a:r>
            <a:endParaRPr lang="en-US" sz="1200" dirty="0"/>
          </a:p>
        </p:txBody>
      </p:sp>
      <p:sp>
        <p:nvSpPr>
          <p:cNvPr id="9" name="Text 4"/>
          <p:cNvSpPr/>
          <p:nvPr/>
        </p:nvSpPr>
        <p:spPr>
          <a:xfrm>
            <a:off x="6419690" y="1638259"/>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预计到2030年，文旅行业将有30%以上的从业人员采用OPC或类OPC的灵活就业方式。传统雇佣关系将被"平台+个体"模式大量替代。</a:t>
            </a:r>
            <a:endParaRPr lang="en-US" sz="1050" dirty="0"/>
          </a:p>
        </p:txBody>
      </p:sp>
      <p:pic>
        <p:nvPicPr>
          <p:cNvPr id="10" name="Image 3" descr="preencoded.png">    </p:cNvPr>
          <p:cNvPicPr>
            <a:picLocks noChangeAspect="1"/>
          </p:cNvPicPr>
          <p:nvPr/>
        </p:nvPicPr>
        <p:blipFill>
          <a:blip r:embed="rId4"/>
          <a:stretch>
            <a:fillRect/>
          </a:stretch>
        </p:blipFill>
        <p:spPr>
          <a:xfrm>
            <a:off x="457189" y="2400240"/>
            <a:ext cx="5543411" cy="1066773"/>
          </a:xfrm>
          <a:prstGeom prst="rect">
            <a:avLst/>
          </a:prstGeom>
        </p:spPr>
      </p:pic>
      <p:sp>
        <p:nvSpPr>
          <p:cNvPr id="11" name="Text 5"/>
          <p:cNvSpPr/>
          <p:nvPr/>
        </p:nvSpPr>
        <p:spPr>
          <a:xfrm>
            <a:off x="685783" y="2590735"/>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趋势三：技能半衰期缩短至2年</a:t>
            </a:r>
            <a:endParaRPr lang="en-US" sz="1200" dirty="0"/>
          </a:p>
        </p:txBody>
      </p:sp>
      <p:sp>
        <p:nvSpPr>
          <p:cNvPr id="12" name="Text 6"/>
          <p:cNvSpPr/>
          <p:nvPr/>
        </p:nvSpPr>
        <p:spPr>
          <a:xfrm>
            <a:off x="685783" y="2895528"/>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AI技术的快速迭代意味着今天学的工具技能2年后可能就过时了。底层能力（场景理解、文化解释、商业闭环）比具体工具技能更具长期价值。</a:t>
            </a:r>
            <a:endParaRPr lang="en-US" sz="1050" dirty="0"/>
          </a:p>
        </p:txBody>
      </p:sp>
      <p:pic>
        <p:nvPicPr>
          <p:cNvPr id="13" name="Image 4" descr="preencoded.png">    </p:cNvPr>
          <p:cNvPicPr>
            <a:picLocks noChangeAspect="1"/>
          </p:cNvPicPr>
          <p:nvPr/>
        </p:nvPicPr>
        <p:blipFill>
          <a:blip r:embed="rId5"/>
          <a:stretch>
            <a:fillRect/>
          </a:stretch>
        </p:blipFill>
        <p:spPr>
          <a:xfrm>
            <a:off x="6191095" y="2400240"/>
            <a:ext cx="5543411" cy="1066773"/>
          </a:xfrm>
          <a:prstGeom prst="rect">
            <a:avLst/>
          </a:prstGeom>
        </p:spPr>
      </p:pic>
      <p:sp>
        <p:nvSpPr>
          <p:cNvPr id="14" name="Text 7"/>
          <p:cNvSpPr/>
          <p:nvPr/>
        </p:nvSpPr>
        <p:spPr>
          <a:xfrm>
            <a:off x="6419690" y="2590735"/>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趋势四：跨学科人才溢价</a:t>
            </a:r>
            <a:endParaRPr lang="en-US" sz="1200" dirty="0"/>
          </a:p>
        </p:txBody>
      </p:sp>
      <p:sp>
        <p:nvSpPr>
          <p:cNvPr id="15" name="Text 8"/>
          <p:cNvSpPr/>
          <p:nvPr/>
        </p:nvSpPr>
        <p:spPr>
          <a:xfrm>
            <a:off x="6419690" y="2895528"/>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"纯文旅专业"的就业面收窄，而"文旅+AI"、"文旅+数据"、"文旅+教育"等跨学科复合型人才的薪资溢价将达到40-80%。</a:t>
            </a:r>
            <a:endParaRPr lang="en-US" sz="1050" dirty="0"/>
          </a:p>
        </p:txBody>
      </p:sp>
      <p:pic>
        <p:nvPicPr>
          <p:cNvPr id="16" name="Image 5" descr="preencoded.png">    </p:cNvPr>
          <p:cNvPicPr>
            <a:picLocks noChangeAspect="1"/>
          </p:cNvPicPr>
          <p:nvPr/>
        </p:nvPicPr>
        <p:blipFill>
          <a:blip r:embed="rId6"/>
          <a:stretch>
            <a:fillRect/>
          </a:stretch>
        </p:blipFill>
        <p:spPr>
          <a:xfrm>
            <a:off x="457189" y="3657509"/>
            <a:ext cx="5543411" cy="1066773"/>
          </a:xfrm>
          <a:prstGeom prst="rect">
            <a:avLst/>
          </a:prstGeom>
        </p:spPr>
      </p:pic>
      <p:sp>
        <p:nvSpPr>
          <p:cNvPr id="17" name="Text 9"/>
          <p:cNvSpPr/>
          <p:nvPr/>
        </p:nvSpPr>
        <p:spPr>
          <a:xfrm>
            <a:off x="685783" y="3848004"/>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趋势五：全球化远程工作</a:t>
            </a:r>
            <a:endParaRPr lang="en-US" sz="1200" dirty="0"/>
          </a:p>
        </p:txBody>
      </p:sp>
      <p:sp>
        <p:nvSpPr>
          <p:cNvPr id="18" name="Text 10"/>
          <p:cNvSpPr/>
          <p:nvPr/>
        </p:nvSpPr>
        <p:spPr>
          <a:xfrm>
            <a:off x="685783" y="4152796"/>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AI实时翻译和远程协作工具使文旅人才的就业市场从"本地"扩展到"全球"。优秀的中国文旅内容创作者可以为全球受众服务。</a:t>
            </a:r>
            <a:endParaRPr lang="en-US" sz="1050" dirty="0"/>
          </a:p>
        </p:txBody>
      </p:sp>
      <p:pic>
        <p:nvPicPr>
          <p:cNvPr id="19" name="Image 6" descr="preencoded.png">    </p:cNvPr>
          <p:cNvPicPr>
            <a:picLocks noChangeAspect="1"/>
          </p:cNvPicPr>
          <p:nvPr/>
        </p:nvPicPr>
        <p:blipFill>
          <a:blip r:embed="rId7"/>
          <a:stretch>
            <a:fillRect/>
          </a:stretch>
        </p:blipFill>
        <p:spPr>
          <a:xfrm>
            <a:off x="6191095" y="3657509"/>
            <a:ext cx="5543411" cy="1066773"/>
          </a:xfrm>
          <a:prstGeom prst="rect">
            <a:avLst/>
          </a:prstGeom>
        </p:spPr>
      </p:pic>
      <p:sp>
        <p:nvSpPr>
          <p:cNvPr id="20" name="Text 11"/>
          <p:cNvSpPr/>
          <p:nvPr/>
        </p:nvSpPr>
        <p:spPr>
          <a:xfrm>
            <a:off x="6419690" y="3848004"/>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趋势六：职业安全网重构</a:t>
            </a:r>
            <a:endParaRPr lang="en-US" sz="1200" dirty="0"/>
          </a:p>
        </p:txBody>
      </p:sp>
      <p:sp>
        <p:nvSpPr>
          <p:cNvPr id="21" name="Text 12"/>
          <p:cNvSpPr/>
          <p:nvPr/>
        </p:nvSpPr>
        <p:spPr>
          <a:xfrm>
            <a:off x="6419690" y="4152796"/>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传统"铁饭碗"概念消亡，新的职业安全来自"可迁移能力+个人品牌+多元收入+持续学习"——不是一份工作保终身，而是终身有能力找到工作。</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个人职业发展行动计划模板</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705032"/>
          </a:xfrm>
          <a:prstGeom prst="rect">
            <a:avLst/>
          </a:prstGeom>
        </p:spPr>
      </p:pic>
      <p:sp>
        <p:nvSpPr>
          <p:cNvPr id="5" name="Text 1"/>
          <p:cNvSpPr/>
          <p:nvPr/>
        </p:nvSpPr>
        <p:spPr>
          <a:xfrm>
            <a:off x="647684" y="1371566"/>
            <a:ext cx="515251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90天行动路线图</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457189" cy="342891"/>
          </a:xfrm>
          <a:prstGeom prst="rect">
            <a:avLst/>
          </a:prstGeom>
        </p:spPr>
      </p:pic>
      <p:sp>
        <p:nvSpPr>
          <p:cNvPr id="7" name="Text 2"/>
          <p:cNvSpPr/>
          <p:nvPr/>
        </p:nvSpPr>
        <p:spPr>
          <a:xfrm>
            <a:off x="723882" y="1809705"/>
            <a:ext cx="313936" cy="304792"/>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第1-30天</a:t>
            </a:r>
            <a:endParaRPr lang="en-US" sz="900" dirty="0"/>
          </a:p>
        </p:txBody>
      </p:sp>
      <p:sp>
        <p:nvSpPr>
          <p:cNvPr id="8" name="Text 3"/>
          <p:cNvSpPr/>
          <p:nvPr/>
        </p:nvSpPr>
        <p:spPr>
          <a:xfrm>
            <a:off x="1181070" y="1800180"/>
            <a:ext cx="675877"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诊断与规划</a:t>
            </a:r>
            <a:endParaRPr lang="en-US" sz="1050" dirty="0"/>
          </a:p>
        </p:txBody>
      </p:sp>
      <p:sp>
        <p:nvSpPr>
          <p:cNvPr id="9" name="Text 4"/>
          <p:cNvSpPr/>
          <p:nvPr/>
        </p:nvSpPr>
        <p:spPr>
          <a:xfrm>
            <a:off x="1181070" y="1981150"/>
            <a:ext cx="4628654"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完成职业锚测评 · 绘制个人能力雷达图 · 选定2-3个目标职业方向 · 注册并学习3个核心AI工具</a:t>
            </a:r>
            <a:endParaRPr lang="en-US" sz="900" dirty="0"/>
          </a:p>
        </p:txBody>
      </p:sp>
      <p:pic>
        <p:nvPicPr>
          <p:cNvPr id="10" name="Image 3" descr="preencoded.png">    </p:cNvPr>
          <p:cNvPicPr>
            <a:picLocks noChangeAspect="1"/>
          </p:cNvPicPr>
          <p:nvPr/>
        </p:nvPicPr>
        <p:blipFill>
          <a:blip r:embed="rId4"/>
          <a:stretch>
            <a:fillRect/>
          </a:stretch>
        </p:blipFill>
        <p:spPr>
          <a:xfrm>
            <a:off x="647684" y="2400240"/>
            <a:ext cx="428614" cy="647684"/>
          </a:xfrm>
          <a:prstGeom prst="rect">
            <a:avLst/>
          </a:prstGeom>
        </p:spPr>
      </p:pic>
      <p:sp>
        <p:nvSpPr>
          <p:cNvPr id="11" name="Text 5"/>
          <p:cNvSpPr/>
          <p:nvPr/>
        </p:nvSpPr>
        <p:spPr>
          <a:xfrm>
            <a:off x="723882" y="2419290"/>
            <a:ext cx="285362" cy="609585"/>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第31-60天</a:t>
            </a:r>
            <a:endParaRPr lang="en-US" sz="900" dirty="0"/>
          </a:p>
        </p:txBody>
      </p:sp>
      <p:sp>
        <p:nvSpPr>
          <p:cNvPr id="12" name="Text 6"/>
          <p:cNvSpPr/>
          <p:nvPr/>
        </p:nvSpPr>
        <p:spPr>
          <a:xfrm>
            <a:off x="1152496" y="2409765"/>
            <a:ext cx="675877"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学习与输出</a:t>
            </a:r>
            <a:endParaRPr lang="en-US" sz="1050" dirty="0"/>
          </a:p>
        </p:txBody>
      </p:sp>
      <p:sp>
        <p:nvSpPr>
          <p:cNvPr id="13" name="Text 7"/>
          <p:cNvSpPr/>
          <p:nvPr/>
        </p:nvSpPr>
        <p:spPr>
          <a:xfrm>
            <a:off x="1152496" y="2590735"/>
            <a:ext cx="4657228"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完成1个文旅AI实训项目 · 发布5篇行业观察内容 · 加入2个文旅AI学习社群 · 访谈3位目标岗位从业者</a:t>
            </a:r>
            <a:endParaRPr lang="en-US" sz="900" dirty="0"/>
          </a:p>
        </p:txBody>
      </p:sp>
      <p:pic>
        <p:nvPicPr>
          <p:cNvPr id="14" name="Image 4" descr="preencoded.png">    </p:cNvPr>
          <p:cNvPicPr>
            <a:picLocks noChangeAspect="1"/>
          </p:cNvPicPr>
          <p:nvPr/>
        </p:nvPicPr>
        <p:blipFill>
          <a:blip r:embed="rId5"/>
          <a:stretch>
            <a:fillRect/>
          </a:stretch>
        </p:blipFill>
        <p:spPr>
          <a:xfrm>
            <a:off x="647684" y="3162221"/>
            <a:ext cx="457189" cy="495288"/>
          </a:xfrm>
          <a:prstGeom prst="rect">
            <a:avLst/>
          </a:prstGeom>
        </p:spPr>
      </p:pic>
      <p:sp>
        <p:nvSpPr>
          <p:cNvPr id="15" name="Text 8"/>
          <p:cNvSpPr/>
          <p:nvPr/>
        </p:nvSpPr>
        <p:spPr>
          <a:xfrm>
            <a:off x="723882" y="3181270"/>
            <a:ext cx="313936" cy="457189"/>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第61-90天</a:t>
            </a:r>
            <a:endParaRPr lang="en-US" sz="900" dirty="0"/>
          </a:p>
        </p:txBody>
      </p:sp>
      <p:sp>
        <p:nvSpPr>
          <p:cNvPr id="16" name="Text 9"/>
          <p:cNvSpPr/>
          <p:nvPr/>
        </p:nvSpPr>
        <p:spPr>
          <a:xfrm>
            <a:off x="1181070" y="3171746"/>
            <a:ext cx="675877"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验证与迭代</a:t>
            </a:r>
            <a:endParaRPr lang="en-US" sz="1050" dirty="0"/>
          </a:p>
        </p:txBody>
      </p:sp>
      <p:sp>
        <p:nvSpPr>
          <p:cNvPr id="17" name="Text 10"/>
          <p:cNvSpPr/>
          <p:nvPr/>
        </p:nvSpPr>
        <p:spPr>
          <a:xfrm>
            <a:off x="1181070" y="3352716"/>
            <a:ext cx="3799999"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完成1个付费小项目 · 更新个人作品集 · 复盘90天进展 · 制定下一阶段计划</a:t>
            </a:r>
            <a:endParaRPr lang="en-US" sz="900" dirty="0"/>
          </a:p>
        </p:txBody>
      </p:sp>
      <p:pic>
        <p:nvPicPr>
          <p:cNvPr id="18" name="Image 5" descr="preencoded.png">    </p:cNvPr>
          <p:cNvPicPr>
            <a:picLocks noChangeAspect="1"/>
          </p:cNvPicPr>
          <p:nvPr/>
        </p:nvPicPr>
        <p:blipFill>
          <a:blip r:embed="rId6"/>
          <a:stretch>
            <a:fillRect/>
          </a:stretch>
        </p:blipFill>
        <p:spPr>
          <a:xfrm>
            <a:off x="6210145" y="1142971"/>
            <a:ext cx="5524362" cy="2705032"/>
          </a:xfrm>
          <a:prstGeom prst="rect">
            <a:avLst/>
          </a:prstGeom>
        </p:spPr>
      </p:pic>
      <p:sp>
        <p:nvSpPr>
          <p:cNvPr id="19" name="Text 11"/>
          <p:cNvSpPr/>
          <p:nvPr/>
        </p:nvSpPr>
        <p:spPr>
          <a:xfrm>
            <a:off x="6438739" y="1371566"/>
            <a:ext cx="5076317" cy="266693"/>
          </a:xfrm>
          <a:prstGeom prst="rect">
            <a:avLst/>
          </a:prstGeom>
          <a:noFill/>
          <a:ln/>
        </p:spPr>
        <p:txBody>
          <a:bodyPr wrap="none" lIns="0" tIns="0" rIns="0" bIns="0" rtlCol="0" anchor="ctr"/>
          <a:lstStyle/>
          <a:p>
            <a:pPr algn="l" indent="0" marL="0">
              <a:buNone/>
            </a:pPr>
            <a:r>
              <a:rPr lang="en-US" sz="1500" b="1" dirty="0">
                <a:solidFill>
                  <a:srgbClr val="FBBF24"/>
                </a:solidFill>
                <a:latin typeface="宋体" pitchFamily="34" charset="0"/>
                <a:ea typeface="宋体" pitchFamily="34" charset="-122"/>
                <a:cs typeface="宋体" pitchFamily="34" charset="-120"/>
              </a:rPr>
              <a:t>职业风险底线管理</a:t>
            </a:r>
            <a:endParaRPr lang="en-US" sz="1500" dirty="0"/>
          </a:p>
        </p:txBody>
      </p:sp>
      <p:pic>
        <p:nvPicPr>
          <p:cNvPr id="20" name="Image 6" descr="preencoded.png">    </p:cNvPr>
          <p:cNvPicPr>
            <a:picLocks noChangeAspect="1"/>
          </p:cNvPicPr>
          <p:nvPr/>
        </p:nvPicPr>
        <p:blipFill>
          <a:blip r:embed="rId7"/>
          <a:stretch>
            <a:fillRect/>
          </a:stretch>
        </p:blipFill>
        <p:spPr>
          <a:xfrm>
            <a:off x="6438739" y="1828754"/>
            <a:ext cx="133347" cy="133347"/>
          </a:xfrm>
          <a:prstGeom prst="rect">
            <a:avLst/>
          </a:prstGeom>
        </p:spPr>
      </p:pic>
      <p:sp>
        <p:nvSpPr>
          <p:cNvPr id="21" name="Text 12"/>
          <p:cNvSpPr/>
          <p:nvPr/>
        </p:nvSpPr>
        <p:spPr>
          <a:xfrm>
            <a:off x="6648284" y="1790655"/>
            <a:ext cx="3285662"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财务底线：</a:t>
            </a:r>
            <a:pPr algn="l" indent="0" marL="0">
              <a:buNone/>
            </a:pPr>
            <a:r>
              <a:rPr lang="en-US" sz="1050" dirty="0">
                <a:solidFill>
                  <a:srgbClr val="F5F5F4"/>
                </a:solidFill>
                <a:latin typeface="等线" pitchFamily="34" charset="0"/>
                <a:ea typeface="等线" pitchFamily="34" charset="-122"/>
                <a:cs typeface="等线" pitchFamily="34" charset="-120"/>
              </a:rPr>
              <a:t>保持6个月生活费的储蓄，不因"追梦"而裸奔</a:t>
            </a:r>
            <a:endParaRPr lang="en-US" sz="1050" dirty="0"/>
          </a:p>
        </p:txBody>
      </p:sp>
      <p:pic>
        <p:nvPicPr>
          <p:cNvPr id="22" name="Image 7" descr="preencoded.png">    </p:cNvPr>
          <p:cNvPicPr>
            <a:picLocks noChangeAspect="1"/>
          </p:cNvPicPr>
          <p:nvPr/>
        </p:nvPicPr>
        <p:blipFill>
          <a:blip r:embed="rId8"/>
          <a:stretch>
            <a:fillRect/>
          </a:stretch>
        </p:blipFill>
        <p:spPr>
          <a:xfrm>
            <a:off x="6438739" y="2133547"/>
            <a:ext cx="133347" cy="133347"/>
          </a:xfrm>
          <a:prstGeom prst="rect">
            <a:avLst/>
          </a:prstGeom>
        </p:spPr>
      </p:pic>
      <p:sp>
        <p:nvSpPr>
          <p:cNvPr id="23" name="Text 13"/>
          <p:cNvSpPr/>
          <p:nvPr/>
        </p:nvSpPr>
        <p:spPr>
          <a:xfrm>
            <a:off x="6648284" y="2095448"/>
            <a:ext cx="3609504"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能力底线：</a:t>
            </a:r>
            <a:pPr algn="l" indent="0" marL="0">
              <a:buNone/>
            </a:pPr>
            <a:r>
              <a:rPr lang="en-US" sz="1050" dirty="0">
                <a:solidFill>
                  <a:srgbClr val="F5F5F4"/>
                </a:solidFill>
                <a:latin typeface="等线" pitchFamily="34" charset="0"/>
                <a:ea typeface="等线" pitchFamily="34" charset="-122"/>
                <a:cs typeface="等线" pitchFamily="34" charset="-120"/>
              </a:rPr>
              <a:t>无论做什么，每年至少新增一项可迁移的核心能力</a:t>
            </a:r>
            <a:endParaRPr lang="en-US" sz="1050" dirty="0"/>
          </a:p>
        </p:txBody>
      </p:sp>
      <p:pic>
        <p:nvPicPr>
          <p:cNvPr id="24" name="Image 8" descr="preencoded.png">    </p:cNvPr>
          <p:cNvPicPr>
            <a:picLocks noChangeAspect="1"/>
          </p:cNvPicPr>
          <p:nvPr/>
        </p:nvPicPr>
        <p:blipFill>
          <a:blip r:embed="rId9"/>
          <a:stretch>
            <a:fillRect/>
          </a:stretch>
        </p:blipFill>
        <p:spPr>
          <a:xfrm>
            <a:off x="6438739" y="2438339"/>
            <a:ext cx="133347" cy="133347"/>
          </a:xfrm>
          <a:prstGeom prst="rect">
            <a:avLst/>
          </a:prstGeom>
        </p:spPr>
      </p:pic>
      <p:sp>
        <p:nvSpPr>
          <p:cNvPr id="25" name="Text 14"/>
          <p:cNvSpPr/>
          <p:nvPr/>
        </p:nvSpPr>
        <p:spPr>
          <a:xfrm>
            <a:off x="6648284" y="2400240"/>
            <a:ext cx="3485682"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社交底线：</a:t>
            </a:r>
            <a:pPr algn="l" indent="0" marL="0">
              <a:buNone/>
            </a:pPr>
            <a:r>
              <a:rPr lang="en-US" sz="1050" dirty="0">
                <a:solidFill>
                  <a:srgbClr val="F5F5F4"/>
                </a:solidFill>
                <a:latin typeface="等线" pitchFamily="34" charset="0"/>
                <a:ea typeface="等线" pitchFamily="34" charset="-122"/>
                <a:cs typeface="等线" pitchFamily="34" charset="-120"/>
              </a:rPr>
              <a:t>保持行业社交网络，不因全职OPC而"与世隔绝"</a:t>
            </a:r>
            <a:endParaRPr lang="en-US" sz="1050" dirty="0"/>
          </a:p>
        </p:txBody>
      </p:sp>
      <p:pic>
        <p:nvPicPr>
          <p:cNvPr id="26" name="Image 9" descr="preencoded.png">    </p:cNvPr>
          <p:cNvPicPr>
            <a:picLocks noChangeAspect="1"/>
          </p:cNvPicPr>
          <p:nvPr/>
        </p:nvPicPr>
        <p:blipFill>
          <a:blip r:embed="rId10"/>
          <a:stretch>
            <a:fillRect/>
          </a:stretch>
        </p:blipFill>
        <p:spPr>
          <a:xfrm>
            <a:off x="6438739" y="2743131"/>
            <a:ext cx="133347" cy="133347"/>
          </a:xfrm>
          <a:prstGeom prst="rect">
            <a:avLst/>
          </a:prstGeom>
        </p:spPr>
      </p:pic>
      <p:sp>
        <p:nvSpPr>
          <p:cNvPr id="27" name="Text 15"/>
          <p:cNvSpPr/>
          <p:nvPr/>
        </p:nvSpPr>
        <p:spPr>
          <a:xfrm>
            <a:off x="6648284" y="2705032"/>
            <a:ext cx="3447583"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学习底线：</a:t>
            </a:r>
            <a:pPr algn="l" indent="0" marL="0">
              <a:buNone/>
            </a:pPr>
            <a:r>
              <a:rPr lang="en-US" sz="1050" dirty="0">
                <a:solidFill>
                  <a:srgbClr val="F5F5F4"/>
                </a:solidFill>
                <a:latin typeface="等线" pitchFamily="34" charset="0"/>
                <a:ea typeface="等线" pitchFamily="34" charset="-122"/>
                <a:cs typeface="等线" pitchFamily="34" charset="-120"/>
              </a:rPr>
              <a:t>每周至少投入5小时学习AI新工具和行业新趋势</a:t>
            </a:r>
            <a:endParaRPr lang="en-US" sz="1050" dirty="0"/>
          </a:p>
        </p:txBody>
      </p:sp>
      <p:pic>
        <p:nvPicPr>
          <p:cNvPr id="28" name="Image 10" descr="preencoded.png">    </p:cNvPr>
          <p:cNvPicPr>
            <a:picLocks noChangeAspect="1"/>
          </p:cNvPicPr>
          <p:nvPr/>
        </p:nvPicPr>
        <p:blipFill>
          <a:blip r:embed="rId11"/>
          <a:stretch>
            <a:fillRect/>
          </a:stretch>
        </p:blipFill>
        <p:spPr>
          <a:xfrm>
            <a:off x="457189" y="4000400"/>
            <a:ext cx="11277318" cy="514337"/>
          </a:xfrm>
          <a:prstGeom prst="rect">
            <a:avLst/>
          </a:prstGeom>
        </p:spPr>
      </p:pic>
      <p:pic>
        <p:nvPicPr>
          <p:cNvPr id="29" name="Image 11" descr="preencoded.png">    </p:cNvPr>
          <p:cNvPicPr>
            <a:picLocks noChangeAspect="1"/>
          </p:cNvPicPr>
          <p:nvPr/>
        </p:nvPicPr>
        <p:blipFill>
          <a:blip r:embed="rId12"/>
          <a:stretch>
            <a:fillRect/>
          </a:stretch>
        </p:blipFill>
        <p:spPr>
          <a:xfrm>
            <a:off x="2124022" y="4190895"/>
            <a:ext cx="104772" cy="133347"/>
          </a:xfrm>
          <a:prstGeom prst="rect">
            <a:avLst/>
          </a:prstGeom>
        </p:spPr>
      </p:pic>
      <p:sp>
        <p:nvSpPr>
          <p:cNvPr id="30" name="Text 16"/>
          <p:cNvSpPr/>
          <p:nvPr/>
        </p:nvSpPr>
        <p:spPr>
          <a:xfrm>
            <a:off x="2295468" y="4171846"/>
            <a:ext cx="675877"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关键原则：</a:t>
            </a:r>
            <a:endParaRPr lang="en-US" sz="1050" dirty="0"/>
          </a:p>
        </p:txBody>
      </p:sp>
      <p:sp>
        <p:nvSpPr>
          <p:cNvPr id="31" name="Text 17"/>
          <p:cNvSpPr/>
          <p:nvPr/>
        </p:nvSpPr>
        <p:spPr>
          <a:xfrm>
            <a:off x="2962201" y="4171846"/>
            <a:ext cx="7133666"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规划不是一劳永逸的——每90天做一次复盘和调整。AI时代变化太快，年度规划已经跟不上节奏，季度迭代是最佳节奏。</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AI工具推荐清单（文旅从业者必备）</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485863"/>
          </a:xfrm>
          <a:prstGeom prst="rect">
            <a:avLst/>
          </a:prstGeom>
        </p:spPr>
      </p:pic>
      <p:pic>
        <p:nvPicPr>
          <p:cNvPr id="5" name="Image 2" descr="preencoded.png">    </p:cNvPr>
          <p:cNvPicPr>
            <a:picLocks noChangeAspect="1"/>
          </p:cNvPicPr>
          <p:nvPr/>
        </p:nvPicPr>
        <p:blipFill>
          <a:blip r:embed="rId3"/>
          <a:stretch>
            <a:fillRect/>
          </a:stretch>
        </p:blipFill>
        <p:spPr>
          <a:xfrm>
            <a:off x="609585" y="1323942"/>
            <a:ext cx="171446" cy="133347"/>
          </a:xfrm>
          <a:prstGeom prst="rect">
            <a:avLst/>
          </a:prstGeom>
        </p:spPr>
      </p:pic>
      <p:sp>
        <p:nvSpPr>
          <p:cNvPr id="6" name="Text 1"/>
          <p:cNvSpPr/>
          <p:nvPr/>
        </p:nvSpPr>
        <p:spPr>
          <a:xfrm>
            <a:off x="819130" y="1304892"/>
            <a:ext cx="856848" cy="161921"/>
          </a:xfrm>
          <a:prstGeom prst="rect">
            <a:avLst/>
          </a:prstGeom>
          <a:noFill/>
          <a:ln/>
        </p:spPr>
        <p:txBody>
          <a:bodyPr wrap="none" lIns="0" tIns="0" rIns="0" bIns="0" rtlCol="0" anchor="ctr"/>
          <a:lstStyle/>
          <a:p>
            <a:pPr algn="l" indent="0" marL="0">
              <a:buNone/>
            </a:pPr>
            <a:r>
              <a:rPr lang="en-US" sz="1050" b="1" dirty="0">
                <a:solidFill>
                  <a:srgbClr val="3B82F6"/>
                </a:solidFill>
                <a:latin typeface="等线" pitchFamily="34" charset="0"/>
                <a:ea typeface="等线" pitchFamily="34" charset="-122"/>
                <a:cs typeface="等线" pitchFamily="34" charset="-120"/>
              </a:rPr>
              <a:t>对话与文本AI</a:t>
            </a:r>
            <a:endParaRPr lang="en-US" sz="1050" dirty="0"/>
          </a:p>
        </p:txBody>
      </p:sp>
      <p:sp>
        <p:nvSpPr>
          <p:cNvPr id="7" name="Text 2"/>
          <p:cNvSpPr/>
          <p:nvPr/>
        </p:nvSpPr>
        <p:spPr>
          <a:xfrm>
            <a:off x="609585" y="156206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ChatGPT / GPT-4o</a:t>
            </a:r>
            <a:endParaRPr lang="en-US" sz="900" dirty="0"/>
          </a:p>
        </p:txBody>
      </p:sp>
      <p:sp>
        <p:nvSpPr>
          <p:cNvPr id="8" name="Text 3"/>
          <p:cNvSpPr/>
          <p:nvPr/>
        </p:nvSpPr>
        <p:spPr>
          <a:xfrm>
            <a:off x="609585" y="175255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Claude 3.5 Sonnet</a:t>
            </a:r>
            <a:endParaRPr lang="en-US" sz="900" dirty="0"/>
          </a:p>
        </p:txBody>
      </p:sp>
      <p:sp>
        <p:nvSpPr>
          <p:cNvPr id="9" name="Text 4"/>
          <p:cNvSpPr/>
          <p:nvPr/>
        </p:nvSpPr>
        <p:spPr>
          <a:xfrm>
            <a:off x="609585" y="194305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文心一言</a:t>
            </a:r>
            <a:endParaRPr lang="en-US" sz="900" dirty="0"/>
          </a:p>
        </p:txBody>
      </p:sp>
      <p:sp>
        <p:nvSpPr>
          <p:cNvPr id="10" name="Text 5"/>
          <p:cNvSpPr/>
          <p:nvPr/>
        </p:nvSpPr>
        <p:spPr>
          <a:xfrm>
            <a:off x="609585" y="2133547"/>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通义千问</a:t>
            </a:r>
            <a:endParaRPr lang="en-US" sz="900" dirty="0"/>
          </a:p>
        </p:txBody>
      </p:sp>
      <p:sp>
        <p:nvSpPr>
          <p:cNvPr id="11" name="Text 6"/>
          <p:cNvSpPr/>
          <p:nvPr/>
        </p:nvSpPr>
        <p:spPr>
          <a:xfrm>
            <a:off x="609585" y="2324042"/>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用途：写文案、做研究、生成创意</a:t>
            </a:r>
            <a:endParaRPr lang="en-US" sz="900" dirty="0"/>
          </a:p>
        </p:txBody>
      </p:sp>
      <p:pic>
        <p:nvPicPr>
          <p:cNvPr id="12" name="Image 3" descr="preencoded.png">    </p:cNvPr>
          <p:cNvPicPr>
            <a:picLocks noChangeAspect="1"/>
          </p:cNvPicPr>
          <p:nvPr/>
        </p:nvPicPr>
        <p:blipFill>
          <a:blip r:embed="rId4"/>
          <a:stretch>
            <a:fillRect/>
          </a:stretch>
        </p:blipFill>
        <p:spPr>
          <a:xfrm>
            <a:off x="4267093" y="1142971"/>
            <a:ext cx="3657509" cy="1485863"/>
          </a:xfrm>
          <a:prstGeom prst="rect">
            <a:avLst/>
          </a:prstGeom>
        </p:spPr>
      </p:pic>
      <p:pic>
        <p:nvPicPr>
          <p:cNvPr id="13" name="Image 4" descr="preencoded.png">    </p:cNvPr>
          <p:cNvPicPr>
            <a:picLocks noChangeAspect="1"/>
          </p:cNvPicPr>
          <p:nvPr/>
        </p:nvPicPr>
        <p:blipFill>
          <a:blip r:embed="rId5"/>
          <a:stretch>
            <a:fillRect/>
          </a:stretch>
        </p:blipFill>
        <p:spPr>
          <a:xfrm>
            <a:off x="4419490" y="1323942"/>
            <a:ext cx="133347" cy="133347"/>
          </a:xfrm>
          <a:prstGeom prst="rect">
            <a:avLst/>
          </a:prstGeom>
        </p:spPr>
      </p:pic>
      <p:sp>
        <p:nvSpPr>
          <p:cNvPr id="14" name="Text 7"/>
          <p:cNvSpPr/>
          <p:nvPr/>
        </p:nvSpPr>
        <p:spPr>
          <a:xfrm>
            <a:off x="4590935" y="1304892"/>
            <a:ext cx="856848" cy="161921"/>
          </a:xfrm>
          <a:prstGeom prst="rect">
            <a:avLst/>
          </a:prstGeom>
          <a:noFill/>
          <a:ln/>
        </p:spPr>
        <p:txBody>
          <a:bodyPr wrap="none" lIns="0" tIns="0" rIns="0" bIns="0" rtlCol="0" anchor="ctr"/>
          <a:lstStyle/>
          <a:p>
            <a:pPr algn="l" indent="0" marL="0">
              <a:buNone/>
            </a:pPr>
            <a:r>
              <a:rPr lang="en-US" sz="1050" b="1" dirty="0">
                <a:solidFill>
                  <a:srgbClr val="A855F7"/>
                </a:solidFill>
                <a:latin typeface="等线" pitchFamily="34" charset="0"/>
                <a:ea typeface="等线" pitchFamily="34" charset="-122"/>
                <a:cs typeface="等线" pitchFamily="34" charset="-120"/>
              </a:rPr>
              <a:t>图像与设计AI</a:t>
            </a:r>
            <a:endParaRPr lang="en-US" sz="1050" dirty="0"/>
          </a:p>
        </p:txBody>
      </p:sp>
      <p:sp>
        <p:nvSpPr>
          <p:cNvPr id="15" name="Text 8"/>
          <p:cNvSpPr/>
          <p:nvPr/>
        </p:nvSpPr>
        <p:spPr>
          <a:xfrm>
            <a:off x="4419490" y="156206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Midjourney</a:t>
            </a:r>
            <a:endParaRPr lang="en-US" sz="900" dirty="0"/>
          </a:p>
        </p:txBody>
      </p:sp>
      <p:sp>
        <p:nvSpPr>
          <p:cNvPr id="16" name="Text 9"/>
          <p:cNvSpPr/>
          <p:nvPr/>
        </p:nvSpPr>
        <p:spPr>
          <a:xfrm>
            <a:off x="4419490" y="175255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DALL·E 3</a:t>
            </a:r>
            <a:endParaRPr lang="en-US" sz="900" dirty="0"/>
          </a:p>
        </p:txBody>
      </p:sp>
      <p:sp>
        <p:nvSpPr>
          <p:cNvPr id="17" name="Text 10"/>
          <p:cNvSpPr/>
          <p:nvPr/>
        </p:nvSpPr>
        <p:spPr>
          <a:xfrm>
            <a:off x="4419490" y="194305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Canva AI</a:t>
            </a:r>
            <a:endParaRPr lang="en-US" sz="900" dirty="0"/>
          </a:p>
        </p:txBody>
      </p:sp>
      <p:sp>
        <p:nvSpPr>
          <p:cNvPr id="18" name="Text 11"/>
          <p:cNvSpPr/>
          <p:nvPr/>
        </p:nvSpPr>
        <p:spPr>
          <a:xfrm>
            <a:off x="4419490" y="2133547"/>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Stable Diffusion</a:t>
            </a:r>
            <a:endParaRPr lang="en-US" sz="900" dirty="0"/>
          </a:p>
        </p:txBody>
      </p:sp>
      <p:sp>
        <p:nvSpPr>
          <p:cNvPr id="19" name="Text 12"/>
          <p:cNvSpPr/>
          <p:nvPr/>
        </p:nvSpPr>
        <p:spPr>
          <a:xfrm>
            <a:off x="4419490" y="2324042"/>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用途：做海报、设计文创、生成素材</a:t>
            </a:r>
            <a:endParaRPr lang="en-US" sz="900" dirty="0"/>
          </a:p>
        </p:txBody>
      </p:sp>
      <p:pic>
        <p:nvPicPr>
          <p:cNvPr id="20" name="Image 5" descr="preencoded.png">    </p:cNvPr>
          <p:cNvPicPr>
            <a:picLocks noChangeAspect="1"/>
          </p:cNvPicPr>
          <p:nvPr/>
        </p:nvPicPr>
        <p:blipFill>
          <a:blip r:embed="rId6"/>
          <a:stretch>
            <a:fillRect/>
          </a:stretch>
        </p:blipFill>
        <p:spPr>
          <a:xfrm>
            <a:off x="8076998" y="1142971"/>
            <a:ext cx="3657509" cy="1485863"/>
          </a:xfrm>
          <a:prstGeom prst="rect">
            <a:avLst/>
          </a:prstGeom>
        </p:spPr>
      </p:pic>
      <p:pic>
        <p:nvPicPr>
          <p:cNvPr id="21" name="Image 6" descr="preencoded.png">    </p:cNvPr>
          <p:cNvPicPr>
            <a:picLocks noChangeAspect="1"/>
          </p:cNvPicPr>
          <p:nvPr/>
        </p:nvPicPr>
        <p:blipFill>
          <a:blip r:embed="rId7"/>
          <a:stretch>
            <a:fillRect/>
          </a:stretch>
        </p:blipFill>
        <p:spPr>
          <a:xfrm>
            <a:off x="8229394" y="1323942"/>
            <a:ext cx="152396" cy="133347"/>
          </a:xfrm>
          <a:prstGeom prst="rect">
            <a:avLst/>
          </a:prstGeom>
        </p:spPr>
      </p:pic>
      <p:sp>
        <p:nvSpPr>
          <p:cNvPr id="22" name="Text 13"/>
          <p:cNvSpPr/>
          <p:nvPr/>
        </p:nvSpPr>
        <p:spPr>
          <a:xfrm>
            <a:off x="8419889" y="1304892"/>
            <a:ext cx="856848" cy="161921"/>
          </a:xfrm>
          <a:prstGeom prst="rect">
            <a:avLst/>
          </a:prstGeom>
          <a:noFill/>
          <a:ln/>
        </p:spPr>
        <p:txBody>
          <a:bodyPr wrap="none" lIns="0" tIns="0" rIns="0" bIns="0" rtlCol="0" anchor="ctr"/>
          <a:lstStyle/>
          <a:p>
            <a:pPr algn="l" indent="0" marL="0">
              <a:buNone/>
            </a:pPr>
            <a:r>
              <a:rPr lang="en-US" sz="1050" b="1" dirty="0">
                <a:solidFill>
                  <a:srgbClr val="22C55E"/>
                </a:solidFill>
                <a:latin typeface="等线" pitchFamily="34" charset="0"/>
                <a:ea typeface="等线" pitchFamily="34" charset="-122"/>
                <a:cs typeface="等线" pitchFamily="34" charset="-120"/>
              </a:rPr>
              <a:t>视频与音频AI</a:t>
            </a:r>
            <a:endParaRPr lang="en-US" sz="1050" dirty="0"/>
          </a:p>
        </p:txBody>
      </p:sp>
      <p:sp>
        <p:nvSpPr>
          <p:cNvPr id="23" name="Text 14"/>
          <p:cNvSpPr/>
          <p:nvPr/>
        </p:nvSpPr>
        <p:spPr>
          <a:xfrm>
            <a:off x="8229394" y="156206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Runway / Pika</a:t>
            </a:r>
            <a:endParaRPr lang="en-US" sz="900" dirty="0"/>
          </a:p>
        </p:txBody>
      </p:sp>
      <p:sp>
        <p:nvSpPr>
          <p:cNvPr id="24" name="Text 15"/>
          <p:cNvSpPr/>
          <p:nvPr/>
        </p:nvSpPr>
        <p:spPr>
          <a:xfrm>
            <a:off x="8229394" y="175255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剪映AI</a:t>
            </a:r>
            <a:endParaRPr lang="en-US" sz="900" dirty="0"/>
          </a:p>
        </p:txBody>
      </p:sp>
      <p:sp>
        <p:nvSpPr>
          <p:cNvPr id="25" name="Text 16"/>
          <p:cNvSpPr/>
          <p:nvPr/>
        </p:nvSpPr>
        <p:spPr>
          <a:xfrm>
            <a:off x="8229394" y="1943051"/>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ElevenLabs（语音）</a:t>
            </a:r>
            <a:endParaRPr lang="en-US" sz="900" dirty="0"/>
          </a:p>
        </p:txBody>
      </p:sp>
      <p:sp>
        <p:nvSpPr>
          <p:cNvPr id="26" name="Text 17"/>
          <p:cNvSpPr/>
          <p:nvPr/>
        </p:nvSpPr>
        <p:spPr>
          <a:xfrm>
            <a:off x="8229394" y="2133547"/>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Descript（播客）</a:t>
            </a:r>
            <a:endParaRPr lang="en-US" sz="900" dirty="0"/>
          </a:p>
        </p:txBody>
      </p:sp>
      <p:sp>
        <p:nvSpPr>
          <p:cNvPr id="27" name="Text 18"/>
          <p:cNvSpPr/>
          <p:nvPr/>
        </p:nvSpPr>
        <p:spPr>
          <a:xfrm>
            <a:off x="8229394" y="2324042"/>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用途：短视频制作、播客、数字人配音</a:t>
            </a:r>
            <a:endParaRPr lang="en-US" sz="900" dirty="0"/>
          </a:p>
        </p:txBody>
      </p:sp>
      <p:pic>
        <p:nvPicPr>
          <p:cNvPr id="28" name="Image 7" descr="preencoded.png">    </p:cNvPr>
          <p:cNvPicPr>
            <a:picLocks noChangeAspect="1"/>
          </p:cNvPicPr>
          <p:nvPr/>
        </p:nvPicPr>
        <p:blipFill>
          <a:blip r:embed="rId8"/>
          <a:stretch>
            <a:fillRect/>
          </a:stretch>
        </p:blipFill>
        <p:spPr>
          <a:xfrm>
            <a:off x="457189" y="2781230"/>
            <a:ext cx="3657509" cy="1485863"/>
          </a:xfrm>
          <a:prstGeom prst="rect">
            <a:avLst/>
          </a:prstGeom>
        </p:spPr>
      </p:pic>
      <p:pic>
        <p:nvPicPr>
          <p:cNvPr id="29" name="Image 8" descr="preencoded.png">    </p:cNvPr>
          <p:cNvPicPr>
            <a:picLocks noChangeAspect="1"/>
          </p:cNvPicPr>
          <p:nvPr/>
        </p:nvPicPr>
        <p:blipFill>
          <a:blip r:embed="rId9"/>
          <a:stretch>
            <a:fillRect/>
          </a:stretch>
        </p:blipFill>
        <p:spPr>
          <a:xfrm>
            <a:off x="609585" y="2962201"/>
            <a:ext cx="171446" cy="133347"/>
          </a:xfrm>
          <a:prstGeom prst="rect">
            <a:avLst/>
          </a:prstGeom>
        </p:spPr>
      </p:pic>
      <p:sp>
        <p:nvSpPr>
          <p:cNvPr id="30" name="Text 19"/>
          <p:cNvSpPr/>
          <p:nvPr/>
        </p:nvSpPr>
        <p:spPr>
          <a:xfrm>
            <a:off x="819130" y="2943151"/>
            <a:ext cx="990194" cy="161921"/>
          </a:xfrm>
          <a:prstGeom prst="rect">
            <a:avLst/>
          </a:prstGeom>
          <a:noFill/>
          <a:ln/>
        </p:spPr>
        <p:txBody>
          <a:bodyPr wrap="none" lIns="0" tIns="0" rIns="0" bIns="0" rtlCol="0" anchor="ctr"/>
          <a:lstStyle/>
          <a:p>
            <a:pPr algn="l" indent="0" marL="0">
              <a:buNone/>
            </a:pPr>
            <a:r>
              <a:rPr lang="en-US" sz="1050" b="1" dirty="0">
                <a:solidFill>
                  <a:srgbClr val="F59E0B"/>
                </a:solidFill>
                <a:latin typeface="等线" pitchFamily="34" charset="0"/>
                <a:ea typeface="等线" pitchFamily="34" charset="-122"/>
                <a:cs typeface="等线" pitchFamily="34" charset="-120"/>
              </a:rPr>
              <a:t>Agent与自动化</a:t>
            </a:r>
            <a:endParaRPr lang="en-US" sz="1050" dirty="0"/>
          </a:p>
        </p:txBody>
      </p:sp>
      <p:sp>
        <p:nvSpPr>
          <p:cNvPr id="31" name="Text 20"/>
          <p:cNvSpPr/>
          <p:nvPr/>
        </p:nvSpPr>
        <p:spPr>
          <a:xfrm>
            <a:off x="609585" y="320032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CrewAI</a:t>
            </a:r>
            <a:endParaRPr lang="en-US" sz="900" dirty="0"/>
          </a:p>
        </p:txBody>
      </p:sp>
      <p:sp>
        <p:nvSpPr>
          <p:cNvPr id="32" name="Text 21"/>
          <p:cNvSpPr/>
          <p:nvPr/>
        </p:nvSpPr>
        <p:spPr>
          <a:xfrm>
            <a:off x="609585" y="3390815"/>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Coze / 扣子</a:t>
            </a:r>
            <a:endParaRPr lang="en-US" sz="900" dirty="0"/>
          </a:p>
        </p:txBody>
      </p:sp>
      <p:sp>
        <p:nvSpPr>
          <p:cNvPr id="33" name="Text 22"/>
          <p:cNvSpPr/>
          <p:nvPr/>
        </p:nvSpPr>
        <p:spPr>
          <a:xfrm>
            <a:off x="609585" y="358131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Make / Zapier</a:t>
            </a:r>
            <a:endParaRPr lang="en-US" sz="900" dirty="0"/>
          </a:p>
        </p:txBody>
      </p:sp>
      <p:sp>
        <p:nvSpPr>
          <p:cNvPr id="34" name="Text 23"/>
          <p:cNvSpPr/>
          <p:nvPr/>
        </p:nvSpPr>
        <p:spPr>
          <a:xfrm>
            <a:off x="609585" y="377180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Notion AI</a:t>
            </a:r>
            <a:endParaRPr lang="en-US" sz="900" dirty="0"/>
          </a:p>
        </p:txBody>
      </p:sp>
      <p:sp>
        <p:nvSpPr>
          <p:cNvPr id="35" name="Text 24"/>
          <p:cNvSpPr/>
          <p:nvPr/>
        </p:nvSpPr>
        <p:spPr>
          <a:xfrm>
            <a:off x="609585" y="3962301"/>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用途：搭建AI工作流、自动化运营</a:t>
            </a:r>
            <a:endParaRPr lang="en-US" sz="900" dirty="0"/>
          </a:p>
        </p:txBody>
      </p:sp>
      <p:pic>
        <p:nvPicPr>
          <p:cNvPr id="36" name="Image 9" descr="preencoded.png">    </p:cNvPr>
          <p:cNvPicPr>
            <a:picLocks noChangeAspect="1"/>
          </p:cNvPicPr>
          <p:nvPr/>
        </p:nvPicPr>
        <p:blipFill>
          <a:blip r:embed="rId10"/>
          <a:stretch>
            <a:fillRect/>
          </a:stretch>
        </p:blipFill>
        <p:spPr>
          <a:xfrm>
            <a:off x="4267093" y="2781230"/>
            <a:ext cx="3657509" cy="1485863"/>
          </a:xfrm>
          <a:prstGeom prst="rect">
            <a:avLst/>
          </a:prstGeom>
        </p:spPr>
      </p:pic>
      <p:pic>
        <p:nvPicPr>
          <p:cNvPr id="37" name="Image 10" descr="preencoded.png">    </p:cNvPr>
          <p:cNvPicPr>
            <a:picLocks noChangeAspect="1"/>
          </p:cNvPicPr>
          <p:nvPr/>
        </p:nvPicPr>
        <p:blipFill>
          <a:blip r:embed="rId11"/>
          <a:stretch>
            <a:fillRect/>
          </a:stretch>
        </p:blipFill>
        <p:spPr>
          <a:xfrm>
            <a:off x="4419490" y="2962201"/>
            <a:ext cx="152396" cy="133347"/>
          </a:xfrm>
          <a:prstGeom prst="rect">
            <a:avLst/>
          </a:prstGeom>
        </p:spPr>
      </p:pic>
      <p:sp>
        <p:nvSpPr>
          <p:cNvPr id="38" name="Text 25"/>
          <p:cNvSpPr/>
          <p:nvPr/>
        </p:nvSpPr>
        <p:spPr>
          <a:xfrm>
            <a:off x="4609985" y="2943151"/>
            <a:ext cx="723501" cy="161921"/>
          </a:xfrm>
          <a:prstGeom prst="rect">
            <a:avLst/>
          </a:prstGeom>
          <a:noFill/>
          <a:ln/>
        </p:spPr>
        <p:txBody>
          <a:bodyPr wrap="none" lIns="0" tIns="0" rIns="0" bIns="0" rtlCol="0" anchor="ctr"/>
          <a:lstStyle/>
          <a:p>
            <a:pPr algn="l" indent="0" marL="0">
              <a:buNone/>
            </a:pPr>
            <a:r>
              <a:rPr lang="en-US" sz="1050" b="1" dirty="0">
                <a:solidFill>
                  <a:srgbClr val="EF4444"/>
                </a:solidFill>
                <a:latin typeface="等线" pitchFamily="34" charset="0"/>
                <a:ea typeface="等线" pitchFamily="34" charset="-122"/>
                <a:cs typeface="等线" pitchFamily="34" charset="-120"/>
              </a:rPr>
              <a:t>数据分析AI</a:t>
            </a:r>
            <a:endParaRPr lang="en-US" sz="1050" dirty="0"/>
          </a:p>
        </p:txBody>
      </p:sp>
      <p:sp>
        <p:nvSpPr>
          <p:cNvPr id="39" name="Text 26"/>
          <p:cNvSpPr/>
          <p:nvPr/>
        </p:nvSpPr>
        <p:spPr>
          <a:xfrm>
            <a:off x="4419490" y="320032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ChatGPT Code Interpreter</a:t>
            </a:r>
            <a:endParaRPr lang="en-US" sz="900" dirty="0"/>
          </a:p>
        </p:txBody>
      </p:sp>
      <p:sp>
        <p:nvSpPr>
          <p:cNvPr id="40" name="Text 27"/>
          <p:cNvSpPr/>
          <p:nvPr/>
        </p:nvSpPr>
        <p:spPr>
          <a:xfrm>
            <a:off x="4419490" y="3390815"/>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通义析言</a:t>
            </a:r>
            <a:endParaRPr lang="en-US" sz="900" dirty="0"/>
          </a:p>
        </p:txBody>
      </p:sp>
      <p:sp>
        <p:nvSpPr>
          <p:cNvPr id="41" name="Text 28"/>
          <p:cNvSpPr/>
          <p:nvPr/>
        </p:nvSpPr>
        <p:spPr>
          <a:xfrm>
            <a:off x="4419490" y="358131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Tableau AI</a:t>
            </a:r>
            <a:endParaRPr lang="en-US" sz="900" dirty="0"/>
          </a:p>
        </p:txBody>
      </p:sp>
      <p:sp>
        <p:nvSpPr>
          <p:cNvPr id="42" name="Text 29"/>
          <p:cNvSpPr/>
          <p:nvPr/>
        </p:nvSpPr>
        <p:spPr>
          <a:xfrm>
            <a:off x="4419490" y="377180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飞书多维表格AI</a:t>
            </a:r>
            <a:endParaRPr lang="en-US" sz="900" dirty="0"/>
          </a:p>
        </p:txBody>
      </p:sp>
      <p:sp>
        <p:nvSpPr>
          <p:cNvPr id="43" name="Text 30"/>
          <p:cNvSpPr/>
          <p:nvPr/>
        </p:nvSpPr>
        <p:spPr>
          <a:xfrm>
            <a:off x="4419490" y="3962301"/>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用途：游客数据分析、运营报表</a:t>
            </a:r>
            <a:endParaRPr lang="en-US" sz="900" dirty="0"/>
          </a:p>
        </p:txBody>
      </p:sp>
      <p:pic>
        <p:nvPicPr>
          <p:cNvPr id="44" name="Image 11" descr="preencoded.png">    </p:cNvPr>
          <p:cNvPicPr>
            <a:picLocks noChangeAspect="1"/>
          </p:cNvPicPr>
          <p:nvPr/>
        </p:nvPicPr>
        <p:blipFill>
          <a:blip r:embed="rId12"/>
          <a:stretch>
            <a:fillRect/>
          </a:stretch>
        </p:blipFill>
        <p:spPr>
          <a:xfrm>
            <a:off x="8076998" y="2781230"/>
            <a:ext cx="3657509" cy="1485863"/>
          </a:xfrm>
          <a:prstGeom prst="rect">
            <a:avLst/>
          </a:prstGeom>
        </p:spPr>
      </p:pic>
      <p:pic>
        <p:nvPicPr>
          <p:cNvPr id="45" name="Image 12" descr="preencoded.png">    </p:cNvPr>
          <p:cNvPicPr>
            <a:picLocks noChangeAspect="1"/>
          </p:cNvPicPr>
          <p:nvPr/>
        </p:nvPicPr>
        <p:blipFill>
          <a:blip r:embed="rId13"/>
          <a:stretch>
            <a:fillRect/>
          </a:stretch>
        </p:blipFill>
        <p:spPr>
          <a:xfrm>
            <a:off x="8229394" y="2962201"/>
            <a:ext cx="133347" cy="133347"/>
          </a:xfrm>
          <a:prstGeom prst="rect">
            <a:avLst/>
          </a:prstGeom>
        </p:spPr>
      </p:pic>
      <p:sp>
        <p:nvSpPr>
          <p:cNvPr id="46" name="Text 31"/>
          <p:cNvSpPr/>
          <p:nvPr/>
        </p:nvSpPr>
        <p:spPr>
          <a:xfrm>
            <a:off x="8400840" y="2943151"/>
            <a:ext cx="856848" cy="161921"/>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营销与获客AI</a:t>
            </a:r>
            <a:endParaRPr lang="en-US" sz="1050" dirty="0"/>
          </a:p>
        </p:txBody>
      </p:sp>
      <p:sp>
        <p:nvSpPr>
          <p:cNvPr id="47" name="Text 32"/>
          <p:cNvSpPr/>
          <p:nvPr/>
        </p:nvSpPr>
        <p:spPr>
          <a:xfrm>
            <a:off x="8229394" y="320032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小红书AI助手</a:t>
            </a:r>
            <a:endParaRPr lang="en-US" sz="900" dirty="0"/>
          </a:p>
        </p:txBody>
      </p:sp>
      <p:sp>
        <p:nvSpPr>
          <p:cNvPr id="48" name="Text 33"/>
          <p:cNvSpPr/>
          <p:nvPr/>
        </p:nvSpPr>
        <p:spPr>
          <a:xfrm>
            <a:off x="8229394" y="3390815"/>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抖音AI创作</a:t>
            </a:r>
            <a:endParaRPr lang="en-US" sz="900" dirty="0"/>
          </a:p>
        </p:txBody>
      </p:sp>
      <p:sp>
        <p:nvSpPr>
          <p:cNvPr id="49" name="Text 34"/>
          <p:cNvSpPr/>
          <p:nvPr/>
        </p:nvSpPr>
        <p:spPr>
          <a:xfrm>
            <a:off x="8229394" y="3581310"/>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HubSpot AI</a:t>
            </a:r>
            <a:endParaRPr lang="en-US" sz="900" dirty="0"/>
          </a:p>
        </p:txBody>
      </p:sp>
      <p:sp>
        <p:nvSpPr>
          <p:cNvPr id="50" name="Text 35"/>
          <p:cNvSpPr/>
          <p:nvPr/>
        </p:nvSpPr>
        <p:spPr>
          <a:xfrm>
            <a:off x="8229394" y="3771806"/>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SEMrush AI</a:t>
            </a:r>
            <a:endParaRPr lang="en-US" sz="900" dirty="0"/>
          </a:p>
        </p:txBody>
      </p:sp>
      <p:sp>
        <p:nvSpPr>
          <p:cNvPr id="51" name="Text 36"/>
          <p:cNvSpPr/>
          <p:nvPr/>
        </p:nvSpPr>
        <p:spPr>
          <a:xfrm>
            <a:off x="8229394" y="3962301"/>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用途：社交媒体运营、SEO优化</a:t>
            </a:r>
            <a:endParaRPr lang="en-US" sz="900" dirty="0"/>
          </a:p>
        </p:txBody>
      </p:sp>
      <p:pic>
        <p:nvPicPr>
          <p:cNvPr id="52" name="Image 13" descr="preencoded.png">    </p:cNvPr>
          <p:cNvPicPr>
            <a:picLocks noChangeAspect="1"/>
          </p:cNvPicPr>
          <p:nvPr/>
        </p:nvPicPr>
        <p:blipFill>
          <a:blip r:embed="rId14"/>
          <a:stretch>
            <a:fillRect/>
          </a:stretch>
        </p:blipFill>
        <p:spPr>
          <a:xfrm>
            <a:off x="457189" y="4419490"/>
            <a:ext cx="11277318" cy="419090"/>
          </a:xfrm>
          <a:prstGeom prst="rect">
            <a:avLst/>
          </a:prstGeom>
        </p:spPr>
      </p:pic>
      <p:pic>
        <p:nvPicPr>
          <p:cNvPr id="53" name="Image 14" descr="preencoded.png">    </p:cNvPr>
          <p:cNvPicPr>
            <a:picLocks noChangeAspect="1"/>
          </p:cNvPicPr>
          <p:nvPr/>
        </p:nvPicPr>
        <p:blipFill>
          <a:blip r:embed="rId15"/>
          <a:stretch>
            <a:fillRect/>
          </a:stretch>
        </p:blipFill>
        <p:spPr>
          <a:xfrm>
            <a:off x="2714557" y="4562361"/>
            <a:ext cx="104772" cy="133347"/>
          </a:xfrm>
          <a:prstGeom prst="rect">
            <a:avLst/>
          </a:prstGeom>
        </p:spPr>
      </p:pic>
      <p:sp>
        <p:nvSpPr>
          <p:cNvPr id="54" name="Text 37"/>
          <p:cNvSpPr/>
          <p:nvPr/>
        </p:nvSpPr>
        <p:spPr>
          <a:xfrm>
            <a:off x="2886003" y="4543311"/>
            <a:ext cx="942571"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工具选择原则：</a:t>
            </a:r>
            <a:endParaRPr lang="en-US" sz="1050" dirty="0"/>
          </a:p>
        </p:txBody>
      </p:sp>
      <p:sp>
        <p:nvSpPr>
          <p:cNvPr id="55" name="Text 38"/>
          <p:cNvSpPr/>
          <p:nvPr/>
        </p:nvSpPr>
        <p:spPr>
          <a:xfrm>
            <a:off x="3819430" y="4543311"/>
            <a:ext cx="5685902"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不求多，但求精。初学者建议从ChatGPT+Canva AI+剪映AI这"铁三角"开始，掌握后再扩展。</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写给文旅专业学生的一封信（要点提炼）</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3428914"/>
          </a:xfrm>
          <a:prstGeom prst="rect">
            <a:avLst/>
          </a:prstGeom>
        </p:spPr>
      </p:pic>
      <p:sp>
        <p:nvSpPr>
          <p:cNvPr id="5" name="Text 1"/>
          <p:cNvSpPr/>
          <p:nvPr/>
        </p:nvSpPr>
        <p:spPr>
          <a:xfrm>
            <a:off x="685783" y="1371566"/>
            <a:ext cx="5076317" cy="266693"/>
          </a:xfrm>
          <a:prstGeom prst="rect">
            <a:avLst/>
          </a:prstGeom>
          <a:noFill/>
          <a:ln/>
        </p:spPr>
        <p:txBody>
          <a:bodyPr wrap="none" lIns="0" tIns="0" rIns="0" bIns="0" rtlCol="0" anchor="ctr"/>
          <a:lstStyle/>
          <a:p>
            <a:pPr algn="l" indent="0" marL="0">
              <a:buNone/>
            </a:pPr>
            <a:r>
              <a:rPr lang="en-US" sz="1500" b="1" dirty="0">
                <a:solidFill>
                  <a:srgbClr val="FBBF24"/>
                </a:solidFill>
                <a:latin typeface="宋体" pitchFamily="34" charset="0"/>
                <a:ea typeface="宋体" pitchFamily="34" charset="-122"/>
                <a:cs typeface="宋体" pitchFamily="34" charset="-120"/>
              </a:rPr>
              <a:t>五条核心建议</a:t>
            </a:r>
            <a:endParaRPr lang="en-US" sz="1500" dirty="0"/>
          </a:p>
        </p:txBody>
      </p:sp>
      <p:pic>
        <p:nvPicPr>
          <p:cNvPr id="6" name="Image 2" descr="preencoded.png">    </p:cNvPr>
          <p:cNvPicPr>
            <a:picLocks noChangeAspect="1"/>
          </p:cNvPicPr>
          <p:nvPr/>
        </p:nvPicPr>
        <p:blipFill>
          <a:blip r:embed="rId3"/>
          <a:stretch>
            <a:fillRect/>
          </a:stretch>
        </p:blipFill>
        <p:spPr>
          <a:xfrm>
            <a:off x="685783" y="1790655"/>
            <a:ext cx="304792" cy="304792"/>
          </a:xfrm>
          <a:prstGeom prst="rect">
            <a:avLst/>
          </a:prstGeom>
        </p:spPr>
      </p:pic>
      <p:sp>
        <p:nvSpPr>
          <p:cNvPr id="7" name="Text 2"/>
          <p:cNvSpPr/>
          <p:nvPr/>
        </p:nvSpPr>
        <p:spPr>
          <a:xfrm>
            <a:off x="685783" y="1790655"/>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1</a:t>
            </a:r>
            <a:endParaRPr lang="en-US" sz="1050" dirty="0"/>
          </a:p>
        </p:txBody>
      </p:sp>
      <p:sp>
        <p:nvSpPr>
          <p:cNvPr id="8" name="Text 3"/>
          <p:cNvSpPr/>
          <p:nvPr/>
        </p:nvSpPr>
        <p:spPr>
          <a:xfrm>
            <a:off x="1066773" y="1790655"/>
            <a:ext cx="4695327"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不要把AI当敌人：</a:t>
            </a:r>
            <a:pPr algn="l" indent="0" marL="0">
              <a:buNone/>
            </a:pPr>
            <a:r>
              <a:rPr lang="en-US" sz="1050" dirty="0">
                <a:solidFill>
                  <a:srgbClr val="F5F5F4"/>
                </a:solidFill>
                <a:latin typeface="等线" pitchFamily="34" charset="0"/>
                <a:ea typeface="等线" pitchFamily="34" charset="-122"/>
                <a:cs typeface="等线" pitchFamily="34" charset="-120"/>
              </a:rPr>
              <a:t>你是与"不会用AI的人"竞争，不是与AI竞争。把AI当作你最强大的学习伙伴和工作助手。</a:t>
            </a:r>
            <a:endParaRPr lang="en-US" sz="1050" dirty="0"/>
          </a:p>
        </p:txBody>
      </p:sp>
      <p:pic>
        <p:nvPicPr>
          <p:cNvPr id="9" name="Image 3" descr="preencoded.png">    </p:cNvPr>
          <p:cNvPicPr>
            <a:picLocks noChangeAspect="1"/>
          </p:cNvPicPr>
          <p:nvPr/>
        </p:nvPicPr>
        <p:blipFill>
          <a:blip r:embed="rId4"/>
          <a:stretch>
            <a:fillRect/>
          </a:stretch>
        </p:blipFill>
        <p:spPr>
          <a:xfrm>
            <a:off x="685783" y="2285943"/>
            <a:ext cx="304792" cy="304792"/>
          </a:xfrm>
          <a:prstGeom prst="rect">
            <a:avLst/>
          </a:prstGeom>
        </p:spPr>
      </p:pic>
      <p:sp>
        <p:nvSpPr>
          <p:cNvPr id="10" name="Text 4"/>
          <p:cNvSpPr/>
          <p:nvPr/>
        </p:nvSpPr>
        <p:spPr>
          <a:xfrm>
            <a:off x="685783" y="2285943"/>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2</a:t>
            </a:r>
            <a:endParaRPr lang="en-US" sz="1050" dirty="0"/>
          </a:p>
        </p:txBody>
      </p:sp>
      <p:sp>
        <p:nvSpPr>
          <p:cNvPr id="11" name="Text 5"/>
          <p:cNvSpPr/>
          <p:nvPr/>
        </p:nvSpPr>
        <p:spPr>
          <a:xfrm>
            <a:off x="1066773" y="2285943"/>
            <a:ext cx="4695327"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从作品集开始，而非从简历开始：</a:t>
            </a:r>
            <a:pPr algn="l" indent="0" marL="0">
              <a:buNone/>
            </a:pPr>
            <a:r>
              <a:rPr lang="en-US" sz="1050" dirty="0">
                <a:solidFill>
                  <a:srgbClr val="F5F5F4"/>
                </a:solidFill>
                <a:latin typeface="等线" pitchFamily="34" charset="0"/>
                <a:ea typeface="等线" pitchFamily="34" charset="-122"/>
                <a:cs typeface="等线" pitchFamily="34" charset="-120"/>
              </a:rPr>
              <a:t>企业不再只看学历和证书，更看重你能做什么。大学四年积累一个可展示的作品集比GPA更重要。</a:t>
            </a:r>
            <a:endParaRPr lang="en-US" sz="1050" dirty="0"/>
          </a:p>
        </p:txBody>
      </p:sp>
      <p:pic>
        <p:nvPicPr>
          <p:cNvPr id="12" name="Image 4" descr="preencoded.png">    </p:cNvPr>
          <p:cNvPicPr>
            <a:picLocks noChangeAspect="1"/>
          </p:cNvPicPr>
          <p:nvPr/>
        </p:nvPicPr>
        <p:blipFill>
          <a:blip r:embed="rId5"/>
          <a:stretch>
            <a:fillRect/>
          </a:stretch>
        </p:blipFill>
        <p:spPr>
          <a:xfrm>
            <a:off x="685783" y="2781230"/>
            <a:ext cx="304792" cy="304792"/>
          </a:xfrm>
          <a:prstGeom prst="rect">
            <a:avLst/>
          </a:prstGeom>
        </p:spPr>
      </p:pic>
      <p:sp>
        <p:nvSpPr>
          <p:cNvPr id="13" name="Text 6"/>
          <p:cNvSpPr/>
          <p:nvPr/>
        </p:nvSpPr>
        <p:spPr>
          <a:xfrm>
            <a:off x="685783" y="2781230"/>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3</a:t>
            </a:r>
            <a:endParaRPr lang="en-US" sz="1050" dirty="0"/>
          </a:p>
        </p:txBody>
      </p:sp>
      <p:sp>
        <p:nvSpPr>
          <p:cNvPr id="14" name="Text 7"/>
          <p:cNvSpPr/>
          <p:nvPr/>
        </p:nvSpPr>
        <p:spPr>
          <a:xfrm>
            <a:off x="1066773" y="2781230"/>
            <a:ext cx="4695327"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尽早接触真实场景：</a:t>
            </a:r>
            <a:pPr algn="l" indent="0" marL="0">
              <a:buNone/>
            </a:pPr>
            <a:r>
              <a:rPr lang="en-US" sz="1050" dirty="0">
                <a:solidFill>
                  <a:srgbClr val="F5F5F4"/>
                </a:solidFill>
                <a:latin typeface="等线" pitchFamily="34" charset="0"/>
                <a:ea typeface="等线" pitchFamily="34" charset="-122"/>
                <a:cs typeface="等线" pitchFamily="34" charset="-120"/>
              </a:rPr>
              <a:t>不要等到毕业才接触行业。大二开始参与文旅项目实训、实习、比赛——在真实场景中学习的速度是课堂的10倍。</a:t>
            </a:r>
            <a:endParaRPr lang="en-US" sz="1050" dirty="0"/>
          </a:p>
        </p:txBody>
      </p:sp>
      <p:pic>
        <p:nvPicPr>
          <p:cNvPr id="15" name="Image 5" descr="preencoded.png">    </p:cNvPr>
          <p:cNvPicPr>
            <a:picLocks noChangeAspect="1"/>
          </p:cNvPicPr>
          <p:nvPr/>
        </p:nvPicPr>
        <p:blipFill>
          <a:blip r:embed="rId6"/>
          <a:stretch>
            <a:fillRect/>
          </a:stretch>
        </p:blipFill>
        <p:spPr>
          <a:xfrm>
            <a:off x="685783" y="3276518"/>
            <a:ext cx="304792" cy="304792"/>
          </a:xfrm>
          <a:prstGeom prst="rect">
            <a:avLst/>
          </a:prstGeom>
        </p:spPr>
      </p:pic>
      <p:sp>
        <p:nvSpPr>
          <p:cNvPr id="16" name="Text 8"/>
          <p:cNvSpPr/>
          <p:nvPr/>
        </p:nvSpPr>
        <p:spPr>
          <a:xfrm>
            <a:off x="685783" y="3276518"/>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4</a:t>
            </a:r>
            <a:endParaRPr lang="en-US" sz="1050" dirty="0"/>
          </a:p>
        </p:txBody>
      </p:sp>
      <p:sp>
        <p:nvSpPr>
          <p:cNvPr id="17" name="Text 9"/>
          <p:cNvSpPr/>
          <p:nvPr/>
        </p:nvSpPr>
        <p:spPr>
          <a:xfrm>
            <a:off x="1066773" y="3276518"/>
            <a:ext cx="4695327"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培养"梳型能力结构"：</a:t>
            </a:r>
            <a:pPr algn="l" indent="0" marL="0">
              <a:buNone/>
            </a:pPr>
            <a:r>
              <a:rPr lang="en-US" sz="1050" dirty="0">
                <a:solidFill>
                  <a:srgbClr val="F5F5F4"/>
                </a:solidFill>
                <a:latin typeface="等线" pitchFamily="34" charset="0"/>
                <a:ea typeface="等线" pitchFamily="34" charset="-122"/>
                <a:cs typeface="等线" pitchFamily="34" charset="-120"/>
              </a:rPr>
              <a:t>不要只学文旅，也不只学AI。文旅业务×AI技术×内容创意×商业运营——梳齿越多，越不可替代。</a:t>
            </a:r>
            <a:endParaRPr lang="en-US" sz="1050" dirty="0"/>
          </a:p>
        </p:txBody>
      </p:sp>
      <p:pic>
        <p:nvPicPr>
          <p:cNvPr id="18" name="Image 6" descr="preencoded.png">    </p:cNvPr>
          <p:cNvPicPr>
            <a:picLocks noChangeAspect="1"/>
          </p:cNvPicPr>
          <p:nvPr/>
        </p:nvPicPr>
        <p:blipFill>
          <a:blip r:embed="rId7"/>
          <a:stretch>
            <a:fillRect/>
          </a:stretch>
        </p:blipFill>
        <p:spPr>
          <a:xfrm>
            <a:off x="685783" y="3771806"/>
            <a:ext cx="304792" cy="304792"/>
          </a:xfrm>
          <a:prstGeom prst="rect">
            <a:avLst/>
          </a:prstGeom>
        </p:spPr>
      </p:pic>
      <p:sp>
        <p:nvSpPr>
          <p:cNvPr id="19" name="Text 10"/>
          <p:cNvSpPr/>
          <p:nvPr/>
        </p:nvSpPr>
        <p:spPr>
          <a:xfrm>
            <a:off x="685783" y="3771806"/>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5</a:t>
            </a:r>
            <a:endParaRPr lang="en-US" sz="1050" dirty="0"/>
          </a:p>
        </p:txBody>
      </p:sp>
      <p:sp>
        <p:nvSpPr>
          <p:cNvPr id="20" name="Text 11"/>
          <p:cNvSpPr/>
          <p:nvPr/>
        </p:nvSpPr>
        <p:spPr>
          <a:xfrm>
            <a:off x="1066773" y="3771806"/>
            <a:ext cx="4695327" cy="571486"/>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不要等"准备好"再行动：</a:t>
            </a:r>
            <a:pPr algn="l" indent="0" marL="0">
              <a:buNone/>
            </a:pPr>
            <a:r>
              <a:rPr lang="en-US" sz="1050" dirty="0">
                <a:solidFill>
                  <a:srgbClr val="F5F5F4"/>
                </a:solidFill>
                <a:latin typeface="等线" pitchFamily="34" charset="0"/>
                <a:ea typeface="等线" pitchFamily="34" charset="-122"/>
                <a:cs typeface="等线" pitchFamily="34" charset="-120"/>
              </a:rPr>
              <a:t>AI时代不会给你"准备充分"的时间。边学边做、边做边迭代——今天就开始发布你的第一篇文旅内容，今天就开始学习第一个AI工具。</a:t>
            </a:r>
            <a:endParaRPr lang="en-US" sz="1050" dirty="0"/>
          </a:p>
        </p:txBody>
      </p:sp>
      <p:pic>
        <p:nvPicPr>
          <p:cNvPr id="21" name="Image 7" descr="preencoded.png">    </p:cNvPr>
          <p:cNvPicPr>
            <a:picLocks noChangeAspect="1"/>
          </p:cNvPicPr>
          <p:nvPr/>
        </p:nvPicPr>
        <p:blipFill>
          <a:blip r:embed="rId8"/>
          <a:stretch>
            <a:fillRect/>
          </a:stretch>
        </p:blipFill>
        <p:spPr>
          <a:xfrm>
            <a:off x="6210145" y="1142971"/>
            <a:ext cx="5524362" cy="3428914"/>
          </a:xfrm>
          <a:prstGeom prst="rect">
            <a:avLst/>
          </a:prstGeom>
        </p:spPr>
      </p:pic>
      <p:sp>
        <p:nvSpPr>
          <p:cNvPr id="22" name="Text 12"/>
          <p:cNvSpPr/>
          <p:nvPr/>
        </p:nvSpPr>
        <p:spPr>
          <a:xfrm>
            <a:off x="6438739" y="1371566"/>
            <a:ext cx="5076317" cy="266693"/>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给高校的建议</a:t>
            </a:r>
            <a:endParaRPr lang="en-US" sz="1500" dirty="0"/>
          </a:p>
        </p:txBody>
      </p:sp>
      <p:pic>
        <p:nvPicPr>
          <p:cNvPr id="23" name="Image 8" descr="preencoded.png">    </p:cNvPr>
          <p:cNvPicPr>
            <a:picLocks noChangeAspect="1"/>
          </p:cNvPicPr>
          <p:nvPr/>
        </p:nvPicPr>
        <p:blipFill>
          <a:blip r:embed="rId9"/>
          <a:stretch>
            <a:fillRect/>
          </a:stretch>
        </p:blipFill>
        <p:spPr>
          <a:xfrm>
            <a:off x="6438739" y="1828754"/>
            <a:ext cx="171446" cy="133347"/>
          </a:xfrm>
          <a:prstGeom prst="rect">
            <a:avLst/>
          </a:prstGeom>
        </p:spPr>
      </p:pic>
      <p:sp>
        <p:nvSpPr>
          <p:cNvPr id="24" name="Text 13"/>
          <p:cNvSpPr/>
          <p:nvPr/>
        </p:nvSpPr>
        <p:spPr>
          <a:xfrm>
            <a:off x="6686383" y="1790655"/>
            <a:ext cx="4838198"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从知识讲授转向项目制教学：</a:t>
            </a:r>
            <a:pPr algn="l" indent="0" marL="0">
              <a:buNone/>
            </a:pPr>
            <a:r>
              <a:rPr lang="en-US" sz="1050" dirty="0">
                <a:solidFill>
                  <a:srgbClr val="57534E"/>
                </a:solidFill>
                <a:latin typeface="等线" pitchFamily="34" charset="0"/>
                <a:ea typeface="等线" pitchFamily="34" charset="-122"/>
                <a:cs typeface="等线" pitchFamily="34" charset="-120"/>
              </a:rPr>
              <a:t>围绕真实文旅场景开展项目制学习，让学生在"做项目"中掌握AI工具和行业知识</a:t>
            </a:r>
            <a:endParaRPr lang="en-US" sz="1050" dirty="0"/>
          </a:p>
        </p:txBody>
      </p:sp>
      <p:pic>
        <p:nvPicPr>
          <p:cNvPr id="25" name="Image 9" descr="preencoded.png">    </p:cNvPr>
          <p:cNvPicPr>
            <a:picLocks noChangeAspect="1"/>
          </p:cNvPicPr>
          <p:nvPr/>
        </p:nvPicPr>
        <p:blipFill>
          <a:blip r:embed="rId10"/>
          <a:stretch>
            <a:fillRect/>
          </a:stretch>
        </p:blipFill>
        <p:spPr>
          <a:xfrm>
            <a:off x="6438739" y="2285943"/>
            <a:ext cx="171446" cy="133347"/>
          </a:xfrm>
          <a:prstGeom prst="rect">
            <a:avLst/>
          </a:prstGeom>
        </p:spPr>
      </p:pic>
      <p:sp>
        <p:nvSpPr>
          <p:cNvPr id="26" name="Text 14"/>
          <p:cNvSpPr/>
          <p:nvPr/>
        </p:nvSpPr>
        <p:spPr>
          <a:xfrm>
            <a:off x="6686383" y="2247844"/>
            <a:ext cx="4838198"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培养六类特色人才：</a:t>
            </a:r>
            <a:pPr algn="l" indent="0" marL="0">
              <a:buNone/>
            </a:pPr>
            <a:r>
              <a:rPr lang="en-US" sz="1050" dirty="0">
                <a:solidFill>
                  <a:srgbClr val="57534E"/>
                </a:solidFill>
                <a:latin typeface="等线" pitchFamily="34" charset="0"/>
                <a:ea typeface="等线" pitchFamily="34" charset="-122"/>
                <a:cs typeface="等线" pitchFamily="34" charset="-120"/>
              </a:rPr>
              <a:t>场景主理型、内容叙事型、数据分析型、技术应用型、创业运营型、跨界复合型——因材施教</a:t>
            </a:r>
            <a:endParaRPr lang="en-US" sz="1050" dirty="0"/>
          </a:p>
        </p:txBody>
      </p:sp>
      <p:pic>
        <p:nvPicPr>
          <p:cNvPr id="27" name="Image 10" descr="preencoded.png">    </p:cNvPr>
          <p:cNvPicPr>
            <a:picLocks noChangeAspect="1"/>
          </p:cNvPicPr>
          <p:nvPr/>
        </p:nvPicPr>
        <p:blipFill>
          <a:blip r:embed="rId11"/>
          <a:stretch>
            <a:fillRect/>
          </a:stretch>
        </p:blipFill>
        <p:spPr>
          <a:xfrm>
            <a:off x="6438739" y="2743131"/>
            <a:ext cx="171446" cy="133347"/>
          </a:xfrm>
          <a:prstGeom prst="rect">
            <a:avLst/>
          </a:prstGeom>
        </p:spPr>
      </p:pic>
      <p:sp>
        <p:nvSpPr>
          <p:cNvPr id="28" name="Text 15"/>
          <p:cNvSpPr/>
          <p:nvPr/>
        </p:nvSpPr>
        <p:spPr>
          <a:xfrm>
            <a:off x="6686383" y="2705032"/>
            <a:ext cx="4838198" cy="380990"/>
          </a:xfrm>
          <a:prstGeom prst="rect">
            <a:avLst/>
          </a:prstGeom>
          <a:noFill/>
          <a:ln/>
        </p:spPr>
        <p:txBody>
          <a:bodyPr wrap="squar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产教深度融合：</a:t>
            </a:r>
            <a:pPr algn="l" indent="0" marL="0">
              <a:buNone/>
            </a:pPr>
            <a:r>
              <a:rPr lang="en-US" sz="1050" dirty="0">
                <a:solidFill>
                  <a:srgbClr val="57534E"/>
                </a:solidFill>
                <a:latin typeface="等线" pitchFamily="34" charset="0"/>
                <a:ea typeface="等线" pitchFamily="34" charset="-122"/>
                <a:cs typeface="等线" pitchFamily="34" charset="-120"/>
              </a:rPr>
              <a:t>将AI融入人才培养全流程——AI辅助教学设计、AI模拟实训环境、AI评估学习成果</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六大职业方向矩阵全景</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11277318" cy="419090"/>
          </a:xfrm>
          <a:prstGeom prst="rect">
            <a:avLst/>
          </a:prstGeom>
        </p:spPr>
      </p:pic>
      <p:sp>
        <p:nvSpPr>
          <p:cNvPr id="5" name="Text 1"/>
          <p:cNvSpPr/>
          <p:nvPr/>
        </p:nvSpPr>
        <p:spPr>
          <a:xfrm>
            <a:off x="457189" y="1142971"/>
            <a:ext cx="2142691" cy="4190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职业方向</a:t>
            </a:r>
            <a:endParaRPr lang="en-US" sz="1050" dirty="0"/>
          </a:p>
        </p:txBody>
      </p:sp>
      <p:sp>
        <p:nvSpPr>
          <p:cNvPr id="6" name="Text 2"/>
          <p:cNvSpPr/>
          <p:nvPr/>
        </p:nvSpPr>
        <p:spPr>
          <a:xfrm>
            <a:off x="2590735" y="1142971"/>
            <a:ext cx="3314236" cy="4190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典型角色</a:t>
            </a:r>
            <a:endParaRPr lang="en-US" sz="1050" dirty="0"/>
          </a:p>
        </p:txBody>
      </p:sp>
      <p:sp>
        <p:nvSpPr>
          <p:cNvPr id="7" name="Text 3"/>
          <p:cNvSpPr/>
          <p:nvPr/>
        </p:nvSpPr>
        <p:spPr>
          <a:xfrm>
            <a:off x="5895828" y="1142971"/>
            <a:ext cx="4447683" cy="4190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核心能力要求</a:t>
            </a:r>
            <a:endParaRPr lang="en-US" sz="1050" dirty="0"/>
          </a:p>
        </p:txBody>
      </p:sp>
      <p:sp>
        <p:nvSpPr>
          <p:cNvPr id="8" name="Text 4"/>
          <p:cNvSpPr/>
          <p:nvPr/>
        </p:nvSpPr>
        <p:spPr>
          <a:xfrm>
            <a:off x="10324842" y="1142971"/>
            <a:ext cx="1428334" cy="4190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AI依赖度</a:t>
            </a:r>
            <a:endParaRPr lang="en-US" sz="1050" dirty="0"/>
          </a:p>
        </p:txBody>
      </p:sp>
      <p:pic>
        <p:nvPicPr>
          <p:cNvPr id="9" name="Image 2" descr="preencoded.png">    </p:cNvPr>
          <p:cNvPicPr>
            <a:picLocks noChangeAspect="1"/>
          </p:cNvPicPr>
          <p:nvPr/>
        </p:nvPicPr>
        <p:blipFill>
          <a:blip r:embed="rId3"/>
          <a:stretch>
            <a:fillRect/>
          </a:stretch>
        </p:blipFill>
        <p:spPr>
          <a:xfrm>
            <a:off x="457189" y="1562061"/>
            <a:ext cx="11277318" cy="2562161"/>
          </a:xfrm>
          <a:prstGeom prst="rect">
            <a:avLst/>
          </a:prstGeom>
        </p:spPr>
      </p:pic>
      <p:pic>
        <p:nvPicPr>
          <p:cNvPr id="10" name="Image 3" descr="preencoded.png">    </p:cNvPr>
          <p:cNvPicPr>
            <a:picLocks noChangeAspect="1"/>
          </p:cNvPicPr>
          <p:nvPr/>
        </p:nvPicPr>
        <p:blipFill>
          <a:blip r:embed="rId4"/>
          <a:stretch>
            <a:fillRect/>
          </a:stretch>
        </p:blipFill>
        <p:spPr>
          <a:xfrm>
            <a:off x="457189" y="1562061"/>
            <a:ext cx="11277318" cy="428614"/>
          </a:xfrm>
          <a:prstGeom prst="rect">
            <a:avLst/>
          </a:prstGeom>
        </p:spPr>
      </p:pic>
      <p:sp>
        <p:nvSpPr>
          <p:cNvPr id="11" name="Text 5"/>
          <p:cNvSpPr/>
          <p:nvPr/>
        </p:nvSpPr>
        <p:spPr>
          <a:xfrm>
            <a:off x="457189" y="1562061"/>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文旅主理人</a:t>
            </a:r>
            <a:endParaRPr lang="en-US" sz="1050" dirty="0"/>
          </a:p>
        </p:txBody>
      </p:sp>
      <p:sp>
        <p:nvSpPr>
          <p:cNvPr id="12" name="Text 6"/>
          <p:cNvSpPr/>
          <p:nvPr/>
        </p:nvSpPr>
        <p:spPr>
          <a:xfrm>
            <a:off x="2590735" y="1562061"/>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民宿/线路/营地/非遗体验主理人</a:t>
            </a:r>
            <a:endParaRPr lang="en-US" sz="900" dirty="0"/>
          </a:p>
        </p:txBody>
      </p:sp>
      <p:sp>
        <p:nvSpPr>
          <p:cNvPr id="13" name="Text 7"/>
          <p:cNvSpPr/>
          <p:nvPr/>
        </p:nvSpPr>
        <p:spPr>
          <a:xfrm>
            <a:off x="5895828" y="1562061"/>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选品、叙事、服务设计、社群运营、商业闭环</a:t>
            </a:r>
            <a:endParaRPr lang="en-US" sz="900" dirty="0"/>
          </a:p>
        </p:txBody>
      </p:sp>
      <p:sp>
        <p:nvSpPr>
          <p:cNvPr id="14" name="Text 8"/>
          <p:cNvSpPr/>
          <p:nvPr/>
        </p:nvSpPr>
        <p:spPr>
          <a:xfrm>
            <a:off x="10324842" y="1562061"/>
            <a:ext cx="1428334" cy="428614"/>
          </a:xfrm>
          <a:prstGeom prst="rect">
            <a:avLst/>
          </a:prstGeom>
          <a:noFill/>
          <a:ln/>
        </p:spPr>
        <p:txBody>
          <a:bodyPr wrap="square" lIns="0" tIns="0" rIns="0" bIns="0" rtlCol="0" anchor="ctr"/>
          <a:lstStyle/>
          <a:p>
            <a:pPr algn="l" indent="0" marL="0">
              <a:buNone/>
            </a:pPr>
            <a:r>
              <a:rPr lang="en-US" sz="900" dirty="0">
                <a:solidFill>
                  <a:srgbClr val="D97706"/>
                </a:solidFill>
                <a:latin typeface="等线" pitchFamily="34" charset="0"/>
                <a:ea typeface="等线" pitchFamily="34" charset="-122"/>
                <a:cs typeface="等线" pitchFamily="34" charset="-120"/>
              </a:rPr>
              <a:t>中</a:t>
            </a:r>
            <a:endParaRPr lang="en-US" sz="900" dirty="0"/>
          </a:p>
        </p:txBody>
      </p:sp>
      <p:pic>
        <p:nvPicPr>
          <p:cNvPr id="15" name="Image 4" descr="preencoded.png">    </p:cNvPr>
          <p:cNvPicPr>
            <a:picLocks noChangeAspect="1"/>
          </p:cNvPicPr>
          <p:nvPr/>
        </p:nvPicPr>
        <p:blipFill>
          <a:blip r:embed="rId5"/>
          <a:stretch>
            <a:fillRect/>
          </a:stretch>
        </p:blipFill>
        <p:spPr>
          <a:xfrm>
            <a:off x="457189" y="1990675"/>
            <a:ext cx="11277318" cy="428614"/>
          </a:xfrm>
          <a:prstGeom prst="rect">
            <a:avLst/>
          </a:prstGeom>
        </p:spPr>
      </p:pic>
      <p:sp>
        <p:nvSpPr>
          <p:cNvPr id="16" name="Text 9"/>
          <p:cNvSpPr/>
          <p:nvPr/>
        </p:nvSpPr>
        <p:spPr>
          <a:xfrm>
            <a:off x="457189" y="1990675"/>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OPC(一人公司)</a:t>
            </a:r>
            <a:endParaRPr lang="en-US" sz="1050" dirty="0"/>
          </a:p>
        </p:txBody>
      </p:sp>
      <p:sp>
        <p:nvSpPr>
          <p:cNvPr id="17" name="Text 10"/>
          <p:cNvSpPr/>
          <p:nvPr/>
        </p:nvSpPr>
        <p:spPr>
          <a:xfrm>
            <a:off x="2590735" y="1990675"/>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AI旅行顾问、研学策划个人公司</a:t>
            </a:r>
            <a:endParaRPr lang="en-US" sz="900" dirty="0"/>
          </a:p>
        </p:txBody>
      </p:sp>
      <p:sp>
        <p:nvSpPr>
          <p:cNvPr id="18" name="Text 11"/>
          <p:cNvSpPr/>
          <p:nvPr/>
        </p:nvSpPr>
        <p:spPr>
          <a:xfrm>
            <a:off x="5895828" y="1990675"/>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个人定位、AI工具链、标准化交付、获客转化</a:t>
            </a:r>
            <a:endParaRPr lang="en-US" sz="900" dirty="0"/>
          </a:p>
        </p:txBody>
      </p:sp>
      <p:sp>
        <p:nvSpPr>
          <p:cNvPr id="19" name="Text 12"/>
          <p:cNvSpPr/>
          <p:nvPr/>
        </p:nvSpPr>
        <p:spPr>
          <a:xfrm>
            <a:off x="10324842" y="1990675"/>
            <a:ext cx="1428334" cy="428614"/>
          </a:xfrm>
          <a:prstGeom prst="rect">
            <a:avLst/>
          </a:prstGeom>
          <a:noFill/>
          <a:ln/>
        </p:spPr>
        <p:txBody>
          <a:bodyPr wrap="square" lIns="0" tIns="0" rIns="0" bIns="0" rtlCol="0" anchor="ctr"/>
          <a:lstStyle/>
          <a:p>
            <a:pPr algn="l" indent="0" marL="0">
              <a:buNone/>
            </a:pPr>
            <a:r>
              <a:rPr lang="en-US" sz="900" dirty="0">
                <a:solidFill>
                  <a:srgbClr val="EF4444"/>
                </a:solidFill>
                <a:latin typeface="等线" pitchFamily="34" charset="0"/>
                <a:ea typeface="等线" pitchFamily="34" charset="-122"/>
                <a:cs typeface="等线" pitchFamily="34" charset="-120"/>
              </a:rPr>
              <a:t>高</a:t>
            </a:r>
            <a:endParaRPr lang="en-US" sz="900" dirty="0"/>
          </a:p>
        </p:txBody>
      </p:sp>
      <p:pic>
        <p:nvPicPr>
          <p:cNvPr id="20" name="Image 5" descr="preencoded.png">    </p:cNvPr>
          <p:cNvPicPr>
            <a:picLocks noChangeAspect="1"/>
          </p:cNvPicPr>
          <p:nvPr/>
        </p:nvPicPr>
        <p:blipFill>
          <a:blip r:embed="rId6"/>
          <a:stretch>
            <a:fillRect/>
          </a:stretch>
        </p:blipFill>
        <p:spPr>
          <a:xfrm>
            <a:off x="457189" y="2419290"/>
            <a:ext cx="11277318" cy="428614"/>
          </a:xfrm>
          <a:prstGeom prst="rect">
            <a:avLst/>
          </a:prstGeom>
        </p:spPr>
      </p:pic>
      <p:sp>
        <p:nvSpPr>
          <p:cNvPr id="21" name="Text 13"/>
          <p:cNvSpPr/>
          <p:nvPr/>
        </p:nvSpPr>
        <p:spPr>
          <a:xfrm>
            <a:off x="457189" y="2419290"/>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AI增强型员工</a:t>
            </a:r>
            <a:endParaRPr lang="en-US" sz="1050" dirty="0"/>
          </a:p>
        </p:txBody>
      </p:sp>
      <p:sp>
        <p:nvSpPr>
          <p:cNvPr id="22" name="Text 14"/>
          <p:cNvSpPr/>
          <p:nvPr/>
        </p:nvSpPr>
        <p:spPr>
          <a:xfrm>
            <a:off x="2590735" y="2419290"/>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景区运营/营销专员、导游讲解员</a:t>
            </a:r>
            <a:endParaRPr lang="en-US" sz="900" dirty="0"/>
          </a:p>
        </p:txBody>
      </p:sp>
      <p:sp>
        <p:nvSpPr>
          <p:cNvPr id="23" name="Text 15"/>
          <p:cNvSpPr/>
          <p:nvPr/>
        </p:nvSpPr>
        <p:spPr>
          <a:xfrm>
            <a:off x="5895828" y="2419290"/>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业务理解、提示词工程、数据意识、审核判断</a:t>
            </a:r>
            <a:endParaRPr lang="en-US" sz="900" dirty="0"/>
          </a:p>
        </p:txBody>
      </p:sp>
      <p:sp>
        <p:nvSpPr>
          <p:cNvPr id="24" name="Text 16"/>
          <p:cNvSpPr/>
          <p:nvPr/>
        </p:nvSpPr>
        <p:spPr>
          <a:xfrm>
            <a:off x="10324842" y="2419290"/>
            <a:ext cx="1428334" cy="428614"/>
          </a:xfrm>
          <a:prstGeom prst="rect">
            <a:avLst/>
          </a:prstGeom>
          <a:noFill/>
          <a:ln/>
        </p:spPr>
        <p:txBody>
          <a:bodyPr wrap="square" lIns="0" tIns="0" rIns="0" bIns="0" rtlCol="0" anchor="ctr"/>
          <a:lstStyle/>
          <a:p>
            <a:pPr algn="l" indent="0" marL="0">
              <a:buNone/>
            </a:pPr>
            <a:r>
              <a:rPr lang="en-US" sz="900" dirty="0">
                <a:solidFill>
                  <a:srgbClr val="D97706"/>
                </a:solidFill>
                <a:latin typeface="等线" pitchFamily="34" charset="0"/>
                <a:ea typeface="等线" pitchFamily="34" charset="-122"/>
                <a:cs typeface="等线" pitchFamily="34" charset="-120"/>
              </a:rPr>
              <a:t>中</a:t>
            </a:r>
            <a:endParaRPr lang="en-US" sz="900" dirty="0"/>
          </a:p>
        </p:txBody>
      </p:sp>
      <p:pic>
        <p:nvPicPr>
          <p:cNvPr id="25" name="Image 6" descr="preencoded.png">    </p:cNvPr>
          <p:cNvPicPr>
            <a:picLocks noChangeAspect="1"/>
          </p:cNvPicPr>
          <p:nvPr/>
        </p:nvPicPr>
        <p:blipFill>
          <a:blip r:embed="rId7"/>
          <a:stretch>
            <a:fillRect/>
          </a:stretch>
        </p:blipFill>
        <p:spPr>
          <a:xfrm>
            <a:off x="457189" y="2847904"/>
            <a:ext cx="11277318" cy="428614"/>
          </a:xfrm>
          <a:prstGeom prst="rect">
            <a:avLst/>
          </a:prstGeom>
        </p:spPr>
      </p:pic>
      <p:sp>
        <p:nvSpPr>
          <p:cNvPr id="26" name="Text 17"/>
          <p:cNvSpPr/>
          <p:nvPr/>
        </p:nvSpPr>
        <p:spPr>
          <a:xfrm>
            <a:off x="457189" y="2847904"/>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文旅数据运营者</a:t>
            </a:r>
            <a:endParaRPr lang="en-US" sz="1050" dirty="0"/>
          </a:p>
        </p:txBody>
      </p:sp>
      <p:sp>
        <p:nvSpPr>
          <p:cNvPr id="27" name="Text 18"/>
          <p:cNvSpPr/>
          <p:nvPr/>
        </p:nvSpPr>
        <p:spPr>
          <a:xfrm>
            <a:off x="2590735" y="2847904"/>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游客画像分析师、会员/推荐运营</a:t>
            </a:r>
            <a:endParaRPr lang="en-US" sz="900" dirty="0"/>
          </a:p>
        </p:txBody>
      </p:sp>
      <p:sp>
        <p:nvSpPr>
          <p:cNvPr id="28" name="Text 19"/>
          <p:cNvSpPr/>
          <p:nvPr/>
        </p:nvSpPr>
        <p:spPr>
          <a:xfrm>
            <a:off x="5895828" y="2847904"/>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指标体系、数据清洗、BI看板、A/B测试</a:t>
            </a:r>
            <a:endParaRPr lang="en-US" sz="900" dirty="0"/>
          </a:p>
        </p:txBody>
      </p:sp>
      <p:sp>
        <p:nvSpPr>
          <p:cNvPr id="29" name="Text 20"/>
          <p:cNvSpPr/>
          <p:nvPr/>
        </p:nvSpPr>
        <p:spPr>
          <a:xfrm>
            <a:off x="10324842" y="2847904"/>
            <a:ext cx="1428334" cy="428614"/>
          </a:xfrm>
          <a:prstGeom prst="rect">
            <a:avLst/>
          </a:prstGeom>
          <a:noFill/>
          <a:ln/>
        </p:spPr>
        <p:txBody>
          <a:bodyPr wrap="square" lIns="0" tIns="0" rIns="0" bIns="0" rtlCol="0" anchor="ctr"/>
          <a:lstStyle/>
          <a:p>
            <a:pPr algn="l" indent="0" marL="0">
              <a:buNone/>
            </a:pPr>
            <a:r>
              <a:rPr lang="en-US" sz="900" dirty="0">
                <a:solidFill>
                  <a:srgbClr val="EF4444"/>
                </a:solidFill>
                <a:latin typeface="等线" pitchFamily="34" charset="0"/>
                <a:ea typeface="等线" pitchFamily="34" charset="-122"/>
                <a:cs typeface="等线" pitchFamily="34" charset="-120"/>
              </a:rPr>
              <a:t>高</a:t>
            </a:r>
            <a:endParaRPr lang="en-US" sz="900" dirty="0"/>
          </a:p>
        </p:txBody>
      </p:sp>
      <p:pic>
        <p:nvPicPr>
          <p:cNvPr id="30" name="Image 7" descr="preencoded.png">    </p:cNvPr>
          <p:cNvPicPr>
            <a:picLocks noChangeAspect="1"/>
          </p:cNvPicPr>
          <p:nvPr/>
        </p:nvPicPr>
        <p:blipFill>
          <a:blip r:embed="rId8"/>
          <a:stretch>
            <a:fillRect/>
          </a:stretch>
        </p:blipFill>
        <p:spPr>
          <a:xfrm>
            <a:off x="457189" y="3276518"/>
            <a:ext cx="11277318" cy="428614"/>
          </a:xfrm>
          <a:prstGeom prst="rect">
            <a:avLst/>
          </a:prstGeom>
        </p:spPr>
      </p:pic>
      <p:sp>
        <p:nvSpPr>
          <p:cNvPr id="31" name="Text 21"/>
          <p:cNvSpPr/>
          <p:nvPr/>
        </p:nvSpPr>
        <p:spPr>
          <a:xfrm>
            <a:off x="457189" y="3276518"/>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文旅内容叙事者</a:t>
            </a:r>
            <a:endParaRPr lang="en-US" sz="1050" dirty="0"/>
          </a:p>
        </p:txBody>
      </p:sp>
      <p:sp>
        <p:nvSpPr>
          <p:cNvPr id="32" name="Text 22"/>
          <p:cNvSpPr/>
          <p:nvPr/>
        </p:nvSpPr>
        <p:spPr>
          <a:xfrm>
            <a:off x="2590735" y="3276518"/>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短视频策划、数字人编导</a:t>
            </a:r>
            <a:endParaRPr lang="en-US" sz="900" dirty="0"/>
          </a:p>
        </p:txBody>
      </p:sp>
      <p:sp>
        <p:nvSpPr>
          <p:cNvPr id="33" name="Text 23"/>
          <p:cNvSpPr/>
          <p:nvPr/>
        </p:nvSpPr>
        <p:spPr>
          <a:xfrm>
            <a:off x="5895828" y="3276518"/>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文化理解、脚本创作、审美、版权意识</a:t>
            </a:r>
            <a:endParaRPr lang="en-US" sz="900" dirty="0"/>
          </a:p>
        </p:txBody>
      </p:sp>
      <p:sp>
        <p:nvSpPr>
          <p:cNvPr id="34" name="Text 24"/>
          <p:cNvSpPr/>
          <p:nvPr/>
        </p:nvSpPr>
        <p:spPr>
          <a:xfrm>
            <a:off x="10324842" y="3276518"/>
            <a:ext cx="1428334" cy="428614"/>
          </a:xfrm>
          <a:prstGeom prst="rect">
            <a:avLst/>
          </a:prstGeom>
          <a:noFill/>
          <a:ln/>
        </p:spPr>
        <p:txBody>
          <a:bodyPr wrap="square" lIns="0" tIns="0" rIns="0" bIns="0" rtlCol="0" anchor="ctr"/>
          <a:lstStyle/>
          <a:p>
            <a:pPr algn="l" indent="0" marL="0">
              <a:buNone/>
            </a:pPr>
            <a:r>
              <a:rPr lang="en-US" sz="900" dirty="0">
                <a:solidFill>
                  <a:srgbClr val="D97706"/>
                </a:solidFill>
                <a:latin typeface="等线" pitchFamily="34" charset="0"/>
                <a:ea typeface="等线" pitchFamily="34" charset="-122"/>
                <a:cs typeface="等线" pitchFamily="34" charset="-120"/>
              </a:rPr>
              <a:t>中</a:t>
            </a:r>
            <a:endParaRPr lang="en-US" sz="900" dirty="0"/>
          </a:p>
        </p:txBody>
      </p:sp>
      <p:sp>
        <p:nvSpPr>
          <p:cNvPr id="35" name="Text 25"/>
          <p:cNvSpPr/>
          <p:nvPr/>
        </p:nvSpPr>
        <p:spPr>
          <a:xfrm>
            <a:off x="457189" y="3705132"/>
            <a:ext cx="2142691" cy="428614"/>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地方文旅顾问</a:t>
            </a:r>
            <a:endParaRPr lang="en-US" sz="1050" dirty="0"/>
          </a:p>
        </p:txBody>
      </p:sp>
      <p:sp>
        <p:nvSpPr>
          <p:cNvPr id="36" name="Text 26"/>
          <p:cNvSpPr/>
          <p:nvPr/>
        </p:nvSpPr>
        <p:spPr>
          <a:xfrm>
            <a:off x="2590735" y="3705132"/>
            <a:ext cx="3314236"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县域/景区/乡村旅游运营顾问</a:t>
            </a:r>
            <a:endParaRPr lang="en-US" sz="900" dirty="0"/>
          </a:p>
        </p:txBody>
      </p:sp>
      <p:sp>
        <p:nvSpPr>
          <p:cNvPr id="37" name="Text 27"/>
          <p:cNvSpPr/>
          <p:nvPr/>
        </p:nvSpPr>
        <p:spPr>
          <a:xfrm>
            <a:off x="5895828" y="3705132"/>
            <a:ext cx="4447683" cy="428614"/>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田野调研、政策分析、方案写作、汇报表达</a:t>
            </a:r>
            <a:endParaRPr lang="en-US" sz="900" dirty="0"/>
          </a:p>
        </p:txBody>
      </p:sp>
      <p:sp>
        <p:nvSpPr>
          <p:cNvPr id="38" name="Text 28"/>
          <p:cNvSpPr/>
          <p:nvPr/>
        </p:nvSpPr>
        <p:spPr>
          <a:xfrm>
            <a:off x="10324842" y="3705132"/>
            <a:ext cx="1428334" cy="428614"/>
          </a:xfrm>
          <a:prstGeom prst="rect">
            <a:avLst/>
          </a:prstGeom>
          <a:noFill/>
          <a:ln/>
        </p:spPr>
        <p:txBody>
          <a:bodyPr wrap="square" lIns="0" tIns="0" rIns="0" bIns="0" rtlCol="0" anchor="ctr"/>
          <a:lstStyle/>
          <a:p>
            <a:pPr algn="l" indent="0" marL="0">
              <a:buNone/>
            </a:pPr>
            <a:r>
              <a:rPr lang="en-US" sz="900" dirty="0">
                <a:solidFill>
                  <a:srgbClr val="22C55E"/>
                </a:solidFill>
                <a:latin typeface="等线" pitchFamily="34" charset="0"/>
                <a:ea typeface="等线" pitchFamily="34" charset="-122"/>
                <a:cs typeface="等线" pitchFamily="34" charset="-120"/>
              </a:rPr>
              <a:t>低</a:t>
            </a:r>
            <a:endParaRPr lang="en-US" sz="900" dirty="0"/>
          </a:p>
        </p:txBody>
      </p:sp>
      <p:pic>
        <p:nvPicPr>
          <p:cNvPr id="39" name="Image 8" descr="preencoded.png">    </p:cNvPr>
          <p:cNvPicPr>
            <a:picLocks noChangeAspect="1"/>
          </p:cNvPicPr>
          <p:nvPr/>
        </p:nvPicPr>
        <p:blipFill>
          <a:blip r:embed="rId9"/>
          <a:stretch>
            <a:fillRect/>
          </a:stretch>
        </p:blipFill>
        <p:spPr>
          <a:xfrm>
            <a:off x="457189" y="4314717"/>
            <a:ext cx="11277318" cy="704832"/>
          </a:xfrm>
          <a:prstGeom prst="rect">
            <a:avLst/>
          </a:prstGeom>
        </p:spPr>
      </p:pic>
      <p:pic>
        <p:nvPicPr>
          <p:cNvPr id="40" name="Image 9" descr="preencoded.png">    </p:cNvPr>
          <p:cNvPicPr>
            <a:picLocks noChangeAspect="1"/>
          </p:cNvPicPr>
          <p:nvPr/>
        </p:nvPicPr>
        <p:blipFill>
          <a:blip r:embed="rId10"/>
          <a:stretch>
            <a:fillRect/>
          </a:stretch>
        </p:blipFill>
        <p:spPr>
          <a:xfrm>
            <a:off x="619110" y="4505212"/>
            <a:ext cx="133347" cy="133347"/>
          </a:xfrm>
          <a:prstGeom prst="rect">
            <a:avLst/>
          </a:prstGeom>
        </p:spPr>
      </p:pic>
      <p:sp>
        <p:nvSpPr>
          <p:cNvPr id="41" name="Text 29"/>
          <p:cNvSpPr/>
          <p:nvPr/>
        </p:nvSpPr>
        <p:spPr>
          <a:xfrm>
            <a:off x="828654" y="4486163"/>
            <a:ext cx="675877" cy="161921"/>
          </a:xfrm>
          <a:prstGeom prst="rect">
            <a:avLst/>
          </a:prstGeom>
          <a:noFill/>
          <a:ln/>
        </p:spPr>
        <p:txBody>
          <a:bodyPr wrap="none" lIns="0" tIns="0" rIns="0" bIns="0" rtlCol="0" anchor="ctr"/>
          <a:lstStyle/>
          <a:p>
            <a:pPr algn="l" indent="0" marL="0">
              <a:buNone/>
            </a:pPr>
            <a:r>
              <a:rPr lang="en-US" sz="1050" b="1" dirty="0">
                <a:solidFill>
                  <a:srgbClr val="44403C"/>
                </a:solidFill>
                <a:latin typeface="等线" pitchFamily="34" charset="0"/>
                <a:ea typeface="等线" pitchFamily="34" charset="-122"/>
                <a:cs typeface="等线" pitchFamily="34" charset="-120"/>
              </a:rPr>
              <a:t>选择建议：</a:t>
            </a:r>
            <a:endParaRPr lang="en-US" sz="1050" dirty="0"/>
          </a:p>
        </p:txBody>
      </p:sp>
      <p:sp>
        <p:nvSpPr>
          <p:cNvPr id="42" name="Text 30"/>
          <p:cNvSpPr/>
          <p:nvPr/>
        </p:nvSpPr>
        <p:spPr>
          <a:xfrm>
            <a:off x="619110" y="4486163"/>
            <a:ext cx="10876897" cy="352416"/>
          </a:xfrm>
          <a:prstGeom prst="rect">
            <a:avLst/>
          </a:prstGeom>
          <a:noFill/>
          <a:ln/>
        </p:spPr>
        <p:txBody>
          <a:bodyPr wrap="squar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六大方向不是互斥的——你可以从"AI增强型员工"开始积累经验，逐步发展为"文旅内容叙事者"建立个人品牌，最终走向"文旅主理人"或"OPC"的独立之路。关键是找到自己最有热情和擅长的方向作为起点。</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OPC创业案例集精选</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1371566"/>
          </a:xfrm>
          <a:prstGeom prst="rect">
            <a:avLst/>
          </a:prstGeom>
        </p:spPr>
      </p:pic>
      <p:sp>
        <p:nvSpPr>
          <p:cNvPr id="5" name="Text 1"/>
          <p:cNvSpPr/>
          <p:nvPr/>
        </p:nvSpPr>
        <p:spPr>
          <a:xfrm>
            <a:off x="647684" y="1371566"/>
            <a:ext cx="5171565"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享梦游OPC联盟模式</a:t>
            </a:r>
            <a:endParaRPr lang="en-US" sz="1200" dirty="0"/>
          </a:p>
        </p:txBody>
      </p:sp>
      <p:sp>
        <p:nvSpPr>
          <p:cNvPr id="6" name="Text 2"/>
          <p:cNvSpPr/>
          <p:nvPr/>
        </p:nvSpPr>
        <p:spPr>
          <a:xfrm>
            <a:off x="647684" y="1676358"/>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模式：</a:t>
            </a:r>
            <a:pPr algn="l" indent="0" marL="0">
              <a:buNone/>
            </a:pPr>
            <a:r>
              <a:rPr lang="en-US" sz="1050" dirty="0">
                <a:solidFill>
                  <a:srgbClr val="78716C"/>
                </a:solidFill>
                <a:latin typeface="等线" pitchFamily="34" charset="0"/>
                <a:ea typeface="等线" pitchFamily="34" charset="-122"/>
                <a:cs typeface="等线" pitchFamily="34" charset="-120"/>
              </a:rPr>
              <a:t>平台提供技术底座和供应链支持，个体OPC专注于客户获取和体验交付</a:t>
            </a:r>
            <a:endParaRPr lang="en-US" sz="1050" dirty="0"/>
          </a:p>
        </p:txBody>
      </p:sp>
      <p:sp>
        <p:nvSpPr>
          <p:cNvPr id="7" name="Text 3"/>
          <p:cNvSpPr/>
          <p:nvPr/>
        </p:nvSpPr>
        <p:spPr>
          <a:xfrm>
            <a:off x="647684" y="1904952"/>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启示：</a:t>
            </a:r>
            <a:pPr algn="l" indent="0" marL="0">
              <a:buNone/>
            </a:pPr>
            <a:r>
              <a:rPr lang="en-US" sz="1050" dirty="0">
                <a:solidFill>
                  <a:srgbClr val="78716C"/>
                </a:solidFill>
                <a:latin typeface="等线" pitchFamily="34" charset="0"/>
                <a:ea typeface="等线" pitchFamily="34" charset="-122"/>
                <a:cs typeface="等线" pitchFamily="34" charset="-120"/>
              </a:rPr>
              <a:t>"平台+个体"的协作模式让OPC可以专注核心价值环节，非核心环节由平台赋能</a:t>
            </a:r>
            <a:endParaRPr lang="en-US" sz="1050" dirty="0"/>
          </a:p>
        </p:txBody>
      </p:sp>
      <p:sp>
        <p:nvSpPr>
          <p:cNvPr id="8" name="Text 4"/>
          <p:cNvSpPr/>
          <p:nvPr/>
        </p:nvSpPr>
        <p:spPr>
          <a:xfrm>
            <a:off x="647684" y="2133547"/>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关键数据：</a:t>
            </a:r>
            <a:pPr algn="l" indent="0" marL="0">
              <a:buNone/>
            </a:pPr>
            <a:r>
              <a:rPr lang="en-US" sz="1050" dirty="0">
                <a:solidFill>
                  <a:srgbClr val="78716C"/>
                </a:solidFill>
                <a:latin typeface="等线" pitchFamily="34" charset="0"/>
                <a:ea typeface="等线" pitchFamily="34" charset="-122"/>
                <a:cs typeface="等线" pitchFamily="34" charset="-120"/>
              </a:rPr>
              <a:t>待补充（具体OPC数量和营收数据需核实）</a:t>
            </a:r>
            <a:endParaRPr lang="en-US" sz="1050" dirty="0"/>
          </a:p>
        </p:txBody>
      </p:sp>
      <p:pic>
        <p:nvPicPr>
          <p:cNvPr id="9" name="Image 2" descr="preencoded.png">    </p:cNvPr>
          <p:cNvPicPr>
            <a:picLocks noChangeAspect="1"/>
          </p:cNvPicPr>
          <p:nvPr/>
        </p:nvPicPr>
        <p:blipFill>
          <a:blip r:embed="rId3"/>
          <a:stretch>
            <a:fillRect/>
          </a:stretch>
        </p:blipFill>
        <p:spPr>
          <a:xfrm>
            <a:off x="6191095" y="1142971"/>
            <a:ext cx="5543411" cy="1371566"/>
          </a:xfrm>
          <a:prstGeom prst="rect">
            <a:avLst/>
          </a:prstGeom>
        </p:spPr>
      </p:pic>
      <p:sp>
        <p:nvSpPr>
          <p:cNvPr id="10" name="Text 5"/>
          <p:cNvSpPr/>
          <p:nvPr/>
        </p:nvSpPr>
        <p:spPr>
          <a:xfrm>
            <a:off x="6381590" y="1371566"/>
            <a:ext cx="5171565"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龙文区OPC孵化中心</a:t>
            </a:r>
            <a:endParaRPr lang="en-US" sz="1200" dirty="0"/>
          </a:p>
        </p:txBody>
      </p:sp>
      <p:sp>
        <p:nvSpPr>
          <p:cNvPr id="11" name="Text 6"/>
          <p:cNvSpPr/>
          <p:nvPr/>
        </p:nvSpPr>
        <p:spPr>
          <a:xfrm>
            <a:off x="6381590" y="1676358"/>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模式：</a:t>
            </a:r>
            <a:pPr algn="l" indent="0" marL="0">
              <a:buNone/>
            </a:pPr>
            <a:r>
              <a:rPr lang="en-US" sz="1050" dirty="0">
                <a:solidFill>
                  <a:srgbClr val="78716C"/>
                </a:solidFill>
                <a:latin typeface="等线" pitchFamily="34" charset="0"/>
                <a:ea typeface="等线" pitchFamily="34" charset="-122"/>
                <a:cs typeface="等线" pitchFamily="34" charset="-120"/>
              </a:rPr>
              <a:t>政府产业园为OPC提供培训、法务、财税、AI工具等一站式孵化服务</a:t>
            </a:r>
            <a:endParaRPr lang="en-US" sz="1050" dirty="0"/>
          </a:p>
        </p:txBody>
      </p:sp>
      <p:sp>
        <p:nvSpPr>
          <p:cNvPr id="12" name="Text 7"/>
          <p:cNvSpPr/>
          <p:nvPr/>
        </p:nvSpPr>
        <p:spPr>
          <a:xfrm>
            <a:off x="6381590" y="1904952"/>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启示：</a:t>
            </a:r>
            <a:pPr algn="l" indent="0" marL="0">
              <a:buNone/>
            </a:pPr>
            <a:r>
              <a:rPr lang="en-US" sz="1050" dirty="0">
                <a:solidFill>
                  <a:srgbClr val="78716C"/>
                </a:solidFill>
                <a:latin typeface="等线" pitchFamily="34" charset="0"/>
                <a:ea typeface="等线" pitchFamily="34" charset="-122"/>
                <a:cs typeface="等线" pitchFamily="34" charset="-120"/>
              </a:rPr>
              <a:t>OPC不是"一个人在战斗"，可以借助政府和产业生态的支持降低创业门槛</a:t>
            </a:r>
            <a:endParaRPr lang="en-US" sz="1050" dirty="0"/>
          </a:p>
        </p:txBody>
      </p:sp>
      <p:sp>
        <p:nvSpPr>
          <p:cNvPr id="13" name="Text 8"/>
          <p:cNvSpPr/>
          <p:nvPr/>
        </p:nvSpPr>
        <p:spPr>
          <a:xfrm>
            <a:off x="6381590" y="2133547"/>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关键数据：</a:t>
            </a:r>
            <a:pPr algn="l" indent="0" marL="0">
              <a:buNone/>
            </a:pPr>
            <a:r>
              <a:rPr lang="en-US" sz="1050" dirty="0">
                <a:solidFill>
                  <a:srgbClr val="78716C"/>
                </a:solidFill>
                <a:latin typeface="等线" pitchFamily="34" charset="0"/>
                <a:ea typeface="等线" pitchFamily="34" charset="-122"/>
                <a:cs typeface="等线" pitchFamily="34" charset="-120"/>
              </a:rPr>
              <a:t>待补充（具体孵化OPC数量和成功案例需核实）</a:t>
            </a:r>
            <a:endParaRPr lang="en-US" sz="1050" dirty="0"/>
          </a:p>
        </p:txBody>
      </p:sp>
      <p:pic>
        <p:nvPicPr>
          <p:cNvPr id="14" name="Image 3" descr="preencoded.png">    </p:cNvPr>
          <p:cNvPicPr>
            <a:picLocks noChangeAspect="1"/>
          </p:cNvPicPr>
          <p:nvPr/>
        </p:nvPicPr>
        <p:blipFill>
          <a:blip r:embed="rId4"/>
          <a:stretch>
            <a:fillRect/>
          </a:stretch>
        </p:blipFill>
        <p:spPr>
          <a:xfrm>
            <a:off x="457189" y="2705032"/>
            <a:ext cx="5543411" cy="1371566"/>
          </a:xfrm>
          <a:prstGeom prst="rect">
            <a:avLst/>
          </a:prstGeom>
        </p:spPr>
      </p:pic>
      <p:sp>
        <p:nvSpPr>
          <p:cNvPr id="15" name="Text 9"/>
          <p:cNvSpPr/>
          <p:nvPr/>
        </p:nvSpPr>
        <p:spPr>
          <a:xfrm>
            <a:off x="647684" y="2933627"/>
            <a:ext cx="5171565"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广东文旅兴趣营与主理人生态</a:t>
            </a:r>
            <a:endParaRPr lang="en-US" sz="1200" dirty="0"/>
          </a:p>
        </p:txBody>
      </p:sp>
      <p:sp>
        <p:nvSpPr>
          <p:cNvPr id="16" name="Text 10"/>
          <p:cNvSpPr/>
          <p:nvPr/>
        </p:nvSpPr>
        <p:spPr>
          <a:xfrm>
            <a:off x="647684" y="3238419"/>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模式：</a:t>
            </a:r>
            <a:pPr algn="l" indent="0" marL="0">
              <a:buNone/>
            </a:pPr>
            <a:r>
              <a:rPr lang="en-US" sz="1050" dirty="0">
                <a:solidFill>
                  <a:srgbClr val="78716C"/>
                </a:solidFill>
                <a:latin typeface="等线" pitchFamily="34" charset="0"/>
                <a:ea typeface="等线" pitchFamily="34" charset="-122"/>
                <a:cs typeface="等线" pitchFamily="34" charset="-120"/>
              </a:rPr>
              <a:t>通过培训、社群、赛事构建文旅主理人生态，培育新一代文旅创业者</a:t>
            </a:r>
            <a:endParaRPr lang="en-US" sz="1050" dirty="0"/>
          </a:p>
        </p:txBody>
      </p:sp>
      <p:sp>
        <p:nvSpPr>
          <p:cNvPr id="17" name="Text 11"/>
          <p:cNvSpPr/>
          <p:nvPr/>
        </p:nvSpPr>
        <p:spPr>
          <a:xfrm>
            <a:off x="647684" y="3467013"/>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启示：</a:t>
            </a:r>
            <a:pPr algn="l" indent="0" marL="0">
              <a:buNone/>
            </a:pPr>
            <a:r>
              <a:rPr lang="en-US" sz="1050" dirty="0">
                <a:solidFill>
                  <a:srgbClr val="78716C"/>
                </a:solidFill>
                <a:latin typeface="等线" pitchFamily="34" charset="0"/>
                <a:ea typeface="等线" pitchFamily="34" charset="-122"/>
                <a:cs typeface="等线" pitchFamily="34" charset="-120"/>
              </a:rPr>
              <a:t>主理人生态不是单点培养，而是构建"培训-社群-赛事-孵化"的完整生态链</a:t>
            </a:r>
            <a:endParaRPr lang="en-US" sz="1050" dirty="0"/>
          </a:p>
        </p:txBody>
      </p:sp>
      <p:sp>
        <p:nvSpPr>
          <p:cNvPr id="18" name="Text 12"/>
          <p:cNvSpPr/>
          <p:nvPr/>
        </p:nvSpPr>
        <p:spPr>
          <a:xfrm>
            <a:off x="647684" y="3695608"/>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关键数据：</a:t>
            </a:r>
            <a:pPr algn="l" indent="0" marL="0">
              <a:buNone/>
            </a:pPr>
            <a:r>
              <a:rPr lang="en-US" sz="1050" dirty="0">
                <a:solidFill>
                  <a:srgbClr val="78716C"/>
                </a:solidFill>
                <a:latin typeface="等线" pitchFamily="34" charset="0"/>
                <a:ea typeface="等线" pitchFamily="34" charset="-122"/>
                <a:cs typeface="等线" pitchFamily="34" charset="-120"/>
              </a:rPr>
              <a:t>待补充</a:t>
            </a:r>
            <a:endParaRPr lang="en-US" sz="1050" dirty="0"/>
          </a:p>
        </p:txBody>
      </p:sp>
      <p:pic>
        <p:nvPicPr>
          <p:cNvPr id="19" name="Image 4" descr="preencoded.png">    </p:cNvPr>
          <p:cNvPicPr>
            <a:picLocks noChangeAspect="1"/>
          </p:cNvPicPr>
          <p:nvPr/>
        </p:nvPicPr>
        <p:blipFill>
          <a:blip r:embed="rId5"/>
          <a:stretch>
            <a:fillRect/>
          </a:stretch>
        </p:blipFill>
        <p:spPr>
          <a:xfrm>
            <a:off x="6191095" y="2705032"/>
            <a:ext cx="5543411" cy="1371566"/>
          </a:xfrm>
          <a:prstGeom prst="rect">
            <a:avLst/>
          </a:prstGeom>
        </p:spPr>
      </p:pic>
      <p:sp>
        <p:nvSpPr>
          <p:cNvPr id="20" name="Text 13"/>
          <p:cNvSpPr/>
          <p:nvPr/>
        </p:nvSpPr>
        <p:spPr>
          <a:xfrm>
            <a:off x="6381590" y="2933627"/>
            <a:ext cx="5171565"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贵州文旅主理人创新创业大赛</a:t>
            </a:r>
            <a:endParaRPr lang="en-US" sz="1200" dirty="0"/>
          </a:p>
        </p:txBody>
      </p:sp>
      <p:sp>
        <p:nvSpPr>
          <p:cNvPr id="21" name="Text 14"/>
          <p:cNvSpPr/>
          <p:nvPr/>
        </p:nvSpPr>
        <p:spPr>
          <a:xfrm>
            <a:off x="6381590" y="3238419"/>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模式：</a:t>
            </a:r>
            <a:pPr algn="l" indent="0" marL="0">
              <a:buNone/>
            </a:pPr>
            <a:r>
              <a:rPr lang="en-US" sz="1050" dirty="0">
                <a:solidFill>
                  <a:srgbClr val="78716C"/>
                </a:solidFill>
                <a:latin typeface="等线" pitchFamily="34" charset="0"/>
                <a:ea typeface="等线" pitchFamily="34" charset="-122"/>
                <a:cs typeface="等线" pitchFamily="34" charset="-120"/>
              </a:rPr>
              <a:t>以赛事为牵引，发掘和扶持文旅主理人创新创业项目</a:t>
            </a:r>
            <a:endParaRPr lang="en-US" sz="1050" dirty="0"/>
          </a:p>
        </p:txBody>
      </p:sp>
      <p:sp>
        <p:nvSpPr>
          <p:cNvPr id="22" name="Text 15"/>
          <p:cNvSpPr/>
          <p:nvPr/>
        </p:nvSpPr>
        <p:spPr>
          <a:xfrm>
            <a:off x="6381590" y="3467013"/>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启示：</a:t>
            </a:r>
            <a:pPr algn="l" indent="0" marL="0">
              <a:buNone/>
            </a:pPr>
            <a:r>
              <a:rPr lang="en-US" sz="1050" dirty="0">
                <a:solidFill>
                  <a:srgbClr val="78716C"/>
                </a:solidFill>
                <a:latin typeface="等线" pitchFamily="34" charset="0"/>
                <a:ea typeface="等线" pitchFamily="34" charset="-122"/>
                <a:cs typeface="等线" pitchFamily="34" charset="-120"/>
              </a:rPr>
              <a:t>赛事是OPC获取曝光、资源和人脉的高效路径——"以赛代练、以赛代推"</a:t>
            </a:r>
            <a:endParaRPr lang="en-US" sz="1050" dirty="0"/>
          </a:p>
        </p:txBody>
      </p:sp>
      <p:sp>
        <p:nvSpPr>
          <p:cNvPr id="23" name="Text 16"/>
          <p:cNvSpPr/>
          <p:nvPr/>
        </p:nvSpPr>
        <p:spPr>
          <a:xfrm>
            <a:off x="6381590" y="3695608"/>
            <a:ext cx="5171565" cy="190495"/>
          </a:xfrm>
          <a:prstGeom prst="rect">
            <a:avLst/>
          </a:prstGeom>
          <a:noFill/>
          <a:ln/>
        </p:spPr>
        <p:txBody>
          <a:bodyPr wrap="none" lIns="0" tIns="0" rIns="0" bIns="0" rtlCol="0" anchor="ctr"/>
          <a:lstStyle/>
          <a:p>
            <a:pPr algn="l" indent="0" marL="0">
              <a:buNone/>
            </a:pPr>
            <a:r>
              <a:rPr lang="en-US" sz="1050" b="1" dirty="0">
                <a:solidFill>
                  <a:srgbClr val="78716C"/>
                </a:solidFill>
                <a:latin typeface="等线" pitchFamily="34" charset="0"/>
                <a:ea typeface="等线" pitchFamily="34" charset="-122"/>
                <a:cs typeface="等线" pitchFamily="34" charset="-120"/>
              </a:rPr>
              <a:t>关键数据：</a:t>
            </a:r>
            <a:pPr algn="l" indent="0" marL="0">
              <a:buNone/>
            </a:pPr>
            <a:r>
              <a:rPr lang="en-US" sz="1050" dirty="0">
                <a:solidFill>
                  <a:srgbClr val="78716C"/>
                </a:solidFill>
                <a:latin typeface="等线" pitchFamily="34" charset="0"/>
                <a:ea typeface="等线" pitchFamily="34" charset="-122"/>
                <a:cs typeface="等线" pitchFamily="34" charset="-120"/>
              </a:rPr>
              <a:t>待补充</a:t>
            </a:r>
            <a:endParaRPr lang="en-US" sz="1050" dirty="0"/>
          </a:p>
        </p:txBody>
      </p:sp>
      <p:pic>
        <p:nvPicPr>
          <p:cNvPr id="24" name="Image 5" descr="preencoded.png">    </p:cNvPr>
          <p:cNvPicPr>
            <a:picLocks noChangeAspect="1"/>
          </p:cNvPicPr>
          <p:nvPr/>
        </p:nvPicPr>
        <p:blipFill>
          <a:blip r:embed="rId6"/>
          <a:stretch>
            <a:fillRect/>
          </a:stretch>
        </p:blipFill>
        <p:spPr>
          <a:xfrm>
            <a:off x="457189" y="4228994"/>
            <a:ext cx="11277318" cy="514337"/>
          </a:xfrm>
          <a:prstGeom prst="rect">
            <a:avLst/>
          </a:prstGeom>
        </p:spPr>
      </p:pic>
      <p:pic>
        <p:nvPicPr>
          <p:cNvPr id="25" name="Image 6" descr="preencoded.png">    </p:cNvPr>
          <p:cNvPicPr>
            <a:picLocks noChangeAspect="1"/>
          </p:cNvPicPr>
          <p:nvPr/>
        </p:nvPicPr>
        <p:blipFill>
          <a:blip r:embed="rId7"/>
          <a:stretch>
            <a:fillRect/>
          </a:stretch>
        </p:blipFill>
        <p:spPr>
          <a:xfrm>
            <a:off x="619110" y="4419490"/>
            <a:ext cx="133347" cy="133347"/>
          </a:xfrm>
          <a:prstGeom prst="rect">
            <a:avLst/>
          </a:prstGeom>
        </p:spPr>
      </p:pic>
      <p:sp>
        <p:nvSpPr>
          <p:cNvPr id="26" name="Text 17"/>
          <p:cNvSpPr/>
          <p:nvPr/>
        </p:nvSpPr>
        <p:spPr>
          <a:xfrm>
            <a:off x="828654" y="4400440"/>
            <a:ext cx="942571" cy="161921"/>
          </a:xfrm>
          <a:prstGeom prst="rect">
            <a:avLst/>
          </a:prstGeom>
          <a:noFill/>
          <a:ln/>
        </p:spPr>
        <p:txBody>
          <a:bodyPr wrap="none" lIns="0" tIns="0" rIns="0" bIns="0" rtlCol="0" anchor="ctr"/>
          <a:lstStyle/>
          <a:p>
            <a:pPr algn="l" indent="0" marL="0">
              <a:buNone/>
            </a:pPr>
            <a:r>
              <a:rPr lang="en-US" sz="1050" b="1" dirty="0">
                <a:solidFill>
                  <a:srgbClr val="44403C"/>
                </a:solidFill>
                <a:latin typeface="等线" pitchFamily="34" charset="0"/>
                <a:ea typeface="等线" pitchFamily="34" charset="-122"/>
                <a:cs typeface="等线" pitchFamily="34" charset="-120"/>
              </a:rPr>
              <a:t>案例共同启示：</a:t>
            </a:r>
            <a:endParaRPr lang="en-US" sz="1050" dirty="0"/>
          </a:p>
        </p:txBody>
      </p:sp>
      <p:sp>
        <p:nvSpPr>
          <p:cNvPr id="27" name="Text 18"/>
          <p:cNvSpPr/>
          <p:nvPr/>
        </p:nvSpPr>
        <p:spPr>
          <a:xfrm>
            <a:off x="1762081" y="4400440"/>
            <a:ext cx="8514756" cy="161921"/>
          </a:xfrm>
          <a:prstGeom prst="rect">
            <a:avLst/>
          </a:prstGeom>
          <a:noFill/>
          <a:ln/>
        </p:spPr>
        <p:txBody>
          <a:bodyPr wrap="non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成功的OPC不是孤立存在的——他们都借助了平台、生态或政策的力量。OPC的本质是"个人+AI+生态"的协作模式，而非"一个人对抗全世界"。</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职业能力自评量表（简化版）</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600260"/>
          </a:xfrm>
          <a:prstGeom prst="rect">
            <a:avLst/>
          </a:prstGeom>
        </p:spPr>
      </p:pic>
      <p:pic>
        <p:nvPicPr>
          <p:cNvPr id="5" name="Image 2" descr="preencoded.png">    </p:cNvPr>
          <p:cNvPicPr>
            <a:picLocks noChangeAspect="1"/>
          </p:cNvPicPr>
          <p:nvPr/>
        </p:nvPicPr>
        <p:blipFill>
          <a:blip r:embed="rId3"/>
          <a:stretch>
            <a:fillRect/>
          </a:stretch>
        </p:blipFill>
        <p:spPr>
          <a:xfrm>
            <a:off x="647684" y="1333467"/>
            <a:ext cx="5143371" cy="352416"/>
          </a:xfrm>
          <a:prstGeom prst="rect">
            <a:avLst/>
          </a:prstGeom>
        </p:spPr>
      </p:pic>
      <p:sp>
        <p:nvSpPr>
          <p:cNvPr id="6" name="Text 1"/>
          <p:cNvSpPr/>
          <p:nvPr/>
        </p:nvSpPr>
        <p:spPr>
          <a:xfrm>
            <a:off x="647684" y="1333467"/>
            <a:ext cx="5152515" cy="276218"/>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六项底层能力自评（1-5分）</a:t>
            </a:r>
            <a:endParaRPr lang="en-US" sz="1350" dirty="0"/>
          </a:p>
        </p:txBody>
      </p:sp>
      <p:sp>
        <p:nvSpPr>
          <p:cNvPr id="7" name="Text 2"/>
          <p:cNvSpPr/>
          <p:nvPr/>
        </p:nvSpPr>
        <p:spPr>
          <a:xfrm>
            <a:off x="647684" y="1838279"/>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场景理解</a:t>
            </a:r>
            <a:endParaRPr lang="en-US" sz="1050" dirty="0"/>
          </a:p>
        </p:txBody>
      </p:sp>
      <p:pic>
        <p:nvPicPr>
          <p:cNvPr id="8" name="Image 3" descr="preencoded.png">    </p:cNvPr>
          <p:cNvPicPr>
            <a:picLocks noChangeAspect="1"/>
          </p:cNvPicPr>
          <p:nvPr/>
        </p:nvPicPr>
        <p:blipFill>
          <a:blip r:embed="rId4"/>
          <a:stretch>
            <a:fillRect/>
          </a:stretch>
        </p:blipFill>
        <p:spPr>
          <a:xfrm>
            <a:off x="1676358" y="1857329"/>
            <a:ext cx="3762281" cy="152396"/>
          </a:xfrm>
          <a:prstGeom prst="rect">
            <a:avLst/>
          </a:prstGeom>
        </p:spPr>
      </p:pic>
      <p:pic>
        <p:nvPicPr>
          <p:cNvPr id="9" name="Image 4" descr="preencoded.png">    </p:cNvPr>
          <p:cNvPicPr>
            <a:picLocks noChangeAspect="1"/>
          </p:cNvPicPr>
          <p:nvPr/>
        </p:nvPicPr>
        <p:blipFill>
          <a:blip r:embed="rId5"/>
          <a:stretch>
            <a:fillRect/>
          </a:stretch>
        </p:blipFill>
        <p:spPr>
          <a:xfrm>
            <a:off x="1676358" y="1857329"/>
            <a:ext cx="2257369" cy="152396"/>
          </a:xfrm>
          <a:prstGeom prst="rect">
            <a:avLst/>
          </a:prstGeom>
        </p:spPr>
      </p:pic>
      <p:sp>
        <p:nvSpPr>
          <p:cNvPr id="10" name="Text 3"/>
          <p:cNvSpPr/>
          <p:nvPr/>
        </p:nvSpPr>
        <p:spPr>
          <a:xfrm>
            <a:off x="5552936" y="1857329"/>
            <a:ext cx="256788"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3/5</a:t>
            </a:r>
            <a:endParaRPr lang="en-US" sz="900" dirty="0"/>
          </a:p>
        </p:txBody>
      </p:sp>
      <p:sp>
        <p:nvSpPr>
          <p:cNvPr id="11" name="Text 4"/>
          <p:cNvSpPr/>
          <p:nvPr/>
        </p:nvSpPr>
        <p:spPr>
          <a:xfrm>
            <a:off x="647684" y="2143071"/>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文化解释</a:t>
            </a:r>
            <a:endParaRPr lang="en-US" sz="1050" dirty="0"/>
          </a:p>
        </p:txBody>
      </p:sp>
      <p:pic>
        <p:nvPicPr>
          <p:cNvPr id="12" name="Image 5" descr="preencoded.png">    </p:cNvPr>
          <p:cNvPicPr>
            <a:picLocks noChangeAspect="1"/>
          </p:cNvPicPr>
          <p:nvPr/>
        </p:nvPicPr>
        <p:blipFill>
          <a:blip r:embed="rId6"/>
          <a:stretch>
            <a:fillRect/>
          </a:stretch>
        </p:blipFill>
        <p:spPr>
          <a:xfrm>
            <a:off x="1676358" y="2162121"/>
            <a:ext cx="3762281" cy="152396"/>
          </a:xfrm>
          <a:prstGeom prst="rect">
            <a:avLst/>
          </a:prstGeom>
        </p:spPr>
      </p:pic>
      <p:pic>
        <p:nvPicPr>
          <p:cNvPr id="13" name="Image 6" descr="preencoded.png">    </p:cNvPr>
          <p:cNvPicPr>
            <a:picLocks noChangeAspect="1"/>
          </p:cNvPicPr>
          <p:nvPr/>
        </p:nvPicPr>
        <p:blipFill>
          <a:blip r:embed="rId7"/>
          <a:stretch>
            <a:fillRect/>
          </a:stretch>
        </p:blipFill>
        <p:spPr>
          <a:xfrm>
            <a:off x="1676358" y="2162121"/>
            <a:ext cx="1504912" cy="152396"/>
          </a:xfrm>
          <a:prstGeom prst="rect">
            <a:avLst/>
          </a:prstGeom>
        </p:spPr>
      </p:pic>
      <p:sp>
        <p:nvSpPr>
          <p:cNvPr id="14" name="Text 5"/>
          <p:cNvSpPr/>
          <p:nvPr/>
        </p:nvSpPr>
        <p:spPr>
          <a:xfrm>
            <a:off x="5552936" y="2162121"/>
            <a:ext cx="256788"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2/5</a:t>
            </a:r>
            <a:endParaRPr lang="en-US" sz="900" dirty="0"/>
          </a:p>
        </p:txBody>
      </p:sp>
      <p:sp>
        <p:nvSpPr>
          <p:cNvPr id="15" name="Text 6"/>
          <p:cNvSpPr/>
          <p:nvPr/>
        </p:nvSpPr>
        <p:spPr>
          <a:xfrm>
            <a:off x="647684" y="2447864"/>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服务设计</a:t>
            </a:r>
            <a:endParaRPr lang="en-US" sz="1050" dirty="0"/>
          </a:p>
        </p:txBody>
      </p:sp>
      <p:pic>
        <p:nvPicPr>
          <p:cNvPr id="16" name="Image 7" descr="preencoded.png">    </p:cNvPr>
          <p:cNvPicPr>
            <a:picLocks noChangeAspect="1"/>
          </p:cNvPicPr>
          <p:nvPr/>
        </p:nvPicPr>
        <p:blipFill>
          <a:blip r:embed="rId8"/>
          <a:stretch>
            <a:fillRect/>
          </a:stretch>
        </p:blipFill>
        <p:spPr>
          <a:xfrm>
            <a:off x="1676358" y="2466913"/>
            <a:ext cx="3638459" cy="152396"/>
          </a:xfrm>
          <a:prstGeom prst="rect">
            <a:avLst/>
          </a:prstGeom>
        </p:spPr>
      </p:pic>
      <p:pic>
        <p:nvPicPr>
          <p:cNvPr id="17" name="Image 8" descr="preencoded.png">    </p:cNvPr>
          <p:cNvPicPr>
            <a:picLocks noChangeAspect="1"/>
          </p:cNvPicPr>
          <p:nvPr/>
        </p:nvPicPr>
        <p:blipFill>
          <a:blip r:embed="rId9"/>
          <a:stretch>
            <a:fillRect/>
          </a:stretch>
        </p:blipFill>
        <p:spPr>
          <a:xfrm>
            <a:off x="1676358" y="2466913"/>
            <a:ext cx="1819230" cy="152396"/>
          </a:xfrm>
          <a:prstGeom prst="rect">
            <a:avLst/>
          </a:prstGeom>
        </p:spPr>
      </p:pic>
      <p:sp>
        <p:nvSpPr>
          <p:cNvPr id="18" name="Text 7"/>
          <p:cNvSpPr/>
          <p:nvPr/>
        </p:nvSpPr>
        <p:spPr>
          <a:xfrm>
            <a:off x="5429114" y="2466913"/>
            <a:ext cx="38061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2.5/5</a:t>
            </a:r>
            <a:endParaRPr lang="en-US" sz="900" dirty="0"/>
          </a:p>
        </p:txBody>
      </p:sp>
      <p:sp>
        <p:nvSpPr>
          <p:cNvPr id="19" name="Text 8"/>
          <p:cNvSpPr/>
          <p:nvPr/>
        </p:nvSpPr>
        <p:spPr>
          <a:xfrm>
            <a:off x="647684" y="2752656"/>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数据意识</a:t>
            </a:r>
            <a:endParaRPr lang="en-US" sz="1050" dirty="0"/>
          </a:p>
        </p:txBody>
      </p:sp>
      <p:pic>
        <p:nvPicPr>
          <p:cNvPr id="20" name="Image 9" descr="preencoded.png">    </p:cNvPr>
          <p:cNvPicPr>
            <a:picLocks noChangeAspect="1"/>
          </p:cNvPicPr>
          <p:nvPr/>
        </p:nvPicPr>
        <p:blipFill>
          <a:blip r:embed="rId10"/>
          <a:stretch>
            <a:fillRect/>
          </a:stretch>
        </p:blipFill>
        <p:spPr>
          <a:xfrm>
            <a:off x="1676358" y="2771706"/>
            <a:ext cx="3762281" cy="152396"/>
          </a:xfrm>
          <a:prstGeom prst="rect">
            <a:avLst/>
          </a:prstGeom>
        </p:spPr>
      </p:pic>
      <p:pic>
        <p:nvPicPr>
          <p:cNvPr id="21" name="Image 10" descr="preencoded.png">    </p:cNvPr>
          <p:cNvPicPr>
            <a:picLocks noChangeAspect="1"/>
          </p:cNvPicPr>
          <p:nvPr/>
        </p:nvPicPr>
        <p:blipFill>
          <a:blip r:embed="rId11"/>
          <a:stretch>
            <a:fillRect/>
          </a:stretch>
        </p:blipFill>
        <p:spPr>
          <a:xfrm>
            <a:off x="1676358" y="2771706"/>
            <a:ext cx="1504912" cy="152396"/>
          </a:xfrm>
          <a:prstGeom prst="rect">
            <a:avLst/>
          </a:prstGeom>
        </p:spPr>
      </p:pic>
      <p:sp>
        <p:nvSpPr>
          <p:cNvPr id="22" name="Text 9"/>
          <p:cNvSpPr/>
          <p:nvPr/>
        </p:nvSpPr>
        <p:spPr>
          <a:xfrm>
            <a:off x="5552936" y="2771706"/>
            <a:ext cx="256788"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2/5</a:t>
            </a:r>
            <a:endParaRPr lang="en-US" sz="900" dirty="0"/>
          </a:p>
        </p:txBody>
      </p:sp>
      <p:sp>
        <p:nvSpPr>
          <p:cNvPr id="23" name="Text 10"/>
          <p:cNvSpPr/>
          <p:nvPr/>
        </p:nvSpPr>
        <p:spPr>
          <a:xfrm>
            <a:off x="647684" y="3057449"/>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内容表达</a:t>
            </a:r>
            <a:endParaRPr lang="en-US" sz="1050" dirty="0"/>
          </a:p>
        </p:txBody>
      </p:sp>
      <p:pic>
        <p:nvPicPr>
          <p:cNvPr id="24" name="Image 11" descr="preencoded.png">    </p:cNvPr>
          <p:cNvPicPr>
            <a:picLocks noChangeAspect="1"/>
          </p:cNvPicPr>
          <p:nvPr/>
        </p:nvPicPr>
        <p:blipFill>
          <a:blip r:embed="rId12"/>
          <a:stretch>
            <a:fillRect/>
          </a:stretch>
        </p:blipFill>
        <p:spPr>
          <a:xfrm>
            <a:off x="1676358" y="3076498"/>
            <a:ext cx="3638459" cy="152396"/>
          </a:xfrm>
          <a:prstGeom prst="rect">
            <a:avLst/>
          </a:prstGeom>
        </p:spPr>
      </p:pic>
      <p:pic>
        <p:nvPicPr>
          <p:cNvPr id="25" name="Image 12" descr="preencoded.png">    </p:cNvPr>
          <p:cNvPicPr>
            <a:picLocks noChangeAspect="1"/>
          </p:cNvPicPr>
          <p:nvPr/>
        </p:nvPicPr>
        <p:blipFill>
          <a:blip r:embed="rId13"/>
          <a:stretch>
            <a:fillRect/>
          </a:stretch>
        </p:blipFill>
        <p:spPr>
          <a:xfrm>
            <a:off x="1676358" y="3076498"/>
            <a:ext cx="2552636" cy="152396"/>
          </a:xfrm>
          <a:prstGeom prst="rect">
            <a:avLst/>
          </a:prstGeom>
        </p:spPr>
      </p:pic>
      <p:sp>
        <p:nvSpPr>
          <p:cNvPr id="26" name="Text 11"/>
          <p:cNvSpPr/>
          <p:nvPr/>
        </p:nvSpPr>
        <p:spPr>
          <a:xfrm>
            <a:off x="5429114" y="3076498"/>
            <a:ext cx="38061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3.5/5</a:t>
            </a:r>
            <a:endParaRPr lang="en-US" sz="900" dirty="0"/>
          </a:p>
        </p:txBody>
      </p:sp>
      <p:sp>
        <p:nvSpPr>
          <p:cNvPr id="27" name="Text 12"/>
          <p:cNvSpPr/>
          <p:nvPr/>
        </p:nvSpPr>
        <p:spPr>
          <a:xfrm>
            <a:off x="647684" y="3362241"/>
            <a:ext cx="92352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商业闭环</a:t>
            </a:r>
            <a:endParaRPr lang="en-US" sz="1050" dirty="0"/>
          </a:p>
        </p:txBody>
      </p:sp>
      <p:pic>
        <p:nvPicPr>
          <p:cNvPr id="28" name="Image 13" descr="preencoded.png">    </p:cNvPr>
          <p:cNvPicPr>
            <a:picLocks noChangeAspect="1"/>
          </p:cNvPicPr>
          <p:nvPr/>
        </p:nvPicPr>
        <p:blipFill>
          <a:blip r:embed="rId14"/>
          <a:stretch>
            <a:fillRect/>
          </a:stretch>
        </p:blipFill>
        <p:spPr>
          <a:xfrm>
            <a:off x="1676358" y="3381290"/>
            <a:ext cx="3638459" cy="152396"/>
          </a:xfrm>
          <a:prstGeom prst="rect">
            <a:avLst/>
          </a:prstGeom>
        </p:spPr>
      </p:pic>
      <p:pic>
        <p:nvPicPr>
          <p:cNvPr id="29" name="Image 14" descr="preencoded.png">    </p:cNvPr>
          <p:cNvPicPr>
            <a:picLocks noChangeAspect="1"/>
          </p:cNvPicPr>
          <p:nvPr/>
        </p:nvPicPr>
        <p:blipFill>
          <a:blip r:embed="rId15"/>
          <a:stretch>
            <a:fillRect/>
          </a:stretch>
        </p:blipFill>
        <p:spPr>
          <a:xfrm>
            <a:off x="1676358" y="3381290"/>
            <a:ext cx="1095348" cy="152396"/>
          </a:xfrm>
          <a:prstGeom prst="rect">
            <a:avLst/>
          </a:prstGeom>
        </p:spPr>
      </p:pic>
      <p:sp>
        <p:nvSpPr>
          <p:cNvPr id="30" name="Text 13"/>
          <p:cNvSpPr/>
          <p:nvPr/>
        </p:nvSpPr>
        <p:spPr>
          <a:xfrm>
            <a:off x="5429114" y="3381290"/>
            <a:ext cx="38061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1.5/5</a:t>
            </a:r>
            <a:endParaRPr lang="en-US" sz="900" dirty="0"/>
          </a:p>
        </p:txBody>
      </p:sp>
      <p:pic>
        <p:nvPicPr>
          <p:cNvPr id="31" name="Image 15" descr="preencoded.png">    </p:cNvPr>
          <p:cNvPicPr>
            <a:picLocks noChangeAspect="1"/>
          </p:cNvPicPr>
          <p:nvPr/>
        </p:nvPicPr>
        <p:blipFill>
          <a:blip r:embed="rId16"/>
          <a:stretch>
            <a:fillRect/>
          </a:stretch>
        </p:blipFill>
        <p:spPr>
          <a:xfrm>
            <a:off x="6210145" y="1142971"/>
            <a:ext cx="5524362" cy="2600260"/>
          </a:xfrm>
          <a:prstGeom prst="rect">
            <a:avLst/>
          </a:prstGeom>
        </p:spPr>
      </p:pic>
      <p:sp>
        <p:nvSpPr>
          <p:cNvPr id="32" name="Text 14"/>
          <p:cNvSpPr/>
          <p:nvPr/>
        </p:nvSpPr>
        <p:spPr>
          <a:xfrm>
            <a:off x="6438739" y="1371566"/>
            <a:ext cx="5076317"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AI工具熟练度自评</a:t>
            </a:r>
            <a:endParaRPr lang="en-US" sz="1350" dirty="0"/>
          </a:p>
        </p:txBody>
      </p:sp>
      <p:pic>
        <p:nvPicPr>
          <p:cNvPr id="33" name="Image 16" descr="preencoded.png">    </p:cNvPr>
          <p:cNvPicPr>
            <a:picLocks noChangeAspect="1"/>
          </p:cNvPicPr>
          <p:nvPr/>
        </p:nvPicPr>
        <p:blipFill>
          <a:blip r:embed="rId17"/>
          <a:stretch>
            <a:fillRect/>
          </a:stretch>
        </p:blipFill>
        <p:spPr>
          <a:xfrm>
            <a:off x="6438739" y="1828754"/>
            <a:ext cx="133347" cy="133347"/>
          </a:xfrm>
          <a:prstGeom prst="rect">
            <a:avLst/>
          </a:prstGeom>
        </p:spPr>
      </p:pic>
      <p:sp>
        <p:nvSpPr>
          <p:cNvPr id="34" name="Text 15"/>
          <p:cNvSpPr/>
          <p:nvPr/>
        </p:nvSpPr>
        <p:spPr>
          <a:xfrm>
            <a:off x="6648284" y="1790655"/>
            <a:ext cx="4219089"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对话AI：</a:t>
            </a:r>
            <a:pPr algn="l" indent="0" marL="0">
              <a:buNone/>
            </a:pPr>
            <a:r>
              <a:rPr lang="en-US" sz="1050" dirty="0">
                <a:solidFill>
                  <a:srgbClr val="F5F5F4"/>
                </a:solidFill>
                <a:latin typeface="等线" pitchFamily="34" charset="0"/>
                <a:ea typeface="等线" pitchFamily="34" charset="-122"/>
                <a:cs typeface="等线" pitchFamily="34" charset="-120"/>
              </a:rPr>
              <a:t>能使用ChatGPT/Claude进行文案撰写、信息整理、问题解答</a:t>
            </a:r>
            <a:endParaRPr lang="en-US" sz="1050" dirty="0"/>
          </a:p>
        </p:txBody>
      </p:sp>
      <p:pic>
        <p:nvPicPr>
          <p:cNvPr id="35" name="Image 17" descr="preencoded.png">    </p:cNvPr>
          <p:cNvPicPr>
            <a:picLocks noChangeAspect="1"/>
          </p:cNvPicPr>
          <p:nvPr/>
        </p:nvPicPr>
        <p:blipFill>
          <a:blip r:embed="rId18"/>
          <a:stretch>
            <a:fillRect/>
          </a:stretch>
        </p:blipFill>
        <p:spPr>
          <a:xfrm>
            <a:off x="6438739" y="2133547"/>
            <a:ext cx="133347" cy="133347"/>
          </a:xfrm>
          <a:prstGeom prst="rect">
            <a:avLst/>
          </a:prstGeom>
        </p:spPr>
      </p:pic>
      <p:sp>
        <p:nvSpPr>
          <p:cNvPr id="36" name="Text 16"/>
          <p:cNvSpPr/>
          <p:nvPr/>
        </p:nvSpPr>
        <p:spPr>
          <a:xfrm>
            <a:off x="6648284" y="2095448"/>
            <a:ext cx="3599979"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图像AI：</a:t>
            </a:r>
            <a:pPr algn="l" indent="0" marL="0">
              <a:buNone/>
            </a:pPr>
            <a:r>
              <a:rPr lang="en-US" sz="1050" dirty="0">
                <a:solidFill>
                  <a:srgbClr val="F5F5F4"/>
                </a:solidFill>
                <a:latin typeface="等线" pitchFamily="34" charset="0"/>
                <a:ea typeface="等线" pitchFamily="34" charset="-122"/>
                <a:cs typeface="等线" pitchFamily="34" charset="-120"/>
              </a:rPr>
              <a:t>能使用Canva AI/Midjourney制作基本的宣传素材</a:t>
            </a:r>
            <a:endParaRPr lang="en-US" sz="1050" dirty="0"/>
          </a:p>
        </p:txBody>
      </p:sp>
      <p:pic>
        <p:nvPicPr>
          <p:cNvPr id="37" name="Image 18" descr="preencoded.png">    </p:cNvPr>
          <p:cNvPicPr>
            <a:picLocks noChangeAspect="1"/>
          </p:cNvPicPr>
          <p:nvPr/>
        </p:nvPicPr>
        <p:blipFill>
          <a:blip r:embed="rId19"/>
          <a:stretch>
            <a:fillRect/>
          </a:stretch>
        </p:blipFill>
        <p:spPr>
          <a:xfrm>
            <a:off x="6438739" y="2438339"/>
            <a:ext cx="133347" cy="133347"/>
          </a:xfrm>
          <a:prstGeom prst="rect">
            <a:avLst/>
          </a:prstGeom>
        </p:spPr>
      </p:pic>
      <p:sp>
        <p:nvSpPr>
          <p:cNvPr id="38" name="Text 17"/>
          <p:cNvSpPr/>
          <p:nvPr/>
        </p:nvSpPr>
        <p:spPr>
          <a:xfrm>
            <a:off x="6648284" y="2400240"/>
            <a:ext cx="2466533"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视频AI：</a:t>
            </a:r>
            <a:pPr algn="l" indent="0" marL="0">
              <a:buNone/>
            </a:pPr>
            <a:r>
              <a:rPr lang="en-US" sz="1050" dirty="0">
                <a:solidFill>
                  <a:srgbClr val="F5F5F4"/>
                </a:solidFill>
                <a:latin typeface="等线" pitchFamily="34" charset="0"/>
                <a:ea typeface="等线" pitchFamily="34" charset="-122"/>
                <a:cs typeface="等线" pitchFamily="34" charset="-120"/>
              </a:rPr>
              <a:t>能使用剪映AI制作简单的短视频</a:t>
            </a:r>
            <a:endParaRPr lang="en-US" sz="1050" dirty="0"/>
          </a:p>
        </p:txBody>
      </p:sp>
      <p:pic>
        <p:nvPicPr>
          <p:cNvPr id="39" name="Image 19" descr="preencoded.png">    </p:cNvPr>
          <p:cNvPicPr>
            <a:picLocks noChangeAspect="1"/>
          </p:cNvPicPr>
          <p:nvPr/>
        </p:nvPicPr>
        <p:blipFill>
          <a:blip r:embed="rId20"/>
          <a:stretch>
            <a:fillRect/>
          </a:stretch>
        </p:blipFill>
        <p:spPr>
          <a:xfrm>
            <a:off x="6438739" y="2743131"/>
            <a:ext cx="133347" cy="133347"/>
          </a:xfrm>
          <a:prstGeom prst="rect">
            <a:avLst/>
          </a:prstGeom>
        </p:spPr>
      </p:pic>
      <p:sp>
        <p:nvSpPr>
          <p:cNvPr id="40" name="Text 18"/>
          <p:cNvSpPr/>
          <p:nvPr/>
        </p:nvSpPr>
        <p:spPr>
          <a:xfrm>
            <a:off x="6648284" y="2705032"/>
            <a:ext cx="3457108"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Agent搭建：</a:t>
            </a:r>
            <a:pPr algn="l" indent="0" marL="0">
              <a:buNone/>
            </a:pPr>
            <a:r>
              <a:rPr lang="en-US" sz="1050" dirty="0">
                <a:solidFill>
                  <a:srgbClr val="F5F5F4"/>
                </a:solidFill>
                <a:latin typeface="等线" pitchFamily="34" charset="0"/>
                <a:ea typeface="等线" pitchFamily="34" charset="-122"/>
                <a:cs typeface="等线" pitchFamily="34" charset="-120"/>
              </a:rPr>
              <a:t>尚未掌握（建议学习Coze/扣子或CrewAI）</a:t>
            </a:r>
            <a:endParaRPr lang="en-US" sz="1050" dirty="0"/>
          </a:p>
        </p:txBody>
      </p:sp>
      <p:pic>
        <p:nvPicPr>
          <p:cNvPr id="41" name="Image 20" descr="preencoded.png">    </p:cNvPr>
          <p:cNvPicPr>
            <a:picLocks noChangeAspect="1"/>
          </p:cNvPicPr>
          <p:nvPr/>
        </p:nvPicPr>
        <p:blipFill>
          <a:blip r:embed="rId21"/>
          <a:stretch>
            <a:fillRect/>
          </a:stretch>
        </p:blipFill>
        <p:spPr>
          <a:xfrm>
            <a:off x="6438739" y="3047924"/>
            <a:ext cx="133347" cy="133347"/>
          </a:xfrm>
          <a:prstGeom prst="rect">
            <a:avLst/>
          </a:prstGeom>
        </p:spPr>
      </p:pic>
      <p:sp>
        <p:nvSpPr>
          <p:cNvPr id="42" name="Text 19"/>
          <p:cNvSpPr/>
          <p:nvPr/>
        </p:nvSpPr>
        <p:spPr>
          <a:xfrm>
            <a:off x="6648284" y="3009825"/>
            <a:ext cx="2904672"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数据分析：</a:t>
            </a:r>
            <a:pPr algn="l" indent="0" marL="0">
              <a:buNone/>
            </a:pPr>
            <a:r>
              <a:rPr lang="en-US" sz="1050" dirty="0">
                <a:solidFill>
                  <a:srgbClr val="F5F5F4"/>
                </a:solidFill>
                <a:latin typeface="等线" pitchFamily="34" charset="0"/>
                <a:ea typeface="等线" pitchFamily="34" charset="-122"/>
                <a:cs typeface="等线" pitchFamily="34" charset="-120"/>
              </a:rPr>
              <a:t>基础Excel能力，尚未掌握AI分析工具</a:t>
            </a:r>
            <a:endParaRPr lang="en-US" sz="1050" dirty="0"/>
          </a:p>
        </p:txBody>
      </p:sp>
      <p:pic>
        <p:nvPicPr>
          <p:cNvPr id="43" name="Image 21" descr="preencoded.png">    </p:cNvPr>
          <p:cNvPicPr>
            <a:picLocks noChangeAspect="1"/>
          </p:cNvPicPr>
          <p:nvPr/>
        </p:nvPicPr>
        <p:blipFill>
          <a:blip r:embed="rId22"/>
          <a:stretch>
            <a:fillRect/>
          </a:stretch>
        </p:blipFill>
        <p:spPr>
          <a:xfrm>
            <a:off x="6438739" y="3352716"/>
            <a:ext cx="133347" cy="133347"/>
          </a:xfrm>
          <a:prstGeom prst="rect">
            <a:avLst/>
          </a:prstGeom>
        </p:spPr>
      </p:pic>
      <p:sp>
        <p:nvSpPr>
          <p:cNvPr id="44" name="Text 20"/>
          <p:cNvSpPr/>
          <p:nvPr/>
        </p:nvSpPr>
        <p:spPr>
          <a:xfrm>
            <a:off x="6648284" y="3314617"/>
            <a:ext cx="3114216" cy="190495"/>
          </a:xfrm>
          <a:prstGeom prst="rect">
            <a:avLst/>
          </a:prstGeom>
          <a:noFill/>
          <a:ln/>
        </p:spPr>
        <p:txBody>
          <a:bodyPr wrap="non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自动化工作流：</a:t>
            </a:r>
            <a:pPr algn="l" indent="0" marL="0">
              <a:buNone/>
            </a:pPr>
            <a:r>
              <a:rPr lang="en-US" sz="1050" dirty="0">
                <a:solidFill>
                  <a:srgbClr val="F5F5F4"/>
                </a:solidFill>
                <a:latin typeface="等线" pitchFamily="34" charset="0"/>
                <a:ea typeface="等线" pitchFamily="34" charset="-122"/>
                <a:cs typeface="等线" pitchFamily="34" charset="-120"/>
              </a:rPr>
              <a:t>尚未掌握（建议学习Make/Zapier）</a:t>
            </a:r>
            <a:endParaRPr lang="en-US" sz="1050" dirty="0"/>
          </a:p>
        </p:txBody>
      </p:sp>
      <p:pic>
        <p:nvPicPr>
          <p:cNvPr id="45" name="Image 22" descr="preencoded.png">    </p:cNvPr>
          <p:cNvPicPr>
            <a:picLocks noChangeAspect="1"/>
          </p:cNvPicPr>
          <p:nvPr/>
        </p:nvPicPr>
        <p:blipFill>
          <a:blip r:embed="rId23"/>
          <a:stretch>
            <a:fillRect/>
          </a:stretch>
        </p:blipFill>
        <p:spPr>
          <a:xfrm>
            <a:off x="457189" y="3895628"/>
            <a:ext cx="11277318" cy="419090"/>
          </a:xfrm>
          <a:prstGeom prst="rect">
            <a:avLst/>
          </a:prstGeom>
        </p:spPr>
      </p:pic>
      <p:pic>
        <p:nvPicPr>
          <p:cNvPr id="46" name="Image 23" descr="preencoded.png">    </p:cNvPr>
          <p:cNvPicPr>
            <a:picLocks noChangeAspect="1"/>
          </p:cNvPicPr>
          <p:nvPr/>
        </p:nvPicPr>
        <p:blipFill>
          <a:blip r:embed="rId24"/>
          <a:stretch>
            <a:fillRect/>
          </a:stretch>
        </p:blipFill>
        <p:spPr>
          <a:xfrm>
            <a:off x="2543111" y="4038499"/>
            <a:ext cx="133347" cy="133347"/>
          </a:xfrm>
          <a:prstGeom prst="rect">
            <a:avLst/>
          </a:prstGeom>
        </p:spPr>
      </p:pic>
      <p:sp>
        <p:nvSpPr>
          <p:cNvPr id="47" name="Text 21"/>
          <p:cNvSpPr/>
          <p:nvPr/>
        </p:nvSpPr>
        <p:spPr>
          <a:xfrm>
            <a:off x="2752656" y="4019450"/>
            <a:ext cx="675877"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使用说明：</a:t>
            </a:r>
            <a:endParaRPr lang="en-US" sz="1050" dirty="0"/>
          </a:p>
        </p:txBody>
      </p:sp>
      <p:sp>
        <p:nvSpPr>
          <p:cNvPr id="48" name="Text 22"/>
          <p:cNvSpPr/>
          <p:nvPr/>
        </p:nvSpPr>
        <p:spPr>
          <a:xfrm>
            <a:off x="3419390" y="4019450"/>
            <a:ext cx="6247863"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每季度自评一次，追踪能力成长曲线。优先补齐得分最低的维度。完整的职业能力自评量表见原书附录D。</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教学大纲与实验方案</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2400240"/>
          </a:xfrm>
          <a:prstGeom prst="rect">
            <a:avLst/>
          </a:prstGeom>
        </p:spPr>
      </p:pic>
      <p:sp>
        <p:nvSpPr>
          <p:cNvPr id="5" name="Text 1"/>
          <p:cNvSpPr/>
          <p:nvPr/>
        </p:nvSpPr>
        <p:spPr>
          <a:xfrm>
            <a:off x="647684"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16周教学大纲</a:t>
            </a:r>
            <a:endParaRPr lang="en-US" sz="1350" dirty="0"/>
          </a:p>
        </p:txBody>
      </p:sp>
      <p:pic>
        <p:nvPicPr>
          <p:cNvPr id="6" name="Image 2" descr="preencoded.png">    </p:cNvPr>
          <p:cNvPicPr>
            <a:picLocks noChangeAspect="1"/>
          </p:cNvPicPr>
          <p:nvPr/>
        </p:nvPicPr>
        <p:blipFill>
          <a:blip r:embed="rId3"/>
          <a:stretch>
            <a:fillRect/>
          </a:stretch>
        </p:blipFill>
        <p:spPr>
          <a:xfrm>
            <a:off x="647684" y="1752556"/>
            <a:ext cx="533387" cy="342891"/>
          </a:xfrm>
          <a:prstGeom prst="rect">
            <a:avLst/>
          </a:prstGeom>
        </p:spPr>
      </p:pic>
      <p:sp>
        <p:nvSpPr>
          <p:cNvPr id="7" name="Text 2"/>
          <p:cNvSpPr/>
          <p:nvPr/>
        </p:nvSpPr>
        <p:spPr>
          <a:xfrm>
            <a:off x="723882" y="1771606"/>
            <a:ext cx="390134" cy="304792"/>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第1-4周</a:t>
            </a:r>
            <a:endParaRPr lang="en-US" sz="900" dirty="0"/>
          </a:p>
        </p:txBody>
      </p:sp>
      <p:sp>
        <p:nvSpPr>
          <p:cNvPr id="8" name="Text 3"/>
          <p:cNvSpPr/>
          <p:nvPr/>
        </p:nvSpPr>
        <p:spPr>
          <a:xfrm>
            <a:off x="1257269" y="1752556"/>
            <a:ext cx="319041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认知篇：</a:t>
            </a:r>
            <a:pPr algn="l" indent="0" marL="0">
              <a:buNone/>
            </a:pPr>
            <a:r>
              <a:rPr lang="en-US" sz="900" dirty="0">
                <a:solidFill>
                  <a:srgbClr val="57534E"/>
                </a:solidFill>
                <a:latin typeface="等线" pitchFamily="34" charset="0"/>
                <a:ea typeface="等线" pitchFamily="34" charset="-122"/>
                <a:cs typeface="等线" pitchFamily="34" charset="-120"/>
              </a:rPr>
              <a:t>AI对文旅行业的影响、传统岗位转型、能力模型重构</a:t>
            </a:r>
            <a:endParaRPr lang="en-US" sz="1050" dirty="0"/>
          </a:p>
        </p:txBody>
      </p:sp>
      <p:pic>
        <p:nvPicPr>
          <p:cNvPr id="9" name="Image 3" descr="preencoded.png">    </p:cNvPr>
          <p:cNvPicPr>
            <a:picLocks noChangeAspect="1"/>
          </p:cNvPicPr>
          <p:nvPr/>
        </p:nvPicPr>
        <p:blipFill>
          <a:blip r:embed="rId4"/>
          <a:stretch>
            <a:fillRect/>
          </a:stretch>
        </p:blipFill>
        <p:spPr>
          <a:xfrm>
            <a:off x="647684" y="2171646"/>
            <a:ext cx="533387" cy="342891"/>
          </a:xfrm>
          <a:prstGeom prst="rect">
            <a:avLst/>
          </a:prstGeom>
        </p:spPr>
      </p:pic>
      <p:sp>
        <p:nvSpPr>
          <p:cNvPr id="10" name="Text 4"/>
          <p:cNvSpPr/>
          <p:nvPr/>
        </p:nvSpPr>
        <p:spPr>
          <a:xfrm>
            <a:off x="723882" y="2190695"/>
            <a:ext cx="390134" cy="304792"/>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第5-8周</a:t>
            </a:r>
            <a:endParaRPr lang="en-US" sz="900" dirty="0"/>
          </a:p>
        </p:txBody>
      </p:sp>
      <p:sp>
        <p:nvSpPr>
          <p:cNvPr id="11" name="Text 5"/>
          <p:cNvSpPr/>
          <p:nvPr/>
        </p:nvSpPr>
        <p:spPr>
          <a:xfrm>
            <a:off x="1257269" y="2171646"/>
            <a:ext cx="2942771"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职业篇：</a:t>
            </a:r>
            <a:pPr algn="l" indent="0" marL="0">
              <a:buNone/>
            </a:pPr>
            <a:r>
              <a:rPr lang="en-US" sz="900" dirty="0">
                <a:solidFill>
                  <a:srgbClr val="57534E"/>
                </a:solidFill>
                <a:latin typeface="等线" pitchFamily="34" charset="0"/>
                <a:ea typeface="等线" pitchFamily="34" charset="-122"/>
                <a:cs typeface="等线" pitchFamily="34" charset="-120"/>
              </a:rPr>
              <a:t>文旅主理人、八大新兴职业、自由职业与平台化</a:t>
            </a:r>
            <a:endParaRPr lang="en-US" sz="1050" dirty="0"/>
          </a:p>
        </p:txBody>
      </p:sp>
      <p:pic>
        <p:nvPicPr>
          <p:cNvPr id="12" name="Image 4" descr="preencoded.png">    </p:cNvPr>
          <p:cNvPicPr>
            <a:picLocks noChangeAspect="1"/>
          </p:cNvPicPr>
          <p:nvPr/>
        </p:nvPicPr>
        <p:blipFill>
          <a:blip r:embed="rId5"/>
          <a:stretch>
            <a:fillRect/>
          </a:stretch>
        </p:blipFill>
        <p:spPr>
          <a:xfrm>
            <a:off x="647684" y="2590735"/>
            <a:ext cx="533387" cy="342891"/>
          </a:xfrm>
          <a:prstGeom prst="rect">
            <a:avLst/>
          </a:prstGeom>
        </p:spPr>
      </p:pic>
      <p:sp>
        <p:nvSpPr>
          <p:cNvPr id="13" name="Text 6"/>
          <p:cNvSpPr/>
          <p:nvPr/>
        </p:nvSpPr>
        <p:spPr>
          <a:xfrm>
            <a:off x="723882" y="2609785"/>
            <a:ext cx="390134" cy="304792"/>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第9-12周</a:t>
            </a:r>
            <a:endParaRPr lang="en-US" sz="900" dirty="0"/>
          </a:p>
        </p:txBody>
      </p:sp>
      <p:sp>
        <p:nvSpPr>
          <p:cNvPr id="14" name="Text 7"/>
          <p:cNvSpPr/>
          <p:nvPr/>
        </p:nvSpPr>
        <p:spPr>
          <a:xfrm>
            <a:off x="1257269" y="2590735"/>
            <a:ext cx="262845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创业篇：</a:t>
            </a:r>
            <a:pPr algn="l" indent="0" marL="0">
              <a:buNone/>
            </a:pPr>
            <a:r>
              <a:rPr lang="en-US" sz="900" dirty="0">
                <a:solidFill>
                  <a:srgbClr val="57534E"/>
                </a:solidFill>
                <a:latin typeface="等线" pitchFamily="34" charset="0"/>
                <a:ea typeface="等线" pitchFamily="34" charset="-122"/>
                <a:cs typeface="等线" pitchFamily="34" charset="-120"/>
              </a:rPr>
              <a:t>OPC一人公司、商业模式设计、OPC联盟</a:t>
            </a:r>
            <a:endParaRPr lang="en-US" sz="1050" dirty="0"/>
          </a:p>
        </p:txBody>
      </p:sp>
      <p:pic>
        <p:nvPicPr>
          <p:cNvPr id="15" name="Image 5" descr="preencoded.png">    </p:cNvPr>
          <p:cNvPicPr>
            <a:picLocks noChangeAspect="1"/>
          </p:cNvPicPr>
          <p:nvPr/>
        </p:nvPicPr>
        <p:blipFill>
          <a:blip r:embed="rId6"/>
          <a:stretch>
            <a:fillRect/>
          </a:stretch>
        </p:blipFill>
        <p:spPr>
          <a:xfrm>
            <a:off x="647684" y="3009825"/>
            <a:ext cx="533387" cy="342891"/>
          </a:xfrm>
          <a:prstGeom prst="rect">
            <a:avLst/>
          </a:prstGeom>
        </p:spPr>
      </p:pic>
      <p:sp>
        <p:nvSpPr>
          <p:cNvPr id="16" name="Text 8"/>
          <p:cNvSpPr/>
          <p:nvPr/>
        </p:nvSpPr>
        <p:spPr>
          <a:xfrm>
            <a:off x="723882" y="3028874"/>
            <a:ext cx="390134" cy="304792"/>
          </a:xfrm>
          <a:prstGeom prst="rect">
            <a:avLst/>
          </a:prstGeom>
          <a:noFill/>
          <a:ln/>
        </p:spPr>
        <p:txBody>
          <a:bodyPr wrap="square" lIns="0" tIns="0" rIns="0" bIns="0" rtlCol="0" anchor="ctr"/>
          <a:lstStyle/>
          <a:p>
            <a:pPr algn="ctr" indent="0" marL="0">
              <a:buNone/>
            </a:pPr>
            <a:r>
              <a:rPr lang="en-US" sz="900" b="1" dirty="0">
                <a:solidFill>
                  <a:srgbClr val="D97706"/>
                </a:solidFill>
                <a:latin typeface="等线" pitchFamily="34" charset="0"/>
                <a:ea typeface="等线" pitchFamily="34" charset="-122"/>
                <a:cs typeface="等线" pitchFamily="34" charset="-120"/>
              </a:rPr>
              <a:t>第13-16周</a:t>
            </a:r>
            <a:endParaRPr lang="en-US" sz="900" dirty="0"/>
          </a:p>
        </p:txBody>
      </p:sp>
      <p:sp>
        <p:nvSpPr>
          <p:cNvPr id="17" name="Text 9"/>
          <p:cNvSpPr/>
          <p:nvPr/>
        </p:nvSpPr>
        <p:spPr>
          <a:xfrm>
            <a:off x="1257269" y="3009825"/>
            <a:ext cx="282847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实践篇：</a:t>
            </a:r>
            <a:pPr algn="l" indent="0" marL="0">
              <a:buNone/>
            </a:pPr>
            <a:r>
              <a:rPr lang="en-US" sz="900" dirty="0">
                <a:solidFill>
                  <a:srgbClr val="57534E"/>
                </a:solidFill>
                <a:latin typeface="等线" pitchFamily="34" charset="0"/>
                <a:ea typeface="等线" pitchFamily="34" charset="-122"/>
                <a:cs typeface="等线" pitchFamily="34" charset="-120"/>
              </a:rPr>
              <a:t>职业路径设计、终身学习体系、综合项目展示</a:t>
            </a:r>
            <a:endParaRPr lang="en-US" sz="1050" dirty="0"/>
          </a:p>
        </p:txBody>
      </p:sp>
      <p:pic>
        <p:nvPicPr>
          <p:cNvPr id="18" name="Image 6" descr="preencoded.png">    </p:cNvPr>
          <p:cNvPicPr>
            <a:picLocks noChangeAspect="1"/>
          </p:cNvPicPr>
          <p:nvPr/>
        </p:nvPicPr>
        <p:blipFill>
          <a:blip r:embed="rId7"/>
          <a:stretch>
            <a:fillRect/>
          </a:stretch>
        </p:blipFill>
        <p:spPr>
          <a:xfrm>
            <a:off x="6191095" y="1142971"/>
            <a:ext cx="5543411" cy="2400240"/>
          </a:xfrm>
          <a:prstGeom prst="rect">
            <a:avLst/>
          </a:prstGeom>
        </p:spPr>
      </p:pic>
      <p:sp>
        <p:nvSpPr>
          <p:cNvPr id="19" name="Text 10"/>
          <p:cNvSpPr/>
          <p:nvPr/>
        </p:nvSpPr>
        <p:spPr>
          <a:xfrm>
            <a:off x="6381590"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实训项目设计</a:t>
            </a:r>
            <a:endParaRPr lang="en-US" sz="1350" dirty="0"/>
          </a:p>
        </p:txBody>
      </p:sp>
      <p:pic>
        <p:nvPicPr>
          <p:cNvPr id="20" name="Image 7" descr="preencoded.png">    </p:cNvPr>
          <p:cNvPicPr>
            <a:picLocks noChangeAspect="1"/>
          </p:cNvPicPr>
          <p:nvPr/>
        </p:nvPicPr>
        <p:blipFill>
          <a:blip r:embed="rId8"/>
          <a:stretch>
            <a:fillRect/>
          </a:stretch>
        </p:blipFill>
        <p:spPr>
          <a:xfrm>
            <a:off x="6381590" y="1790655"/>
            <a:ext cx="123822" cy="133347"/>
          </a:xfrm>
          <a:prstGeom prst="rect">
            <a:avLst/>
          </a:prstGeom>
        </p:spPr>
      </p:pic>
      <p:sp>
        <p:nvSpPr>
          <p:cNvPr id="21" name="Text 11"/>
          <p:cNvSpPr/>
          <p:nvPr/>
        </p:nvSpPr>
        <p:spPr>
          <a:xfrm>
            <a:off x="6581610" y="1762081"/>
            <a:ext cx="1923621" cy="161921"/>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实训一：传统岗位AI化转型分析</a:t>
            </a:r>
            <a:endParaRPr lang="en-US" sz="1050" dirty="0"/>
          </a:p>
        </p:txBody>
      </p:sp>
      <p:sp>
        <p:nvSpPr>
          <p:cNvPr id="22" name="Text 12"/>
          <p:cNvSpPr/>
          <p:nvPr/>
        </p:nvSpPr>
        <p:spPr>
          <a:xfrm>
            <a:off x="6581610" y="1943051"/>
            <a:ext cx="4266713"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选择一个传统文旅岗位，绘制AI增强前后的工作流程图，标注AI介入点和人类价值点</a:t>
            </a:r>
            <a:endParaRPr lang="en-US" sz="900" dirty="0"/>
          </a:p>
        </p:txBody>
      </p:sp>
      <p:pic>
        <p:nvPicPr>
          <p:cNvPr id="23" name="Image 8" descr="preencoded.png">    </p:cNvPr>
          <p:cNvPicPr>
            <a:picLocks noChangeAspect="1"/>
          </p:cNvPicPr>
          <p:nvPr/>
        </p:nvPicPr>
        <p:blipFill>
          <a:blip r:embed="rId9"/>
          <a:stretch>
            <a:fillRect/>
          </a:stretch>
        </p:blipFill>
        <p:spPr>
          <a:xfrm>
            <a:off x="6381590" y="2209745"/>
            <a:ext cx="123822" cy="133347"/>
          </a:xfrm>
          <a:prstGeom prst="rect">
            <a:avLst/>
          </a:prstGeom>
        </p:spPr>
      </p:pic>
      <p:sp>
        <p:nvSpPr>
          <p:cNvPr id="24" name="Text 13"/>
          <p:cNvSpPr/>
          <p:nvPr/>
        </p:nvSpPr>
        <p:spPr>
          <a:xfrm>
            <a:off x="6581610" y="2181170"/>
            <a:ext cx="1609304" cy="161921"/>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实训二：文旅个人品牌构建</a:t>
            </a:r>
            <a:endParaRPr lang="en-US" sz="1050" dirty="0"/>
          </a:p>
        </p:txBody>
      </p:sp>
      <p:sp>
        <p:nvSpPr>
          <p:cNvPr id="25" name="Text 14"/>
          <p:cNvSpPr/>
          <p:nvPr/>
        </p:nvSpPr>
        <p:spPr>
          <a:xfrm>
            <a:off x="6581610" y="2362141"/>
            <a:ext cx="4028594"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创建个人文旅社交账号，发布10篇AI辅助创作的行业内容，积累首批100+粉丝</a:t>
            </a:r>
            <a:endParaRPr lang="en-US" sz="900" dirty="0"/>
          </a:p>
        </p:txBody>
      </p:sp>
      <p:pic>
        <p:nvPicPr>
          <p:cNvPr id="26" name="Image 9" descr="preencoded.png">    </p:cNvPr>
          <p:cNvPicPr>
            <a:picLocks noChangeAspect="1"/>
          </p:cNvPicPr>
          <p:nvPr/>
        </p:nvPicPr>
        <p:blipFill>
          <a:blip r:embed="rId10"/>
          <a:stretch>
            <a:fillRect/>
          </a:stretch>
        </p:blipFill>
        <p:spPr>
          <a:xfrm>
            <a:off x="6381590" y="2628834"/>
            <a:ext cx="123822" cy="133347"/>
          </a:xfrm>
          <a:prstGeom prst="rect">
            <a:avLst/>
          </a:prstGeom>
        </p:spPr>
      </p:pic>
      <p:sp>
        <p:nvSpPr>
          <p:cNvPr id="27" name="Text 15"/>
          <p:cNvSpPr/>
          <p:nvPr/>
        </p:nvSpPr>
        <p:spPr>
          <a:xfrm>
            <a:off x="6581610" y="2600260"/>
            <a:ext cx="1523581" cy="161921"/>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实训三：OPC商业计划书</a:t>
            </a:r>
            <a:endParaRPr lang="en-US" sz="1050" dirty="0"/>
          </a:p>
        </p:txBody>
      </p:sp>
      <p:sp>
        <p:nvSpPr>
          <p:cNvPr id="28" name="Text 16"/>
          <p:cNvSpPr/>
          <p:nvPr/>
        </p:nvSpPr>
        <p:spPr>
          <a:xfrm>
            <a:off x="6581610" y="2781230"/>
            <a:ext cx="391429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完成一份完整的文旅OPC商业模式画布，包含定位、产品、获客、交付、风控</a:t>
            </a:r>
            <a:endParaRPr lang="en-US" sz="900" dirty="0"/>
          </a:p>
        </p:txBody>
      </p:sp>
      <p:pic>
        <p:nvPicPr>
          <p:cNvPr id="29" name="Image 10" descr="preencoded.png">    </p:cNvPr>
          <p:cNvPicPr>
            <a:picLocks noChangeAspect="1"/>
          </p:cNvPicPr>
          <p:nvPr/>
        </p:nvPicPr>
        <p:blipFill>
          <a:blip r:embed="rId11"/>
          <a:stretch>
            <a:fillRect/>
          </a:stretch>
        </p:blipFill>
        <p:spPr>
          <a:xfrm>
            <a:off x="6381590" y="3047924"/>
            <a:ext cx="123822" cy="133347"/>
          </a:xfrm>
          <a:prstGeom prst="rect">
            <a:avLst/>
          </a:prstGeom>
        </p:spPr>
      </p:pic>
      <p:sp>
        <p:nvSpPr>
          <p:cNvPr id="30" name="Text 17"/>
          <p:cNvSpPr/>
          <p:nvPr/>
        </p:nvSpPr>
        <p:spPr>
          <a:xfrm>
            <a:off x="6581610" y="3019350"/>
            <a:ext cx="1742651" cy="161921"/>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实训四：AI Agent搭建实践</a:t>
            </a:r>
            <a:endParaRPr lang="en-US" sz="1050" dirty="0"/>
          </a:p>
        </p:txBody>
      </p:sp>
      <p:sp>
        <p:nvSpPr>
          <p:cNvPr id="31" name="Text 18"/>
          <p:cNvSpPr/>
          <p:nvPr/>
        </p:nvSpPr>
        <p:spPr>
          <a:xfrm>
            <a:off x="6581610" y="3200320"/>
            <a:ext cx="4457208"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使用Coze/CrewAI搭建一个文旅场景的AI Agent（如智能行程助手、游客问答机器人）</a:t>
            </a:r>
            <a:endParaRPr lang="en-US" sz="900" dirty="0"/>
          </a:p>
        </p:txBody>
      </p:sp>
      <p:sp>
        <p:nvSpPr>
          <p:cNvPr id="32" name="Text 19"/>
          <p:cNvSpPr/>
          <p:nvPr/>
        </p:nvSpPr>
        <p:spPr>
          <a:xfrm>
            <a:off x="457189" y="3695608"/>
            <a:ext cx="11286462" cy="495288"/>
          </a:xfrm>
          <a:prstGeom prst="rect">
            <a:avLst/>
          </a:prstGeom>
          <a:noFill/>
          <a:ln/>
        </p:spPr>
        <p:txBody>
          <a:bodyPr wrap="square" lIns="0" tIns="0" rIns="0" bIns="0" rtlCol="0" anchor="ctr"/>
          <a:lstStyle/>
          <a:p>
            <a:pPr algn="ctr" indent="0" marL="0">
              <a:buNone/>
            </a:pPr>
            <a:r>
              <a:rPr lang="en-US" sz="1050" b="1" dirty="0">
                <a:solidFill>
                  <a:srgbClr val="FBBF24"/>
                </a:solidFill>
                <a:latin typeface="等线" pitchFamily="34" charset="0"/>
                <a:ea typeface="等线" pitchFamily="34" charset="-122"/>
                <a:cs typeface="等线" pitchFamily="34" charset="-120"/>
              </a:rPr>
              <a:t>课程核心产出：</a:t>
            </a:r>
            <a:pPr algn="ctr" indent="0" marL="0">
              <a:buNone/>
            </a:pPr>
            <a:r>
              <a:rPr lang="en-US" sz="1050" dirty="0">
                <a:solidFill>
                  <a:srgbClr val="F5F5F4"/>
                </a:solidFill>
                <a:latin typeface="等线" pitchFamily="34" charset="0"/>
                <a:ea typeface="等线" pitchFamily="34" charset="-122"/>
                <a:cs typeface="等线" pitchFamily="34" charset="-120"/>
              </a:rPr>
              <a:t>完成课程后，学生应具备：1个AI增强的作品集 · 1份个人职业发展计划 · 1个文旅社交账号 · 1个自建的AI Agent</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文旅新职业术语表（精选）</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86083" cy="761981"/>
          </a:xfrm>
          <a:prstGeom prst="rect">
            <a:avLst/>
          </a:prstGeom>
        </p:spPr>
      </p:pic>
      <p:sp>
        <p:nvSpPr>
          <p:cNvPr id="5" name="Text 1"/>
          <p:cNvSpPr/>
          <p:nvPr/>
        </p:nvSpPr>
        <p:spPr>
          <a:xfrm>
            <a:off x="571486" y="1257269"/>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OPC</a:t>
            </a:r>
            <a:endParaRPr lang="en-US" sz="1050" dirty="0"/>
          </a:p>
        </p:txBody>
      </p:sp>
      <p:sp>
        <p:nvSpPr>
          <p:cNvPr id="6" name="Text 2"/>
          <p:cNvSpPr/>
          <p:nvPr/>
        </p:nvSpPr>
        <p:spPr>
          <a:xfrm>
            <a:off x="571486" y="1485863"/>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One-Person Company，一人公司。利用AI工具链一人完成过去需要多人团队的业务。</a:t>
            </a:r>
            <a:endParaRPr lang="en-US" sz="900" dirty="0"/>
          </a:p>
        </p:txBody>
      </p:sp>
      <p:pic>
        <p:nvPicPr>
          <p:cNvPr id="7" name="Image 2" descr="preencoded.png">    </p:cNvPr>
          <p:cNvPicPr>
            <a:picLocks noChangeAspect="1"/>
          </p:cNvPicPr>
          <p:nvPr/>
        </p:nvPicPr>
        <p:blipFill>
          <a:blip r:embed="rId3"/>
          <a:stretch>
            <a:fillRect/>
          </a:stretch>
        </p:blipFill>
        <p:spPr>
          <a:xfrm>
            <a:off x="4257569" y="1142971"/>
            <a:ext cx="3686083" cy="761981"/>
          </a:xfrm>
          <a:prstGeom prst="rect">
            <a:avLst/>
          </a:prstGeom>
        </p:spPr>
      </p:pic>
      <p:sp>
        <p:nvSpPr>
          <p:cNvPr id="8" name="Text 3"/>
          <p:cNvSpPr/>
          <p:nvPr/>
        </p:nvSpPr>
        <p:spPr>
          <a:xfrm>
            <a:off x="4371866" y="1257269"/>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V-SHAPE</a:t>
            </a:r>
            <a:endParaRPr lang="en-US" sz="1050" dirty="0"/>
          </a:p>
        </p:txBody>
      </p:sp>
      <p:sp>
        <p:nvSpPr>
          <p:cNvPr id="9" name="Text 4"/>
          <p:cNvSpPr/>
          <p:nvPr/>
        </p:nvSpPr>
        <p:spPr>
          <a:xfrm>
            <a:off x="4371866" y="1485863"/>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六维职业发展模型：Vision-Skill-Hub-AI-Augmented-Pathway-Ecosystem</a:t>
            </a:r>
            <a:endParaRPr lang="en-US" sz="900" dirty="0"/>
          </a:p>
        </p:txBody>
      </p:sp>
      <p:pic>
        <p:nvPicPr>
          <p:cNvPr id="10" name="Image 3" descr="preencoded.png">    </p:cNvPr>
          <p:cNvPicPr>
            <a:picLocks noChangeAspect="1"/>
          </p:cNvPicPr>
          <p:nvPr/>
        </p:nvPicPr>
        <p:blipFill>
          <a:blip r:embed="rId4"/>
          <a:stretch>
            <a:fillRect/>
          </a:stretch>
        </p:blipFill>
        <p:spPr>
          <a:xfrm>
            <a:off x="8057949" y="1142971"/>
            <a:ext cx="3686083" cy="761981"/>
          </a:xfrm>
          <a:prstGeom prst="rect">
            <a:avLst/>
          </a:prstGeom>
        </p:spPr>
      </p:pic>
      <p:sp>
        <p:nvSpPr>
          <p:cNvPr id="11" name="Text 5"/>
          <p:cNvSpPr/>
          <p:nvPr/>
        </p:nvSpPr>
        <p:spPr>
          <a:xfrm>
            <a:off x="8172246" y="1257269"/>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文旅主理人</a:t>
            </a:r>
            <a:endParaRPr lang="en-US" sz="1050" dirty="0"/>
          </a:p>
        </p:txBody>
      </p:sp>
      <p:sp>
        <p:nvSpPr>
          <p:cNvPr id="12" name="Text 6"/>
          <p:cNvSpPr/>
          <p:nvPr/>
        </p:nvSpPr>
        <p:spPr>
          <a:xfrm>
            <a:off x="8172246" y="1485863"/>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围绕特定文旅场景进行选品、叙事和体验组织的人，售卖有态度、有审美、有信任的体验。</a:t>
            </a:r>
            <a:endParaRPr lang="en-US" sz="900" dirty="0"/>
          </a:p>
        </p:txBody>
      </p:sp>
      <p:pic>
        <p:nvPicPr>
          <p:cNvPr id="13" name="Image 4" descr="preencoded.png">    </p:cNvPr>
          <p:cNvPicPr>
            <a:picLocks noChangeAspect="1"/>
          </p:cNvPicPr>
          <p:nvPr/>
        </p:nvPicPr>
        <p:blipFill>
          <a:blip r:embed="rId5"/>
          <a:stretch>
            <a:fillRect/>
          </a:stretch>
        </p:blipFill>
        <p:spPr>
          <a:xfrm>
            <a:off x="457189" y="2019250"/>
            <a:ext cx="3686083" cy="761981"/>
          </a:xfrm>
          <a:prstGeom prst="rect">
            <a:avLst/>
          </a:prstGeom>
        </p:spPr>
      </p:pic>
      <p:sp>
        <p:nvSpPr>
          <p:cNvPr id="14" name="Text 7"/>
          <p:cNvSpPr/>
          <p:nvPr/>
        </p:nvSpPr>
        <p:spPr>
          <a:xfrm>
            <a:off x="571486" y="2133547"/>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AI增强型员工</a:t>
            </a:r>
            <a:endParaRPr lang="en-US" sz="1050" dirty="0"/>
          </a:p>
        </p:txBody>
      </p:sp>
      <p:sp>
        <p:nvSpPr>
          <p:cNvPr id="15" name="Text 8"/>
          <p:cNvSpPr/>
          <p:nvPr/>
        </p:nvSpPr>
        <p:spPr>
          <a:xfrm>
            <a:off x="571486" y="2362141"/>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在原有岗位技能基础上叠加AI能力，使工作效率和质量显著提升的文旅从业者。</a:t>
            </a:r>
            <a:endParaRPr lang="en-US" sz="900" dirty="0"/>
          </a:p>
        </p:txBody>
      </p:sp>
      <p:pic>
        <p:nvPicPr>
          <p:cNvPr id="16" name="Image 5" descr="preencoded.png">    </p:cNvPr>
          <p:cNvPicPr>
            <a:picLocks noChangeAspect="1"/>
          </p:cNvPicPr>
          <p:nvPr/>
        </p:nvPicPr>
        <p:blipFill>
          <a:blip r:embed="rId6"/>
          <a:stretch>
            <a:fillRect/>
          </a:stretch>
        </p:blipFill>
        <p:spPr>
          <a:xfrm>
            <a:off x="4257569" y="2019250"/>
            <a:ext cx="3686083" cy="761981"/>
          </a:xfrm>
          <a:prstGeom prst="rect">
            <a:avLst/>
          </a:prstGeom>
        </p:spPr>
      </p:pic>
      <p:sp>
        <p:nvSpPr>
          <p:cNvPr id="17" name="Text 9"/>
          <p:cNvSpPr/>
          <p:nvPr/>
        </p:nvSpPr>
        <p:spPr>
          <a:xfrm>
            <a:off x="4371866" y="2133547"/>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梳型人才</a:t>
            </a:r>
            <a:endParaRPr lang="en-US" sz="1050" dirty="0"/>
          </a:p>
        </p:txBody>
      </p:sp>
      <p:sp>
        <p:nvSpPr>
          <p:cNvPr id="18" name="Text 10"/>
          <p:cNvSpPr/>
          <p:nvPr/>
        </p:nvSpPr>
        <p:spPr>
          <a:xfrm>
            <a:off x="4371866" y="2362141"/>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多门深度技能+AI增强+持续学习的复合型人才。梳齿之间由AI能力填充。</a:t>
            </a:r>
            <a:endParaRPr lang="en-US" sz="900" dirty="0"/>
          </a:p>
        </p:txBody>
      </p:sp>
      <p:pic>
        <p:nvPicPr>
          <p:cNvPr id="19" name="Image 6" descr="preencoded.png">    </p:cNvPr>
          <p:cNvPicPr>
            <a:picLocks noChangeAspect="1"/>
          </p:cNvPicPr>
          <p:nvPr/>
        </p:nvPicPr>
        <p:blipFill>
          <a:blip r:embed="rId7"/>
          <a:stretch>
            <a:fillRect/>
          </a:stretch>
        </p:blipFill>
        <p:spPr>
          <a:xfrm>
            <a:off x="8057949" y="2019250"/>
            <a:ext cx="3686083" cy="761981"/>
          </a:xfrm>
          <a:prstGeom prst="rect">
            <a:avLst/>
          </a:prstGeom>
        </p:spPr>
      </p:pic>
      <p:sp>
        <p:nvSpPr>
          <p:cNvPr id="20" name="Text 11"/>
          <p:cNvSpPr/>
          <p:nvPr/>
        </p:nvSpPr>
        <p:spPr>
          <a:xfrm>
            <a:off x="8172246" y="2133547"/>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MOT</a:t>
            </a:r>
            <a:endParaRPr lang="en-US" sz="1050" dirty="0"/>
          </a:p>
        </p:txBody>
      </p:sp>
      <p:sp>
        <p:nvSpPr>
          <p:cNvPr id="21" name="Text 12"/>
          <p:cNvSpPr/>
          <p:nvPr/>
        </p:nvSpPr>
        <p:spPr>
          <a:xfrm>
            <a:off x="8172246" y="2362141"/>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Moment of Truth，服务关键时刻。服务流程中对客户情感记忆产生决定性影响的触点。</a:t>
            </a:r>
            <a:endParaRPr lang="en-US" sz="900" dirty="0"/>
          </a:p>
        </p:txBody>
      </p:sp>
      <p:pic>
        <p:nvPicPr>
          <p:cNvPr id="22" name="Image 7" descr="preencoded.png">    </p:cNvPr>
          <p:cNvPicPr>
            <a:picLocks noChangeAspect="1"/>
          </p:cNvPicPr>
          <p:nvPr/>
        </p:nvPicPr>
        <p:blipFill>
          <a:blip r:embed="rId8"/>
          <a:stretch>
            <a:fillRect/>
          </a:stretch>
        </p:blipFill>
        <p:spPr>
          <a:xfrm>
            <a:off x="457189" y="2895528"/>
            <a:ext cx="3686083" cy="761981"/>
          </a:xfrm>
          <a:prstGeom prst="rect">
            <a:avLst/>
          </a:prstGeom>
        </p:spPr>
      </p:pic>
      <p:sp>
        <p:nvSpPr>
          <p:cNvPr id="23" name="Text 13"/>
          <p:cNvSpPr/>
          <p:nvPr/>
        </p:nvSpPr>
        <p:spPr>
          <a:xfrm>
            <a:off x="571486" y="3009825"/>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AI提示工程师</a:t>
            </a:r>
            <a:endParaRPr lang="en-US" sz="1050" dirty="0"/>
          </a:p>
        </p:txBody>
      </p:sp>
      <p:sp>
        <p:nvSpPr>
          <p:cNvPr id="24" name="Text 14"/>
          <p:cNvSpPr/>
          <p:nvPr/>
        </p:nvSpPr>
        <p:spPr>
          <a:xfrm>
            <a:off x="571486" y="3238419"/>
            <a:ext cx="3466633"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设计和管理AI提示词策略，优化AI内容生成质量和准确性的专业人员。</a:t>
            </a:r>
            <a:endParaRPr lang="en-US" sz="900" dirty="0"/>
          </a:p>
        </p:txBody>
      </p:sp>
      <p:pic>
        <p:nvPicPr>
          <p:cNvPr id="25" name="Image 8" descr="preencoded.png">    </p:cNvPr>
          <p:cNvPicPr>
            <a:picLocks noChangeAspect="1"/>
          </p:cNvPicPr>
          <p:nvPr/>
        </p:nvPicPr>
        <p:blipFill>
          <a:blip r:embed="rId9"/>
          <a:stretch>
            <a:fillRect/>
          </a:stretch>
        </p:blipFill>
        <p:spPr>
          <a:xfrm>
            <a:off x="4257569" y="2895528"/>
            <a:ext cx="3686083" cy="761981"/>
          </a:xfrm>
          <a:prstGeom prst="rect">
            <a:avLst/>
          </a:prstGeom>
        </p:spPr>
      </p:pic>
      <p:sp>
        <p:nvSpPr>
          <p:cNvPr id="26" name="Text 15"/>
          <p:cNvSpPr/>
          <p:nvPr/>
        </p:nvSpPr>
        <p:spPr>
          <a:xfrm>
            <a:off x="4371866" y="3009825"/>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OPC联盟</a:t>
            </a:r>
            <a:endParaRPr lang="en-US" sz="1050" dirty="0"/>
          </a:p>
        </p:txBody>
      </p:sp>
      <p:sp>
        <p:nvSpPr>
          <p:cNvPr id="27" name="Text 16"/>
          <p:cNvSpPr/>
          <p:nvPr/>
        </p:nvSpPr>
        <p:spPr>
          <a:xfrm>
            <a:off x="4371866" y="3238419"/>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多个独立OPC基于项目或平台的协作网络，突破单人天花板。</a:t>
            </a:r>
            <a:endParaRPr lang="en-US" sz="900" dirty="0"/>
          </a:p>
        </p:txBody>
      </p:sp>
      <p:pic>
        <p:nvPicPr>
          <p:cNvPr id="28" name="Image 9" descr="preencoded.png">    </p:cNvPr>
          <p:cNvPicPr>
            <a:picLocks noChangeAspect="1"/>
          </p:cNvPicPr>
          <p:nvPr/>
        </p:nvPicPr>
        <p:blipFill>
          <a:blip r:embed="rId10"/>
          <a:stretch>
            <a:fillRect/>
          </a:stretch>
        </p:blipFill>
        <p:spPr>
          <a:xfrm>
            <a:off x="8057949" y="2895528"/>
            <a:ext cx="3686083" cy="761981"/>
          </a:xfrm>
          <a:prstGeom prst="rect">
            <a:avLst/>
          </a:prstGeom>
        </p:spPr>
      </p:pic>
      <p:sp>
        <p:nvSpPr>
          <p:cNvPr id="29" name="Text 17"/>
          <p:cNvSpPr/>
          <p:nvPr/>
        </p:nvSpPr>
        <p:spPr>
          <a:xfrm>
            <a:off x="8172246" y="3009825"/>
            <a:ext cx="3466633"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元能力</a:t>
            </a:r>
            <a:endParaRPr lang="en-US" sz="1050" dirty="0"/>
          </a:p>
        </p:txBody>
      </p:sp>
      <p:sp>
        <p:nvSpPr>
          <p:cNvPr id="30" name="Text 18"/>
          <p:cNvSpPr/>
          <p:nvPr/>
        </p:nvSpPr>
        <p:spPr>
          <a:xfrm>
            <a:off x="8172246" y="3238419"/>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比硬技能和软技能更深层的能力：终身学习、自我迭代、元认知。</a:t>
            </a:r>
            <a:endParaRPr lang="en-US" sz="900" dirty="0"/>
          </a:p>
        </p:txBody>
      </p:sp>
      <p:sp>
        <p:nvSpPr>
          <p:cNvPr id="31" name="Text 19"/>
          <p:cNvSpPr/>
          <p:nvPr/>
        </p:nvSpPr>
        <p:spPr>
          <a:xfrm>
            <a:off x="457189" y="3809905"/>
            <a:ext cx="11286462" cy="152396"/>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完整术语表见原书附录A——包含50+文旅新职业相关术语的定义与使用场景。</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从业者AI增强前后对比：以导游为例</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24362" cy="2438339"/>
          </a:xfrm>
          <a:prstGeom prst="rect">
            <a:avLst/>
          </a:prstGeom>
        </p:spPr>
      </p:pic>
      <p:sp>
        <p:nvSpPr>
          <p:cNvPr id="5" name="Text 1"/>
          <p:cNvSpPr/>
          <p:nvPr/>
        </p:nvSpPr>
        <p:spPr>
          <a:xfrm>
            <a:off x="685783" y="1409665"/>
            <a:ext cx="5076317" cy="266693"/>
          </a:xfrm>
          <a:prstGeom prst="rect">
            <a:avLst/>
          </a:prstGeom>
          <a:noFill/>
          <a:ln/>
        </p:spPr>
        <p:txBody>
          <a:bodyPr wrap="none" lIns="0" tIns="0" rIns="0" bIns="0" rtlCol="0" anchor="ctr"/>
          <a:lstStyle/>
          <a:p>
            <a:pPr algn="ctr" indent="0" marL="0">
              <a:buNone/>
            </a:pPr>
            <a:r>
              <a:rPr lang="en-US" sz="1500" b="1" dirty="0">
                <a:solidFill>
                  <a:srgbClr val="292524"/>
                </a:solidFill>
                <a:latin typeface="宋体" pitchFamily="34" charset="0"/>
                <a:ea typeface="宋体" pitchFamily="34" charset="-122"/>
                <a:cs typeface="宋体" pitchFamily="34" charset="-120"/>
              </a:rPr>
              <a:t>AI增强前：传统导游</a:t>
            </a:r>
            <a:endParaRPr lang="en-US" sz="1500" dirty="0"/>
          </a:p>
        </p:txBody>
      </p:sp>
      <p:pic>
        <p:nvPicPr>
          <p:cNvPr id="6" name="Image 2" descr="preencoded.png">    </p:cNvPr>
          <p:cNvPicPr>
            <a:picLocks noChangeAspect="1"/>
          </p:cNvPicPr>
          <p:nvPr/>
        </p:nvPicPr>
        <p:blipFill>
          <a:blip r:embed="rId3"/>
          <a:stretch>
            <a:fillRect/>
          </a:stretch>
        </p:blipFill>
        <p:spPr>
          <a:xfrm>
            <a:off x="685783" y="1866853"/>
            <a:ext cx="133347" cy="133347"/>
          </a:xfrm>
          <a:prstGeom prst="rect">
            <a:avLst/>
          </a:prstGeom>
        </p:spPr>
      </p:pic>
      <p:sp>
        <p:nvSpPr>
          <p:cNvPr id="7" name="Text 2"/>
          <p:cNvSpPr/>
          <p:nvPr/>
        </p:nvSpPr>
        <p:spPr>
          <a:xfrm>
            <a:off x="895328" y="1828754"/>
            <a:ext cx="1342611"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每天重复相同的讲解词</a:t>
            </a:r>
            <a:endParaRPr lang="en-US" sz="1050" dirty="0"/>
          </a:p>
        </p:txBody>
      </p:sp>
      <p:pic>
        <p:nvPicPr>
          <p:cNvPr id="8" name="Image 3" descr="preencoded.png">    </p:cNvPr>
          <p:cNvPicPr>
            <a:picLocks noChangeAspect="1"/>
          </p:cNvPicPr>
          <p:nvPr/>
        </p:nvPicPr>
        <p:blipFill>
          <a:blip r:embed="rId4"/>
          <a:stretch>
            <a:fillRect/>
          </a:stretch>
        </p:blipFill>
        <p:spPr>
          <a:xfrm>
            <a:off x="685783" y="2133547"/>
            <a:ext cx="133347" cy="133347"/>
          </a:xfrm>
          <a:prstGeom prst="rect">
            <a:avLst/>
          </a:prstGeom>
        </p:spPr>
      </p:pic>
      <p:sp>
        <p:nvSpPr>
          <p:cNvPr id="9" name="Text 3"/>
          <p:cNvSpPr/>
          <p:nvPr/>
        </p:nvSpPr>
        <p:spPr>
          <a:xfrm>
            <a:off x="895328" y="2095448"/>
            <a:ext cx="196172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手动制作行程单，Excel管理客户</a:t>
            </a:r>
            <a:endParaRPr lang="en-US" sz="1050" dirty="0"/>
          </a:p>
        </p:txBody>
      </p:sp>
      <p:pic>
        <p:nvPicPr>
          <p:cNvPr id="10" name="Image 4" descr="preencoded.png">    </p:cNvPr>
          <p:cNvPicPr>
            <a:picLocks noChangeAspect="1"/>
          </p:cNvPicPr>
          <p:nvPr/>
        </p:nvPicPr>
        <p:blipFill>
          <a:blip r:embed="rId5"/>
          <a:stretch>
            <a:fillRect/>
          </a:stretch>
        </p:blipFill>
        <p:spPr>
          <a:xfrm>
            <a:off x="685783" y="2400240"/>
            <a:ext cx="133347" cy="133347"/>
          </a:xfrm>
          <a:prstGeom prst="rect">
            <a:avLst/>
          </a:prstGeom>
        </p:spPr>
      </p:pic>
      <p:sp>
        <p:nvSpPr>
          <p:cNvPr id="11" name="Text 4"/>
          <p:cNvSpPr/>
          <p:nvPr/>
        </p:nvSpPr>
        <p:spPr>
          <a:xfrm>
            <a:off x="895328" y="2362141"/>
            <a:ext cx="187599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靠记忆和纸本笔记记录游客偏好</a:t>
            </a:r>
            <a:endParaRPr lang="en-US" sz="1050" dirty="0"/>
          </a:p>
        </p:txBody>
      </p:sp>
      <p:pic>
        <p:nvPicPr>
          <p:cNvPr id="12" name="Image 5" descr="preencoded.png">    </p:cNvPr>
          <p:cNvPicPr>
            <a:picLocks noChangeAspect="1"/>
          </p:cNvPicPr>
          <p:nvPr/>
        </p:nvPicPr>
        <p:blipFill>
          <a:blip r:embed="rId6"/>
          <a:stretch>
            <a:fillRect/>
          </a:stretch>
        </p:blipFill>
        <p:spPr>
          <a:xfrm>
            <a:off x="685783" y="2666933"/>
            <a:ext cx="133347" cy="133347"/>
          </a:xfrm>
          <a:prstGeom prst="rect">
            <a:avLst/>
          </a:prstGeom>
        </p:spPr>
      </p:pic>
      <p:sp>
        <p:nvSpPr>
          <p:cNvPr id="13" name="Text 5"/>
          <p:cNvSpPr/>
          <p:nvPr/>
        </p:nvSpPr>
        <p:spPr>
          <a:xfrm>
            <a:off x="895328" y="2628834"/>
            <a:ext cx="187599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只能服务中文游客（语言限制）</a:t>
            </a:r>
            <a:endParaRPr lang="en-US" sz="1050" dirty="0"/>
          </a:p>
        </p:txBody>
      </p:sp>
      <p:pic>
        <p:nvPicPr>
          <p:cNvPr id="14" name="Image 6" descr="preencoded.png">    </p:cNvPr>
          <p:cNvPicPr>
            <a:picLocks noChangeAspect="1"/>
          </p:cNvPicPr>
          <p:nvPr/>
        </p:nvPicPr>
        <p:blipFill>
          <a:blip r:embed="rId7"/>
          <a:stretch>
            <a:fillRect/>
          </a:stretch>
        </p:blipFill>
        <p:spPr>
          <a:xfrm>
            <a:off x="685783" y="2933627"/>
            <a:ext cx="133347" cy="133347"/>
          </a:xfrm>
          <a:prstGeom prst="rect">
            <a:avLst/>
          </a:prstGeom>
        </p:spPr>
      </p:pic>
      <p:sp>
        <p:nvSpPr>
          <p:cNvPr id="15" name="Text 6"/>
          <p:cNvSpPr/>
          <p:nvPr/>
        </p:nvSpPr>
        <p:spPr>
          <a:xfrm>
            <a:off x="895328" y="2895528"/>
            <a:ext cx="1209264"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被动等待旅行社派单</a:t>
            </a:r>
            <a:endParaRPr lang="en-US" sz="1050" dirty="0"/>
          </a:p>
        </p:txBody>
      </p:sp>
      <p:pic>
        <p:nvPicPr>
          <p:cNvPr id="16" name="Image 7" descr="preencoded.png">    </p:cNvPr>
          <p:cNvPicPr>
            <a:picLocks noChangeAspect="1"/>
          </p:cNvPicPr>
          <p:nvPr/>
        </p:nvPicPr>
        <p:blipFill>
          <a:blip r:embed="rId8"/>
          <a:stretch>
            <a:fillRect/>
          </a:stretch>
        </p:blipFill>
        <p:spPr>
          <a:xfrm>
            <a:off x="685783" y="3200320"/>
            <a:ext cx="133347" cy="133347"/>
          </a:xfrm>
          <a:prstGeom prst="rect">
            <a:avLst/>
          </a:prstGeom>
        </p:spPr>
      </p:pic>
      <p:sp>
        <p:nvSpPr>
          <p:cNvPr id="17" name="Text 7"/>
          <p:cNvSpPr/>
          <p:nvPr/>
        </p:nvSpPr>
        <p:spPr>
          <a:xfrm>
            <a:off x="895328" y="3162221"/>
            <a:ext cx="1856948"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收入来源单一：日薪+购物回扣</a:t>
            </a:r>
            <a:endParaRPr lang="en-US" sz="1050" dirty="0"/>
          </a:p>
        </p:txBody>
      </p:sp>
      <p:pic>
        <p:nvPicPr>
          <p:cNvPr id="18" name="Image 8" descr="preencoded.png">    </p:cNvPr>
          <p:cNvPicPr>
            <a:picLocks noChangeAspect="1"/>
          </p:cNvPicPr>
          <p:nvPr/>
        </p:nvPicPr>
        <p:blipFill>
          <a:blip r:embed="rId9"/>
          <a:stretch>
            <a:fillRect/>
          </a:stretch>
        </p:blipFill>
        <p:spPr>
          <a:xfrm>
            <a:off x="6210145" y="1142971"/>
            <a:ext cx="5524362" cy="2438339"/>
          </a:xfrm>
          <a:prstGeom prst="rect">
            <a:avLst/>
          </a:prstGeom>
        </p:spPr>
      </p:pic>
      <p:sp>
        <p:nvSpPr>
          <p:cNvPr id="19" name="Text 8"/>
          <p:cNvSpPr/>
          <p:nvPr/>
        </p:nvSpPr>
        <p:spPr>
          <a:xfrm>
            <a:off x="6438739" y="1409665"/>
            <a:ext cx="5076317" cy="266693"/>
          </a:xfrm>
          <a:prstGeom prst="rect">
            <a:avLst/>
          </a:prstGeom>
          <a:noFill/>
          <a:ln/>
        </p:spPr>
        <p:txBody>
          <a:bodyPr wrap="none" lIns="0" tIns="0" rIns="0" bIns="0" rtlCol="0" anchor="ctr"/>
          <a:lstStyle/>
          <a:p>
            <a:pPr algn="ctr" indent="0" marL="0">
              <a:buNone/>
            </a:pPr>
            <a:r>
              <a:rPr lang="en-US" sz="1500" b="1" dirty="0">
                <a:solidFill>
                  <a:srgbClr val="292524"/>
                </a:solidFill>
                <a:latin typeface="宋体" pitchFamily="34" charset="0"/>
                <a:ea typeface="宋体" pitchFamily="34" charset="-122"/>
                <a:cs typeface="宋体" pitchFamily="34" charset="-120"/>
              </a:rPr>
              <a:t>AI增强后：AI增强型体验设计师</a:t>
            </a:r>
            <a:endParaRPr lang="en-US" sz="1500" dirty="0"/>
          </a:p>
        </p:txBody>
      </p:sp>
      <p:pic>
        <p:nvPicPr>
          <p:cNvPr id="20" name="Image 9" descr="preencoded.png">    </p:cNvPr>
          <p:cNvPicPr>
            <a:picLocks noChangeAspect="1"/>
          </p:cNvPicPr>
          <p:nvPr/>
        </p:nvPicPr>
        <p:blipFill>
          <a:blip r:embed="rId10"/>
          <a:stretch>
            <a:fillRect/>
          </a:stretch>
        </p:blipFill>
        <p:spPr>
          <a:xfrm>
            <a:off x="6438739" y="1866853"/>
            <a:ext cx="133347" cy="133347"/>
          </a:xfrm>
          <a:prstGeom prst="rect">
            <a:avLst/>
          </a:prstGeom>
        </p:spPr>
      </p:pic>
      <p:sp>
        <p:nvSpPr>
          <p:cNvPr id="21" name="Text 9"/>
          <p:cNvSpPr/>
          <p:nvPr/>
        </p:nvSpPr>
        <p:spPr>
          <a:xfrm>
            <a:off x="6648284" y="1828754"/>
            <a:ext cx="269512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AI生成个性化讲解词，根据游客画像动态调整</a:t>
            </a:r>
            <a:endParaRPr lang="en-US" sz="1050" dirty="0"/>
          </a:p>
        </p:txBody>
      </p:sp>
      <p:pic>
        <p:nvPicPr>
          <p:cNvPr id="22" name="Image 10" descr="preencoded.png">    </p:cNvPr>
          <p:cNvPicPr>
            <a:picLocks noChangeAspect="1"/>
          </p:cNvPicPr>
          <p:nvPr/>
        </p:nvPicPr>
        <p:blipFill>
          <a:blip r:embed="rId11"/>
          <a:stretch>
            <a:fillRect/>
          </a:stretch>
        </p:blipFill>
        <p:spPr>
          <a:xfrm>
            <a:off x="6438739" y="2133547"/>
            <a:ext cx="133347" cy="133347"/>
          </a:xfrm>
          <a:prstGeom prst="rect">
            <a:avLst/>
          </a:prstGeom>
        </p:spPr>
      </p:pic>
      <p:sp>
        <p:nvSpPr>
          <p:cNvPr id="23" name="Text 10"/>
          <p:cNvSpPr/>
          <p:nvPr/>
        </p:nvSpPr>
        <p:spPr>
          <a:xfrm>
            <a:off x="6648284" y="2095448"/>
            <a:ext cx="2171265"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AI自动排程+CRM系统管理客户关系</a:t>
            </a:r>
            <a:endParaRPr lang="en-US" sz="1050" dirty="0"/>
          </a:p>
        </p:txBody>
      </p:sp>
      <p:pic>
        <p:nvPicPr>
          <p:cNvPr id="24" name="Image 11" descr="preencoded.png">    </p:cNvPr>
          <p:cNvPicPr>
            <a:picLocks noChangeAspect="1"/>
          </p:cNvPicPr>
          <p:nvPr/>
        </p:nvPicPr>
        <p:blipFill>
          <a:blip r:embed="rId12"/>
          <a:stretch>
            <a:fillRect/>
          </a:stretch>
        </p:blipFill>
        <p:spPr>
          <a:xfrm>
            <a:off x="6438739" y="2400240"/>
            <a:ext cx="133347" cy="133347"/>
          </a:xfrm>
          <a:prstGeom prst="rect">
            <a:avLst/>
          </a:prstGeom>
        </p:spPr>
      </p:pic>
      <p:sp>
        <p:nvSpPr>
          <p:cNvPr id="25" name="Text 11"/>
          <p:cNvSpPr/>
          <p:nvPr/>
        </p:nvSpPr>
        <p:spPr>
          <a:xfrm>
            <a:off x="6648284" y="2362141"/>
            <a:ext cx="216174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AI分析游客行为数据，精准推荐服务</a:t>
            </a:r>
            <a:endParaRPr lang="en-US" sz="1050" dirty="0"/>
          </a:p>
        </p:txBody>
      </p:sp>
      <p:pic>
        <p:nvPicPr>
          <p:cNvPr id="26" name="Image 12" descr="preencoded.png">    </p:cNvPr>
          <p:cNvPicPr>
            <a:picLocks noChangeAspect="1"/>
          </p:cNvPicPr>
          <p:nvPr/>
        </p:nvPicPr>
        <p:blipFill>
          <a:blip r:embed="rId13"/>
          <a:stretch>
            <a:fillRect/>
          </a:stretch>
        </p:blipFill>
        <p:spPr>
          <a:xfrm>
            <a:off x="6438739" y="2666933"/>
            <a:ext cx="133347" cy="133347"/>
          </a:xfrm>
          <a:prstGeom prst="rect">
            <a:avLst/>
          </a:prstGeom>
        </p:spPr>
      </p:pic>
      <p:sp>
        <p:nvSpPr>
          <p:cNvPr id="27" name="Text 12"/>
          <p:cNvSpPr/>
          <p:nvPr/>
        </p:nvSpPr>
        <p:spPr>
          <a:xfrm>
            <a:off x="6648284" y="2628834"/>
            <a:ext cx="2028394"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AI实时翻译使多语言服务成为可能</a:t>
            </a:r>
            <a:endParaRPr lang="en-US" sz="1050" dirty="0"/>
          </a:p>
        </p:txBody>
      </p:sp>
      <p:pic>
        <p:nvPicPr>
          <p:cNvPr id="28" name="Image 13" descr="preencoded.png">    </p:cNvPr>
          <p:cNvPicPr>
            <a:picLocks noChangeAspect="1"/>
          </p:cNvPicPr>
          <p:nvPr/>
        </p:nvPicPr>
        <p:blipFill>
          <a:blip r:embed="rId14"/>
          <a:stretch>
            <a:fillRect/>
          </a:stretch>
        </p:blipFill>
        <p:spPr>
          <a:xfrm>
            <a:off x="6438739" y="2933627"/>
            <a:ext cx="133347" cy="133347"/>
          </a:xfrm>
          <a:prstGeom prst="rect">
            <a:avLst/>
          </a:prstGeom>
        </p:spPr>
      </p:pic>
      <p:sp>
        <p:nvSpPr>
          <p:cNvPr id="29" name="Text 13"/>
          <p:cNvSpPr/>
          <p:nvPr/>
        </p:nvSpPr>
        <p:spPr>
          <a:xfrm>
            <a:off x="6648284" y="2895528"/>
            <a:ext cx="2799899"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社交媒体+AI内容工具构建个人品牌和私域流量</a:t>
            </a:r>
            <a:endParaRPr lang="en-US" sz="1050" dirty="0"/>
          </a:p>
        </p:txBody>
      </p:sp>
      <p:pic>
        <p:nvPicPr>
          <p:cNvPr id="30" name="Image 14" descr="preencoded.png">    </p:cNvPr>
          <p:cNvPicPr>
            <a:picLocks noChangeAspect="1"/>
          </p:cNvPicPr>
          <p:nvPr/>
        </p:nvPicPr>
        <p:blipFill>
          <a:blip r:embed="rId15"/>
          <a:stretch>
            <a:fillRect/>
          </a:stretch>
        </p:blipFill>
        <p:spPr>
          <a:xfrm>
            <a:off x="6438739" y="3200320"/>
            <a:ext cx="133347" cy="133347"/>
          </a:xfrm>
          <a:prstGeom prst="rect">
            <a:avLst/>
          </a:prstGeom>
        </p:spPr>
      </p:pic>
      <p:sp>
        <p:nvSpPr>
          <p:cNvPr id="31" name="Text 14"/>
          <p:cNvSpPr/>
          <p:nvPr/>
        </p:nvSpPr>
        <p:spPr>
          <a:xfrm>
            <a:off x="6648284" y="3162221"/>
            <a:ext cx="3009444"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多元收入：导览服务+知识付费+文旅带货+IP授权</a:t>
            </a:r>
            <a:endParaRPr lang="en-US" sz="1050" dirty="0"/>
          </a:p>
        </p:txBody>
      </p:sp>
      <p:sp>
        <p:nvSpPr>
          <p:cNvPr id="32" name="Text 15"/>
          <p:cNvSpPr/>
          <p:nvPr/>
        </p:nvSpPr>
        <p:spPr>
          <a:xfrm>
            <a:off x="457189" y="3733707"/>
            <a:ext cx="11286462" cy="495288"/>
          </a:xfrm>
          <a:prstGeom prst="rect">
            <a:avLst/>
          </a:prstGeom>
          <a:noFill/>
          <a:ln/>
        </p:spPr>
        <p:txBody>
          <a:bodyPr wrap="square" lIns="0" tIns="0" rIns="0" bIns="0" rtlCol="0" anchor="ctr"/>
          <a:lstStyle/>
          <a:p>
            <a:pPr algn="ctr" indent="0" marL="0">
              <a:buNone/>
            </a:pPr>
            <a:r>
              <a:rPr lang="en-US" sz="1050" b="1" dirty="0">
                <a:solidFill>
                  <a:srgbClr val="FBBF24"/>
                </a:solidFill>
                <a:latin typeface="等线" pitchFamily="34" charset="0"/>
                <a:ea typeface="等线" pitchFamily="34" charset="-122"/>
                <a:cs typeface="等线" pitchFamily="34" charset="-120"/>
              </a:rPr>
              <a:t>核心变化：</a:t>
            </a:r>
            <a:pPr algn="ctr" indent="0" marL="0">
              <a:buNone/>
            </a:pPr>
            <a:r>
              <a:rPr lang="en-US" sz="1050" dirty="0">
                <a:solidFill>
                  <a:srgbClr val="F5F5F4"/>
                </a:solidFill>
                <a:latin typeface="等线" pitchFamily="34" charset="0"/>
                <a:ea typeface="等线" pitchFamily="34" charset="-122"/>
                <a:cs typeface="等线" pitchFamily="34" charset="-120"/>
              </a:rPr>
              <a:t>从"出卖时间的讲解员"到"用AI放大的体验设计师"。收入天花板从"日薪×天数"变为"品牌溢价×AI杠杆×多元收入"。</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个人品牌建设四步法</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2705032" cy="1790655"/>
          </a:xfrm>
          <a:prstGeom prst="rect">
            <a:avLst/>
          </a:prstGeom>
        </p:spPr>
      </p:pic>
      <p:sp>
        <p:nvSpPr>
          <p:cNvPr id="5" name="Text 1"/>
          <p:cNvSpPr/>
          <p:nvPr/>
        </p:nvSpPr>
        <p:spPr>
          <a:xfrm>
            <a:off x="647684" y="1371566"/>
            <a:ext cx="2333186"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1</a:t>
            </a:r>
            <a:endParaRPr lang="en-US" sz="2700" dirty="0"/>
          </a:p>
        </p:txBody>
      </p:sp>
      <p:sp>
        <p:nvSpPr>
          <p:cNvPr id="6" name="Text 2"/>
          <p:cNvSpPr/>
          <p:nvPr/>
        </p:nvSpPr>
        <p:spPr>
          <a:xfrm>
            <a:off x="647684" y="1866853"/>
            <a:ext cx="2333186"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定位</a:t>
            </a:r>
            <a:endParaRPr lang="en-US" sz="1200" dirty="0"/>
          </a:p>
        </p:txBody>
      </p:sp>
      <p:sp>
        <p:nvSpPr>
          <p:cNvPr id="7" name="Text 3"/>
          <p:cNvSpPr/>
          <p:nvPr/>
        </p:nvSpPr>
        <p:spPr>
          <a:xfrm>
            <a:off x="647684" y="2171646"/>
            <a:ext cx="2333186" cy="571486"/>
          </a:xfrm>
          <a:prstGeom prst="rect">
            <a:avLst/>
          </a:prstGeom>
          <a:noFill/>
          <a:ln/>
        </p:spPr>
        <p:txBody>
          <a:bodyPr wrap="squar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找到一个足够细小的切入口——不是"文旅达人"，而是"贵州非遗体验策划师"。越细分越容易建立权威。</a:t>
            </a:r>
            <a:endParaRPr lang="en-US" sz="1050" dirty="0"/>
          </a:p>
        </p:txBody>
      </p:sp>
      <p:pic>
        <p:nvPicPr>
          <p:cNvPr id="8" name="Image 2" descr="preencoded.png">    </p:cNvPr>
          <p:cNvPicPr>
            <a:picLocks noChangeAspect="1"/>
          </p:cNvPicPr>
          <p:nvPr/>
        </p:nvPicPr>
        <p:blipFill>
          <a:blip r:embed="rId3"/>
          <a:stretch>
            <a:fillRect/>
          </a:stretch>
        </p:blipFill>
        <p:spPr>
          <a:xfrm>
            <a:off x="3314617" y="1142971"/>
            <a:ext cx="2705032" cy="1790655"/>
          </a:xfrm>
          <a:prstGeom prst="rect">
            <a:avLst/>
          </a:prstGeom>
        </p:spPr>
      </p:pic>
      <p:sp>
        <p:nvSpPr>
          <p:cNvPr id="9" name="Text 4"/>
          <p:cNvSpPr/>
          <p:nvPr/>
        </p:nvSpPr>
        <p:spPr>
          <a:xfrm>
            <a:off x="3505112" y="1371566"/>
            <a:ext cx="2333186"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2</a:t>
            </a:r>
            <a:endParaRPr lang="en-US" sz="2700" dirty="0"/>
          </a:p>
        </p:txBody>
      </p:sp>
      <p:sp>
        <p:nvSpPr>
          <p:cNvPr id="10" name="Text 5"/>
          <p:cNvSpPr/>
          <p:nvPr/>
        </p:nvSpPr>
        <p:spPr>
          <a:xfrm>
            <a:off x="3505112" y="1866853"/>
            <a:ext cx="2333186"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输出</a:t>
            </a:r>
            <a:endParaRPr lang="en-US" sz="1200" dirty="0"/>
          </a:p>
        </p:txBody>
      </p:sp>
      <p:sp>
        <p:nvSpPr>
          <p:cNvPr id="11" name="Text 6"/>
          <p:cNvSpPr/>
          <p:nvPr/>
        </p:nvSpPr>
        <p:spPr>
          <a:xfrm>
            <a:off x="3505112" y="2171646"/>
            <a:ext cx="2333186" cy="571486"/>
          </a:xfrm>
          <a:prstGeom prst="rect">
            <a:avLst/>
          </a:prstGeom>
          <a:noFill/>
          <a:ln/>
        </p:spPr>
        <p:txBody>
          <a:bodyPr wrap="squar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持续产出高质量内容——每周至少发布1篇深度文章或1条短视频。AI辅助创作但不替代个人风格。</a:t>
            </a:r>
            <a:endParaRPr lang="en-US" sz="1050" dirty="0"/>
          </a:p>
        </p:txBody>
      </p:sp>
      <p:pic>
        <p:nvPicPr>
          <p:cNvPr id="12" name="Image 3" descr="preencoded.png">    </p:cNvPr>
          <p:cNvPicPr>
            <a:picLocks noChangeAspect="1"/>
          </p:cNvPicPr>
          <p:nvPr/>
        </p:nvPicPr>
        <p:blipFill>
          <a:blip r:embed="rId4"/>
          <a:stretch>
            <a:fillRect/>
          </a:stretch>
        </p:blipFill>
        <p:spPr>
          <a:xfrm>
            <a:off x="6172046" y="1142971"/>
            <a:ext cx="2705032" cy="1790655"/>
          </a:xfrm>
          <a:prstGeom prst="rect">
            <a:avLst/>
          </a:prstGeom>
        </p:spPr>
      </p:pic>
      <p:sp>
        <p:nvSpPr>
          <p:cNvPr id="13" name="Text 7"/>
          <p:cNvSpPr/>
          <p:nvPr/>
        </p:nvSpPr>
        <p:spPr>
          <a:xfrm>
            <a:off x="6362541" y="1371566"/>
            <a:ext cx="2333186"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3</a:t>
            </a:r>
            <a:endParaRPr lang="en-US" sz="2700" dirty="0"/>
          </a:p>
        </p:txBody>
      </p:sp>
      <p:sp>
        <p:nvSpPr>
          <p:cNvPr id="14" name="Text 8"/>
          <p:cNvSpPr/>
          <p:nvPr/>
        </p:nvSpPr>
        <p:spPr>
          <a:xfrm>
            <a:off x="6362541" y="1866853"/>
            <a:ext cx="2333186"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连接</a:t>
            </a:r>
            <a:endParaRPr lang="en-US" sz="1200" dirty="0"/>
          </a:p>
        </p:txBody>
      </p:sp>
      <p:sp>
        <p:nvSpPr>
          <p:cNvPr id="15" name="Text 9"/>
          <p:cNvSpPr/>
          <p:nvPr/>
        </p:nvSpPr>
        <p:spPr>
          <a:xfrm>
            <a:off x="6362541" y="2171646"/>
            <a:ext cx="2333186" cy="571486"/>
          </a:xfrm>
          <a:prstGeom prst="rect">
            <a:avLst/>
          </a:prstGeom>
          <a:noFill/>
          <a:ln/>
        </p:spPr>
        <p:txBody>
          <a:bodyPr wrap="squar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主动连接行业中的关键节点——参加行业活动、在社群中贡献价值、与其他创作者互推。</a:t>
            </a:r>
            <a:endParaRPr lang="en-US" sz="1050" dirty="0"/>
          </a:p>
        </p:txBody>
      </p:sp>
      <p:pic>
        <p:nvPicPr>
          <p:cNvPr id="16" name="Image 4" descr="preencoded.png">    </p:cNvPr>
          <p:cNvPicPr>
            <a:picLocks noChangeAspect="1"/>
          </p:cNvPicPr>
          <p:nvPr/>
        </p:nvPicPr>
        <p:blipFill>
          <a:blip r:embed="rId5"/>
          <a:stretch>
            <a:fillRect/>
          </a:stretch>
        </p:blipFill>
        <p:spPr>
          <a:xfrm>
            <a:off x="9029474" y="1142971"/>
            <a:ext cx="2705032" cy="1790655"/>
          </a:xfrm>
          <a:prstGeom prst="rect">
            <a:avLst/>
          </a:prstGeom>
        </p:spPr>
      </p:pic>
      <p:sp>
        <p:nvSpPr>
          <p:cNvPr id="17" name="Text 10"/>
          <p:cNvSpPr/>
          <p:nvPr/>
        </p:nvSpPr>
        <p:spPr>
          <a:xfrm>
            <a:off x="9219969" y="1371566"/>
            <a:ext cx="2333186" cy="380990"/>
          </a:xfrm>
          <a:prstGeom prst="rect">
            <a:avLst/>
          </a:prstGeom>
          <a:noFill/>
          <a:ln/>
        </p:spPr>
        <p:txBody>
          <a:bodyPr wrap="none" lIns="0" tIns="0" rIns="0" bIns="0" rtlCol="0" anchor="ctr"/>
          <a:lstStyle/>
          <a:p>
            <a:pPr algn="ctr" indent="0" marL="0">
              <a:buNone/>
            </a:pPr>
            <a:r>
              <a:rPr lang="en-US" sz="2700" b="1" dirty="0">
                <a:solidFill>
                  <a:srgbClr val="D97706"/>
                </a:solidFill>
                <a:latin typeface="宋体" pitchFamily="34" charset="0"/>
                <a:ea typeface="宋体" pitchFamily="34" charset="-122"/>
                <a:cs typeface="宋体" pitchFamily="34" charset="-120"/>
              </a:rPr>
              <a:t>4</a:t>
            </a:r>
            <a:endParaRPr lang="en-US" sz="2700" dirty="0"/>
          </a:p>
        </p:txBody>
      </p:sp>
      <p:sp>
        <p:nvSpPr>
          <p:cNvPr id="18" name="Text 11"/>
          <p:cNvSpPr/>
          <p:nvPr/>
        </p:nvSpPr>
        <p:spPr>
          <a:xfrm>
            <a:off x="9219969" y="1866853"/>
            <a:ext cx="2333186" cy="228594"/>
          </a:xfrm>
          <a:prstGeom prst="rect">
            <a:avLst/>
          </a:prstGeom>
          <a:noFill/>
          <a:ln/>
        </p:spPr>
        <p:txBody>
          <a:bodyPr wrap="none" lIns="0" tIns="0" rIns="0" bIns="0" rtlCol="0" anchor="ctr"/>
          <a:lstStyle/>
          <a:p>
            <a:pPr algn="ctr" indent="0" marL="0">
              <a:buNone/>
            </a:pPr>
            <a:r>
              <a:rPr lang="en-US" sz="1200" b="1" dirty="0">
                <a:solidFill>
                  <a:srgbClr val="292524"/>
                </a:solidFill>
                <a:latin typeface="等线" pitchFamily="34" charset="0"/>
                <a:ea typeface="等线" pitchFamily="34" charset="-122"/>
                <a:cs typeface="等线" pitchFamily="34" charset="-120"/>
              </a:rPr>
              <a:t>变现</a:t>
            </a:r>
            <a:endParaRPr lang="en-US" sz="1200" dirty="0"/>
          </a:p>
        </p:txBody>
      </p:sp>
      <p:sp>
        <p:nvSpPr>
          <p:cNvPr id="19" name="Text 12"/>
          <p:cNvSpPr/>
          <p:nvPr/>
        </p:nvSpPr>
        <p:spPr>
          <a:xfrm>
            <a:off x="9219969" y="2171646"/>
            <a:ext cx="2333186" cy="571486"/>
          </a:xfrm>
          <a:prstGeom prst="rect">
            <a:avLst/>
          </a:prstGeom>
          <a:noFill/>
          <a:ln/>
        </p:spPr>
        <p:txBody>
          <a:bodyPr wrap="squar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当个人品牌积累到一定阶段后，通过服务、课程、产品等方式将影响力转化为收入。</a:t>
            </a:r>
            <a:endParaRPr lang="en-US" sz="1050" dirty="0"/>
          </a:p>
        </p:txBody>
      </p:sp>
      <p:pic>
        <p:nvPicPr>
          <p:cNvPr id="20" name="Image 5" descr="preencoded.png">    </p:cNvPr>
          <p:cNvPicPr>
            <a:picLocks noChangeAspect="1"/>
          </p:cNvPicPr>
          <p:nvPr/>
        </p:nvPicPr>
        <p:blipFill>
          <a:blip r:embed="rId6"/>
          <a:stretch>
            <a:fillRect/>
          </a:stretch>
        </p:blipFill>
        <p:spPr>
          <a:xfrm>
            <a:off x="457189" y="3162221"/>
            <a:ext cx="11277318" cy="952476"/>
          </a:xfrm>
          <a:prstGeom prst="rect">
            <a:avLst/>
          </a:prstGeom>
        </p:spPr>
      </p:pic>
      <p:sp>
        <p:nvSpPr>
          <p:cNvPr id="21" name="Text 13"/>
          <p:cNvSpPr/>
          <p:nvPr/>
        </p:nvSpPr>
        <p:spPr>
          <a:xfrm>
            <a:off x="647684" y="3352716"/>
            <a:ext cx="10905472" cy="266693"/>
          </a:xfrm>
          <a:prstGeom prst="rect">
            <a:avLst/>
          </a:prstGeom>
          <a:noFill/>
          <a:ln/>
        </p:spPr>
        <p:txBody>
          <a:bodyPr wrap="none" lIns="0" tIns="0" rIns="0" bIns="0" rtlCol="0" anchor="ctr"/>
          <a:lstStyle/>
          <a:p>
            <a:pPr algn="ctr" indent="0" marL="0">
              <a:buNone/>
            </a:pPr>
            <a:r>
              <a:rPr lang="en-US" sz="1350" b="1" dirty="0">
                <a:solidFill>
                  <a:srgbClr val="FBBF24"/>
                </a:solidFill>
                <a:latin typeface="宋体" pitchFamily="34" charset="0"/>
                <a:ea typeface="宋体" pitchFamily="34" charset="-122"/>
                <a:cs typeface="宋体" pitchFamily="34" charset="-120"/>
              </a:rPr>
              <a:t>个人品牌的本质</a:t>
            </a:r>
            <a:endParaRPr lang="en-US" sz="1350" dirty="0"/>
          </a:p>
        </p:txBody>
      </p:sp>
      <p:sp>
        <p:nvSpPr>
          <p:cNvPr id="22" name="Text 14"/>
          <p:cNvSpPr/>
          <p:nvPr/>
        </p:nvSpPr>
        <p:spPr>
          <a:xfrm>
            <a:off x="647684" y="3733707"/>
            <a:ext cx="10905472" cy="190495"/>
          </a:xfrm>
          <a:prstGeom prst="rect">
            <a:avLst/>
          </a:prstGeom>
          <a:noFill/>
          <a:ln/>
        </p:spPr>
        <p:txBody>
          <a:bodyPr wrap="none" lIns="0" tIns="0" rIns="0" bIns="0" rtlCol="0" anchor="ctr"/>
          <a:lstStyle/>
          <a:p>
            <a:pPr algn="ctr" indent="0" marL="0">
              <a:buNone/>
            </a:pPr>
            <a:r>
              <a:rPr lang="en-US" sz="1050" dirty="0">
                <a:solidFill>
                  <a:srgbClr val="D6D3D1"/>
                </a:solidFill>
                <a:latin typeface="等线" pitchFamily="34" charset="0"/>
                <a:ea typeface="等线" pitchFamily="34" charset="-122"/>
                <a:cs typeface="等线" pitchFamily="34" charset="-120"/>
              </a:rPr>
              <a:t>个人品牌 = 专业能力 × 内容输出 × 社交网络 × 时间复利。AI可以加速内容输出，但专业能力和社交网络仍需要时间和真诚的积累。</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全球文旅人才市场新趋势</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1066773"/>
          </a:xfrm>
          <a:prstGeom prst="rect">
            <a:avLst/>
          </a:prstGeom>
        </p:spPr>
      </p:pic>
      <p:sp>
        <p:nvSpPr>
          <p:cNvPr id="5" name="Text 1"/>
          <p:cNvSpPr/>
          <p:nvPr/>
        </p:nvSpPr>
        <p:spPr>
          <a:xfrm>
            <a:off x="685783" y="1333467"/>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趋势一：远程文旅工作全球化</a:t>
            </a:r>
            <a:endParaRPr lang="en-US" sz="1200" dirty="0"/>
          </a:p>
        </p:txBody>
      </p:sp>
      <p:sp>
        <p:nvSpPr>
          <p:cNvPr id="6" name="Text 2"/>
          <p:cNvSpPr/>
          <p:nvPr/>
        </p:nvSpPr>
        <p:spPr>
          <a:xfrm>
            <a:off x="685783" y="1638259"/>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AI实时翻译和远程协作工具打破了地理限制。中国的文旅内容创作者可以为全球目的地制作营销内容；东南亚的行程设计师可以为欧美客户规划旅行。</a:t>
            </a:r>
            <a:endParaRPr lang="en-US" sz="1050" dirty="0"/>
          </a:p>
        </p:txBody>
      </p:sp>
      <p:pic>
        <p:nvPicPr>
          <p:cNvPr id="7" name="Image 2" descr="preencoded.png">    </p:cNvPr>
          <p:cNvPicPr>
            <a:picLocks noChangeAspect="1"/>
          </p:cNvPicPr>
          <p:nvPr/>
        </p:nvPicPr>
        <p:blipFill>
          <a:blip r:embed="rId3"/>
          <a:stretch>
            <a:fillRect/>
          </a:stretch>
        </p:blipFill>
        <p:spPr>
          <a:xfrm>
            <a:off x="6191095" y="1142971"/>
            <a:ext cx="5543411" cy="1066773"/>
          </a:xfrm>
          <a:prstGeom prst="rect">
            <a:avLst/>
          </a:prstGeom>
        </p:spPr>
      </p:pic>
      <p:sp>
        <p:nvSpPr>
          <p:cNvPr id="8" name="Text 3"/>
          <p:cNvSpPr/>
          <p:nvPr/>
        </p:nvSpPr>
        <p:spPr>
          <a:xfrm>
            <a:off x="6419690" y="1333467"/>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趋势二："数字游民"在文旅行业增长</a:t>
            </a:r>
            <a:endParaRPr lang="en-US" sz="1200" dirty="0"/>
          </a:p>
        </p:txBody>
      </p:sp>
      <p:sp>
        <p:nvSpPr>
          <p:cNvPr id="9" name="Text 4"/>
          <p:cNvSpPr/>
          <p:nvPr/>
        </p:nvSpPr>
        <p:spPr>
          <a:xfrm>
            <a:off x="6419690" y="1638259"/>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越来越多的文旅从业者选择"数字游民"生活方式——一边旅行一边工作。AI工具使他们可以在任何有网络的地方完成内容创作和客户服务。</a:t>
            </a:r>
            <a:endParaRPr lang="en-US" sz="1050" dirty="0"/>
          </a:p>
        </p:txBody>
      </p:sp>
      <p:pic>
        <p:nvPicPr>
          <p:cNvPr id="10" name="Image 3" descr="preencoded.png">    </p:cNvPr>
          <p:cNvPicPr>
            <a:picLocks noChangeAspect="1"/>
          </p:cNvPicPr>
          <p:nvPr/>
        </p:nvPicPr>
        <p:blipFill>
          <a:blip r:embed="rId4"/>
          <a:stretch>
            <a:fillRect/>
          </a:stretch>
        </p:blipFill>
        <p:spPr>
          <a:xfrm>
            <a:off x="457189" y="2400240"/>
            <a:ext cx="5543411" cy="1066773"/>
          </a:xfrm>
          <a:prstGeom prst="rect">
            <a:avLst/>
          </a:prstGeom>
        </p:spPr>
      </p:pic>
      <p:sp>
        <p:nvSpPr>
          <p:cNvPr id="11" name="Text 5"/>
          <p:cNvSpPr/>
          <p:nvPr/>
        </p:nvSpPr>
        <p:spPr>
          <a:xfrm>
            <a:off x="685783" y="2590735"/>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趋势三：技能全球化认证</a:t>
            </a:r>
            <a:endParaRPr lang="en-US" sz="1200" dirty="0"/>
          </a:p>
        </p:txBody>
      </p:sp>
      <p:sp>
        <p:nvSpPr>
          <p:cNvPr id="12" name="Text 6"/>
          <p:cNvSpPr/>
          <p:nvPr/>
        </p:nvSpPr>
        <p:spPr>
          <a:xfrm>
            <a:off x="685783" y="2895528"/>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AI技能证书（如Microsoft AI认证、Google数据分析认证）正在成为全球文旅雇主认可的能力证明，其重要性逐渐接近学历。</a:t>
            </a:r>
            <a:endParaRPr lang="en-US" sz="1050" dirty="0"/>
          </a:p>
        </p:txBody>
      </p:sp>
      <p:pic>
        <p:nvPicPr>
          <p:cNvPr id="13" name="Image 4" descr="preencoded.png">    </p:cNvPr>
          <p:cNvPicPr>
            <a:picLocks noChangeAspect="1"/>
          </p:cNvPicPr>
          <p:nvPr/>
        </p:nvPicPr>
        <p:blipFill>
          <a:blip r:embed="rId5"/>
          <a:stretch>
            <a:fillRect/>
          </a:stretch>
        </p:blipFill>
        <p:spPr>
          <a:xfrm>
            <a:off x="6191095" y="2400240"/>
            <a:ext cx="5543411" cy="1066773"/>
          </a:xfrm>
          <a:prstGeom prst="rect">
            <a:avLst/>
          </a:prstGeom>
        </p:spPr>
      </p:pic>
      <p:sp>
        <p:nvSpPr>
          <p:cNvPr id="14" name="Text 7"/>
          <p:cNvSpPr/>
          <p:nvPr/>
        </p:nvSpPr>
        <p:spPr>
          <a:xfrm>
            <a:off x="6419690" y="2590735"/>
            <a:ext cx="5133466"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趋势四：中国文旅模式的全球输出</a:t>
            </a:r>
            <a:endParaRPr lang="en-US" sz="1200" dirty="0"/>
          </a:p>
        </p:txBody>
      </p:sp>
      <p:sp>
        <p:nvSpPr>
          <p:cNvPr id="15" name="Text 8"/>
          <p:cNvSpPr/>
          <p:nvPr/>
        </p:nvSpPr>
        <p:spPr>
          <a:xfrm>
            <a:off x="6419690" y="2895528"/>
            <a:ext cx="5133466" cy="380990"/>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中国在智慧景区、一码游、AI导览等领域的创新正被东南亚、中东、非洲等地区借鉴，为中国文旅人才提供了全球就业机会。</a:t>
            </a:r>
            <a:endParaRPr lang="en-US" sz="1050" dirty="0"/>
          </a:p>
        </p:txBody>
      </p:sp>
      <p:pic>
        <p:nvPicPr>
          <p:cNvPr id="16" name="Image 5" descr="preencoded.png">    </p:cNvPr>
          <p:cNvPicPr>
            <a:picLocks noChangeAspect="1"/>
          </p:cNvPicPr>
          <p:nvPr/>
        </p:nvPicPr>
        <p:blipFill>
          <a:blip r:embed="rId6"/>
          <a:stretch>
            <a:fillRect/>
          </a:stretch>
        </p:blipFill>
        <p:spPr>
          <a:xfrm>
            <a:off x="457189" y="3619410"/>
            <a:ext cx="11277318" cy="514337"/>
          </a:xfrm>
          <a:prstGeom prst="rect">
            <a:avLst/>
          </a:prstGeom>
        </p:spPr>
      </p:pic>
      <p:pic>
        <p:nvPicPr>
          <p:cNvPr id="17" name="Image 6" descr="preencoded.png">    </p:cNvPr>
          <p:cNvPicPr>
            <a:picLocks noChangeAspect="1"/>
          </p:cNvPicPr>
          <p:nvPr/>
        </p:nvPicPr>
        <p:blipFill>
          <a:blip r:embed="rId7"/>
          <a:stretch>
            <a:fillRect/>
          </a:stretch>
        </p:blipFill>
        <p:spPr>
          <a:xfrm>
            <a:off x="619110" y="3809905"/>
            <a:ext cx="133347" cy="133347"/>
          </a:xfrm>
          <a:prstGeom prst="rect">
            <a:avLst/>
          </a:prstGeom>
        </p:spPr>
      </p:pic>
      <p:sp>
        <p:nvSpPr>
          <p:cNvPr id="18" name="Text 9"/>
          <p:cNvSpPr/>
          <p:nvPr/>
        </p:nvSpPr>
        <p:spPr>
          <a:xfrm>
            <a:off x="828654" y="3790855"/>
            <a:ext cx="1342611" cy="161921"/>
          </a:xfrm>
          <a:prstGeom prst="rect">
            <a:avLst/>
          </a:prstGeom>
          <a:noFill/>
          <a:ln/>
        </p:spPr>
        <p:txBody>
          <a:bodyPr wrap="none" lIns="0" tIns="0" rIns="0" bIns="0" rtlCol="0" anchor="ctr"/>
          <a:lstStyle/>
          <a:p>
            <a:pPr algn="l" indent="0" marL="0">
              <a:buNone/>
            </a:pPr>
            <a:r>
              <a:rPr lang="en-US" sz="1050" b="1" dirty="0">
                <a:solidFill>
                  <a:srgbClr val="44403C"/>
                </a:solidFill>
                <a:latin typeface="等线" pitchFamily="34" charset="0"/>
                <a:ea typeface="等线" pitchFamily="34" charset="-122"/>
                <a:cs typeface="等线" pitchFamily="34" charset="-120"/>
              </a:rPr>
              <a:t>对文旅从业者的启示：</a:t>
            </a:r>
            <a:endParaRPr lang="en-US" sz="1050" dirty="0"/>
          </a:p>
        </p:txBody>
      </p:sp>
      <p:sp>
        <p:nvSpPr>
          <p:cNvPr id="19" name="Text 10"/>
          <p:cNvSpPr/>
          <p:nvPr/>
        </p:nvSpPr>
        <p:spPr>
          <a:xfrm>
            <a:off x="2162121" y="3790855"/>
            <a:ext cx="6762200" cy="161921"/>
          </a:xfrm>
          <a:prstGeom prst="rect">
            <a:avLst/>
          </a:prstGeom>
          <a:noFill/>
          <a:ln/>
        </p:spPr>
        <p:txBody>
          <a:bodyPr wrap="none" lIns="0" tIns="0" rIns="0" bIns="0" rtlCol="0" anchor="ctr"/>
          <a:lstStyle/>
          <a:p>
            <a:pPr algn="l" indent="0" marL="0">
              <a:buNone/>
            </a:pPr>
            <a:r>
              <a:rPr lang="en-US" sz="1050" dirty="0">
                <a:solidFill>
                  <a:srgbClr val="44403C"/>
                </a:solidFill>
                <a:latin typeface="等线" pitchFamily="34" charset="0"/>
                <a:ea typeface="等线" pitchFamily="34" charset="-122"/>
                <a:cs typeface="等线" pitchFamily="34" charset="-120"/>
              </a:rPr>
              <a:t>不要将就业市场局限在本地区。学好英语+掌握AI工具+深耕文旅专业，你的就业市场可以从"本地"扩展到"全球"。</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中国文旅职业变革的政策环境</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333467"/>
          </a:xfrm>
          <a:prstGeom prst="rect">
            <a:avLst/>
          </a:prstGeom>
        </p:spPr>
      </p:pic>
      <p:sp>
        <p:nvSpPr>
          <p:cNvPr id="5" name="Text 1"/>
          <p:cNvSpPr/>
          <p:nvPr/>
        </p:nvSpPr>
        <p:spPr>
          <a:xfrm>
            <a:off x="647684" y="1371566"/>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文旅深度融合战略</a:t>
            </a:r>
            <a:endParaRPr lang="en-US" sz="1200" dirty="0"/>
          </a:p>
        </p:txBody>
      </p:sp>
      <p:sp>
        <p:nvSpPr>
          <p:cNvPr id="6" name="Text 2"/>
          <p:cNvSpPr/>
          <p:nvPr/>
        </p:nvSpPr>
        <p:spPr>
          <a:xfrm>
            <a:off x="647684" y="1714457"/>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"以文塑旅、以旅彰文"的国家战略推动文旅融合型人才需求激增。既懂文化又懂旅游还懂数字化的复合型人才严重供不应求。</a:t>
            </a:r>
            <a:endParaRPr lang="en-US" sz="1050" dirty="0"/>
          </a:p>
        </p:txBody>
      </p:sp>
      <p:pic>
        <p:nvPicPr>
          <p:cNvPr id="7" name="Image 2" descr="preencoded.png">    </p:cNvPr>
          <p:cNvPicPr>
            <a:picLocks noChangeAspect="1"/>
          </p:cNvPicPr>
          <p:nvPr/>
        </p:nvPicPr>
        <p:blipFill>
          <a:blip r:embed="rId3"/>
          <a:stretch>
            <a:fillRect/>
          </a:stretch>
        </p:blipFill>
        <p:spPr>
          <a:xfrm>
            <a:off x="4267093" y="1142971"/>
            <a:ext cx="3657509" cy="1333467"/>
          </a:xfrm>
          <a:prstGeom prst="rect">
            <a:avLst/>
          </a:prstGeom>
        </p:spPr>
      </p:pic>
      <p:sp>
        <p:nvSpPr>
          <p:cNvPr id="8" name="Text 3"/>
          <p:cNvSpPr/>
          <p:nvPr/>
        </p:nvSpPr>
        <p:spPr>
          <a:xfrm>
            <a:off x="4457589" y="1371566"/>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数字中国建设</a:t>
            </a:r>
            <a:endParaRPr lang="en-US" sz="1200" dirty="0"/>
          </a:p>
        </p:txBody>
      </p:sp>
      <p:sp>
        <p:nvSpPr>
          <p:cNvPr id="9" name="Text 4"/>
          <p:cNvSpPr/>
          <p:nvPr/>
        </p:nvSpPr>
        <p:spPr>
          <a:xfrm>
            <a:off x="4457589" y="1714457"/>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数字文旅作为数字中国的重要组成部分，被列入多个国家级规划。智慧景区、数字文博、一码游等项目需要大量数字化项目管理人才。</a:t>
            </a:r>
            <a:endParaRPr lang="en-US" sz="1050" dirty="0"/>
          </a:p>
        </p:txBody>
      </p:sp>
      <p:pic>
        <p:nvPicPr>
          <p:cNvPr id="10" name="Image 3" descr="preencoded.png">    </p:cNvPr>
          <p:cNvPicPr>
            <a:picLocks noChangeAspect="1"/>
          </p:cNvPicPr>
          <p:nvPr/>
        </p:nvPicPr>
        <p:blipFill>
          <a:blip r:embed="rId4"/>
          <a:stretch>
            <a:fillRect/>
          </a:stretch>
        </p:blipFill>
        <p:spPr>
          <a:xfrm>
            <a:off x="8076998" y="1142971"/>
            <a:ext cx="3657509" cy="1333467"/>
          </a:xfrm>
          <a:prstGeom prst="rect">
            <a:avLst/>
          </a:prstGeom>
        </p:spPr>
      </p:pic>
      <p:sp>
        <p:nvSpPr>
          <p:cNvPr id="11" name="Text 5"/>
          <p:cNvSpPr/>
          <p:nvPr/>
        </p:nvSpPr>
        <p:spPr>
          <a:xfrm>
            <a:off x="8267493" y="1371566"/>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乡村振兴与文旅</a:t>
            </a:r>
            <a:endParaRPr lang="en-US" sz="1200" dirty="0"/>
          </a:p>
        </p:txBody>
      </p:sp>
      <p:sp>
        <p:nvSpPr>
          <p:cNvPr id="12" name="Text 6"/>
          <p:cNvSpPr/>
          <p:nvPr/>
        </p:nvSpPr>
        <p:spPr>
          <a:xfrm>
            <a:off x="8267493" y="1714457"/>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乡村旅游、非遗活化、民宿经济等乡村振兴战略的核心板块为文旅人才创造了从城市到乡村的多元化就业空间。</a:t>
            </a:r>
            <a:endParaRPr lang="en-US" sz="1050" dirty="0"/>
          </a:p>
        </p:txBody>
      </p:sp>
      <p:pic>
        <p:nvPicPr>
          <p:cNvPr id="13" name="Image 4" descr="preencoded.png">    </p:cNvPr>
          <p:cNvPicPr>
            <a:picLocks noChangeAspect="1"/>
          </p:cNvPicPr>
          <p:nvPr/>
        </p:nvPicPr>
        <p:blipFill>
          <a:blip r:embed="rId5"/>
          <a:stretch>
            <a:fillRect/>
          </a:stretch>
        </p:blipFill>
        <p:spPr>
          <a:xfrm>
            <a:off x="457189" y="2628834"/>
            <a:ext cx="3657509" cy="1333467"/>
          </a:xfrm>
          <a:prstGeom prst="rect">
            <a:avLst/>
          </a:prstGeom>
        </p:spPr>
      </p:pic>
      <p:sp>
        <p:nvSpPr>
          <p:cNvPr id="14" name="Text 7"/>
          <p:cNvSpPr/>
          <p:nvPr/>
        </p:nvSpPr>
        <p:spPr>
          <a:xfrm>
            <a:off x="647684" y="2857429"/>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灵活就业支持</a:t>
            </a:r>
            <a:endParaRPr lang="en-US" sz="1200" dirty="0"/>
          </a:p>
        </p:txBody>
      </p:sp>
      <p:sp>
        <p:nvSpPr>
          <p:cNvPr id="15" name="Text 8"/>
          <p:cNvSpPr/>
          <p:nvPr/>
        </p:nvSpPr>
        <p:spPr>
          <a:xfrm>
            <a:off x="647684"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国家出台多项政策鼓励灵活就业和个体创业——社保灵活缴纳、税收减免、创业补贴——为OPC模式提供了制度保障。</a:t>
            </a:r>
            <a:endParaRPr lang="en-US" sz="1050" dirty="0"/>
          </a:p>
        </p:txBody>
      </p:sp>
      <p:pic>
        <p:nvPicPr>
          <p:cNvPr id="16" name="Image 5" descr="preencoded.png">    </p:cNvPr>
          <p:cNvPicPr>
            <a:picLocks noChangeAspect="1"/>
          </p:cNvPicPr>
          <p:nvPr/>
        </p:nvPicPr>
        <p:blipFill>
          <a:blip r:embed="rId6"/>
          <a:stretch>
            <a:fillRect/>
          </a:stretch>
        </p:blipFill>
        <p:spPr>
          <a:xfrm>
            <a:off x="4267093" y="2628834"/>
            <a:ext cx="3657509" cy="1333467"/>
          </a:xfrm>
          <a:prstGeom prst="rect">
            <a:avLst/>
          </a:prstGeom>
        </p:spPr>
      </p:pic>
      <p:sp>
        <p:nvSpPr>
          <p:cNvPr id="17" name="Text 9"/>
          <p:cNvSpPr/>
          <p:nvPr/>
        </p:nvSpPr>
        <p:spPr>
          <a:xfrm>
            <a:off x="4457589" y="2857429"/>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AI人才培养政策</a:t>
            </a:r>
            <a:endParaRPr lang="en-US" sz="1200" dirty="0"/>
          </a:p>
        </p:txBody>
      </p:sp>
      <p:sp>
        <p:nvSpPr>
          <p:cNvPr id="18" name="Text 10"/>
          <p:cNvSpPr/>
          <p:nvPr/>
        </p:nvSpPr>
        <p:spPr>
          <a:xfrm>
            <a:off x="4457589"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教育部推动"AI+教育"改革，鼓励高校将AI融入各专业课程。文旅专业学生的AI素养培养已成为教育政策重点。</a:t>
            </a:r>
            <a:endParaRPr lang="en-US" sz="1050" dirty="0"/>
          </a:p>
        </p:txBody>
      </p:sp>
      <p:pic>
        <p:nvPicPr>
          <p:cNvPr id="19" name="Image 6" descr="preencoded.png">    </p:cNvPr>
          <p:cNvPicPr>
            <a:picLocks noChangeAspect="1"/>
          </p:cNvPicPr>
          <p:nvPr/>
        </p:nvPicPr>
        <p:blipFill>
          <a:blip r:embed="rId7"/>
          <a:stretch>
            <a:fillRect/>
          </a:stretch>
        </p:blipFill>
        <p:spPr>
          <a:xfrm>
            <a:off x="8076998" y="2628834"/>
            <a:ext cx="3657509" cy="1333467"/>
          </a:xfrm>
          <a:prstGeom prst="rect">
            <a:avLst/>
          </a:prstGeom>
        </p:spPr>
      </p:pic>
      <p:sp>
        <p:nvSpPr>
          <p:cNvPr id="20" name="Text 11"/>
          <p:cNvSpPr/>
          <p:nvPr/>
        </p:nvSpPr>
        <p:spPr>
          <a:xfrm>
            <a:off x="8267493" y="2857429"/>
            <a:ext cx="3285662"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出入境旅游复苏</a:t>
            </a:r>
            <a:endParaRPr lang="en-US" sz="1200" dirty="0"/>
          </a:p>
        </p:txBody>
      </p:sp>
      <p:sp>
        <p:nvSpPr>
          <p:cNvPr id="21" name="Text 12"/>
          <p:cNvSpPr/>
          <p:nvPr/>
        </p:nvSpPr>
        <p:spPr>
          <a:xfrm>
            <a:off x="8267493" y="3200320"/>
            <a:ext cx="3285662" cy="571486"/>
          </a:xfrm>
          <a:prstGeom prst="rect">
            <a:avLst/>
          </a:prstGeom>
          <a:noFill/>
          <a:ln/>
        </p:spPr>
        <p:txBody>
          <a:bodyPr wrap="squar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入境游和出境游的逐步复苏对多语言、跨文化的文旅人才需求回升。AI实时翻译降低了语言门槛，但文化理解能力仍需要人类。</a:t>
            </a:r>
            <a:endParaRPr lang="en-US" sz="1050" dirty="0"/>
          </a:p>
        </p:txBody>
      </p:sp>
      <p:pic>
        <p:nvPicPr>
          <p:cNvPr id="22" name="Image 7" descr="preencoded.png">    </p:cNvPr>
          <p:cNvPicPr>
            <a:picLocks noChangeAspect="1"/>
          </p:cNvPicPr>
          <p:nvPr/>
        </p:nvPicPr>
        <p:blipFill>
          <a:blip r:embed="rId8"/>
          <a:stretch>
            <a:fillRect/>
          </a:stretch>
        </p:blipFill>
        <p:spPr>
          <a:xfrm>
            <a:off x="457189" y="4114697"/>
            <a:ext cx="11277318" cy="419090"/>
          </a:xfrm>
          <a:prstGeom prst="rect">
            <a:avLst/>
          </a:prstGeom>
        </p:spPr>
      </p:pic>
      <p:pic>
        <p:nvPicPr>
          <p:cNvPr id="23" name="Image 8" descr="preencoded.png">    </p:cNvPr>
          <p:cNvPicPr>
            <a:picLocks noChangeAspect="1"/>
          </p:cNvPicPr>
          <p:nvPr/>
        </p:nvPicPr>
        <p:blipFill>
          <a:blip r:embed="rId9"/>
          <a:stretch>
            <a:fillRect/>
          </a:stretch>
        </p:blipFill>
        <p:spPr>
          <a:xfrm>
            <a:off x="2457389" y="4257569"/>
            <a:ext cx="133347" cy="133347"/>
          </a:xfrm>
          <a:prstGeom prst="rect">
            <a:avLst/>
          </a:prstGeom>
        </p:spPr>
      </p:pic>
      <p:sp>
        <p:nvSpPr>
          <p:cNvPr id="24" name="Text 13"/>
          <p:cNvSpPr/>
          <p:nvPr/>
        </p:nvSpPr>
        <p:spPr>
          <a:xfrm>
            <a:off x="2666933" y="4238519"/>
            <a:ext cx="675877"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核心判断：</a:t>
            </a:r>
            <a:endParaRPr lang="en-US" sz="1050" dirty="0"/>
          </a:p>
        </p:txBody>
      </p:sp>
      <p:sp>
        <p:nvSpPr>
          <p:cNvPr id="25" name="Text 14"/>
          <p:cNvSpPr/>
          <p:nvPr/>
        </p:nvSpPr>
        <p:spPr>
          <a:xfrm>
            <a:off x="3333667" y="4238519"/>
            <a:ext cx="6428834"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政策环境对文旅行业职业发展整体利好。文旅+数字化+AI的交叉领域是未来5-10年政策红利最集中的方向。</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AI在文旅中的"替代-增强-创造"图谱</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771606"/>
          </a:xfrm>
          <a:prstGeom prst="rect">
            <a:avLst/>
          </a:prstGeom>
        </p:spPr>
      </p:pic>
      <p:sp>
        <p:nvSpPr>
          <p:cNvPr id="5" name="Text 1"/>
          <p:cNvSpPr/>
          <p:nvPr/>
        </p:nvSpPr>
        <p:spPr>
          <a:xfrm>
            <a:off x="657209" y="1342991"/>
            <a:ext cx="3266613"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正在被替代的工作</a:t>
            </a:r>
            <a:endParaRPr lang="en-US" sz="1350" dirty="0"/>
          </a:p>
        </p:txBody>
      </p:sp>
      <p:pic>
        <p:nvPicPr>
          <p:cNvPr id="6" name="Image 2" descr="preencoded.png">    </p:cNvPr>
          <p:cNvPicPr>
            <a:picLocks noChangeAspect="1"/>
          </p:cNvPicPr>
          <p:nvPr/>
        </p:nvPicPr>
        <p:blipFill>
          <a:blip r:embed="rId3"/>
          <a:stretch>
            <a:fillRect/>
          </a:stretch>
        </p:blipFill>
        <p:spPr>
          <a:xfrm>
            <a:off x="657209" y="1762081"/>
            <a:ext cx="133347" cy="133347"/>
          </a:xfrm>
          <a:prstGeom prst="rect">
            <a:avLst/>
          </a:prstGeom>
        </p:spPr>
      </p:pic>
      <p:sp>
        <p:nvSpPr>
          <p:cNvPr id="7" name="Text 2"/>
          <p:cNvSpPr/>
          <p:nvPr/>
        </p:nvSpPr>
        <p:spPr>
          <a:xfrm>
            <a:off x="866753" y="1723982"/>
            <a:ext cx="1875997"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标准化讲解：</a:t>
            </a:r>
            <a:pPr algn="l" indent="0" marL="0">
              <a:buNone/>
            </a:pPr>
            <a:r>
              <a:rPr lang="en-US" sz="1050" dirty="0">
                <a:solidFill>
                  <a:srgbClr val="000000"/>
                </a:solidFill>
                <a:latin typeface="等线" pitchFamily="34" charset="0"/>
                <a:ea typeface="等线" pitchFamily="34" charset="-122"/>
                <a:cs typeface="等线" pitchFamily="34" charset="-120"/>
              </a:rPr>
              <a:t>景点基础信息传递</a:t>
            </a:r>
            <a:endParaRPr lang="en-US" sz="1050" dirty="0"/>
          </a:p>
        </p:txBody>
      </p:sp>
      <p:pic>
        <p:nvPicPr>
          <p:cNvPr id="8" name="Image 3" descr="preencoded.png">    </p:cNvPr>
          <p:cNvPicPr>
            <a:picLocks noChangeAspect="1"/>
          </p:cNvPicPr>
          <p:nvPr/>
        </p:nvPicPr>
        <p:blipFill>
          <a:blip r:embed="rId4"/>
          <a:stretch>
            <a:fillRect/>
          </a:stretch>
        </p:blipFill>
        <p:spPr>
          <a:xfrm>
            <a:off x="657209" y="2028774"/>
            <a:ext cx="133347" cy="133347"/>
          </a:xfrm>
          <a:prstGeom prst="rect">
            <a:avLst/>
          </a:prstGeom>
        </p:spPr>
      </p:pic>
      <p:sp>
        <p:nvSpPr>
          <p:cNvPr id="9" name="Text 3"/>
          <p:cNvSpPr/>
          <p:nvPr/>
        </p:nvSpPr>
        <p:spPr>
          <a:xfrm>
            <a:off x="866753" y="1990675"/>
            <a:ext cx="1875997"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手动排程：</a:t>
            </a:r>
            <a:pPr algn="l" indent="0" marL="0">
              <a:buNone/>
            </a:pPr>
            <a:r>
              <a:rPr lang="en-US" sz="1050" dirty="0">
                <a:solidFill>
                  <a:srgbClr val="000000"/>
                </a:solidFill>
                <a:latin typeface="等线" pitchFamily="34" charset="0"/>
                <a:ea typeface="等线" pitchFamily="34" charset="-122"/>
                <a:cs typeface="等线" pitchFamily="34" charset="-120"/>
              </a:rPr>
              <a:t>简单的行程组合计算</a:t>
            </a:r>
            <a:endParaRPr lang="en-US" sz="1050" dirty="0"/>
          </a:p>
        </p:txBody>
      </p:sp>
      <p:pic>
        <p:nvPicPr>
          <p:cNvPr id="10" name="Image 4" descr="preencoded.png">    </p:cNvPr>
          <p:cNvPicPr>
            <a:picLocks noChangeAspect="1"/>
          </p:cNvPicPr>
          <p:nvPr/>
        </p:nvPicPr>
        <p:blipFill>
          <a:blip r:embed="rId5"/>
          <a:stretch>
            <a:fillRect/>
          </a:stretch>
        </p:blipFill>
        <p:spPr>
          <a:xfrm>
            <a:off x="657209" y="2295468"/>
            <a:ext cx="133347" cy="133347"/>
          </a:xfrm>
          <a:prstGeom prst="rect">
            <a:avLst/>
          </a:prstGeom>
        </p:spPr>
      </p:pic>
      <p:sp>
        <p:nvSpPr>
          <p:cNvPr id="11" name="Text 4"/>
          <p:cNvSpPr/>
          <p:nvPr/>
        </p:nvSpPr>
        <p:spPr>
          <a:xfrm>
            <a:off x="866753" y="2257369"/>
            <a:ext cx="1875997"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基础客服：</a:t>
            </a:r>
            <a:pPr algn="l" indent="0" marL="0">
              <a:buNone/>
            </a:pPr>
            <a:r>
              <a:rPr lang="en-US" sz="1050" dirty="0">
                <a:solidFill>
                  <a:srgbClr val="000000"/>
                </a:solidFill>
                <a:latin typeface="等线" pitchFamily="34" charset="0"/>
                <a:ea typeface="等线" pitchFamily="34" charset="-122"/>
                <a:cs typeface="等线" pitchFamily="34" charset="-120"/>
              </a:rPr>
              <a:t>常见问题的标准应答</a:t>
            </a:r>
            <a:endParaRPr lang="en-US" sz="1050" dirty="0"/>
          </a:p>
        </p:txBody>
      </p:sp>
      <p:pic>
        <p:nvPicPr>
          <p:cNvPr id="12" name="Image 5" descr="preencoded.png">    </p:cNvPr>
          <p:cNvPicPr>
            <a:picLocks noChangeAspect="1"/>
          </p:cNvPicPr>
          <p:nvPr/>
        </p:nvPicPr>
        <p:blipFill>
          <a:blip r:embed="rId6"/>
          <a:stretch>
            <a:fillRect/>
          </a:stretch>
        </p:blipFill>
        <p:spPr>
          <a:xfrm>
            <a:off x="657209" y="2562161"/>
            <a:ext cx="133347" cy="133347"/>
          </a:xfrm>
          <a:prstGeom prst="rect">
            <a:avLst/>
          </a:prstGeom>
        </p:spPr>
      </p:pic>
      <p:sp>
        <p:nvSpPr>
          <p:cNvPr id="13" name="Text 5"/>
          <p:cNvSpPr/>
          <p:nvPr/>
        </p:nvSpPr>
        <p:spPr>
          <a:xfrm>
            <a:off x="866753" y="2524062"/>
            <a:ext cx="2009344"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数据录入：</a:t>
            </a:r>
            <a:pPr algn="l" indent="0" marL="0">
              <a:buNone/>
            </a:pPr>
            <a:r>
              <a:rPr lang="en-US" sz="1050" dirty="0">
                <a:solidFill>
                  <a:srgbClr val="000000"/>
                </a:solidFill>
                <a:latin typeface="等线" pitchFamily="34" charset="0"/>
                <a:ea typeface="等线" pitchFamily="34" charset="-122"/>
                <a:cs typeface="等线" pitchFamily="34" charset="-120"/>
              </a:rPr>
              <a:t>重复性的信息整理工作</a:t>
            </a:r>
            <a:endParaRPr lang="en-US" sz="1050" dirty="0"/>
          </a:p>
        </p:txBody>
      </p:sp>
      <p:pic>
        <p:nvPicPr>
          <p:cNvPr id="14" name="Image 6" descr="preencoded.png">    </p:cNvPr>
          <p:cNvPicPr>
            <a:picLocks noChangeAspect="1"/>
          </p:cNvPicPr>
          <p:nvPr/>
        </p:nvPicPr>
        <p:blipFill>
          <a:blip r:embed="rId7"/>
          <a:stretch>
            <a:fillRect/>
          </a:stretch>
        </p:blipFill>
        <p:spPr>
          <a:xfrm>
            <a:off x="4267093" y="1142971"/>
            <a:ext cx="3657509" cy="1771606"/>
          </a:xfrm>
          <a:prstGeom prst="rect">
            <a:avLst/>
          </a:prstGeom>
        </p:spPr>
      </p:pic>
      <p:sp>
        <p:nvSpPr>
          <p:cNvPr id="15" name="Text 6"/>
          <p:cNvSpPr/>
          <p:nvPr/>
        </p:nvSpPr>
        <p:spPr>
          <a:xfrm>
            <a:off x="4467113" y="1342991"/>
            <a:ext cx="3266613"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正在被增强的工作</a:t>
            </a:r>
            <a:endParaRPr lang="en-US" sz="1350" dirty="0"/>
          </a:p>
        </p:txBody>
      </p:sp>
      <p:pic>
        <p:nvPicPr>
          <p:cNvPr id="16" name="Image 7" descr="preencoded.png">    </p:cNvPr>
          <p:cNvPicPr>
            <a:picLocks noChangeAspect="1"/>
          </p:cNvPicPr>
          <p:nvPr/>
        </p:nvPicPr>
        <p:blipFill>
          <a:blip r:embed="rId8"/>
          <a:stretch>
            <a:fillRect/>
          </a:stretch>
        </p:blipFill>
        <p:spPr>
          <a:xfrm>
            <a:off x="4467113" y="1762081"/>
            <a:ext cx="104772" cy="133347"/>
          </a:xfrm>
          <a:prstGeom prst="rect">
            <a:avLst/>
          </a:prstGeom>
        </p:spPr>
      </p:pic>
      <p:sp>
        <p:nvSpPr>
          <p:cNvPr id="17" name="Text 7"/>
          <p:cNvSpPr/>
          <p:nvPr/>
        </p:nvSpPr>
        <p:spPr>
          <a:xfrm>
            <a:off x="4648084" y="1723982"/>
            <a:ext cx="2399859"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个性化讲解创作：</a:t>
            </a:r>
            <a:pPr algn="l" indent="0" marL="0">
              <a:buNone/>
            </a:pPr>
            <a:r>
              <a:rPr lang="en-US" sz="1050" dirty="0">
                <a:solidFill>
                  <a:srgbClr val="000000"/>
                </a:solidFill>
                <a:latin typeface="等线" pitchFamily="34" charset="0"/>
                <a:ea typeface="等线" pitchFamily="34" charset="-122"/>
                <a:cs typeface="等线" pitchFamily="34" charset="-120"/>
              </a:rPr>
              <a:t>AI辅助生成+人类美化</a:t>
            </a:r>
            <a:endParaRPr lang="en-US" sz="1050" dirty="0"/>
          </a:p>
        </p:txBody>
      </p:sp>
      <p:pic>
        <p:nvPicPr>
          <p:cNvPr id="18" name="Image 8" descr="preencoded.png">    </p:cNvPr>
          <p:cNvPicPr>
            <a:picLocks noChangeAspect="1"/>
          </p:cNvPicPr>
          <p:nvPr/>
        </p:nvPicPr>
        <p:blipFill>
          <a:blip r:embed="rId9"/>
          <a:stretch>
            <a:fillRect/>
          </a:stretch>
        </p:blipFill>
        <p:spPr>
          <a:xfrm>
            <a:off x="4467113" y="2028774"/>
            <a:ext cx="104772" cy="133347"/>
          </a:xfrm>
          <a:prstGeom prst="rect">
            <a:avLst/>
          </a:prstGeom>
        </p:spPr>
      </p:pic>
      <p:sp>
        <p:nvSpPr>
          <p:cNvPr id="19" name="Text 8"/>
          <p:cNvSpPr/>
          <p:nvPr/>
        </p:nvSpPr>
        <p:spPr>
          <a:xfrm>
            <a:off x="4648084" y="1990675"/>
            <a:ext cx="1999819"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数据分析决策：</a:t>
            </a:r>
            <a:pPr algn="l" indent="0" marL="0">
              <a:buNone/>
            </a:pPr>
            <a:r>
              <a:rPr lang="en-US" sz="1050" dirty="0">
                <a:solidFill>
                  <a:srgbClr val="000000"/>
                </a:solidFill>
                <a:latin typeface="等线" pitchFamily="34" charset="0"/>
                <a:ea typeface="等线" pitchFamily="34" charset="-122"/>
                <a:cs typeface="等线" pitchFamily="34" charset="-120"/>
              </a:rPr>
              <a:t>AI分析+人类判断</a:t>
            </a:r>
            <a:endParaRPr lang="en-US" sz="1050" dirty="0"/>
          </a:p>
        </p:txBody>
      </p:sp>
      <p:pic>
        <p:nvPicPr>
          <p:cNvPr id="20" name="Image 9" descr="preencoded.png">    </p:cNvPr>
          <p:cNvPicPr>
            <a:picLocks noChangeAspect="1"/>
          </p:cNvPicPr>
          <p:nvPr/>
        </p:nvPicPr>
        <p:blipFill>
          <a:blip r:embed="rId10"/>
          <a:stretch>
            <a:fillRect/>
          </a:stretch>
        </p:blipFill>
        <p:spPr>
          <a:xfrm>
            <a:off x="4467113" y="2295468"/>
            <a:ext cx="104772" cy="133347"/>
          </a:xfrm>
          <a:prstGeom prst="rect">
            <a:avLst/>
          </a:prstGeom>
        </p:spPr>
      </p:pic>
      <p:sp>
        <p:nvSpPr>
          <p:cNvPr id="21" name="Text 9"/>
          <p:cNvSpPr/>
          <p:nvPr/>
        </p:nvSpPr>
        <p:spPr>
          <a:xfrm>
            <a:off x="4648084" y="2257369"/>
            <a:ext cx="1999819"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内容创作：</a:t>
            </a:r>
            <a:pPr algn="l" indent="0" marL="0">
              <a:buNone/>
            </a:pPr>
            <a:r>
              <a:rPr lang="en-US" sz="1050" dirty="0">
                <a:solidFill>
                  <a:srgbClr val="000000"/>
                </a:solidFill>
                <a:latin typeface="等线" pitchFamily="34" charset="0"/>
                <a:ea typeface="等线" pitchFamily="34" charset="-122"/>
                <a:cs typeface="等线" pitchFamily="34" charset="-120"/>
              </a:rPr>
              <a:t>AI生成初稿+人类创意</a:t>
            </a:r>
            <a:endParaRPr lang="en-US" sz="1050" dirty="0"/>
          </a:p>
        </p:txBody>
      </p:sp>
      <p:pic>
        <p:nvPicPr>
          <p:cNvPr id="22" name="Image 10" descr="preencoded.png">    </p:cNvPr>
          <p:cNvPicPr>
            <a:picLocks noChangeAspect="1"/>
          </p:cNvPicPr>
          <p:nvPr/>
        </p:nvPicPr>
        <p:blipFill>
          <a:blip r:embed="rId11"/>
          <a:stretch>
            <a:fillRect/>
          </a:stretch>
        </p:blipFill>
        <p:spPr>
          <a:xfrm>
            <a:off x="4467113" y="2562161"/>
            <a:ext cx="104772" cy="133347"/>
          </a:xfrm>
          <a:prstGeom prst="rect">
            <a:avLst/>
          </a:prstGeom>
        </p:spPr>
      </p:pic>
      <p:sp>
        <p:nvSpPr>
          <p:cNvPr id="23" name="Text 10"/>
          <p:cNvSpPr/>
          <p:nvPr/>
        </p:nvSpPr>
        <p:spPr>
          <a:xfrm>
            <a:off x="4648084" y="2524062"/>
            <a:ext cx="1733126"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运营管理：</a:t>
            </a:r>
            <a:pPr algn="l" indent="0" marL="0">
              <a:buNone/>
            </a:pPr>
            <a:r>
              <a:rPr lang="en-US" sz="1050" dirty="0">
                <a:solidFill>
                  <a:srgbClr val="000000"/>
                </a:solidFill>
                <a:latin typeface="等线" pitchFamily="34" charset="0"/>
                <a:ea typeface="等线" pitchFamily="34" charset="-122"/>
                <a:cs typeface="等线" pitchFamily="34" charset="-120"/>
              </a:rPr>
              <a:t>AI监控+人类调度</a:t>
            </a:r>
            <a:endParaRPr lang="en-US" sz="1050" dirty="0"/>
          </a:p>
        </p:txBody>
      </p:sp>
      <p:pic>
        <p:nvPicPr>
          <p:cNvPr id="24" name="Image 11" descr="preencoded.png">    </p:cNvPr>
          <p:cNvPicPr>
            <a:picLocks noChangeAspect="1"/>
          </p:cNvPicPr>
          <p:nvPr/>
        </p:nvPicPr>
        <p:blipFill>
          <a:blip r:embed="rId12"/>
          <a:stretch>
            <a:fillRect/>
          </a:stretch>
        </p:blipFill>
        <p:spPr>
          <a:xfrm>
            <a:off x="8076998" y="1142971"/>
            <a:ext cx="3657509" cy="1771606"/>
          </a:xfrm>
          <a:prstGeom prst="rect">
            <a:avLst/>
          </a:prstGeom>
        </p:spPr>
      </p:pic>
      <p:sp>
        <p:nvSpPr>
          <p:cNvPr id="25" name="Text 11"/>
          <p:cNvSpPr/>
          <p:nvPr/>
        </p:nvSpPr>
        <p:spPr>
          <a:xfrm>
            <a:off x="8277018" y="1342991"/>
            <a:ext cx="3266613"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正在被创造的工作</a:t>
            </a:r>
            <a:endParaRPr lang="en-US" sz="1350" dirty="0"/>
          </a:p>
        </p:txBody>
      </p:sp>
      <p:pic>
        <p:nvPicPr>
          <p:cNvPr id="26" name="Image 12" descr="preencoded.png">    </p:cNvPr>
          <p:cNvPicPr>
            <a:picLocks noChangeAspect="1"/>
          </p:cNvPicPr>
          <p:nvPr/>
        </p:nvPicPr>
        <p:blipFill>
          <a:blip r:embed="rId13"/>
          <a:stretch>
            <a:fillRect/>
          </a:stretch>
        </p:blipFill>
        <p:spPr>
          <a:xfrm>
            <a:off x="8277018" y="1762081"/>
            <a:ext cx="133347" cy="133347"/>
          </a:xfrm>
          <a:prstGeom prst="rect">
            <a:avLst/>
          </a:prstGeom>
        </p:spPr>
      </p:pic>
      <p:sp>
        <p:nvSpPr>
          <p:cNvPr id="27" name="Text 12"/>
          <p:cNvSpPr/>
          <p:nvPr/>
        </p:nvSpPr>
        <p:spPr>
          <a:xfrm>
            <a:off x="8486563" y="1723982"/>
            <a:ext cx="1656928"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AI文旅设计师：</a:t>
            </a:r>
            <a:pPr algn="l" indent="0" marL="0">
              <a:buNone/>
            </a:pPr>
            <a:r>
              <a:rPr lang="en-US" sz="1050" dirty="0">
                <a:solidFill>
                  <a:srgbClr val="000000"/>
                </a:solidFill>
                <a:latin typeface="等线" pitchFamily="34" charset="0"/>
                <a:ea typeface="等线" pitchFamily="34" charset="-122"/>
                <a:cs typeface="等线" pitchFamily="34" charset="-120"/>
              </a:rPr>
              <a:t>全新的职业</a:t>
            </a:r>
            <a:endParaRPr lang="en-US" sz="1050" dirty="0"/>
          </a:p>
        </p:txBody>
      </p:sp>
      <p:pic>
        <p:nvPicPr>
          <p:cNvPr id="28" name="Image 13" descr="preencoded.png">    </p:cNvPr>
          <p:cNvPicPr>
            <a:picLocks noChangeAspect="1"/>
          </p:cNvPicPr>
          <p:nvPr/>
        </p:nvPicPr>
        <p:blipFill>
          <a:blip r:embed="rId14"/>
          <a:stretch>
            <a:fillRect/>
          </a:stretch>
        </p:blipFill>
        <p:spPr>
          <a:xfrm>
            <a:off x="8277018" y="2028774"/>
            <a:ext cx="133347" cy="133347"/>
          </a:xfrm>
          <a:prstGeom prst="rect">
            <a:avLst/>
          </a:prstGeom>
        </p:spPr>
      </p:pic>
      <p:sp>
        <p:nvSpPr>
          <p:cNvPr id="29" name="Text 13"/>
          <p:cNvSpPr/>
          <p:nvPr/>
        </p:nvSpPr>
        <p:spPr>
          <a:xfrm>
            <a:off x="8486563" y="1990675"/>
            <a:ext cx="1790274"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文旅AI提示工程师：</a:t>
            </a:r>
            <a:pPr algn="l" indent="0" marL="0">
              <a:buNone/>
            </a:pPr>
            <a:r>
              <a:rPr lang="en-US" sz="1050" dirty="0">
                <a:solidFill>
                  <a:srgbClr val="000000"/>
                </a:solidFill>
                <a:latin typeface="等线" pitchFamily="34" charset="0"/>
                <a:ea typeface="等线" pitchFamily="34" charset="-122"/>
                <a:cs typeface="等线" pitchFamily="34" charset="-120"/>
              </a:rPr>
              <a:t>全新职业</a:t>
            </a:r>
            <a:endParaRPr lang="en-US" sz="1050" dirty="0"/>
          </a:p>
        </p:txBody>
      </p:sp>
      <p:pic>
        <p:nvPicPr>
          <p:cNvPr id="30" name="Image 14" descr="preencoded.png">    </p:cNvPr>
          <p:cNvPicPr>
            <a:picLocks noChangeAspect="1"/>
          </p:cNvPicPr>
          <p:nvPr/>
        </p:nvPicPr>
        <p:blipFill>
          <a:blip r:embed="rId15"/>
          <a:stretch>
            <a:fillRect/>
          </a:stretch>
        </p:blipFill>
        <p:spPr>
          <a:xfrm>
            <a:off x="8277018" y="2295468"/>
            <a:ext cx="133347" cy="133347"/>
          </a:xfrm>
          <a:prstGeom prst="rect">
            <a:avLst/>
          </a:prstGeom>
        </p:spPr>
      </p:pic>
      <p:sp>
        <p:nvSpPr>
          <p:cNvPr id="31" name="Text 14"/>
          <p:cNvSpPr/>
          <p:nvPr/>
        </p:nvSpPr>
        <p:spPr>
          <a:xfrm>
            <a:off x="8486563" y="2257369"/>
            <a:ext cx="1742651"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文旅智能体训练师：</a:t>
            </a:r>
            <a:pPr algn="l" indent="0" marL="0">
              <a:buNone/>
            </a:pPr>
            <a:r>
              <a:rPr lang="en-US" sz="1050" dirty="0">
                <a:solidFill>
                  <a:srgbClr val="000000"/>
                </a:solidFill>
                <a:latin typeface="等线" pitchFamily="34" charset="0"/>
                <a:ea typeface="等线" pitchFamily="34" charset="-122"/>
                <a:cs typeface="等线" pitchFamily="34" charset="-120"/>
              </a:rPr>
              <a:t>全新职业</a:t>
            </a:r>
            <a:endParaRPr lang="en-US" sz="1050" dirty="0"/>
          </a:p>
        </p:txBody>
      </p:sp>
      <p:pic>
        <p:nvPicPr>
          <p:cNvPr id="32" name="Image 15" descr="preencoded.png">    </p:cNvPr>
          <p:cNvPicPr>
            <a:picLocks noChangeAspect="1"/>
          </p:cNvPicPr>
          <p:nvPr/>
        </p:nvPicPr>
        <p:blipFill>
          <a:blip r:embed="rId16"/>
          <a:stretch>
            <a:fillRect/>
          </a:stretch>
        </p:blipFill>
        <p:spPr>
          <a:xfrm>
            <a:off x="8277018" y="2562161"/>
            <a:ext cx="133347" cy="133347"/>
          </a:xfrm>
          <a:prstGeom prst="rect">
            <a:avLst/>
          </a:prstGeom>
        </p:spPr>
      </p:pic>
      <p:sp>
        <p:nvSpPr>
          <p:cNvPr id="33" name="Text 15"/>
          <p:cNvSpPr/>
          <p:nvPr/>
        </p:nvSpPr>
        <p:spPr>
          <a:xfrm>
            <a:off x="8486563" y="2524062"/>
            <a:ext cx="2276037" cy="190495"/>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数字文旅运营师：</a:t>
            </a:r>
            <a:pPr algn="l" indent="0" marL="0">
              <a:buNone/>
            </a:pPr>
            <a:r>
              <a:rPr lang="en-US" sz="1050" dirty="0">
                <a:solidFill>
                  <a:srgbClr val="000000"/>
                </a:solidFill>
                <a:latin typeface="等线" pitchFamily="34" charset="0"/>
                <a:ea typeface="等线" pitchFamily="34" charset="-122"/>
                <a:cs typeface="等线" pitchFamily="34" charset="-120"/>
              </a:rPr>
              <a:t>从传统运营演化而来</a:t>
            </a:r>
            <a:endParaRPr lang="en-US" sz="1050" dirty="0"/>
          </a:p>
        </p:txBody>
      </p:sp>
      <p:pic>
        <p:nvPicPr>
          <p:cNvPr id="34" name="Image 16" descr="preencoded.png">    </p:cNvPr>
          <p:cNvPicPr>
            <a:picLocks noChangeAspect="1"/>
          </p:cNvPicPr>
          <p:nvPr/>
        </p:nvPicPr>
        <p:blipFill>
          <a:blip r:embed="rId17"/>
          <a:stretch>
            <a:fillRect/>
          </a:stretch>
        </p:blipFill>
        <p:spPr>
          <a:xfrm>
            <a:off x="457189" y="3105072"/>
            <a:ext cx="11277318" cy="952476"/>
          </a:xfrm>
          <a:prstGeom prst="rect">
            <a:avLst/>
          </a:prstGeom>
        </p:spPr>
      </p:pic>
      <p:sp>
        <p:nvSpPr>
          <p:cNvPr id="35" name="Text 16"/>
          <p:cNvSpPr/>
          <p:nvPr/>
        </p:nvSpPr>
        <p:spPr>
          <a:xfrm>
            <a:off x="647684" y="3295568"/>
            <a:ext cx="10905472" cy="266693"/>
          </a:xfrm>
          <a:prstGeom prst="rect">
            <a:avLst/>
          </a:prstGeom>
          <a:noFill/>
          <a:ln/>
        </p:spPr>
        <p:txBody>
          <a:bodyPr wrap="none" lIns="0" tIns="0" rIns="0" bIns="0" rtlCol="0" anchor="ctr"/>
          <a:lstStyle/>
          <a:p>
            <a:pPr algn="l" indent="0" marL="0">
              <a:buNone/>
            </a:pPr>
            <a:r>
              <a:rPr lang="en-US" sz="1350" b="1" dirty="0">
                <a:solidFill>
                  <a:srgbClr val="FBBF24"/>
                </a:solidFill>
                <a:latin typeface="宋体" pitchFamily="34" charset="0"/>
                <a:ea typeface="宋体" pitchFamily="34" charset="-122"/>
                <a:cs typeface="宋体" pitchFamily="34" charset="-120"/>
              </a:rPr>
              <a:t>如何判断你的岗位风险？</a:t>
            </a:r>
            <a:endParaRPr lang="en-US" sz="1350" dirty="0"/>
          </a:p>
        </p:txBody>
      </p:sp>
      <p:sp>
        <p:nvSpPr>
          <p:cNvPr id="36" name="Text 17"/>
          <p:cNvSpPr/>
          <p:nvPr/>
        </p:nvSpPr>
        <p:spPr>
          <a:xfrm>
            <a:off x="647684" y="3676558"/>
            <a:ext cx="3571405" cy="190495"/>
          </a:xfrm>
          <a:prstGeom prst="rect">
            <a:avLst/>
          </a:prstGeom>
          <a:noFill/>
          <a:ln/>
        </p:spPr>
        <p:txBody>
          <a:bodyPr wrap="none" lIns="0" tIns="0" rIns="0" bIns="0" rtlCol="0" anchor="ctr"/>
          <a:lstStyle/>
          <a:p>
            <a:pPr algn="l" indent="0" marL="0">
              <a:buNone/>
            </a:pPr>
            <a:r>
              <a:rPr lang="en-US" sz="1050" b="1" dirty="0">
                <a:solidFill>
                  <a:srgbClr val="F87171"/>
                </a:solidFill>
                <a:latin typeface="等线" pitchFamily="34" charset="0"/>
                <a:ea typeface="等线" pitchFamily="34" charset="-122"/>
                <a:cs typeface="等线" pitchFamily="34" charset="-120"/>
              </a:rPr>
              <a:t>高风险：</a:t>
            </a:r>
            <a:pPr algn="l" indent="0" marL="0">
              <a:buNone/>
            </a:pPr>
            <a:r>
              <a:rPr lang="en-US" sz="1050" dirty="0">
                <a:solidFill>
                  <a:srgbClr val="D6D3D1"/>
                </a:solidFill>
                <a:latin typeface="等线" pitchFamily="34" charset="0"/>
                <a:ea typeface="等线" pitchFamily="34" charset="-122"/>
                <a:cs typeface="等线" pitchFamily="34" charset="-120"/>
              </a:rPr>
              <a:t>高度标准化、低判断、低创意的重复性工作</a:t>
            </a:r>
            <a:endParaRPr lang="en-US" sz="1050" dirty="0"/>
          </a:p>
        </p:txBody>
      </p:sp>
      <p:sp>
        <p:nvSpPr>
          <p:cNvPr id="37" name="Text 18"/>
          <p:cNvSpPr/>
          <p:nvPr/>
        </p:nvSpPr>
        <p:spPr>
          <a:xfrm>
            <a:off x="4324242" y="3676558"/>
            <a:ext cx="3571405"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中风险：</a:t>
            </a:r>
            <a:pPr algn="l" indent="0" marL="0">
              <a:buNone/>
            </a:pPr>
            <a:r>
              <a:rPr lang="en-US" sz="1050" dirty="0">
                <a:solidFill>
                  <a:srgbClr val="D6D3D1"/>
                </a:solidFill>
                <a:latin typeface="等线" pitchFamily="34" charset="0"/>
                <a:ea typeface="等线" pitchFamily="34" charset="-122"/>
                <a:cs typeface="等线" pitchFamily="34" charset="-120"/>
              </a:rPr>
              <a:t>需要一定判断力但可用AI增强的工作</a:t>
            </a:r>
            <a:endParaRPr lang="en-US" sz="1050" dirty="0"/>
          </a:p>
        </p:txBody>
      </p:sp>
      <p:sp>
        <p:nvSpPr>
          <p:cNvPr id="38" name="Text 19"/>
          <p:cNvSpPr/>
          <p:nvPr/>
        </p:nvSpPr>
        <p:spPr>
          <a:xfrm>
            <a:off x="7991275" y="3676558"/>
            <a:ext cx="3571405" cy="190495"/>
          </a:xfrm>
          <a:prstGeom prst="rect">
            <a:avLst/>
          </a:prstGeom>
          <a:noFill/>
          <a:ln/>
        </p:spPr>
        <p:txBody>
          <a:bodyPr wrap="none" lIns="0" tIns="0" rIns="0" bIns="0" rtlCol="0" anchor="ctr"/>
          <a:lstStyle/>
          <a:p>
            <a:pPr algn="l" indent="0" marL="0">
              <a:buNone/>
            </a:pPr>
            <a:r>
              <a:rPr lang="en-US" sz="1050" b="1" dirty="0">
                <a:solidFill>
                  <a:srgbClr val="4ADE80"/>
                </a:solidFill>
                <a:latin typeface="等线" pitchFamily="34" charset="0"/>
                <a:ea typeface="等线" pitchFamily="34" charset="-122"/>
                <a:cs typeface="等线" pitchFamily="34" charset="-120"/>
              </a:rPr>
              <a:t>低风险：</a:t>
            </a:r>
            <a:pPr algn="l" indent="0" marL="0">
              <a:buNone/>
            </a:pPr>
            <a:r>
              <a:rPr lang="en-US" sz="1050" dirty="0">
                <a:solidFill>
                  <a:srgbClr val="D6D3D1"/>
                </a:solidFill>
                <a:latin typeface="等线" pitchFamily="34" charset="0"/>
                <a:ea typeface="等线" pitchFamily="34" charset="-122"/>
                <a:cs typeface="等线" pitchFamily="34" charset="-120"/>
              </a:rPr>
              <a:t>高场景理解、高情感连接、高创意判断的工作</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文旅职业发展资源导航</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1447764"/>
          </a:xfrm>
          <a:prstGeom prst="rect">
            <a:avLst/>
          </a:prstGeom>
        </p:spPr>
      </p:pic>
      <p:sp>
        <p:nvSpPr>
          <p:cNvPr id="5" name="Text 1"/>
          <p:cNvSpPr/>
          <p:nvPr/>
        </p:nvSpPr>
        <p:spPr>
          <a:xfrm>
            <a:off x="647684"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学习平台推荐</a:t>
            </a:r>
            <a:endParaRPr lang="en-US" sz="1350" dirty="0"/>
          </a:p>
        </p:txBody>
      </p:sp>
      <p:pic>
        <p:nvPicPr>
          <p:cNvPr id="6" name="Image 2" descr="preencoded.png">    </p:cNvPr>
          <p:cNvPicPr>
            <a:picLocks noChangeAspect="1"/>
          </p:cNvPicPr>
          <p:nvPr/>
        </p:nvPicPr>
        <p:blipFill>
          <a:blip r:embed="rId3"/>
          <a:stretch>
            <a:fillRect/>
          </a:stretch>
        </p:blipFill>
        <p:spPr>
          <a:xfrm>
            <a:off x="647684" y="1790655"/>
            <a:ext cx="171446" cy="133347"/>
          </a:xfrm>
          <a:prstGeom prst="rect">
            <a:avLst/>
          </a:prstGeom>
        </p:spPr>
      </p:pic>
      <p:sp>
        <p:nvSpPr>
          <p:cNvPr id="7" name="Text 2"/>
          <p:cNvSpPr/>
          <p:nvPr/>
        </p:nvSpPr>
        <p:spPr>
          <a:xfrm>
            <a:off x="895328" y="1752556"/>
            <a:ext cx="3971445"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AI技能：</a:t>
            </a:r>
            <a:pPr algn="l" indent="0" marL="0">
              <a:buNone/>
            </a:pPr>
            <a:r>
              <a:rPr lang="en-US" sz="1050" dirty="0">
                <a:solidFill>
                  <a:srgbClr val="57534E"/>
                </a:solidFill>
                <a:latin typeface="等线" pitchFamily="34" charset="0"/>
                <a:ea typeface="等线" pitchFamily="34" charset="-122"/>
                <a:cs typeface="等线" pitchFamily="34" charset="-120"/>
              </a:rPr>
              <a:t>Coursera AI课程、DeepLearning.AI、吴恩达机器学习</a:t>
            </a:r>
            <a:endParaRPr lang="en-US" sz="1050" dirty="0"/>
          </a:p>
        </p:txBody>
      </p:sp>
      <p:pic>
        <p:nvPicPr>
          <p:cNvPr id="8" name="Image 3" descr="preencoded.png">    </p:cNvPr>
          <p:cNvPicPr>
            <a:picLocks noChangeAspect="1"/>
          </p:cNvPicPr>
          <p:nvPr/>
        </p:nvPicPr>
        <p:blipFill>
          <a:blip r:embed="rId4"/>
          <a:stretch>
            <a:fillRect/>
          </a:stretch>
        </p:blipFill>
        <p:spPr>
          <a:xfrm>
            <a:off x="647684" y="2019250"/>
            <a:ext cx="171446" cy="133347"/>
          </a:xfrm>
          <a:prstGeom prst="rect">
            <a:avLst/>
          </a:prstGeom>
        </p:spPr>
      </p:pic>
      <p:sp>
        <p:nvSpPr>
          <p:cNvPr id="9" name="Text 3"/>
          <p:cNvSpPr/>
          <p:nvPr/>
        </p:nvSpPr>
        <p:spPr>
          <a:xfrm>
            <a:off x="895328" y="1981150"/>
            <a:ext cx="322851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文旅专业：</a:t>
            </a:r>
            <a:pPr algn="l" indent="0" marL="0">
              <a:buNone/>
            </a:pPr>
            <a:r>
              <a:rPr lang="en-US" sz="1050" dirty="0">
                <a:solidFill>
                  <a:srgbClr val="57534E"/>
                </a:solidFill>
                <a:latin typeface="等线" pitchFamily="34" charset="0"/>
                <a:ea typeface="等线" pitchFamily="34" charset="-122"/>
                <a:cs typeface="等线" pitchFamily="34" charset="-120"/>
              </a:rPr>
              <a:t>中国大学MOOC文旅课程、文旅部培训平台</a:t>
            </a:r>
            <a:endParaRPr lang="en-US" sz="1050" dirty="0"/>
          </a:p>
        </p:txBody>
      </p:sp>
      <p:pic>
        <p:nvPicPr>
          <p:cNvPr id="10" name="Image 4" descr="preencoded.png">    </p:cNvPr>
          <p:cNvPicPr>
            <a:picLocks noChangeAspect="1"/>
          </p:cNvPicPr>
          <p:nvPr/>
        </p:nvPicPr>
        <p:blipFill>
          <a:blip r:embed="rId5"/>
          <a:stretch>
            <a:fillRect/>
          </a:stretch>
        </p:blipFill>
        <p:spPr>
          <a:xfrm>
            <a:off x="647684" y="2247844"/>
            <a:ext cx="171446" cy="133347"/>
          </a:xfrm>
          <a:prstGeom prst="rect">
            <a:avLst/>
          </a:prstGeom>
        </p:spPr>
      </p:pic>
      <p:sp>
        <p:nvSpPr>
          <p:cNvPr id="11" name="Text 4"/>
          <p:cNvSpPr/>
          <p:nvPr/>
        </p:nvSpPr>
        <p:spPr>
          <a:xfrm>
            <a:off x="895328" y="2209745"/>
            <a:ext cx="2818949"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创业技能：</a:t>
            </a:r>
            <a:pPr algn="l" indent="0" marL="0">
              <a:buNone/>
            </a:pPr>
            <a:r>
              <a:rPr lang="en-US" sz="1050" dirty="0">
                <a:solidFill>
                  <a:srgbClr val="57534E"/>
                </a:solidFill>
                <a:latin typeface="等线" pitchFamily="34" charset="0"/>
                <a:ea typeface="等线" pitchFamily="34" charset="-122"/>
                <a:cs typeface="等线" pitchFamily="34" charset="-120"/>
              </a:rPr>
              <a:t>得到APP、混沌学园、飞书OKR实践</a:t>
            </a:r>
            <a:endParaRPr lang="en-US" sz="1050" dirty="0"/>
          </a:p>
        </p:txBody>
      </p:sp>
      <p:pic>
        <p:nvPicPr>
          <p:cNvPr id="12" name="Image 5" descr="preencoded.png">    </p:cNvPr>
          <p:cNvPicPr>
            <a:picLocks noChangeAspect="1"/>
          </p:cNvPicPr>
          <p:nvPr/>
        </p:nvPicPr>
        <p:blipFill>
          <a:blip r:embed="rId6"/>
          <a:stretch>
            <a:fillRect/>
          </a:stretch>
        </p:blipFill>
        <p:spPr>
          <a:xfrm>
            <a:off x="6191095" y="1142971"/>
            <a:ext cx="5543411" cy="1447764"/>
          </a:xfrm>
          <a:prstGeom prst="rect">
            <a:avLst/>
          </a:prstGeom>
        </p:spPr>
      </p:pic>
      <p:sp>
        <p:nvSpPr>
          <p:cNvPr id="13" name="Text 5"/>
          <p:cNvSpPr/>
          <p:nvPr/>
        </p:nvSpPr>
        <p:spPr>
          <a:xfrm>
            <a:off x="6381590" y="1371566"/>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行业社群与赛事</a:t>
            </a:r>
            <a:endParaRPr lang="en-US" sz="1350" dirty="0"/>
          </a:p>
        </p:txBody>
      </p:sp>
      <p:pic>
        <p:nvPicPr>
          <p:cNvPr id="14" name="Image 6" descr="preencoded.png">    </p:cNvPr>
          <p:cNvPicPr>
            <a:picLocks noChangeAspect="1"/>
          </p:cNvPicPr>
          <p:nvPr/>
        </p:nvPicPr>
        <p:blipFill>
          <a:blip r:embed="rId7"/>
          <a:stretch>
            <a:fillRect/>
          </a:stretch>
        </p:blipFill>
        <p:spPr>
          <a:xfrm>
            <a:off x="6381590" y="1790655"/>
            <a:ext cx="171446" cy="133347"/>
          </a:xfrm>
          <a:prstGeom prst="rect">
            <a:avLst/>
          </a:prstGeom>
        </p:spPr>
      </p:pic>
      <p:sp>
        <p:nvSpPr>
          <p:cNvPr id="15" name="Text 6"/>
          <p:cNvSpPr/>
          <p:nvPr/>
        </p:nvSpPr>
        <p:spPr>
          <a:xfrm>
            <a:off x="6629234" y="1752556"/>
            <a:ext cx="333328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社群：</a:t>
            </a:r>
            <a:pPr algn="l" indent="0" marL="0">
              <a:buNone/>
            </a:pPr>
            <a:r>
              <a:rPr lang="en-US" sz="1050" dirty="0">
                <a:solidFill>
                  <a:srgbClr val="57534E"/>
                </a:solidFill>
                <a:latin typeface="等线" pitchFamily="34" charset="0"/>
                <a:ea typeface="等线" pitchFamily="34" charset="-122"/>
                <a:cs typeface="等线" pitchFamily="34" charset="-120"/>
              </a:rPr>
              <a:t>文旅兴趣营、数字文旅社群、AI+文旅开发者社区</a:t>
            </a:r>
            <a:endParaRPr lang="en-US" sz="1050" dirty="0"/>
          </a:p>
        </p:txBody>
      </p:sp>
      <p:pic>
        <p:nvPicPr>
          <p:cNvPr id="16" name="Image 7" descr="preencoded.png">    </p:cNvPr>
          <p:cNvPicPr>
            <a:picLocks noChangeAspect="1"/>
          </p:cNvPicPr>
          <p:nvPr/>
        </p:nvPicPr>
        <p:blipFill>
          <a:blip r:embed="rId8"/>
          <a:stretch>
            <a:fillRect/>
          </a:stretch>
        </p:blipFill>
        <p:spPr>
          <a:xfrm>
            <a:off x="6381590" y="2019250"/>
            <a:ext cx="152396" cy="133347"/>
          </a:xfrm>
          <a:prstGeom prst="rect">
            <a:avLst/>
          </a:prstGeom>
        </p:spPr>
      </p:pic>
      <p:sp>
        <p:nvSpPr>
          <p:cNvPr id="17" name="Text 7"/>
          <p:cNvSpPr/>
          <p:nvPr/>
        </p:nvSpPr>
        <p:spPr>
          <a:xfrm>
            <a:off x="6610185" y="1981150"/>
            <a:ext cx="3342811"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赛事：</a:t>
            </a:r>
            <a:pPr algn="l" indent="0" marL="0">
              <a:buNone/>
            </a:pPr>
            <a:r>
              <a:rPr lang="en-US" sz="1050" dirty="0">
                <a:solidFill>
                  <a:srgbClr val="57534E"/>
                </a:solidFill>
                <a:latin typeface="等线" pitchFamily="34" charset="0"/>
                <a:ea typeface="等线" pitchFamily="34" charset="-122"/>
                <a:cs typeface="等线" pitchFamily="34" charset="-120"/>
              </a:rPr>
              <a:t>文旅主理人创新创业大赛、数字文旅解决方案大赛</a:t>
            </a:r>
            <a:endParaRPr lang="en-US" sz="1050" dirty="0"/>
          </a:p>
        </p:txBody>
      </p:sp>
      <p:pic>
        <p:nvPicPr>
          <p:cNvPr id="18" name="Image 8" descr="preencoded.png">    </p:cNvPr>
          <p:cNvPicPr>
            <a:picLocks noChangeAspect="1"/>
          </p:cNvPicPr>
          <p:nvPr/>
        </p:nvPicPr>
        <p:blipFill>
          <a:blip r:embed="rId9"/>
          <a:stretch>
            <a:fillRect/>
          </a:stretch>
        </p:blipFill>
        <p:spPr>
          <a:xfrm>
            <a:off x="457189" y="2781230"/>
            <a:ext cx="5543411" cy="1219170"/>
          </a:xfrm>
          <a:prstGeom prst="rect">
            <a:avLst/>
          </a:prstGeom>
        </p:spPr>
      </p:pic>
      <p:sp>
        <p:nvSpPr>
          <p:cNvPr id="19" name="Text 8"/>
          <p:cNvSpPr/>
          <p:nvPr/>
        </p:nvSpPr>
        <p:spPr>
          <a:xfrm>
            <a:off x="647684" y="3009825"/>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政策与资金支持</a:t>
            </a:r>
            <a:endParaRPr lang="en-US" sz="1350" dirty="0"/>
          </a:p>
        </p:txBody>
      </p:sp>
      <p:pic>
        <p:nvPicPr>
          <p:cNvPr id="20" name="Image 9" descr="preencoded.png">    </p:cNvPr>
          <p:cNvPicPr>
            <a:picLocks noChangeAspect="1"/>
          </p:cNvPicPr>
          <p:nvPr/>
        </p:nvPicPr>
        <p:blipFill>
          <a:blip r:embed="rId10"/>
          <a:stretch>
            <a:fillRect/>
          </a:stretch>
        </p:blipFill>
        <p:spPr>
          <a:xfrm>
            <a:off x="647684" y="3428914"/>
            <a:ext cx="104772" cy="133347"/>
          </a:xfrm>
          <a:prstGeom prst="rect">
            <a:avLst/>
          </a:prstGeom>
        </p:spPr>
      </p:pic>
      <p:sp>
        <p:nvSpPr>
          <p:cNvPr id="21" name="Text 9"/>
          <p:cNvSpPr/>
          <p:nvPr/>
        </p:nvSpPr>
        <p:spPr>
          <a:xfrm>
            <a:off x="828654" y="3390815"/>
            <a:ext cx="3342811"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政策：</a:t>
            </a:r>
            <a:pPr algn="l" indent="0" marL="0">
              <a:buNone/>
            </a:pPr>
            <a:r>
              <a:rPr lang="en-US" sz="1050" dirty="0">
                <a:solidFill>
                  <a:srgbClr val="57534E"/>
                </a:solidFill>
                <a:latin typeface="等线" pitchFamily="34" charset="0"/>
                <a:ea typeface="等线" pitchFamily="34" charset="-122"/>
                <a:cs typeface="等线" pitchFamily="34" charset="-120"/>
              </a:rPr>
              <a:t>文旅部数字文旅专项行动、各地文旅人才引进计划</a:t>
            </a:r>
            <a:endParaRPr lang="en-US" sz="1050" dirty="0"/>
          </a:p>
        </p:txBody>
      </p:sp>
      <p:pic>
        <p:nvPicPr>
          <p:cNvPr id="22" name="Image 10" descr="preencoded.png">    </p:cNvPr>
          <p:cNvPicPr>
            <a:picLocks noChangeAspect="1"/>
          </p:cNvPicPr>
          <p:nvPr/>
        </p:nvPicPr>
        <p:blipFill>
          <a:blip r:embed="rId11"/>
          <a:stretch>
            <a:fillRect/>
          </a:stretch>
        </p:blipFill>
        <p:spPr>
          <a:xfrm>
            <a:off x="647684" y="3657509"/>
            <a:ext cx="133347" cy="133347"/>
          </a:xfrm>
          <a:prstGeom prst="rect">
            <a:avLst/>
          </a:prstGeom>
        </p:spPr>
      </p:pic>
      <p:sp>
        <p:nvSpPr>
          <p:cNvPr id="23" name="Text 10"/>
          <p:cNvSpPr/>
          <p:nvPr/>
        </p:nvSpPr>
        <p:spPr>
          <a:xfrm>
            <a:off x="857229" y="3619410"/>
            <a:ext cx="3076117"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资金：</a:t>
            </a:r>
            <a:pPr algn="l" indent="0" marL="0">
              <a:buNone/>
            </a:pPr>
            <a:r>
              <a:rPr lang="en-US" sz="1050" dirty="0">
                <a:solidFill>
                  <a:srgbClr val="57534E"/>
                </a:solidFill>
                <a:latin typeface="等线" pitchFamily="34" charset="0"/>
                <a:ea typeface="等线" pitchFamily="34" charset="-122"/>
                <a:cs typeface="等线" pitchFamily="34" charset="-120"/>
              </a:rPr>
              <a:t>文旅创业孵化基金、中小企业数字化转型补贴</a:t>
            </a:r>
            <a:endParaRPr lang="en-US" sz="1050" dirty="0"/>
          </a:p>
        </p:txBody>
      </p:sp>
      <p:pic>
        <p:nvPicPr>
          <p:cNvPr id="24" name="Image 11" descr="preencoded.png">    </p:cNvPr>
          <p:cNvPicPr>
            <a:picLocks noChangeAspect="1"/>
          </p:cNvPicPr>
          <p:nvPr/>
        </p:nvPicPr>
        <p:blipFill>
          <a:blip r:embed="rId12"/>
          <a:stretch>
            <a:fillRect/>
          </a:stretch>
        </p:blipFill>
        <p:spPr>
          <a:xfrm>
            <a:off x="6191095" y="2781230"/>
            <a:ext cx="5543411" cy="1219170"/>
          </a:xfrm>
          <a:prstGeom prst="rect">
            <a:avLst/>
          </a:prstGeom>
        </p:spPr>
      </p:pic>
      <p:sp>
        <p:nvSpPr>
          <p:cNvPr id="25" name="Text 11"/>
          <p:cNvSpPr/>
          <p:nvPr/>
        </p:nvSpPr>
        <p:spPr>
          <a:xfrm>
            <a:off x="6381590" y="3009825"/>
            <a:ext cx="5171565" cy="266693"/>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职业认证体系</a:t>
            </a:r>
            <a:endParaRPr lang="en-US" sz="1350" dirty="0"/>
          </a:p>
        </p:txBody>
      </p:sp>
      <p:pic>
        <p:nvPicPr>
          <p:cNvPr id="26" name="Image 12" descr="preencoded.png">    </p:cNvPr>
          <p:cNvPicPr>
            <a:picLocks noChangeAspect="1"/>
          </p:cNvPicPr>
          <p:nvPr/>
        </p:nvPicPr>
        <p:blipFill>
          <a:blip r:embed="rId13"/>
          <a:stretch>
            <a:fillRect/>
          </a:stretch>
        </p:blipFill>
        <p:spPr>
          <a:xfrm>
            <a:off x="6381590" y="3428914"/>
            <a:ext cx="133347" cy="133347"/>
          </a:xfrm>
          <a:prstGeom prst="rect">
            <a:avLst/>
          </a:prstGeom>
        </p:spPr>
      </p:pic>
      <p:sp>
        <p:nvSpPr>
          <p:cNvPr id="27" name="Text 12"/>
          <p:cNvSpPr/>
          <p:nvPr/>
        </p:nvSpPr>
        <p:spPr>
          <a:xfrm>
            <a:off x="6591135" y="3390815"/>
            <a:ext cx="3314236"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AI认证：</a:t>
            </a:r>
            <a:pPr algn="l" indent="0" marL="0">
              <a:buNone/>
            </a:pPr>
            <a:r>
              <a:rPr lang="en-US" sz="1050" dirty="0">
                <a:solidFill>
                  <a:srgbClr val="57534E"/>
                </a:solidFill>
                <a:latin typeface="等线" pitchFamily="34" charset="0"/>
                <a:ea typeface="等线" pitchFamily="34" charset="-122"/>
                <a:cs typeface="等线" pitchFamily="34" charset="-120"/>
              </a:rPr>
              <a:t>Microsoft AI-900、Google Data Analytics</a:t>
            </a:r>
            <a:endParaRPr lang="en-US" sz="1050" dirty="0"/>
          </a:p>
        </p:txBody>
      </p:sp>
      <p:pic>
        <p:nvPicPr>
          <p:cNvPr id="28" name="Image 13" descr="preencoded.png">    </p:cNvPr>
          <p:cNvPicPr>
            <a:picLocks noChangeAspect="1"/>
          </p:cNvPicPr>
          <p:nvPr/>
        </p:nvPicPr>
        <p:blipFill>
          <a:blip r:embed="rId14"/>
          <a:stretch>
            <a:fillRect/>
          </a:stretch>
        </p:blipFill>
        <p:spPr>
          <a:xfrm>
            <a:off x="6381590" y="3657509"/>
            <a:ext cx="133347" cy="133347"/>
          </a:xfrm>
          <a:prstGeom prst="rect">
            <a:avLst/>
          </a:prstGeom>
        </p:spPr>
      </p:pic>
      <p:sp>
        <p:nvSpPr>
          <p:cNvPr id="29" name="Text 13"/>
          <p:cNvSpPr/>
          <p:nvPr/>
        </p:nvSpPr>
        <p:spPr>
          <a:xfrm>
            <a:off x="6591135" y="3619410"/>
            <a:ext cx="2809424" cy="190495"/>
          </a:xfrm>
          <a:prstGeom prst="rect">
            <a:avLst/>
          </a:prstGeom>
          <a:noFill/>
          <a:ln/>
        </p:spPr>
        <p:txBody>
          <a:bodyPr wrap="none" lIns="0" tIns="0" rIns="0" bIns="0" rtlCol="0" anchor="ctr"/>
          <a:lstStyle/>
          <a:p>
            <a:pPr algn="l" indent="0" marL="0">
              <a:buNone/>
            </a:pPr>
            <a:r>
              <a:rPr lang="en-US" sz="1050" b="1" dirty="0">
                <a:solidFill>
                  <a:srgbClr val="57534E"/>
                </a:solidFill>
                <a:latin typeface="等线" pitchFamily="34" charset="0"/>
                <a:ea typeface="等线" pitchFamily="34" charset="-122"/>
                <a:cs typeface="等线" pitchFamily="34" charset="-120"/>
              </a:rPr>
              <a:t>文旅认证：</a:t>
            </a:r>
            <a:pPr algn="l" indent="0" marL="0">
              <a:buNone/>
            </a:pPr>
            <a:r>
              <a:rPr lang="en-US" sz="1050" dirty="0">
                <a:solidFill>
                  <a:srgbClr val="57534E"/>
                </a:solidFill>
                <a:latin typeface="等线" pitchFamily="34" charset="0"/>
                <a:ea typeface="等线" pitchFamily="34" charset="-122"/>
                <a:cs typeface="等线" pitchFamily="34" charset="-120"/>
              </a:rPr>
              <a:t>导游证（升级版）、智慧景区管理师</a:t>
            </a:r>
            <a:endParaRPr lang="en-US" sz="1050" dirty="0"/>
          </a:p>
        </p:txBody>
      </p:sp>
      <p:pic>
        <p:nvPicPr>
          <p:cNvPr id="30" name="Image 14" descr="preencoded.png">    </p:cNvPr>
          <p:cNvPicPr>
            <a:picLocks noChangeAspect="1"/>
          </p:cNvPicPr>
          <p:nvPr/>
        </p:nvPicPr>
        <p:blipFill>
          <a:blip r:embed="rId15"/>
          <a:stretch>
            <a:fillRect/>
          </a:stretch>
        </p:blipFill>
        <p:spPr>
          <a:xfrm>
            <a:off x="457189" y="4152796"/>
            <a:ext cx="11277318" cy="419090"/>
          </a:xfrm>
          <a:prstGeom prst="rect">
            <a:avLst/>
          </a:prstGeom>
        </p:spPr>
      </p:pic>
      <p:pic>
        <p:nvPicPr>
          <p:cNvPr id="31" name="Image 15" descr="preencoded.png">    </p:cNvPr>
          <p:cNvPicPr>
            <a:picLocks noChangeAspect="1"/>
          </p:cNvPicPr>
          <p:nvPr/>
        </p:nvPicPr>
        <p:blipFill>
          <a:blip r:embed="rId16"/>
          <a:stretch>
            <a:fillRect/>
          </a:stretch>
        </p:blipFill>
        <p:spPr>
          <a:xfrm>
            <a:off x="1676358" y="4295668"/>
            <a:ext cx="133347" cy="133347"/>
          </a:xfrm>
          <a:prstGeom prst="rect">
            <a:avLst/>
          </a:prstGeom>
        </p:spPr>
      </p:pic>
      <p:sp>
        <p:nvSpPr>
          <p:cNvPr id="32" name="Text 14"/>
          <p:cNvSpPr/>
          <p:nvPr/>
        </p:nvSpPr>
        <p:spPr>
          <a:xfrm>
            <a:off x="1885903" y="4276618"/>
            <a:ext cx="675877" cy="161921"/>
          </a:xfrm>
          <a:prstGeom prst="rect">
            <a:avLst/>
          </a:prstGeom>
          <a:noFill/>
          <a:ln/>
        </p:spPr>
        <p:txBody>
          <a:bodyPr wrap="none" lIns="0" tIns="0" rIns="0" bIns="0" rtlCol="0" anchor="ctr"/>
          <a:lstStyle/>
          <a:p>
            <a:pPr algn="ctr" indent="0" marL="0">
              <a:buNone/>
            </a:pPr>
            <a:r>
              <a:rPr lang="en-US" sz="1050" b="1" dirty="0">
                <a:solidFill>
                  <a:srgbClr val="44403C"/>
                </a:solidFill>
                <a:latin typeface="等线" pitchFamily="34" charset="0"/>
                <a:ea typeface="等线" pitchFamily="34" charset="-122"/>
                <a:cs typeface="等线" pitchFamily="34" charset="-120"/>
              </a:rPr>
              <a:t>扩展阅读：</a:t>
            </a:r>
            <a:endParaRPr lang="en-US" sz="1050" dirty="0"/>
          </a:p>
        </p:txBody>
      </p:sp>
      <p:sp>
        <p:nvSpPr>
          <p:cNvPr id="33" name="Text 15"/>
          <p:cNvSpPr/>
          <p:nvPr/>
        </p:nvSpPr>
        <p:spPr>
          <a:xfrm>
            <a:off x="2552636" y="4276618"/>
            <a:ext cx="7981370" cy="161921"/>
          </a:xfrm>
          <a:prstGeom prst="rect">
            <a:avLst/>
          </a:prstGeom>
          <a:noFill/>
          <a:ln/>
        </p:spPr>
        <p:txBody>
          <a:bodyPr wrap="none" lIns="0" tIns="0" rIns="0" bIns="0" rtlCol="0" anchor="ctr"/>
          <a:lstStyle/>
          <a:p>
            <a:pPr algn="ctr" indent="0" marL="0">
              <a:buNone/>
            </a:pPr>
            <a:r>
              <a:rPr lang="en-US" sz="1050" dirty="0">
                <a:solidFill>
                  <a:srgbClr val="44403C"/>
                </a:solidFill>
                <a:latin typeface="等线" pitchFamily="34" charset="0"/>
                <a:ea typeface="等线" pitchFamily="34" charset="-122"/>
                <a:cs typeface="等线" pitchFamily="34" charset="-120"/>
              </a:rPr>
              <a:t>完整资源导航（含200+学习资源链接）见原书附录。建议优先选择有实践项目、有社群支持的学习资源，纯视频课程的学习效果最差。</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职业发展常见误区与避坑指南</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62461" cy="971526"/>
          </a:xfrm>
          <a:prstGeom prst="rect">
            <a:avLst/>
          </a:prstGeom>
        </p:spPr>
      </p:pic>
      <p:pic>
        <p:nvPicPr>
          <p:cNvPr id="5" name="Image 2" descr="preencoded.png">    </p:cNvPr>
          <p:cNvPicPr>
            <a:picLocks noChangeAspect="1"/>
          </p:cNvPicPr>
          <p:nvPr/>
        </p:nvPicPr>
        <p:blipFill>
          <a:blip r:embed="rId3"/>
          <a:stretch>
            <a:fillRect/>
          </a:stretch>
        </p:blipFill>
        <p:spPr>
          <a:xfrm>
            <a:off x="619110" y="1342991"/>
            <a:ext cx="152396" cy="152396"/>
          </a:xfrm>
          <a:prstGeom prst="rect">
            <a:avLst/>
          </a:prstGeom>
        </p:spPr>
      </p:pic>
      <p:sp>
        <p:nvSpPr>
          <p:cNvPr id="6" name="Text 1"/>
          <p:cNvSpPr/>
          <p:nvPr/>
        </p:nvSpPr>
        <p:spPr>
          <a:xfrm>
            <a:off x="847704" y="1323942"/>
            <a:ext cx="1875997"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误区一：等学会了AI再开始</a:t>
            </a:r>
            <a:endParaRPr lang="en-US" sz="1200" dirty="0"/>
          </a:p>
        </p:txBody>
      </p:sp>
      <p:sp>
        <p:nvSpPr>
          <p:cNvPr id="7" name="Text 2"/>
          <p:cNvSpPr/>
          <p:nvPr/>
        </p:nvSpPr>
        <p:spPr>
          <a:xfrm>
            <a:off x="619110" y="1571586"/>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AI工具迭代太快，"完全学会"是不可能的。正确做法：今天就开始用ChatGPT写一条朋友圈，用小成本试错代替完美主义拖延。</a:t>
            </a:r>
            <a:endParaRPr lang="en-US" sz="1050" dirty="0"/>
          </a:p>
        </p:txBody>
      </p:sp>
      <p:pic>
        <p:nvPicPr>
          <p:cNvPr id="8" name="Image 3" descr="preencoded.png">    </p:cNvPr>
          <p:cNvPicPr>
            <a:picLocks noChangeAspect="1"/>
          </p:cNvPicPr>
          <p:nvPr/>
        </p:nvPicPr>
        <p:blipFill>
          <a:blip r:embed="rId4"/>
          <a:stretch>
            <a:fillRect/>
          </a:stretch>
        </p:blipFill>
        <p:spPr>
          <a:xfrm>
            <a:off x="6172046" y="1142971"/>
            <a:ext cx="5562461" cy="971526"/>
          </a:xfrm>
          <a:prstGeom prst="rect">
            <a:avLst/>
          </a:prstGeom>
        </p:spPr>
      </p:pic>
      <p:pic>
        <p:nvPicPr>
          <p:cNvPr id="9" name="Image 4" descr="preencoded.png">    </p:cNvPr>
          <p:cNvPicPr>
            <a:picLocks noChangeAspect="1"/>
          </p:cNvPicPr>
          <p:nvPr/>
        </p:nvPicPr>
        <p:blipFill>
          <a:blip r:embed="rId5"/>
          <a:stretch>
            <a:fillRect/>
          </a:stretch>
        </p:blipFill>
        <p:spPr>
          <a:xfrm>
            <a:off x="6333967" y="1342991"/>
            <a:ext cx="152396" cy="152396"/>
          </a:xfrm>
          <a:prstGeom prst="rect">
            <a:avLst/>
          </a:prstGeom>
        </p:spPr>
      </p:pic>
      <p:sp>
        <p:nvSpPr>
          <p:cNvPr id="10" name="Text 3"/>
          <p:cNvSpPr/>
          <p:nvPr/>
        </p:nvSpPr>
        <p:spPr>
          <a:xfrm>
            <a:off x="6562561" y="1323942"/>
            <a:ext cx="2180790"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误区二：AI太强了，文旅没前途</a:t>
            </a:r>
            <a:endParaRPr lang="en-US" sz="1200" dirty="0"/>
          </a:p>
        </p:txBody>
      </p:sp>
      <p:sp>
        <p:nvSpPr>
          <p:cNvPr id="11" name="Text 4"/>
          <p:cNvSpPr/>
          <p:nvPr/>
        </p:nvSpPr>
        <p:spPr>
          <a:xfrm>
            <a:off x="6333967" y="1571586"/>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AI越强，有温度、有审美、有信任的人类服务越稀缺。人们对"真实体验"的需求不会因为AI而减少——反而会因为虚拟世界泛滥而更加渴望。</a:t>
            </a:r>
            <a:endParaRPr lang="en-US" sz="1050" dirty="0"/>
          </a:p>
        </p:txBody>
      </p:sp>
      <p:pic>
        <p:nvPicPr>
          <p:cNvPr id="12" name="Image 5" descr="preencoded.png">    </p:cNvPr>
          <p:cNvPicPr>
            <a:picLocks noChangeAspect="1"/>
          </p:cNvPicPr>
          <p:nvPr/>
        </p:nvPicPr>
        <p:blipFill>
          <a:blip r:embed="rId6"/>
          <a:stretch>
            <a:fillRect/>
          </a:stretch>
        </p:blipFill>
        <p:spPr>
          <a:xfrm>
            <a:off x="457189" y="2266893"/>
            <a:ext cx="5562461" cy="971526"/>
          </a:xfrm>
          <a:prstGeom prst="rect">
            <a:avLst/>
          </a:prstGeom>
        </p:spPr>
      </p:pic>
      <p:pic>
        <p:nvPicPr>
          <p:cNvPr id="13" name="Image 6" descr="preencoded.png">    </p:cNvPr>
          <p:cNvPicPr>
            <a:picLocks noChangeAspect="1"/>
          </p:cNvPicPr>
          <p:nvPr/>
        </p:nvPicPr>
        <p:blipFill>
          <a:blip r:embed="rId7"/>
          <a:stretch>
            <a:fillRect/>
          </a:stretch>
        </p:blipFill>
        <p:spPr>
          <a:xfrm>
            <a:off x="619110" y="2466913"/>
            <a:ext cx="152396" cy="152396"/>
          </a:xfrm>
          <a:prstGeom prst="rect">
            <a:avLst/>
          </a:prstGeom>
        </p:spPr>
      </p:pic>
      <p:sp>
        <p:nvSpPr>
          <p:cNvPr id="14" name="Text 5"/>
          <p:cNvSpPr/>
          <p:nvPr/>
        </p:nvSpPr>
        <p:spPr>
          <a:xfrm>
            <a:off x="847704" y="2447864"/>
            <a:ext cx="2599879"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误区三：只看热门职业，不看自身优势</a:t>
            </a:r>
            <a:endParaRPr lang="en-US" sz="1200" dirty="0"/>
          </a:p>
        </p:txBody>
      </p:sp>
      <p:sp>
        <p:nvSpPr>
          <p:cNvPr id="15" name="Text 6"/>
          <p:cNvSpPr/>
          <p:nvPr/>
        </p:nvSpPr>
        <p:spPr>
          <a:xfrm>
            <a:off x="619110" y="2695508"/>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AI提示工程师很热门，但如果你不擅长逻辑思维而擅长与人沟通，硬转AI提示工程师可能不如走文旅主理人路线。职业规划要"顺势而为+扬长避短"。</a:t>
            </a:r>
            <a:endParaRPr lang="en-US" sz="1050" dirty="0"/>
          </a:p>
        </p:txBody>
      </p:sp>
      <p:pic>
        <p:nvPicPr>
          <p:cNvPr id="16" name="Image 7" descr="preencoded.png">    </p:cNvPr>
          <p:cNvPicPr>
            <a:picLocks noChangeAspect="1"/>
          </p:cNvPicPr>
          <p:nvPr/>
        </p:nvPicPr>
        <p:blipFill>
          <a:blip r:embed="rId8"/>
          <a:stretch>
            <a:fillRect/>
          </a:stretch>
        </p:blipFill>
        <p:spPr>
          <a:xfrm>
            <a:off x="6172046" y="2266893"/>
            <a:ext cx="5562461" cy="971526"/>
          </a:xfrm>
          <a:prstGeom prst="rect">
            <a:avLst/>
          </a:prstGeom>
        </p:spPr>
      </p:pic>
      <p:pic>
        <p:nvPicPr>
          <p:cNvPr id="17" name="Image 8" descr="preencoded.png">    </p:cNvPr>
          <p:cNvPicPr>
            <a:picLocks noChangeAspect="1"/>
          </p:cNvPicPr>
          <p:nvPr/>
        </p:nvPicPr>
        <p:blipFill>
          <a:blip r:embed="rId9"/>
          <a:stretch>
            <a:fillRect/>
          </a:stretch>
        </p:blipFill>
        <p:spPr>
          <a:xfrm>
            <a:off x="6333967" y="2466913"/>
            <a:ext cx="152396" cy="152396"/>
          </a:xfrm>
          <a:prstGeom prst="rect">
            <a:avLst/>
          </a:prstGeom>
        </p:spPr>
      </p:pic>
      <p:sp>
        <p:nvSpPr>
          <p:cNvPr id="18" name="Text 7"/>
          <p:cNvSpPr/>
          <p:nvPr/>
        </p:nvSpPr>
        <p:spPr>
          <a:xfrm>
            <a:off x="6562561" y="2447864"/>
            <a:ext cx="2485582"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误区四：OPC就是自由职业，很轻松</a:t>
            </a:r>
            <a:endParaRPr lang="en-US" sz="1200" dirty="0"/>
          </a:p>
        </p:txBody>
      </p:sp>
      <p:sp>
        <p:nvSpPr>
          <p:cNvPr id="19" name="Text 8"/>
          <p:cNvSpPr/>
          <p:nvPr/>
        </p:nvSpPr>
        <p:spPr>
          <a:xfrm>
            <a:off x="6333967" y="2695508"/>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OPC是"一个人的公司"，不是"一个人的假期"。它需要同时处理定位、产品、获客、交付、运营、风控——自律性差的人不适合做OPC。</a:t>
            </a:r>
            <a:endParaRPr lang="en-US" sz="1050" dirty="0"/>
          </a:p>
        </p:txBody>
      </p:sp>
      <p:pic>
        <p:nvPicPr>
          <p:cNvPr id="20" name="Image 9" descr="preencoded.png">    </p:cNvPr>
          <p:cNvPicPr>
            <a:picLocks noChangeAspect="1"/>
          </p:cNvPicPr>
          <p:nvPr/>
        </p:nvPicPr>
        <p:blipFill>
          <a:blip r:embed="rId10"/>
          <a:stretch>
            <a:fillRect/>
          </a:stretch>
        </p:blipFill>
        <p:spPr>
          <a:xfrm>
            <a:off x="457189" y="3390815"/>
            <a:ext cx="5562461" cy="971526"/>
          </a:xfrm>
          <a:prstGeom prst="rect">
            <a:avLst/>
          </a:prstGeom>
        </p:spPr>
      </p:pic>
      <p:pic>
        <p:nvPicPr>
          <p:cNvPr id="21" name="Image 10" descr="preencoded.png">    </p:cNvPr>
          <p:cNvPicPr>
            <a:picLocks noChangeAspect="1"/>
          </p:cNvPicPr>
          <p:nvPr/>
        </p:nvPicPr>
        <p:blipFill>
          <a:blip r:embed="rId11"/>
          <a:stretch>
            <a:fillRect/>
          </a:stretch>
        </p:blipFill>
        <p:spPr>
          <a:xfrm>
            <a:off x="619110" y="3590835"/>
            <a:ext cx="152396" cy="152396"/>
          </a:xfrm>
          <a:prstGeom prst="rect">
            <a:avLst/>
          </a:prstGeom>
        </p:spPr>
      </p:pic>
      <p:sp>
        <p:nvSpPr>
          <p:cNvPr id="22" name="Text 9"/>
          <p:cNvSpPr/>
          <p:nvPr/>
        </p:nvSpPr>
        <p:spPr>
          <a:xfrm>
            <a:off x="847704" y="3571786"/>
            <a:ext cx="2333186"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误区五：有了AI工具就不需要学习</a:t>
            </a:r>
            <a:endParaRPr lang="en-US" sz="1200" dirty="0"/>
          </a:p>
        </p:txBody>
      </p:sp>
      <p:sp>
        <p:nvSpPr>
          <p:cNvPr id="23" name="Text 10"/>
          <p:cNvSpPr/>
          <p:nvPr/>
        </p:nvSpPr>
        <p:spPr>
          <a:xfrm>
            <a:off x="619110" y="3819430"/>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AI工具降低了技术门槛，但提高了判断力门槛。当所有人都能用AI生成内容时，差异在于：谁更懂文旅场景、谁更有文化审美、谁更理解用户需求。</a:t>
            </a:r>
            <a:endParaRPr lang="en-US" sz="1050" dirty="0"/>
          </a:p>
        </p:txBody>
      </p:sp>
      <p:pic>
        <p:nvPicPr>
          <p:cNvPr id="24" name="Image 11" descr="preencoded.png">    </p:cNvPr>
          <p:cNvPicPr>
            <a:picLocks noChangeAspect="1"/>
          </p:cNvPicPr>
          <p:nvPr/>
        </p:nvPicPr>
        <p:blipFill>
          <a:blip r:embed="rId12"/>
          <a:stretch>
            <a:fillRect/>
          </a:stretch>
        </p:blipFill>
        <p:spPr>
          <a:xfrm>
            <a:off x="6172046" y="3390815"/>
            <a:ext cx="5562461" cy="971526"/>
          </a:xfrm>
          <a:prstGeom prst="rect">
            <a:avLst/>
          </a:prstGeom>
        </p:spPr>
      </p:pic>
      <p:pic>
        <p:nvPicPr>
          <p:cNvPr id="25" name="Image 12" descr="preencoded.png">    </p:cNvPr>
          <p:cNvPicPr>
            <a:picLocks noChangeAspect="1"/>
          </p:cNvPicPr>
          <p:nvPr/>
        </p:nvPicPr>
        <p:blipFill>
          <a:blip r:embed="rId13"/>
          <a:stretch>
            <a:fillRect/>
          </a:stretch>
        </p:blipFill>
        <p:spPr>
          <a:xfrm>
            <a:off x="6333967" y="3590835"/>
            <a:ext cx="152396" cy="152396"/>
          </a:xfrm>
          <a:prstGeom prst="rect">
            <a:avLst/>
          </a:prstGeom>
        </p:spPr>
      </p:pic>
      <p:sp>
        <p:nvSpPr>
          <p:cNvPr id="26" name="Text 11"/>
          <p:cNvSpPr/>
          <p:nvPr/>
        </p:nvSpPr>
        <p:spPr>
          <a:xfrm>
            <a:off x="6562561" y="3571786"/>
            <a:ext cx="1990294" cy="180970"/>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误区六：个人品牌就是多涨粉</a:t>
            </a:r>
            <a:endParaRPr lang="en-US" sz="1200" dirty="0"/>
          </a:p>
        </p:txBody>
      </p:sp>
      <p:sp>
        <p:nvSpPr>
          <p:cNvPr id="27" name="Text 12"/>
          <p:cNvSpPr/>
          <p:nvPr/>
        </p:nvSpPr>
        <p:spPr>
          <a:xfrm>
            <a:off x="6333967" y="3819430"/>
            <a:ext cx="5247763" cy="380990"/>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个人品牌的核心不是粉丝数，而是"在特定领域，别人遇到问题第一时间想到你"。100个精准粉丝的价值远超10000个泛泛关注。</a:t>
            </a:r>
            <a:endParaRPr lang="en-US" sz="10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文旅职业发展大事记</a:t>
            </a:r>
            <a:endParaRPr lang="en-US" sz="2700" dirty="0"/>
          </a:p>
        </p:txBody>
      </p:sp>
      <p:pic>
        <p:nvPicPr>
          <p:cNvPr id="4" name="Image 1" descr="preencoded.png">    </p:cNvPr>
          <p:cNvPicPr>
            <a:picLocks noChangeAspect="1"/>
          </p:cNvPicPr>
          <p:nvPr/>
        </p:nvPicPr>
        <p:blipFill>
          <a:blip r:embed="rId2"/>
          <a:stretch>
            <a:fillRect/>
          </a:stretch>
        </p:blipFill>
        <p:spPr>
          <a:xfrm>
            <a:off x="761981" y="1142971"/>
            <a:ext cx="19050" cy="4648084"/>
          </a:xfrm>
          <a:prstGeom prst="rect">
            <a:avLst/>
          </a:prstGeom>
        </p:spPr>
      </p:pic>
      <p:pic>
        <p:nvPicPr>
          <p:cNvPr id="5" name="Image 2" descr="preencoded.png">    </p:cNvPr>
          <p:cNvPicPr>
            <a:picLocks noChangeAspect="1"/>
          </p:cNvPicPr>
          <p:nvPr/>
        </p:nvPicPr>
        <p:blipFill>
          <a:blip r:embed="rId3"/>
          <a:stretch>
            <a:fillRect/>
          </a:stretch>
        </p:blipFill>
        <p:spPr>
          <a:xfrm>
            <a:off x="304792" y="1200120"/>
            <a:ext cx="152396" cy="152396"/>
          </a:xfrm>
          <a:prstGeom prst="rect">
            <a:avLst/>
          </a:prstGeom>
        </p:spPr>
      </p:pic>
      <p:pic>
        <p:nvPicPr>
          <p:cNvPr id="6" name="Image 3" descr="preencoded.png">    </p:cNvPr>
          <p:cNvPicPr>
            <a:picLocks noChangeAspect="1"/>
          </p:cNvPicPr>
          <p:nvPr/>
        </p:nvPicPr>
        <p:blipFill>
          <a:blip r:embed="rId4"/>
          <a:stretch>
            <a:fillRect/>
          </a:stretch>
        </p:blipFill>
        <p:spPr>
          <a:xfrm>
            <a:off x="1066773" y="1142971"/>
            <a:ext cx="10667733" cy="838179"/>
          </a:xfrm>
          <a:prstGeom prst="rect">
            <a:avLst/>
          </a:prstGeom>
        </p:spPr>
      </p:pic>
      <p:sp>
        <p:nvSpPr>
          <p:cNvPr id="7" name="Text 1"/>
          <p:cNvSpPr/>
          <p:nvPr/>
        </p:nvSpPr>
        <p:spPr>
          <a:xfrm>
            <a:off x="1219170" y="1295368"/>
            <a:ext cx="837798" cy="161921"/>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2018-2019</a:t>
            </a:r>
            <a:endParaRPr lang="en-US" sz="1050" dirty="0"/>
          </a:p>
        </p:txBody>
      </p:sp>
      <p:sp>
        <p:nvSpPr>
          <p:cNvPr id="8" name="Text 2"/>
          <p:cNvSpPr/>
          <p:nvPr/>
        </p:nvSpPr>
        <p:spPr>
          <a:xfrm>
            <a:off x="1219170" y="1523962"/>
            <a:ext cx="10410184" cy="190495"/>
          </a:xfrm>
          <a:prstGeom prst="rect">
            <a:avLst/>
          </a:prstGeom>
          <a:noFill/>
          <a:ln/>
        </p:spPr>
        <p:txBody>
          <a:bodyPr wrap="none" lIns="0" tIns="0" rIns="0" bIns="0" rtlCol="0" anchor="ctr"/>
          <a:lstStyle/>
          <a:p>
            <a:pPr algn="l" indent="0" marL="0">
              <a:buNone/>
            </a:pPr>
            <a:r>
              <a:rPr lang="en-US" sz="1050" b="1" dirty="0">
                <a:solidFill>
                  <a:srgbClr val="292524"/>
                </a:solidFill>
                <a:latin typeface="宋体" pitchFamily="34" charset="0"/>
                <a:ea typeface="宋体" pitchFamily="34" charset="-122"/>
                <a:cs typeface="宋体" pitchFamily="34" charset="-120"/>
              </a:rPr>
              <a:t>AI开始渗透文旅</a:t>
            </a:r>
            <a:endParaRPr lang="en-US" sz="1050" dirty="0"/>
          </a:p>
        </p:txBody>
      </p:sp>
      <p:sp>
        <p:nvSpPr>
          <p:cNvPr id="9" name="Text 3"/>
          <p:cNvSpPr/>
          <p:nvPr/>
        </p:nvSpPr>
        <p:spPr>
          <a:xfrm>
            <a:off x="1219170" y="1714457"/>
            <a:ext cx="1041018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AI客服、智能推荐系统开始在OTA平台和酒店行业应用。文旅从业者开始感受到AI的"替代威胁"。</a:t>
            </a:r>
            <a:endParaRPr lang="en-US" sz="900" dirty="0"/>
          </a:p>
        </p:txBody>
      </p:sp>
      <p:pic>
        <p:nvPicPr>
          <p:cNvPr id="10" name="Image 4" descr="preencoded.png">    </p:cNvPr>
          <p:cNvPicPr>
            <a:picLocks noChangeAspect="1"/>
          </p:cNvPicPr>
          <p:nvPr/>
        </p:nvPicPr>
        <p:blipFill>
          <a:blip r:embed="rId5"/>
          <a:stretch>
            <a:fillRect/>
          </a:stretch>
        </p:blipFill>
        <p:spPr>
          <a:xfrm>
            <a:off x="304792" y="2152596"/>
            <a:ext cx="152396" cy="152396"/>
          </a:xfrm>
          <a:prstGeom prst="rect">
            <a:avLst/>
          </a:prstGeom>
        </p:spPr>
      </p:pic>
      <p:pic>
        <p:nvPicPr>
          <p:cNvPr id="11" name="Image 5" descr="preencoded.png">    </p:cNvPr>
          <p:cNvPicPr>
            <a:picLocks noChangeAspect="1"/>
          </p:cNvPicPr>
          <p:nvPr/>
        </p:nvPicPr>
        <p:blipFill>
          <a:blip r:embed="rId6"/>
          <a:stretch>
            <a:fillRect/>
          </a:stretch>
        </p:blipFill>
        <p:spPr>
          <a:xfrm>
            <a:off x="1066773" y="2095448"/>
            <a:ext cx="10667733" cy="838179"/>
          </a:xfrm>
          <a:prstGeom prst="rect">
            <a:avLst/>
          </a:prstGeom>
        </p:spPr>
      </p:pic>
      <p:sp>
        <p:nvSpPr>
          <p:cNvPr id="12" name="Text 4"/>
          <p:cNvSpPr/>
          <p:nvPr/>
        </p:nvSpPr>
        <p:spPr>
          <a:xfrm>
            <a:off x="1219170" y="2247844"/>
            <a:ext cx="837798" cy="161921"/>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2020-2021</a:t>
            </a:r>
            <a:endParaRPr lang="en-US" sz="1050" dirty="0"/>
          </a:p>
        </p:txBody>
      </p:sp>
      <p:sp>
        <p:nvSpPr>
          <p:cNvPr id="13" name="Text 5"/>
          <p:cNvSpPr/>
          <p:nvPr/>
        </p:nvSpPr>
        <p:spPr>
          <a:xfrm>
            <a:off x="1219170" y="2476438"/>
            <a:ext cx="10410184" cy="190495"/>
          </a:xfrm>
          <a:prstGeom prst="rect">
            <a:avLst/>
          </a:prstGeom>
          <a:noFill/>
          <a:ln/>
        </p:spPr>
        <p:txBody>
          <a:bodyPr wrap="none" lIns="0" tIns="0" rIns="0" bIns="0" rtlCol="0" anchor="ctr"/>
          <a:lstStyle/>
          <a:p>
            <a:pPr algn="l" indent="0" marL="0">
              <a:buNone/>
            </a:pPr>
            <a:r>
              <a:rPr lang="en-US" sz="1050" b="1" dirty="0">
                <a:solidFill>
                  <a:srgbClr val="292524"/>
                </a:solidFill>
                <a:latin typeface="宋体" pitchFamily="34" charset="0"/>
                <a:ea typeface="宋体" pitchFamily="34" charset="-122"/>
                <a:cs typeface="宋体" pitchFamily="34" charset="-120"/>
              </a:rPr>
              <a:t>疫情加速数字化</a:t>
            </a:r>
            <a:endParaRPr lang="en-US" sz="1050" dirty="0"/>
          </a:p>
        </p:txBody>
      </p:sp>
      <p:sp>
        <p:nvSpPr>
          <p:cNvPr id="14" name="Text 6"/>
          <p:cNvSpPr/>
          <p:nvPr/>
        </p:nvSpPr>
        <p:spPr>
          <a:xfrm>
            <a:off x="1219170" y="2666933"/>
            <a:ext cx="1041018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疫情推动文旅行业数字化进程加速。智慧景区、数字文博项目激增。远程工作模式开始被文旅行业接受。</a:t>
            </a:r>
            <a:endParaRPr lang="en-US" sz="900" dirty="0"/>
          </a:p>
        </p:txBody>
      </p:sp>
      <p:pic>
        <p:nvPicPr>
          <p:cNvPr id="15" name="Image 6" descr="preencoded.png">    </p:cNvPr>
          <p:cNvPicPr>
            <a:picLocks noChangeAspect="1"/>
          </p:cNvPicPr>
          <p:nvPr/>
        </p:nvPicPr>
        <p:blipFill>
          <a:blip r:embed="rId7"/>
          <a:stretch>
            <a:fillRect/>
          </a:stretch>
        </p:blipFill>
        <p:spPr>
          <a:xfrm>
            <a:off x="304792" y="3105072"/>
            <a:ext cx="152396" cy="152396"/>
          </a:xfrm>
          <a:prstGeom prst="rect">
            <a:avLst/>
          </a:prstGeom>
        </p:spPr>
      </p:pic>
      <p:pic>
        <p:nvPicPr>
          <p:cNvPr id="16" name="Image 7" descr="preencoded.png">    </p:cNvPr>
          <p:cNvPicPr>
            <a:picLocks noChangeAspect="1"/>
          </p:cNvPicPr>
          <p:nvPr/>
        </p:nvPicPr>
        <p:blipFill>
          <a:blip r:embed="rId8"/>
          <a:stretch>
            <a:fillRect/>
          </a:stretch>
        </p:blipFill>
        <p:spPr>
          <a:xfrm>
            <a:off x="1066773" y="3047924"/>
            <a:ext cx="10667733" cy="838179"/>
          </a:xfrm>
          <a:prstGeom prst="rect">
            <a:avLst/>
          </a:prstGeom>
        </p:spPr>
      </p:pic>
      <p:sp>
        <p:nvSpPr>
          <p:cNvPr id="17" name="Text 7"/>
          <p:cNvSpPr/>
          <p:nvPr/>
        </p:nvSpPr>
        <p:spPr>
          <a:xfrm>
            <a:off x="1219170" y="3200320"/>
            <a:ext cx="837798" cy="161921"/>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2022-2023</a:t>
            </a:r>
            <a:endParaRPr lang="en-US" sz="1050" dirty="0"/>
          </a:p>
        </p:txBody>
      </p:sp>
      <p:sp>
        <p:nvSpPr>
          <p:cNvPr id="18" name="Text 8"/>
          <p:cNvSpPr/>
          <p:nvPr/>
        </p:nvSpPr>
        <p:spPr>
          <a:xfrm>
            <a:off x="1219170" y="3428914"/>
            <a:ext cx="10410184" cy="190495"/>
          </a:xfrm>
          <a:prstGeom prst="rect">
            <a:avLst/>
          </a:prstGeom>
          <a:noFill/>
          <a:ln/>
        </p:spPr>
        <p:txBody>
          <a:bodyPr wrap="none" lIns="0" tIns="0" rIns="0" bIns="0" rtlCol="0" anchor="ctr"/>
          <a:lstStyle/>
          <a:p>
            <a:pPr algn="l" indent="0" marL="0">
              <a:buNone/>
            </a:pPr>
            <a:r>
              <a:rPr lang="en-US" sz="1050" b="1" dirty="0">
                <a:solidFill>
                  <a:srgbClr val="292524"/>
                </a:solidFill>
                <a:latin typeface="宋体" pitchFamily="34" charset="0"/>
                <a:ea typeface="宋体" pitchFamily="34" charset="-122"/>
                <a:cs typeface="宋体" pitchFamily="34" charset="-120"/>
              </a:rPr>
              <a:t>生成式AI爆发</a:t>
            </a:r>
            <a:endParaRPr lang="en-US" sz="1050" dirty="0"/>
          </a:p>
        </p:txBody>
      </p:sp>
      <p:sp>
        <p:nvSpPr>
          <p:cNvPr id="19" name="Text 9"/>
          <p:cNvSpPr/>
          <p:nvPr/>
        </p:nvSpPr>
        <p:spPr>
          <a:xfrm>
            <a:off x="1219170" y="3619410"/>
            <a:ext cx="1041018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ChatGPT引爆AI革命。文旅行业开始探索AIGC在内容创作、行程设计、虚拟导览中的应用。新兴AI文旅职业雏形出现。</a:t>
            </a:r>
            <a:endParaRPr lang="en-US" sz="900" dirty="0"/>
          </a:p>
        </p:txBody>
      </p:sp>
      <p:pic>
        <p:nvPicPr>
          <p:cNvPr id="20" name="Image 8" descr="preencoded.png">    </p:cNvPr>
          <p:cNvPicPr>
            <a:picLocks noChangeAspect="1"/>
          </p:cNvPicPr>
          <p:nvPr/>
        </p:nvPicPr>
        <p:blipFill>
          <a:blip r:embed="rId9"/>
          <a:stretch>
            <a:fillRect/>
          </a:stretch>
        </p:blipFill>
        <p:spPr>
          <a:xfrm>
            <a:off x="304792" y="4057549"/>
            <a:ext cx="152396" cy="152396"/>
          </a:xfrm>
          <a:prstGeom prst="rect">
            <a:avLst/>
          </a:prstGeom>
        </p:spPr>
      </p:pic>
      <p:pic>
        <p:nvPicPr>
          <p:cNvPr id="21" name="Image 9" descr="preencoded.png">    </p:cNvPr>
          <p:cNvPicPr>
            <a:picLocks noChangeAspect="1"/>
          </p:cNvPicPr>
          <p:nvPr/>
        </p:nvPicPr>
        <p:blipFill>
          <a:blip r:embed="rId10"/>
          <a:stretch>
            <a:fillRect/>
          </a:stretch>
        </p:blipFill>
        <p:spPr>
          <a:xfrm>
            <a:off x="1066773" y="4000400"/>
            <a:ext cx="10667733" cy="838179"/>
          </a:xfrm>
          <a:prstGeom prst="rect">
            <a:avLst/>
          </a:prstGeom>
        </p:spPr>
      </p:pic>
      <p:sp>
        <p:nvSpPr>
          <p:cNvPr id="22" name="Text 10"/>
          <p:cNvSpPr/>
          <p:nvPr/>
        </p:nvSpPr>
        <p:spPr>
          <a:xfrm>
            <a:off x="1219170" y="4152796"/>
            <a:ext cx="837798" cy="161921"/>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2024-2025</a:t>
            </a:r>
            <a:endParaRPr lang="en-US" sz="1050" dirty="0"/>
          </a:p>
        </p:txBody>
      </p:sp>
      <p:sp>
        <p:nvSpPr>
          <p:cNvPr id="23" name="Text 11"/>
          <p:cNvSpPr/>
          <p:nvPr/>
        </p:nvSpPr>
        <p:spPr>
          <a:xfrm>
            <a:off x="1219170" y="4381390"/>
            <a:ext cx="10410184" cy="190495"/>
          </a:xfrm>
          <a:prstGeom prst="rect">
            <a:avLst/>
          </a:prstGeom>
          <a:noFill/>
          <a:ln/>
        </p:spPr>
        <p:txBody>
          <a:bodyPr wrap="none" lIns="0" tIns="0" rIns="0" bIns="0" rtlCol="0" anchor="ctr"/>
          <a:lstStyle/>
          <a:p>
            <a:pPr algn="l" indent="0" marL="0">
              <a:buNone/>
            </a:pPr>
            <a:r>
              <a:rPr lang="en-US" sz="1050" b="1" dirty="0">
                <a:solidFill>
                  <a:srgbClr val="292524"/>
                </a:solidFill>
                <a:latin typeface="宋体" pitchFamily="34" charset="0"/>
                <a:ea typeface="宋体" pitchFamily="34" charset="-122"/>
                <a:cs typeface="宋体" pitchFamily="34" charset="-120"/>
              </a:rPr>
              <a:t>AI Agent与OPC兴起</a:t>
            </a:r>
            <a:endParaRPr lang="en-US" sz="1050" dirty="0"/>
          </a:p>
        </p:txBody>
      </p:sp>
      <p:sp>
        <p:nvSpPr>
          <p:cNvPr id="24" name="Text 12"/>
          <p:cNvSpPr/>
          <p:nvPr/>
        </p:nvSpPr>
        <p:spPr>
          <a:xfrm>
            <a:off x="1219170" y="4571886"/>
            <a:ext cx="1041018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多Agent框架成熟，AI Agent可以承担复杂工作流。OPC模式在文旅行业开始普及。文旅主理人成为热门职业方向。</a:t>
            </a:r>
            <a:endParaRPr lang="en-US" sz="900" dirty="0"/>
          </a:p>
        </p:txBody>
      </p:sp>
      <p:pic>
        <p:nvPicPr>
          <p:cNvPr id="25" name="Image 10" descr="preencoded.png">    </p:cNvPr>
          <p:cNvPicPr>
            <a:picLocks noChangeAspect="1"/>
          </p:cNvPicPr>
          <p:nvPr/>
        </p:nvPicPr>
        <p:blipFill>
          <a:blip r:embed="rId11"/>
          <a:stretch>
            <a:fillRect/>
          </a:stretch>
        </p:blipFill>
        <p:spPr>
          <a:xfrm>
            <a:off x="304792" y="5010025"/>
            <a:ext cx="152396" cy="152396"/>
          </a:xfrm>
          <a:prstGeom prst="rect">
            <a:avLst/>
          </a:prstGeom>
        </p:spPr>
      </p:pic>
      <p:pic>
        <p:nvPicPr>
          <p:cNvPr id="26" name="Image 11" descr="preencoded.png">    </p:cNvPr>
          <p:cNvPicPr>
            <a:picLocks noChangeAspect="1"/>
          </p:cNvPicPr>
          <p:nvPr/>
        </p:nvPicPr>
        <p:blipFill>
          <a:blip r:embed="rId12"/>
          <a:stretch>
            <a:fillRect/>
          </a:stretch>
        </p:blipFill>
        <p:spPr>
          <a:xfrm>
            <a:off x="1066773" y="4952876"/>
            <a:ext cx="10667733" cy="838179"/>
          </a:xfrm>
          <a:prstGeom prst="rect">
            <a:avLst/>
          </a:prstGeom>
        </p:spPr>
      </p:pic>
      <p:sp>
        <p:nvSpPr>
          <p:cNvPr id="27" name="Text 13"/>
          <p:cNvSpPr/>
          <p:nvPr/>
        </p:nvSpPr>
        <p:spPr>
          <a:xfrm>
            <a:off x="1219170" y="5105272"/>
            <a:ext cx="504432" cy="161921"/>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2026+</a:t>
            </a:r>
            <a:endParaRPr lang="en-US" sz="1050" dirty="0"/>
          </a:p>
        </p:txBody>
      </p:sp>
      <p:sp>
        <p:nvSpPr>
          <p:cNvPr id="28" name="Text 14"/>
          <p:cNvSpPr/>
          <p:nvPr/>
        </p:nvSpPr>
        <p:spPr>
          <a:xfrm>
            <a:off x="1219170" y="5333867"/>
            <a:ext cx="10410184" cy="190495"/>
          </a:xfrm>
          <a:prstGeom prst="rect">
            <a:avLst/>
          </a:prstGeom>
          <a:noFill/>
          <a:ln/>
        </p:spPr>
        <p:txBody>
          <a:bodyPr wrap="none" lIns="0" tIns="0" rIns="0" bIns="0" rtlCol="0" anchor="ctr"/>
          <a:lstStyle/>
          <a:p>
            <a:pPr algn="l" indent="0" marL="0">
              <a:buNone/>
            </a:pPr>
            <a:r>
              <a:rPr lang="en-US" sz="1050" b="1" dirty="0">
                <a:solidFill>
                  <a:srgbClr val="292524"/>
                </a:solidFill>
                <a:latin typeface="宋体" pitchFamily="34" charset="0"/>
                <a:ea typeface="宋体" pitchFamily="34" charset="-122"/>
                <a:cs typeface="宋体" pitchFamily="34" charset="-120"/>
              </a:rPr>
              <a:t>人机协同新常态</a:t>
            </a:r>
            <a:endParaRPr lang="en-US" sz="1050" dirty="0"/>
          </a:p>
        </p:txBody>
      </p:sp>
      <p:sp>
        <p:nvSpPr>
          <p:cNvPr id="29" name="Text 15"/>
          <p:cNvSpPr/>
          <p:nvPr/>
        </p:nvSpPr>
        <p:spPr>
          <a:xfrm>
            <a:off x="1219170" y="5524362"/>
            <a:ext cx="1041018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AI增强型工作方式成为文旅行业标配。职业安全来自"可迁移能力+个人品牌+多元收入+持续学习"。文旅人才进入全球竞争时代。</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高校人才培养六类特色人才矩阵</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3657509" cy="1181070"/>
          </a:xfrm>
          <a:prstGeom prst="rect">
            <a:avLst/>
          </a:prstGeom>
        </p:spPr>
      </p:pic>
      <p:sp>
        <p:nvSpPr>
          <p:cNvPr id="5" name="Text 1"/>
          <p:cNvSpPr/>
          <p:nvPr/>
        </p:nvSpPr>
        <p:spPr>
          <a:xfrm>
            <a:off x="609585"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场景主理型</a:t>
            </a:r>
            <a:endParaRPr lang="en-US" sz="1200" dirty="0"/>
          </a:p>
        </p:txBody>
      </p:sp>
      <p:sp>
        <p:nvSpPr>
          <p:cNvPr id="6" name="Text 2"/>
          <p:cNvSpPr/>
          <p:nvPr/>
        </p:nvSpPr>
        <p:spPr>
          <a:xfrm>
            <a:off x="609585" y="163825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适合：有强烈好奇心、喜欢亲临现场、善于洞察体验的人</a:t>
            </a:r>
            <a:endParaRPr lang="en-US" sz="900" dirty="0"/>
          </a:p>
        </p:txBody>
      </p:sp>
      <p:sp>
        <p:nvSpPr>
          <p:cNvPr id="7" name="Text 3"/>
          <p:cNvSpPr/>
          <p:nvPr/>
        </p:nvSpPr>
        <p:spPr>
          <a:xfrm>
            <a:off x="609585" y="1866853"/>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8" name="Text 4"/>
          <p:cNvSpPr/>
          <p:nvPr/>
        </p:nvSpPr>
        <p:spPr>
          <a:xfrm>
            <a:off x="609585" y="2019250"/>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场景调研方法论、服务设计、AI增强的体验测评</a:t>
            </a:r>
            <a:endParaRPr lang="en-US" sz="900" dirty="0"/>
          </a:p>
        </p:txBody>
      </p:sp>
      <p:pic>
        <p:nvPicPr>
          <p:cNvPr id="9" name="Image 2" descr="preencoded.png">    </p:cNvPr>
          <p:cNvPicPr>
            <a:picLocks noChangeAspect="1"/>
          </p:cNvPicPr>
          <p:nvPr/>
        </p:nvPicPr>
        <p:blipFill>
          <a:blip r:embed="rId3"/>
          <a:stretch>
            <a:fillRect/>
          </a:stretch>
        </p:blipFill>
        <p:spPr>
          <a:xfrm>
            <a:off x="4267093" y="1142971"/>
            <a:ext cx="3657509" cy="1181070"/>
          </a:xfrm>
          <a:prstGeom prst="rect">
            <a:avLst/>
          </a:prstGeom>
        </p:spPr>
      </p:pic>
      <p:sp>
        <p:nvSpPr>
          <p:cNvPr id="10" name="Text 5"/>
          <p:cNvSpPr/>
          <p:nvPr/>
        </p:nvSpPr>
        <p:spPr>
          <a:xfrm>
            <a:off x="4419490"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内容叙事型</a:t>
            </a:r>
            <a:endParaRPr lang="en-US" sz="1200" dirty="0"/>
          </a:p>
        </p:txBody>
      </p:sp>
      <p:sp>
        <p:nvSpPr>
          <p:cNvPr id="11" name="Text 6"/>
          <p:cNvSpPr/>
          <p:nvPr/>
        </p:nvSpPr>
        <p:spPr>
          <a:xfrm>
            <a:off x="4419490" y="163825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适合：热爱写作/拍摄、有审美追求、善于讲故事的人</a:t>
            </a:r>
            <a:endParaRPr lang="en-US" sz="900" dirty="0"/>
          </a:p>
        </p:txBody>
      </p:sp>
      <p:sp>
        <p:nvSpPr>
          <p:cNvPr id="12" name="Text 7"/>
          <p:cNvSpPr/>
          <p:nvPr/>
        </p:nvSpPr>
        <p:spPr>
          <a:xfrm>
            <a:off x="4419490" y="1866853"/>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13" name="Text 8"/>
          <p:cNvSpPr/>
          <p:nvPr/>
        </p:nvSpPr>
        <p:spPr>
          <a:xfrm>
            <a:off x="4419490" y="2019250"/>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AIGC内容创作、短视频制作、文化IP叙事设计</a:t>
            </a:r>
            <a:endParaRPr lang="en-US" sz="900" dirty="0"/>
          </a:p>
        </p:txBody>
      </p:sp>
      <p:pic>
        <p:nvPicPr>
          <p:cNvPr id="14" name="Image 3" descr="preencoded.png">    </p:cNvPr>
          <p:cNvPicPr>
            <a:picLocks noChangeAspect="1"/>
          </p:cNvPicPr>
          <p:nvPr/>
        </p:nvPicPr>
        <p:blipFill>
          <a:blip r:embed="rId4"/>
          <a:stretch>
            <a:fillRect/>
          </a:stretch>
        </p:blipFill>
        <p:spPr>
          <a:xfrm>
            <a:off x="8076998" y="1142971"/>
            <a:ext cx="3657509" cy="1181070"/>
          </a:xfrm>
          <a:prstGeom prst="rect">
            <a:avLst/>
          </a:prstGeom>
        </p:spPr>
      </p:pic>
      <p:sp>
        <p:nvSpPr>
          <p:cNvPr id="15" name="Text 9"/>
          <p:cNvSpPr/>
          <p:nvPr/>
        </p:nvSpPr>
        <p:spPr>
          <a:xfrm>
            <a:off x="8229394" y="1333467"/>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数据分析型</a:t>
            </a:r>
            <a:endParaRPr lang="en-US" sz="1200" dirty="0"/>
          </a:p>
        </p:txBody>
      </p:sp>
      <p:sp>
        <p:nvSpPr>
          <p:cNvPr id="16" name="Text 10"/>
          <p:cNvSpPr/>
          <p:nvPr/>
        </p:nvSpPr>
        <p:spPr>
          <a:xfrm>
            <a:off x="8229394" y="163825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适合：逻辑思维强、喜欢从数据中发现规律的人</a:t>
            </a:r>
            <a:endParaRPr lang="en-US" sz="900" dirty="0"/>
          </a:p>
        </p:txBody>
      </p:sp>
      <p:sp>
        <p:nvSpPr>
          <p:cNvPr id="17" name="Text 11"/>
          <p:cNvSpPr/>
          <p:nvPr/>
        </p:nvSpPr>
        <p:spPr>
          <a:xfrm>
            <a:off x="8229394" y="1866853"/>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18" name="Text 12"/>
          <p:cNvSpPr/>
          <p:nvPr/>
        </p:nvSpPr>
        <p:spPr>
          <a:xfrm>
            <a:off x="8229394" y="2019250"/>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Python数据分析、BI工具、AI数据洞察、A/B测试</a:t>
            </a:r>
            <a:endParaRPr lang="en-US" sz="900" dirty="0"/>
          </a:p>
        </p:txBody>
      </p:sp>
      <p:pic>
        <p:nvPicPr>
          <p:cNvPr id="19" name="Image 4" descr="preencoded.png">    </p:cNvPr>
          <p:cNvPicPr>
            <a:picLocks noChangeAspect="1"/>
          </p:cNvPicPr>
          <p:nvPr/>
        </p:nvPicPr>
        <p:blipFill>
          <a:blip r:embed="rId5"/>
          <a:stretch>
            <a:fillRect/>
          </a:stretch>
        </p:blipFill>
        <p:spPr>
          <a:xfrm>
            <a:off x="457189" y="2476438"/>
            <a:ext cx="3657509" cy="1181070"/>
          </a:xfrm>
          <a:prstGeom prst="rect">
            <a:avLst/>
          </a:prstGeom>
        </p:spPr>
      </p:pic>
      <p:sp>
        <p:nvSpPr>
          <p:cNvPr id="20" name="Text 13"/>
          <p:cNvSpPr/>
          <p:nvPr/>
        </p:nvSpPr>
        <p:spPr>
          <a:xfrm>
            <a:off x="609585" y="2666933"/>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技术应用型</a:t>
            </a:r>
            <a:endParaRPr lang="en-US" sz="1200" dirty="0"/>
          </a:p>
        </p:txBody>
      </p:sp>
      <p:sp>
        <p:nvSpPr>
          <p:cNvPr id="21" name="Text 14"/>
          <p:cNvSpPr/>
          <p:nvPr/>
        </p:nvSpPr>
        <p:spPr>
          <a:xfrm>
            <a:off x="609585" y="297172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适合：对技术有热情、喜欢搭建和配置AI工具的人</a:t>
            </a:r>
            <a:endParaRPr lang="en-US" sz="900" dirty="0"/>
          </a:p>
        </p:txBody>
      </p:sp>
      <p:sp>
        <p:nvSpPr>
          <p:cNvPr id="22" name="Text 15"/>
          <p:cNvSpPr/>
          <p:nvPr/>
        </p:nvSpPr>
        <p:spPr>
          <a:xfrm>
            <a:off x="609585" y="3200320"/>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23" name="Text 16"/>
          <p:cNvSpPr/>
          <p:nvPr/>
        </p:nvSpPr>
        <p:spPr>
          <a:xfrm>
            <a:off x="609585" y="335271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AI Agent搭建、自动化工作流、提示词工程</a:t>
            </a:r>
            <a:endParaRPr lang="en-US" sz="900" dirty="0"/>
          </a:p>
        </p:txBody>
      </p:sp>
      <p:pic>
        <p:nvPicPr>
          <p:cNvPr id="24" name="Image 5" descr="preencoded.png">    </p:cNvPr>
          <p:cNvPicPr>
            <a:picLocks noChangeAspect="1"/>
          </p:cNvPicPr>
          <p:nvPr/>
        </p:nvPicPr>
        <p:blipFill>
          <a:blip r:embed="rId6"/>
          <a:stretch>
            <a:fillRect/>
          </a:stretch>
        </p:blipFill>
        <p:spPr>
          <a:xfrm>
            <a:off x="4267093" y="2476438"/>
            <a:ext cx="3657509" cy="1181070"/>
          </a:xfrm>
          <a:prstGeom prst="rect">
            <a:avLst/>
          </a:prstGeom>
        </p:spPr>
      </p:pic>
      <p:sp>
        <p:nvSpPr>
          <p:cNvPr id="25" name="Text 17"/>
          <p:cNvSpPr/>
          <p:nvPr/>
        </p:nvSpPr>
        <p:spPr>
          <a:xfrm>
            <a:off x="4419490" y="2666933"/>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创业运营型</a:t>
            </a:r>
            <a:endParaRPr lang="en-US" sz="1200" dirty="0"/>
          </a:p>
        </p:txBody>
      </p:sp>
      <p:sp>
        <p:nvSpPr>
          <p:cNvPr id="26" name="Text 18"/>
          <p:cNvSpPr/>
          <p:nvPr/>
        </p:nvSpPr>
        <p:spPr>
          <a:xfrm>
            <a:off x="4419490" y="297172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适合：有商业嗅觉、敢于承担风险、善于整合资源的人</a:t>
            </a:r>
            <a:endParaRPr lang="en-US" sz="900" dirty="0"/>
          </a:p>
        </p:txBody>
      </p:sp>
      <p:sp>
        <p:nvSpPr>
          <p:cNvPr id="27" name="Text 19"/>
          <p:cNvSpPr/>
          <p:nvPr/>
        </p:nvSpPr>
        <p:spPr>
          <a:xfrm>
            <a:off x="4419490" y="3200320"/>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28" name="Text 20"/>
          <p:cNvSpPr/>
          <p:nvPr/>
        </p:nvSpPr>
        <p:spPr>
          <a:xfrm>
            <a:off x="4419490" y="335271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商业模式设计、社群运营、AI获客与转化、OPC实战</a:t>
            </a:r>
            <a:endParaRPr lang="en-US" sz="900" dirty="0"/>
          </a:p>
        </p:txBody>
      </p:sp>
      <p:pic>
        <p:nvPicPr>
          <p:cNvPr id="29" name="Image 6" descr="preencoded.png">    </p:cNvPr>
          <p:cNvPicPr>
            <a:picLocks noChangeAspect="1"/>
          </p:cNvPicPr>
          <p:nvPr/>
        </p:nvPicPr>
        <p:blipFill>
          <a:blip r:embed="rId7"/>
          <a:stretch>
            <a:fillRect/>
          </a:stretch>
        </p:blipFill>
        <p:spPr>
          <a:xfrm>
            <a:off x="8076998" y="2476438"/>
            <a:ext cx="3657509" cy="1181070"/>
          </a:xfrm>
          <a:prstGeom prst="rect">
            <a:avLst/>
          </a:prstGeom>
        </p:spPr>
      </p:pic>
      <p:sp>
        <p:nvSpPr>
          <p:cNvPr id="30" name="Text 21"/>
          <p:cNvSpPr/>
          <p:nvPr/>
        </p:nvSpPr>
        <p:spPr>
          <a:xfrm>
            <a:off x="8229394" y="2666933"/>
            <a:ext cx="3361860" cy="228594"/>
          </a:xfrm>
          <a:prstGeom prst="rect">
            <a:avLst/>
          </a:prstGeom>
          <a:noFill/>
          <a:ln/>
        </p:spPr>
        <p:txBody>
          <a:bodyPr wrap="none" lIns="0" tIns="0" rIns="0" bIns="0" rtlCol="0" anchor="ctr"/>
          <a:lstStyle/>
          <a:p>
            <a:pPr algn="l" indent="0" marL="0">
              <a:buNone/>
            </a:pPr>
            <a:r>
              <a:rPr lang="en-US" sz="1200" b="1" dirty="0">
                <a:solidFill>
                  <a:srgbClr val="292524"/>
                </a:solidFill>
                <a:latin typeface="宋体" pitchFamily="34" charset="0"/>
                <a:ea typeface="宋体" pitchFamily="34" charset="-122"/>
                <a:cs typeface="宋体" pitchFamily="34" charset="-120"/>
              </a:rPr>
              <a:t>跨界复合型</a:t>
            </a:r>
            <a:endParaRPr lang="en-US" sz="1200" dirty="0"/>
          </a:p>
        </p:txBody>
      </p:sp>
      <p:sp>
        <p:nvSpPr>
          <p:cNvPr id="31" name="Text 22"/>
          <p:cNvSpPr/>
          <p:nvPr/>
        </p:nvSpPr>
        <p:spPr>
          <a:xfrm>
            <a:off x="8229394" y="297172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适合：兴趣广泛、善于连接不同领域知识的人</a:t>
            </a:r>
            <a:endParaRPr lang="en-US" sz="900" dirty="0"/>
          </a:p>
        </p:txBody>
      </p:sp>
      <p:sp>
        <p:nvSpPr>
          <p:cNvPr id="32" name="Text 23"/>
          <p:cNvSpPr/>
          <p:nvPr/>
        </p:nvSpPr>
        <p:spPr>
          <a:xfrm>
            <a:off x="8229394" y="3200320"/>
            <a:ext cx="3361860" cy="152396"/>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培养重点：</a:t>
            </a:r>
            <a:endParaRPr lang="en-US" sz="900" dirty="0"/>
          </a:p>
        </p:txBody>
      </p:sp>
      <p:sp>
        <p:nvSpPr>
          <p:cNvPr id="33" name="Text 24"/>
          <p:cNvSpPr/>
          <p:nvPr/>
        </p:nvSpPr>
        <p:spPr>
          <a:xfrm>
            <a:off x="8229394" y="3352716"/>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文旅+X（科技/教育/康养）跨学科项目制学习</a:t>
            </a:r>
            <a:endParaRPr lang="en-US" sz="900" dirty="0"/>
          </a:p>
        </p:txBody>
      </p:sp>
      <p:sp>
        <p:nvSpPr>
          <p:cNvPr id="34" name="Text 25"/>
          <p:cNvSpPr/>
          <p:nvPr/>
        </p:nvSpPr>
        <p:spPr>
          <a:xfrm>
            <a:off x="457189" y="3848004"/>
            <a:ext cx="11286462" cy="685783"/>
          </a:xfrm>
          <a:prstGeom prst="rect">
            <a:avLst/>
          </a:prstGeom>
          <a:noFill/>
          <a:ln/>
        </p:spPr>
        <p:txBody>
          <a:bodyPr wrap="square" lIns="0" tIns="0" rIns="0" bIns="0" rtlCol="0" anchor="ctr"/>
          <a:lstStyle/>
          <a:p>
            <a:pPr algn="ctr" indent="0" marL="0">
              <a:buNone/>
            </a:pPr>
            <a:r>
              <a:rPr lang="en-US" sz="1050" b="1" dirty="0">
                <a:solidFill>
                  <a:srgbClr val="FBBF24"/>
                </a:solidFill>
                <a:latin typeface="等线" pitchFamily="34" charset="0"/>
                <a:ea typeface="等线" pitchFamily="34" charset="-122"/>
                <a:cs typeface="等线" pitchFamily="34" charset="-120"/>
              </a:rPr>
              <a:t>关键启示：</a:t>
            </a:r>
            <a:pPr algn="ctr" indent="0" marL="0">
              <a:buNone/>
            </a:pPr>
            <a:r>
              <a:rPr lang="en-US" sz="1050" dirty="0">
                <a:solidFill>
                  <a:srgbClr val="F5F5F4"/>
                </a:solidFill>
                <a:latin typeface="等线" pitchFamily="34" charset="0"/>
                <a:ea typeface="等线" pitchFamily="34" charset="-122"/>
                <a:cs typeface="等线" pitchFamily="34" charset="-120"/>
              </a:rPr>
              <a:t>高校不应试图将所有人培养成同一类型。差异化培养、因材施教——让场景敏感的人深耕场景，让技术热爱者精进技术，让商业头脑者探索创业。六条路径最终汇聚为AI时代的文旅人才生态。</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全书核心认知总结</a:t>
            </a:r>
            <a:endParaRPr lang="en-US" sz="2700" dirty="0"/>
          </a:p>
        </p:txBody>
      </p:sp>
      <p:pic>
        <p:nvPicPr>
          <p:cNvPr id="4" name="Image 1" descr="preencoded.png">    </p:cNvPr>
          <p:cNvPicPr>
            <a:picLocks noChangeAspect="1"/>
          </p:cNvPicPr>
          <p:nvPr/>
        </p:nvPicPr>
        <p:blipFill>
          <a:blip r:embed="rId2"/>
          <a:stretch>
            <a:fillRect/>
          </a:stretch>
        </p:blipFill>
        <p:spPr>
          <a:xfrm>
            <a:off x="457189" y="1142971"/>
            <a:ext cx="5543411" cy="3771806"/>
          </a:xfrm>
          <a:prstGeom prst="rect">
            <a:avLst/>
          </a:prstGeom>
        </p:spPr>
      </p:pic>
      <p:sp>
        <p:nvSpPr>
          <p:cNvPr id="5" name="Text 1"/>
          <p:cNvSpPr/>
          <p:nvPr/>
        </p:nvSpPr>
        <p:spPr>
          <a:xfrm>
            <a:off x="685783" y="1371566"/>
            <a:ext cx="5095367" cy="304792"/>
          </a:xfrm>
          <a:prstGeom prst="rect">
            <a:avLst/>
          </a:prstGeom>
          <a:noFill/>
          <a:ln/>
        </p:spPr>
        <p:txBody>
          <a:bodyPr wrap="none" lIns="0" tIns="0" rIns="0" bIns="0" rtlCol="0" anchor="ctr"/>
          <a:lstStyle/>
          <a:p>
            <a:pPr algn="l" indent="0" marL="0">
              <a:buNone/>
            </a:pPr>
            <a:r>
              <a:rPr lang="en-US" sz="1800" b="1" dirty="0">
                <a:solidFill>
                  <a:srgbClr val="FBBF24"/>
                </a:solidFill>
                <a:latin typeface="宋体" pitchFamily="34" charset="0"/>
                <a:ea typeface="宋体" pitchFamily="34" charset="-122"/>
                <a:cs typeface="宋体" pitchFamily="34" charset="-120"/>
              </a:rPr>
              <a:t>六大核心认知</a:t>
            </a:r>
            <a:endParaRPr lang="en-US" sz="1800" dirty="0"/>
          </a:p>
        </p:txBody>
      </p:sp>
      <p:pic>
        <p:nvPicPr>
          <p:cNvPr id="6" name="Image 2" descr="preencoded.png">    </p:cNvPr>
          <p:cNvPicPr>
            <a:picLocks noChangeAspect="1"/>
          </p:cNvPicPr>
          <p:nvPr/>
        </p:nvPicPr>
        <p:blipFill>
          <a:blip r:embed="rId3"/>
          <a:stretch>
            <a:fillRect/>
          </a:stretch>
        </p:blipFill>
        <p:spPr>
          <a:xfrm>
            <a:off x="685783" y="1828754"/>
            <a:ext cx="304792" cy="304792"/>
          </a:xfrm>
          <a:prstGeom prst="rect">
            <a:avLst/>
          </a:prstGeom>
        </p:spPr>
      </p:pic>
      <p:sp>
        <p:nvSpPr>
          <p:cNvPr id="7" name="Text 2"/>
          <p:cNvSpPr/>
          <p:nvPr/>
        </p:nvSpPr>
        <p:spPr>
          <a:xfrm>
            <a:off x="685783" y="1828754"/>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1</a:t>
            </a:r>
            <a:endParaRPr lang="en-US" sz="1050" dirty="0"/>
          </a:p>
        </p:txBody>
      </p:sp>
      <p:sp>
        <p:nvSpPr>
          <p:cNvPr id="8" name="Text 3"/>
          <p:cNvSpPr/>
          <p:nvPr/>
        </p:nvSpPr>
        <p:spPr>
          <a:xfrm>
            <a:off x="1066773" y="1828754"/>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AI不会消灭职业，而是重构价值：</a:t>
            </a:r>
            <a:pPr algn="l" indent="0" marL="0">
              <a:buNone/>
            </a:pPr>
            <a:r>
              <a:rPr lang="en-US" sz="1050" dirty="0">
                <a:solidFill>
                  <a:srgbClr val="F5F5F4"/>
                </a:solidFill>
                <a:latin typeface="等线" pitchFamily="34" charset="0"/>
                <a:ea typeface="等线" pitchFamily="34" charset="-122"/>
                <a:cs typeface="等线" pitchFamily="34" charset="-120"/>
              </a:rPr>
              <a:t>低判断低责任的重复工作被压缩，高场景理解、高文化解释、高服务设计的能力更显珍贵。</a:t>
            </a:r>
            <a:endParaRPr lang="en-US" sz="1050" dirty="0"/>
          </a:p>
        </p:txBody>
      </p:sp>
      <p:pic>
        <p:nvPicPr>
          <p:cNvPr id="9" name="Image 3" descr="preencoded.png">    </p:cNvPr>
          <p:cNvPicPr>
            <a:picLocks noChangeAspect="1"/>
          </p:cNvPicPr>
          <p:nvPr/>
        </p:nvPicPr>
        <p:blipFill>
          <a:blip r:embed="rId4"/>
          <a:stretch>
            <a:fillRect/>
          </a:stretch>
        </p:blipFill>
        <p:spPr>
          <a:xfrm>
            <a:off x="685783" y="2324042"/>
            <a:ext cx="304792" cy="304792"/>
          </a:xfrm>
          <a:prstGeom prst="rect">
            <a:avLst/>
          </a:prstGeom>
        </p:spPr>
      </p:pic>
      <p:sp>
        <p:nvSpPr>
          <p:cNvPr id="10" name="Text 4"/>
          <p:cNvSpPr/>
          <p:nvPr/>
        </p:nvSpPr>
        <p:spPr>
          <a:xfrm>
            <a:off x="685783" y="2324042"/>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2</a:t>
            </a:r>
            <a:endParaRPr lang="en-US" sz="1050" dirty="0"/>
          </a:p>
        </p:txBody>
      </p:sp>
      <p:sp>
        <p:nvSpPr>
          <p:cNvPr id="11" name="Text 5"/>
          <p:cNvSpPr/>
          <p:nvPr/>
        </p:nvSpPr>
        <p:spPr>
          <a:xfrm>
            <a:off x="1066773" y="2324042"/>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从"找工作"到"经营自己"：</a:t>
            </a:r>
            <a:pPr algn="l" indent="0" marL="0">
              <a:buNone/>
            </a:pPr>
            <a:r>
              <a:rPr lang="en-US" sz="1050" dirty="0">
                <a:solidFill>
                  <a:srgbClr val="F5F5F4"/>
                </a:solidFill>
                <a:latin typeface="等线" pitchFamily="34" charset="0"/>
                <a:ea typeface="等线" pitchFamily="34" charset="-122"/>
                <a:cs typeface="等线" pitchFamily="34" charset="-120"/>
              </a:rPr>
              <a:t>把自己当作一家公司——有定位、有产品、有品牌、有增长。V-SHAPE模型提供系统化框架。</a:t>
            </a:r>
            <a:endParaRPr lang="en-US" sz="1050" dirty="0"/>
          </a:p>
        </p:txBody>
      </p:sp>
      <p:pic>
        <p:nvPicPr>
          <p:cNvPr id="12" name="Image 4" descr="preencoded.png">    </p:cNvPr>
          <p:cNvPicPr>
            <a:picLocks noChangeAspect="1"/>
          </p:cNvPicPr>
          <p:nvPr/>
        </p:nvPicPr>
        <p:blipFill>
          <a:blip r:embed="rId5"/>
          <a:stretch>
            <a:fillRect/>
          </a:stretch>
        </p:blipFill>
        <p:spPr>
          <a:xfrm>
            <a:off x="685783" y="2819330"/>
            <a:ext cx="304792" cy="304792"/>
          </a:xfrm>
          <a:prstGeom prst="rect">
            <a:avLst/>
          </a:prstGeom>
        </p:spPr>
      </p:pic>
      <p:sp>
        <p:nvSpPr>
          <p:cNvPr id="13" name="Text 6"/>
          <p:cNvSpPr/>
          <p:nvPr/>
        </p:nvSpPr>
        <p:spPr>
          <a:xfrm>
            <a:off x="685783" y="2819330"/>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3</a:t>
            </a:r>
            <a:endParaRPr lang="en-US" sz="1050" dirty="0"/>
          </a:p>
        </p:txBody>
      </p:sp>
      <p:sp>
        <p:nvSpPr>
          <p:cNvPr id="14" name="Text 7"/>
          <p:cNvSpPr/>
          <p:nvPr/>
        </p:nvSpPr>
        <p:spPr>
          <a:xfrm>
            <a:off x="1066773" y="2819330"/>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OPC是AI时代的创业最优路径：</a:t>
            </a:r>
            <a:pPr algn="l" indent="0" marL="0">
              <a:buNone/>
            </a:pPr>
            <a:r>
              <a:rPr lang="en-US" sz="1050" dirty="0">
                <a:solidFill>
                  <a:srgbClr val="F5F5F4"/>
                </a:solidFill>
                <a:latin typeface="等线" pitchFamily="34" charset="0"/>
                <a:ea typeface="等线" pitchFamily="34" charset="-122"/>
                <a:cs typeface="等线" pitchFamily="34" charset="-120"/>
              </a:rPr>
              <a:t>AI将个人能力杠杆化，使一人可以完成过去需要团队的业务。但OPC是"个人商业系统"，不是"自由职业2.0"。</a:t>
            </a:r>
            <a:endParaRPr lang="en-US" sz="1050" dirty="0"/>
          </a:p>
        </p:txBody>
      </p:sp>
      <p:pic>
        <p:nvPicPr>
          <p:cNvPr id="15" name="Image 5" descr="preencoded.png">    </p:cNvPr>
          <p:cNvPicPr>
            <a:picLocks noChangeAspect="1"/>
          </p:cNvPicPr>
          <p:nvPr/>
        </p:nvPicPr>
        <p:blipFill>
          <a:blip r:embed="rId6"/>
          <a:stretch>
            <a:fillRect/>
          </a:stretch>
        </p:blipFill>
        <p:spPr>
          <a:xfrm>
            <a:off x="685783" y="3314617"/>
            <a:ext cx="304792" cy="304792"/>
          </a:xfrm>
          <a:prstGeom prst="rect">
            <a:avLst/>
          </a:prstGeom>
        </p:spPr>
      </p:pic>
      <p:sp>
        <p:nvSpPr>
          <p:cNvPr id="16" name="Text 8"/>
          <p:cNvSpPr/>
          <p:nvPr/>
        </p:nvSpPr>
        <p:spPr>
          <a:xfrm>
            <a:off x="685783" y="3314617"/>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4</a:t>
            </a:r>
            <a:endParaRPr lang="en-US" sz="1050" dirty="0"/>
          </a:p>
        </p:txBody>
      </p:sp>
      <p:sp>
        <p:nvSpPr>
          <p:cNvPr id="17" name="Text 9"/>
          <p:cNvSpPr/>
          <p:nvPr/>
        </p:nvSpPr>
        <p:spPr>
          <a:xfrm>
            <a:off x="1066773" y="3314617"/>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底层能力比工具技能更重要：</a:t>
            </a:r>
            <a:pPr algn="l" indent="0" marL="0">
              <a:buNone/>
            </a:pPr>
            <a:r>
              <a:rPr lang="en-US" sz="1050" dirty="0">
                <a:solidFill>
                  <a:srgbClr val="F5F5F4"/>
                </a:solidFill>
                <a:latin typeface="等线" pitchFamily="34" charset="0"/>
                <a:ea typeface="等线" pitchFamily="34" charset="-122"/>
                <a:cs typeface="等线" pitchFamily="34" charset="-120"/>
              </a:rPr>
              <a:t>工具技能半衰期2年，但场景理解、文化解释、商业闭环等底层能力不会过时。</a:t>
            </a:r>
            <a:endParaRPr lang="en-US" sz="1050" dirty="0"/>
          </a:p>
        </p:txBody>
      </p:sp>
      <p:pic>
        <p:nvPicPr>
          <p:cNvPr id="18" name="Image 6" descr="preencoded.png">    </p:cNvPr>
          <p:cNvPicPr>
            <a:picLocks noChangeAspect="1"/>
          </p:cNvPicPr>
          <p:nvPr/>
        </p:nvPicPr>
        <p:blipFill>
          <a:blip r:embed="rId7"/>
          <a:stretch>
            <a:fillRect/>
          </a:stretch>
        </p:blipFill>
        <p:spPr>
          <a:xfrm>
            <a:off x="685783" y="3809905"/>
            <a:ext cx="304792" cy="304792"/>
          </a:xfrm>
          <a:prstGeom prst="rect">
            <a:avLst/>
          </a:prstGeom>
        </p:spPr>
      </p:pic>
      <p:sp>
        <p:nvSpPr>
          <p:cNvPr id="19" name="Text 10"/>
          <p:cNvSpPr/>
          <p:nvPr/>
        </p:nvSpPr>
        <p:spPr>
          <a:xfrm>
            <a:off x="685783" y="3809905"/>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5</a:t>
            </a:r>
            <a:endParaRPr lang="en-US" sz="1050" dirty="0"/>
          </a:p>
        </p:txBody>
      </p:sp>
      <p:sp>
        <p:nvSpPr>
          <p:cNvPr id="20" name="Text 11"/>
          <p:cNvSpPr/>
          <p:nvPr/>
        </p:nvSpPr>
        <p:spPr>
          <a:xfrm>
            <a:off x="1066773" y="3809905"/>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路径不是单选题：</a:t>
            </a:r>
            <a:pPr algn="l" indent="0" marL="0">
              <a:buNone/>
            </a:pPr>
            <a:r>
              <a:rPr lang="en-US" sz="1050" dirty="0">
                <a:solidFill>
                  <a:srgbClr val="F5F5F4"/>
                </a:solidFill>
                <a:latin typeface="等线" pitchFamily="34" charset="0"/>
                <a:ea typeface="等线" pitchFamily="34" charset="-122"/>
                <a:cs typeface="等线" pitchFamily="34" charset="-120"/>
              </a:rPr>
              <a:t>四种职业路径（学术/产业/创业/跨界）可以混合、切换、并行。最佳策略是阶段性地组合不同路径。</a:t>
            </a:r>
            <a:endParaRPr lang="en-US" sz="1050" dirty="0"/>
          </a:p>
        </p:txBody>
      </p:sp>
      <p:pic>
        <p:nvPicPr>
          <p:cNvPr id="21" name="Image 7" descr="preencoded.png">    </p:cNvPr>
          <p:cNvPicPr>
            <a:picLocks noChangeAspect="1"/>
          </p:cNvPicPr>
          <p:nvPr/>
        </p:nvPicPr>
        <p:blipFill>
          <a:blip r:embed="rId8"/>
          <a:stretch>
            <a:fillRect/>
          </a:stretch>
        </p:blipFill>
        <p:spPr>
          <a:xfrm>
            <a:off x="685783" y="4305192"/>
            <a:ext cx="304792" cy="304792"/>
          </a:xfrm>
          <a:prstGeom prst="rect">
            <a:avLst/>
          </a:prstGeom>
        </p:spPr>
      </p:pic>
      <p:sp>
        <p:nvSpPr>
          <p:cNvPr id="22" name="Text 12"/>
          <p:cNvSpPr/>
          <p:nvPr/>
        </p:nvSpPr>
        <p:spPr>
          <a:xfrm>
            <a:off x="685783" y="4305192"/>
            <a:ext cx="313936" cy="304792"/>
          </a:xfrm>
          <a:prstGeom prst="rect">
            <a:avLst/>
          </a:prstGeom>
          <a:noFill/>
          <a:ln/>
        </p:spPr>
        <p:txBody>
          <a:bodyPr wrap="square" lIns="0" tIns="0" rIns="0" bIns="0" rtlCol="0" anchor="ctr"/>
          <a:lstStyle/>
          <a:p>
            <a:pPr algn="ctr" indent="0" marL="0">
              <a:buNone/>
            </a:pPr>
            <a:r>
              <a:rPr lang="en-US" sz="1050" b="1" dirty="0">
                <a:solidFill>
                  <a:srgbClr val="1C1917"/>
                </a:solidFill>
                <a:latin typeface="等线" pitchFamily="34" charset="0"/>
                <a:ea typeface="等线" pitchFamily="34" charset="-122"/>
                <a:cs typeface="等线" pitchFamily="34" charset="-120"/>
              </a:rPr>
              <a:t>6</a:t>
            </a:r>
            <a:endParaRPr lang="en-US" sz="1050" dirty="0"/>
          </a:p>
        </p:txBody>
      </p:sp>
      <p:sp>
        <p:nvSpPr>
          <p:cNvPr id="23" name="Text 13"/>
          <p:cNvSpPr/>
          <p:nvPr/>
        </p:nvSpPr>
        <p:spPr>
          <a:xfrm>
            <a:off x="1066773" y="4305192"/>
            <a:ext cx="4714376" cy="380990"/>
          </a:xfrm>
          <a:prstGeom prst="rect">
            <a:avLst/>
          </a:prstGeom>
          <a:noFill/>
          <a:ln/>
        </p:spPr>
        <p:txBody>
          <a:bodyPr wrap="square" lIns="0" tIns="0" rIns="0" bIns="0" rtlCol="0" anchor="ctr"/>
          <a:lstStyle/>
          <a:p>
            <a:pPr algn="l" indent="0" marL="0">
              <a:buNone/>
            </a:pPr>
            <a:r>
              <a:rPr lang="en-US" sz="1050" b="1" dirty="0">
                <a:solidFill>
                  <a:srgbClr val="F5F5F4"/>
                </a:solidFill>
                <a:latin typeface="等线" pitchFamily="34" charset="0"/>
                <a:ea typeface="等线" pitchFamily="34" charset="-122"/>
                <a:cs typeface="等线" pitchFamily="34" charset="-120"/>
              </a:rPr>
              <a:t>今天就开始：</a:t>
            </a:r>
            <a:pPr algn="l" indent="0" marL="0">
              <a:buNone/>
            </a:pPr>
            <a:r>
              <a:rPr lang="en-US" sz="1050" dirty="0">
                <a:solidFill>
                  <a:srgbClr val="F5F5F4"/>
                </a:solidFill>
                <a:latin typeface="等线" pitchFamily="34" charset="0"/>
                <a:ea typeface="等线" pitchFamily="34" charset="-122"/>
                <a:cs typeface="等线" pitchFamily="34" charset="-120"/>
              </a:rPr>
              <a:t>AI时代不等人。不要等到"准备好"——今天发布第一篇内容，今天学习第一个AI工具，今天就迈出第一步。</a:t>
            </a:r>
            <a:endParaRPr lang="en-US" sz="1050" dirty="0"/>
          </a:p>
        </p:txBody>
      </p:sp>
      <p:pic>
        <p:nvPicPr>
          <p:cNvPr id="24" name="Image 8" descr="preencoded.png">    </p:cNvPr>
          <p:cNvPicPr>
            <a:picLocks noChangeAspect="1"/>
          </p:cNvPicPr>
          <p:nvPr/>
        </p:nvPicPr>
        <p:blipFill>
          <a:blip r:embed="rId9"/>
          <a:stretch>
            <a:fillRect/>
          </a:stretch>
        </p:blipFill>
        <p:spPr>
          <a:xfrm>
            <a:off x="6191095" y="1142971"/>
            <a:ext cx="5543411" cy="3771806"/>
          </a:xfrm>
          <a:prstGeom prst="rect">
            <a:avLst/>
          </a:prstGeom>
        </p:spPr>
      </p:pic>
      <p:sp>
        <p:nvSpPr>
          <p:cNvPr id="25" name="Text 14"/>
          <p:cNvSpPr/>
          <p:nvPr/>
        </p:nvSpPr>
        <p:spPr>
          <a:xfrm>
            <a:off x="6419690" y="1371566"/>
            <a:ext cx="5095367" cy="266693"/>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全书核心公式</a:t>
            </a:r>
            <a:endParaRPr lang="en-US" sz="1500" dirty="0"/>
          </a:p>
        </p:txBody>
      </p:sp>
      <p:sp>
        <p:nvSpPr>
          <p:cNvPr id="26" name="Text 15"/>
          <p:cNvSpPr/>
          <p:nvPr/>
        </p:nvSpPr>
        <p:spPr>
          <a:xfrm>
            <a:off x="6419690" y="1790655"/>
            <a:ext cx="5095367" cy="304792"/>
          </a:xfrm>
          <a:prstGeom prst="rect">
            <a:avLst/>
          </a:prstGeom>
          <a:noFill/>
          <a:ln/>
        </p:spPr>
        <p:txBody>
          <a:bodyPr wrap="none" lIns="0" tIns="0" rIns="0" bIns="0" rtlCol="0" anchor="ctr"/>
          <a:lstStyle/>
          <a:p>
            <a:pPr algn="ctr" indent="0" marL="0">
              <a:buNone/>
            </a:pPr>
            <a:r>
              <a:rPr lang="en-US" sz="1800" b="1" dirty="0">
                <a:solidFill>
                  <a:srgbClr val="D97706"/>
                </a:solidFill>
                <a:latin typeface="宋体" pitchFamily="34" charset="0"/>
                <a:ea typeface="宋体" pitchFamily="34" charset="-122"/>
                <a:cs typeface="宋体" pitchFamily="34" charset="-120"/>
              </a:rPr>
              <a:t>个人职业系统 = 定位 × AI杠杆 × 持续学习</a:t>
            </a:r>
            <a:endParaRPr lang="en-US" sz="1800" dirty="0"/>
          </a:p>
        </p:txBody>
      </p:sp>
      <p:pic>
        <p:nvPicPr>
          <p:cNvPr id="27" name="Image 9" descr="preencoded.png">    </p:cNvPr>
          <p:cNvPicPr>
            <a:picLocks noChangeAspect="1"/>
          </p:cNvPicPr>
          <p:nvPr/>
        </p:nvPicPr>
        <p:blipFill>
          <a:blip r:embed="rId10"/>
          <a:stretch>
            <a:fillRect/>
          </a:stretch>
        </p:blipFill>
        <p:spPr>
          <a:xfrm>
            <a:off x="8353216" y="2171646"/>
            <a:ext cx="1219170" cy="38099"/>
          </a:xfrm>
          <a:prstGeom prst="rect">
            <a:avLst/>
          </a:prstGeom>
        </p:spPr>
      </p:pic>
      <p:sp>
        <p:nvSpPr>
          <p:cNvPr id="28" name="Text 16"/>
          <p:cNvSpPr/>
          <p:nvPr/>
        </p:nvSpPr>
        <p:spPr>
          <a:xfrm>
            <a:off x="6419690" y="2362141"/>
            <a:ext cx="5095367" cy="609585"/>
          </a:xfrm>
          <a:prstGeom prst="rect">
            <a:avLst/>
          </a:prstGeom>
          <a:noFill/>
          <a:ln/>
        </p:spPr>
        <p:txBody>
          <a:bodyPr wrap="squar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定位：</a:t>
            </a:r>
            <a:pPr algn="l" indent="0" marL="0">
              <a:buNone/>
            </a:pPr>
            <a:r>
              <a:rPr lang="en-US" sz="1050" dirty="0">
                <a:solidFill>
                  <a:srgbClr val="57534E"/>
                </a:solidFill>
                <a:latin typeface="等线" pitchFamily="34" charset="0"/>
                <a:ea typeface="等线" pitchFamily="34" charset="-122"/>
                <a:cs typeface="等线" pitchFamily="34" charset="-120"/>
              </a:rPr>
              <a:t>找到你不可替代的价值锚点——你擅长什么、热爱什么、市场需要什么的三圈交集</a:t>
            </a:r>
            <a:endParaRPr lang="en-US" sz="1050" dirty="0"/>
          </a:p>
        </p:txBody>
      </p:sp>
      <p:sp>
        <p:nvSpPr>
          <p:cNvPr id="29" name="Text 17"/>
          <p:cNvSpPr/>
          <p:nvPr/>
        </p:nvSpPr>
        <p:spPr>
          <a:xfrm>
            <a:off x="6419690" y="3086023"/>
            <a:ext cx="5095367" cy="419090"/>
          </a:xfrm>
          <a:prstGeom prst="rect">
            <a:avLst/>
          </a:prstGeom>
          <a:noFill/>
          <a:ln/>
        </p:spPr>
        <p:txBody>
          <a:bodyPr wrap="squar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AI杠杆：</a:t>
            </a:r>
            <a:pPr algn="l" indent="0" marL="0">
              <a:buNone/>
            </a:pPr>
            <a:r>
              <a:rPr lang="en-US" sz="1050" dirty="0">
                <a:solidFill>
                  <a:srgbClr val="57534E"/>
                </a:solidFill>
                <a:latin typeface="等线" pitchFamily="34" charset="0"/>
                <a:ea typeface="等线" pitchFamily="34" charset="-122"/>
                <a:cs typeface="等线" pitchFamily="34" charset="-120"/>
              </a:rPr>
              <a:t>用AI放大你的核心能力——一个人+AI=一个团队</a:t>
            </a:r>
            <a:endParaRPr lang="en-US" sz="1050" dirty="0"/>
          </a:p>
        </p:txBody>
      </p:sp>
      <p:sp>
        <p:nvSpPr>
          <p:cNvPr id="30" name="Text 18"/>
          <p:cNvSpPr/>
          <p:nvPr/>
        </p:nvSpPr>
        <p:spPr>
          <a:xfrm>
            <a:off x="6419690" y="3619410"/>
            <a:ext cx="5095367" cy="419090"/>
          </a:xfrm>
          <a:prstGeom prst="rect">
            <a:avLst/>
          </a:prstGeom>
          <a:noFill/>
          <a:ln/>
        </p:spPr>
        <p:txBody>
          <a:bodyPr wrap="squar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持续学习：</a:t>
            </a:r>
            <a:pPr algn="l" indent="0" marL="0">
              <a:buNone/>
            </a:pPr>
            <a:r>
              <a:rPr lang="en-US" sz="1050" dirty="0">
                <a:solidFill>
                  <a:srgbClr val="57534E"/>
                </a:solidFill>
                <a:latin typeface="等线" pitchFamily="34" charset="0"/>
                <a:ea typeface="等线" pitchFamily="34" charset="-122"/>
                <a:cs typeface="等线" pitchFamily="34" charset="-120"/>
              </a:rPr>
              <a:t>在AI时代保持竞争力的唯一方法——不是学得更快，而是学得更对</a:t>
            </a:r>
            <a:endParaRPr lang="en-US" sz="1050" dirty="0"/>
          </a:p>
        </p:txBody>
      </p:sp>
      <p:sp>
        <p:nvSpPr>
          <p:cNvPr id="31" name="Text 19"/>
          <p:cNvSpPr/>
          <p:nvPr/>
        </p:nvSpPr>
        <p:spPr>
          <a:xfrm>
            <a:off x="6419690" y="4190895"/>
            <a:ext cx="5095367" cy="266693"/>
          </a:xfrm>
          <a:prstGeom prst="rect">
            <a:avLst/>
          </a:prstGeom>
          <a:noFill/>
          <a:ln/>
        </p:spPr>
        <p:txBody>
          <a:bodyPr wrap="none" lIns="0" tIns="0" rIns="0" bIns="0" rtlCol="0" anchor="ctr"/>
          <a:lstStyle/>
          <a:p>
            <a:pPr algn="ctr" indent="0" marL="0">
              <a:buNone/>
            </a:pPr>
            <a:r>
              <a:rPr lang="en-US" sz="1350" b="1" dirty="0">
                <a:solidFill>
                  <a:srgbClr val="D97706"/>
                </a:solidFill>
                <a:latin typeface="宋体" pitchFamily="34" charset="0"/>
                <a:ea typeface="宋体" pitchFamily="34" charset="-122"/>
                <a:cs typeface="宋体" pitchFamily="34" charset="-120"/>
              </a:rPr>
              <a:t>构建AI时代文旅人才的可持续发展框架</a:t>
            </a:r>
            <a:endParaRPr lang="en-US" sz="13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181370" y="1647784"/>
            <a:ext cx="3857148" cy="266693"/>
          </a:xfrm>
          <a:prstGeom prst="rect">
            <a:avLst/>
          </a:prstGeom>
          <a:noFill/>
          <a:ln/>
        </p:spPr>
        <p:txBody>
          <a:bodyPr wrap="none" lIns="0" tIns="0" rIns="0" bIns="0" rtlCol="0" anchor="ctr"/>
          <a:lstStyle/>
          <a:p>
            <a:pPr algn="ctr" indent="0" marL="0">
              <a:buNone/>
            </a:pPr>
            <a:r>
              <a:rPr lang="en-US" sz="1350" dirty="0">
                <a:solidFill>
                  <a:srgbClr val="D97706"/>
                </a:solidFill>
                <a:latin typeface="等线" pitchFamily="34" charset="0"/>
                <a:ea typeface="等线" pitchFamily="34" charset="-122"/>
                <a:cs typeface="等线" pitchFamily="34" charset="-120"/>
              </a:rPr>
              <a:t>感谢阅读</a:t>
            </a:r>
            <a:endParaRPr lang="en-US" sz="1350" dirty="0"/>
          </a:p>
        </p:txBody>
      </p:sp>
      <p:sp>
        <p:nvSpPr>
          <p:cNvPr id="4" name="Text 1"/>
          <p:cNvSpPr/>
          <p:nvPr/>
        </p:nvSpPr>
        <p:spPr>
          <a:xfrm>
            <a:off x="4867153" y="2085923"/>
            <a:ext cx="2485582" cy="390515"/>
          </a:xfrm>
          <a:prstGeom prst="rect">
            <a:avLst/>
          </a:prstGeom>
          <a:noFill/>
          <a:ln/>
        </p:spPr>
        <p:txBody>
          <a:bodyPr wrap="none" lIns="0" tIns="0" rIns="0" bIns="0" rtlCol="0" anchor="ctr"/>
          <a:lstStyle/>
          <a:p>
            <a:pPr algn="ctr" indent="0" marL="0">
              <a:buNone/>
            </a:pPr>
            <a:r>
              <a:rPr lang="en-US" sz="2700" b="1" dirty="0">
                <a:solidFill>
                  <a:srgbClr val="F5F5F4"/>
                </a:solidFill>
                <a:latin typeface="宋体" pitchFamily="34" charset="0"/>
                <a:ea typeface="宋体" pitchFamily="34" charset="-122"/>
                <a:cs typeface="宋体" pitchFamily="34" charset="-120"/>
              </a:rPr>
              <a:t>AI时代文旅行业</a:t>
            </a:r>
            <a:endParaRPr lang="en-US" sz="2700" dirty="0"/>
          </a:p>
        </p:txBody>
      </p:sp>
      <p:sp>
        <p:nvSpPr>
          <p:cNvPr id="5" name="Text 2"/>
          <p:cNvSpPr/>
          <p:nvPr/>
        </p:nvSpPr>
        <p:spPr>
          <a:xfrm>
            <a:off x="4552836" y="2514537"/>
            <a:ext cx="3095167" cy="390515"/>
          </a:xfrm>
          <a:prstGeom prst="rect">
            <a:avLst/>
          </a:prstGeom>
          <a:noFill/>
          <a:ln/>
        </p:spPr>
        <p:txBody>
          <a:bodyPr wrap="none" lIns="0" tIns="0" rIns="0" bIns="0" rtlCol="0" anchor="ctr"/>
          <a:lstStyle/>
          <a:p>
            <a:pPr algn="ctr" indent="0" marL="0">
              <a:buNone/>
            </a:pPr>
            <a:r>
              <a:rPr lang="en-US" sz="2700" b="1" dirty="0">
                <a:solidFill>
                  <a:srgbClr val="F5F5F4"/>
                </a:solidFill>
                <a:latin typeface="宋体" pitchFamily="34" charset="0"/>
                <a:ea typeface="宋体" pitchFamily="34" charset="-122"/>
                <a:cs typeface="宋体" pitchFamily="34" charset="-120"/>
              </a:rPr>
              <a:t>职业发展规划和路径</a:t>
            </a:r>
            <a:endParaRPr lang="en-US" sz="2700" dirty="0"/>
          </a:p>
        </p:txBody>
      </p:sp>
      <p:pic>
        <p:nvPicPr>
          <p:cNvPr id="6" name="Image 1" descr="preencoded.png">    </p:cNvPr>
          <p:cNvPicPr>
            <a:picLocks noChangeAspect="1"/>
          </p:cNvPicPr>
          <p:nvPr/>
        </p:nvPicPr>
        <p:blipFill>
          <a:blip r:embed="rId2"/>
          <a:stretch>
            <a:fillRect/>
          </a:stretch>
        </p:blipFill>
        <p:spPr>
          <a:xfrm>
            <a:off x="5638659" y="3152696"/>
            <a:ext cx="914377" cy="38099"/>
          </a:xfrm>
          <a:prstGeom prst="rect">
            <a:avLst/>
          </a:prstGeom>
        </p:spPr>
      </p:pic>
      <p:sp>
        <p:nvSpPr>
          <p:cNvPr id="7" name="Text 3"/>
          <p:cNvSpPr/>
          <p:nvPr/>
        </p:nvSpPr>
        <p:spPr>
          <a:xfrm>
            <a:off x="4181370" y="3495588"/>
            <a:ext cx="3857148" cy="266693"/>
          </a:xfrm>
          <a:prstGeom prst="rect">
            <a:avLst/>
          </a:prstGeom>
          <a:noFill/>
          <a:ln/>
        </p:spPr>
        <p:txBody>
          <a:bodyPr wrap="none" lIns="0" tIns="0" rIns="0" bIns="0" rtlCol="0" anchor="ctr"/>
          <a:lstStyle/>
          <a:p>
            <a:pPr algn="ctr" indent="0" marL="0">
              <a:buNone/>
            </a:pPr>
            <a:r>
              <a:rPr lang="en-US" sz="1500" dirty="0">
                <a:solidFill>
                  <a:srgbClr val="F59E0B"/>
                </a:solidFill>
                <a:latin typeface="等线" pitchFamily="34" charset="0"/>
                <a:ea typeface="等线" pitchFamily="34" charset="-122"/>
                <a:cs typeface="等线" pitchFamily="34" charset="-120"/>
              </a:rPr>
              <a:t>构建AI时代文旅人才的可持续发展框架</a:t>
            </a:r>
            <a:endParaRPr lang="en-US" sz="1500" dirty="0"/>
          </a:p>
        </p:txBody>
      </p:sp>
      <p:pic>
        <p:nvPicPr>
          <p:cNvPr id="8" name="Image 2" descr="preencoded.png">    </p:cNvPr>
          <p:cNvPicPr>
            <a:picLocks noChangeAspect="1"/>
          </p:cNvPicPr>
          <p:nvPr/>
        </p:nvPicPr>
        <p:blipFill>
          <a:blip r:embed="rId3"/>
          <a:stretch>
            <a:fillRect/>
          </a:stretch>
        </p:blipFill>
        <p:spPr>
          <a:xfrm>
            <a:off x="4181370" y="4143271"/>
            <a:ext cx="200020" cy="228594"/>
          </a:xfrm>
          <a:prstGeom prst="rect">
            <a:avLst/>
          </a:prstGeom>
        </p:spPr>
      </p:pic>
      <p:sp>
        <p:nvSpPr>
          <p:cNvPr id="9" name="Text 4"/>
          <p:cNvSpPr/>
          <p:nvPr/>
        </p:nvSpPr>
        <p:spPr>
          <a:xfrm>
            <a:off x="4324242" y="4457589"/>
            <a:ext cx="847323" cy="161921"/>
          </a:xfrm>
          <a:prstGeom prst="rect">
            <a:avLst/>
          </a:prstGeom>
          <a:noFill/>
          <a:ln/>
        </p:spPr>
        <p:txBody>
          <a:bodyPr wrap="none" lIns="0" tIns="0" rIns="0" bIns="0" rtlCol="0" anchor="ctr"/>
          <a:lstStyle/>
          <a:p>
            <a:pPr algn="ctr" indent="0" marL="0">
              <a:buNone/>
            </a:pPr>
            <a:r>
              <a:rPr lang="en-US" sz="1050" dirty="0">
                <a:solidFill>
                  <a:srgbClr val="A8A29E"/>
                </a:solidFill>
                <a:latin typeface="等线" pitchFamily="34" charset="0"/>
                <a:ea typeface="等线" pitchFamily="34" charset="-122"/>
                <a:cs typeface="等线" pitchFamily="34" charset="-120"/>
              </a:rPr>
              <a:t>12章核心内容</a:t>
            </a:r>
            <a:endParaRPr lang="en-US" sz="1050" dirty="0"/>
          </a:p>
        </p:txBody>
      </p:sp>
      <p:pic>
        <p:nvPicPr>
          <p:cNvPr id="10" name="Image 3" descr="preencoded.png">    </p:cNvPr>
          <p:cNvPicPr>
            <a:picLocks noChangeAspect="1"/>
          </p:cNvPicPr>
          <p:nvPr/>
        </p:nvPicPr>
        <p:blipFill>
          <a:blip r:embed="rId4"/>
          <a:stretch>
            <a:fillRect/>
          </a:stretch>
        </p:blipFill>
        <p:spPr>
          <a:xfrm>
            <a:off x="5533887" y="4143271"/>
            <a:ext cx="228594" cy="228594"/>
          </a:xfrm>
          <a:prstGeom prst="rect">
            <a:avLst/>
          </a:prstGeom>
        </p:spPr>
      </p:pic>
      <p:sp>
        <p:nvSpPr>
          <p:cNvPr id="11" name="Text 5"/>
          <p:cNvSpPr/>
          <p:nvPr/>
        </p:nvSpPr>
        <p:spPr>
          <a:xfrm>
            <a:off x="5724382" y="4457589"/>
            <a:ext cx="761600" cy="161921"/>
          </a:xfrm>
          <a:prstGeom prst="rect">
            <a:avLst/>
          </a:prstGeom>
          <a:noFill/>
          <a:ln/>
        </p:spPr>
        <p:txBody>
          <a:bodyPr wrap="none" lIns="0" tIns="0" rIns="0" bIns="0" rtlCol="0" anchor="ctr"/>
          <a:lstStyle/>
          <a:p>
            <a:pPr algn="ctr" indent="0" marL="0">
              <a:buNone/>
            </a:pPr>
            <a:r>
              <a:rPr lang="en-US" sz="1050" dirty="0">
                <a:solidFill>
                  <a:srgbClr val="A8A29E"/>
                </a:solidFill>
                <a:latin typeface="等线" pitchFamily="34" charset="0"/>
                <a:ea typeface="等线" pitchFamily="34" charset="-122"/>
                <a:cs typeface="等线" pitchFamily="34" charset="-120"/>
              </a:rPr>
              <a:t>7个实用附录</a:t>
            </a:r>
            <a:endParaRPr lang="en-US" sz="1050" dirty="0"/>
          </a:p>
        </p:txBody>
      </p:sp>
      <p:pic>
        <p:nvPicPr>
          <p:cNvPr id="12" name="Image 4" descr="preencoded.png">    </p:cNvPr>
          <p:cNvPicPr>
            <a:picLocks noChangeAspect="1"/>
          </p:cNvPicPr>
          <p:nvPr/>
        </p:nvPicPr>
        <p:blipFill>
          <a:blip r:embed="rId5"/>
          <a:stretch>
            <a:fillRect/>
          </a:stretch>
        </p:blipFill>
        <p:spPr>
          <a:xfrm>
            <a:off x="6895928" y="4143271"/>
            <a:ext cx="228594" cy="228594"/>
          </a:xfrm>
          <a:prstGeom prst="rect">
            <a:avLst/>
          </a:prstGeom>
        </p:spPr>
      </p:pic>
      <p:sp>
        <p:nvSpPr>
          <p:cNvPr id="13" name="Text 6"/>
          <p:cNvSpPr/>
          <p:nvPr/>
        </p:nvSpPr>
        <p:spPr>
          <a:xfrm>
            <a:off x="6895928" y="4457589"/>
            <a:ext cx="1142591" cy="161921"/>
          </a:xfrm>
          <a:prstGeom prst="rect">
            <a:avLst/>
          </a:prstGeom>
          <a:noFill/>
          <a:ln/>
        </p:spPr>
        <p:txBody>
          <a:bodyPr wrap="none" lIns="0" tIns="0" rIns="0" bIns="0" rtlCol="0" anchor="ctr"/>
          <a:lstStyle/>
          <a:p>
            <a:pPr algn="ctr" indent="0" marL="0">
              <a:buNone/>
            </a:pPr>
            <a:r>
              <a:rPr lang="en-US" sz="1050" dirty="0">
                <a:solidFill>
                  <a:srgbClr val="A8A29E"/>
                </a:solidFill>
                <a:latin typeface="等线" pitchFamily="34" charset="0"/>
                <a:ea typeface="等线" pitchFamily="34" charset="-122"/>
                <a:cs typeface="等线" pitchFamily="34" charset="-120"/>
              </a:rPr>
              <a:t>V-SHAPE六维模型</a:t>
            </a:r>
            <a:endParaRPr lang="en-US" sz="1050" dirty="0"/>
          </a:p>
        </p:txBody>
      </p:sp>
      <p:sp>
        <p:nvSpPr>
          <p:cNvPr id="14" name="Text 7"/>
          <p:cNvSpPr/>
          <p:nvPr/>
        </p:nvSpPr>
        <p:spPr>
          <a:xfrm>
            <a:off x="4181370" y="5019550"/>
            <a:ext cx="3857148" cy="190495"/>
          </a:xfrm>
          <a:prstGeom prst="rect">
            <a:avLst/>
          </a:prstGeom>
          <a:noFill/>
          <a:ln/>
        </p:spPr>
        <p:txBody>
          <a:bodyPr wrap="none" lIns="0" tIns="0" rIns="0" bIns="0" rtlCol="0" anchor="ctr"/>
          <a:lstStyle/>
          <a:p>
            <a:pPr algn="ctr" indent="0" marL="0">
              <a:buNone/>
            </a:pPr>
            <a:r>
              <a:rPr lang="en-US" sz="1050" dirty="0">
                <a:solidFill>
                  <a:srgbClr val="78716C"/>
                </a:solidFill>
                <a:latin typeface="等线" pitchFamily="34" charset="0"/>
                <a:ea typeface="等线" pitchFamily="34" charset="-122"/>
                <a:cs typeface="等线" pitchFamily="34" charset="-120"/>
              </a:rPr>
              <a:t>数字文旅专业系列教材之十一 · 安顺学院旅游管理学院</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2026-07-05T16:45:28Z</dcterms:created>
  <dcterms:modified xsi:type="dcterms:W3CDTF">2026-07-05T16:45:28Z</dcterms:modified>
</cp:coreProperties>
</file>