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文旅AI合规体系构建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从真实案例进入“文旅AI合规体系构建”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从真实案例进入“文旅AI合规体系构建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国内外AI法规框架比较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文旅AI应用的风险评估矩阵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AI安全影响评估流程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合规审计与持续监控机制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国内外AI法规框架比较｜核心概念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全球AI立法正在加速推进，文旅企业需要理解和遵守多层级的法规要求。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中国：《生成式人工智能服务管理暂行办法》（2023年）是首部专门针对生成式AI的法规，要求AI生成内容进行标识、训练数据合法来源…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更全面的《人工智能法》已列入立法规划。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全球AI立法正在加速推进，文旅企业需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中国：《生成式人工智能服务管理暂行办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更全面的《人工智能法》已列入立法规划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国内外AI法规框架比较｜关键要素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欧盟法案具有域外管辖效力，向欧盟游客提供服务的中国文旅企业也需要遵守。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美国：联邦层面尚无统一的AI立法，但各州和行业监管机构发布了大量指南和规则。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加州、科罗拉多等州已通过AI相关法案。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欧盟法案具有域外管辖效力，向欧盟游客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美国：联邦层面尚无统一的AI立法，但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加州、科罗拉多等州已通过AI相关法案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国内外AI法规框架比较｜机制拆解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联邦贸易委员会（FTC）对AI的"不公平和欺骗性行为"有执法权。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共同趋势：各国法规的共同方向是——透明度（AI系统需披露其AI身份和决策逻辑）、问责制（有人为AI决策负责）、公平性（AI不得歧…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本节核心问题是：如何把“国内外AI法规框架比较”转化为可执行的文旅创业行动。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联邦贸易委员会（FTC）对AI的"不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共同趋势：各国法规的共同方向是——透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本节核心问题是：如何把“国内外AI法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国内外AI法规框架比较｜方法路径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国内外AI法规框架比较｜工具与数据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国内外AI法规框架比较｜场景应用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国内外AI法规框架比较｜风险与复盘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全球AI立法正在加速推进，文旅企业需要理解和遵守多层级的法规要求。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中国：《生成式人工智能服务管理暂行办法》（2023年）是首部专门针对生成式AI的法规，要求AI生成内容进行标识、训练数据合法来源…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更全面的《人工智能法》已列入立法规划。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全球AI立法正在加速推进，文旅企业需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中国：《生成式人工智能服务管理暂行办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更全面的《人工智能法》已列入立法规划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国内外AI法规框架比较｜核心概念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欧盟法案具有域外管辖效力，向欧盟游客提供服务的中国文旅企业也需要遵守。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美国：联邦层面尚无统一的AI立法，但各州和行业监管机构发布了大量指南和规则。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加州、科罗拉多等州已通过AI相关法案。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欧盟法案具有域外管辖效力，向欧盟游客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美国：联邦层面尚无统一的AI立法，但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加州、科罗拉多等州已通过AI相关法案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文旅AI应用的风险评估矩阵｜核心概念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AI应用的风险评估是合规体系的基础。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根据文旅AI应用的潜在影响程度和发生概率，可以建立风险评估矩阵：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高风险（高影响+高概率）：景区安全AI监测系统（漏报可能导致安全事故）、AI定价系统（可能涉及价格歧视）、面部识别系统（涉及敏感…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AI应用的风险评估是合规体系的基础。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根据文旅AI应用的潜在影响程度和发生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高风险（高影响+高概率）：景区安全A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文旅AI应用的风险评估矩阵｜关键要素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此类应用需要最严格的合规措施——事前安全评估、事中实时监控、事后审计追溯。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中风险（高影响+低概率 或 低影响+高概率）：AI行程规划（可能推荐不安全的路线）、AI内容生成（可能产生虚假信息）、AI客服（…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此类应用需要适度的合规措施——内容审核机制、人工兜底、用户提示。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此类应用需要最严格的合规措施——事前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中风险（高影响+低概率 或 低影响+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此类应用需要适度的合规措施——内容审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文旅AI应用的风险评估矩阵｜机制拆解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低风险（低影响+低概率）：AI图片美化、AI文案润色、AI翻译辅助。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此类应用仅需基本的合规措施——AI生成内容标识、用户投诉渠道。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风险评估不是一次性的，而是持续的过程。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低风险（低影响+低概率）：AI图片美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此类应用仅需基本的合规措施——AI生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风险评估不是一次性的，而是持续的过程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文旅AI应用的风险评估矩阵｜方法路径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AI系统上线后，其风险等级可能因使用场景变化、数据偏移、技术更新而改变。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本节核心问题是：如何把“文旅AI应用的风险评估矩阵”转化为可执行的文旅创业行动。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AI系统上线后，其风险等级可能因使用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本节核心问题是：如何把“文旅AI应用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文旅AI应用的风险评估矩阵｜工具与数据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文旅AI应用的风险评估矩阵｜场景应用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文旅AI应用的风险评估矩阵｜风险与复盘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AI应用的风险评估是合规体系的基础。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AI应用的风险评估是合规体系的基础。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文旅AI应用的风险评估矩阵｜核心概念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根据文旅AI应用的潜在影响程度和发生概率，可以建立风险评估矩阵：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高风险（高影响+高概率）：景区安全AI监测系统（漏报可能导致安全事故）、AI定价系统（可能涉及价格歧视）、面部识别系统（涉及敏感…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此类应用需要最严格的合规措施——事前安全评估、事中实时监控、事后审计追溯。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根据文旅AI应用的潜在影响程度和发生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高风险（高影响+高概率）：景区安全A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此类应用需要最严格的合规措施——事前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AI安全影响评估流程｜核心概念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对于中高风险文旅AI应用，应在开发或引入前进行安全影响评估（AI Safety Impact Assessment）。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明确AI系统的目的、功能、使用场景、涉及的数据类型、决策的自主程度。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第二步：利益相关方识别。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对于中高风险文旅AI应用，应在开发或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明确AI系统的目的、功能、使用场景、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第二步：利益相关方识别。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AI安全影响评估流程｜关键要素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识别可能受AI系统影响的所有群体——游客、员工、商家、社区居民、监管机构等。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从安全、隐私、公平、透明、问责五个维度系统识别潜在风险。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使用"如果……会怎样"的头脑风暴方法。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识别可能受AI系统影响的所有群体——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从安全、隐私、公平、透明、问责五个维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使用"如果……会怎样"的头脑风暴方法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AI安全影响评估流程｜机制拆解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对每个识别出的风险，评估其严重程度（如果发生会造成多大危害）和发生概率。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第五步：缓解措施设计。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针对不可接受的风险，设计技术和管理措施将其降低到可接受水平。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对每个识别出的风险，评估其严重程度（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第五步：缓解措施设计。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针对不可接受的风险，设计技术和管理措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AI安全影响评估流程｜方法路径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如果无法降低，考虑放弃或限制AI应用。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第六步：残余风险声明。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记录实施缓解措施后仍然存在的残余风险，获得管理层和利益相关方的认可。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如果无法降低，考虑放弃或限制AI应用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第六步：残余风险声明。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记录实施缓解措施后仍然存在的残余风险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AI安全影响评估流程｜工具与数据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建立持续监控机制，追踪风险变化，及时调整评估结果和缓解措施。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本节核心问题是：如何把“AI安全影响评估流程”转化为可执行的文旅创业行动。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建立持续监控机制，追踪风险变化，及时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本节核心问题是：如何把“AI安全影响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AI安全影响评估流程｜场景应用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AI安全影响评估流程｜风险与复盘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AI安全影响评估流程｜核心概念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对于中高风险文旅AI应用，应在开发或引入前进行安全影响评估（AI Safety Impact Assessment）。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对于中高风险文旅AI应用，应在开发或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合规审计与持续监控机制｜核心概念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合规不是"拿到证书就一劳永逸"，而是持续的动态过程。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内部审计：定期（如每半年）对AI系统进行合规审计，检查：数据采集和使用是否符合授权范围、AI决策是否存在系统性偏差、安全事件是否…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外部审计：委托独立的第三方机构进行AI合规审计，增强审计的客观性和公信力。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合规不是"拿到证书就一劳永逸"，而是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内部审计：定期（如每半年）对AI系统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外部审计：委托独立的第三方机构进行A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合规审计与持续监控机制｜关键要素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外部审计对于高风险AI应用和涉及公众利益的场景尤为重要。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持续监控指标：AI模型性能指标（准确率、召回率、公平性指标）、数据质量指标（缺失率、异常值比例）、安全事件指标（误报率、漏报率、…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合规文档管理：建立完整的合规文档体系——AI系统清单、风险评估报告、数据保护影响评估（DPIA）、用户授权记录、事件响应记录、审…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外部审计对于高风险AI应用和涉及公众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持续监控指标：AI模型性能指标（准确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合规文档管理：建立完整的合规文档体系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合规审计与持续监控机制｜机制拆解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文档不仅是合规的证据，更是安全管理的知识资产。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本节核心问题是：如何把“合规审计与持续监控机制”转化为可执行的文旅创业行动。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文档不仅是合规的证据，更是安全管理的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本节核心问题是：如何把“合规审计与持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合规审计与持续监控机制｜方法路径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合规审计与持续监控机制｜工具与数据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合规审计与持续监控机制｜场景应用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合规不是"拿到证书就一劳永逸"，而是持续的动态过程。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合规不是"拿到证书就一劳永逸"，而是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合规审计与持续监控机制｜风险与复盘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内部审计：定期（如每半年）对AI系统进行合规审计，检查：数据采集和使用是否符合授权范围、AI决策是否存在系统性偏差、安全事件是否…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外部审计：委托独立的第三方机构进行AI合规审计，增强审计的客观性和公信力。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外部审计对于高风险AI应用和涉及公众利益的场景尤为重要。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内部审计：定期（如每半年）对AI系统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外部审计：委托独立的第三方机构进行A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外部审计对于高风险AI应用和涉及公众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合规审计与持续监控机制｜核心概念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持续监控指标：AI模型性能指标（准确率、召回率、公平性指标）、数据质量指标（缺失率、异常值比例）、安全事件指标（误报率、漏报率、…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合规文档管理：建立完整的合规文档体系——AI系统清单、风险评估报告、数据保护影响评估（DPIA）、用户授权记录、事件响应记录、审…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文档不仅是合规的证据，更是安全管理的知识资产。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持续监控指标：AI模型性能指标（准确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合规文档管理：建立完整的合规文档体系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文档不仅是合规的证据，更是安全管理的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国内外AI法规框架比较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文旅AI应用的风险评估矩阵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AI安全影响评估流程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合规审计与持续监控机制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围绕“文旅AI合规体系构建”选择一个真实案例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围绕“文旅AI合规体系构建”选择一个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国内外AI法规框架比较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文旅AI应用的风险评估矩阵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AI安全影响评估流程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合规审计与持续监控机制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文旅AI合规体系构建</dc:title>
  <dc:subject>《AI时代文旅安全与智能风控》逐章教学课件：第8章</dc:subject>
  <dc:creator>祝刚</dc:creator>
  <cp:lastModifiedBy>祝刚</cp:lastModifiedBy>
  <cp:revision>1</cp:revision>
  <dcterms:created xsi:type="dcterms:W3CDTF">2026-08-03T17:41:31Z</dcterms:created>
  <dcterms:modified xsi:type="dcterms:W3CDTF">2026-08-03T17:41:31Z</dcterms:modified>
</cp:coreProperties>
</file>