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Lst>
  <p:notesMasterIdLst>
    <p:notesMasterId r:id="rId46"/>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notesMaster" Target="notesMasters/notesMaster1.xml"/><Relationship Id="rId47" Type="http://schemas.openxmlformats.org/officeDocument/2006/relationships/presProps" Target="presProps.xml"/><Relationship Id="rId48" Type="http://schemas.openxmlformats.org/officeDocument/2006/relationships/viewProps" Target="viewProps.xml"/><Relationship Id="rId49" Type="http://schemas.openxmlformats.org/officeDocument/2006/relationships/theme" Target="theme/theme1.xml"/><Relationship Id="rId50"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4.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0" y="0"/>
            <a:ext cx="9144000" cy="5143500"/>
          </a:xfrm>
          <a:prstGeom prst="rect">
            <a:avLst/>
          </a:prstGeom>
          <a:solidFill>
            <a:srgbClr val="17313B"/>
          </a:solidFill>
          <a:ln/>
        </p:spPr>
        <p:txBody>
          <a:bodyPr wrap="square" rtlCol="0" anchor="ctr"/>
          <a:lstStyle/>
          <a:p>
            <a:pPr indent="0" marL="0">
              <a:buNone/>
            </a:pPr>
            <a:endParaRPr lang="en-US" dirty="0"/>
          </a:p>
        </p:txBody>
      </p:sp>
      <p:sp>
        <p:nvSpPr>
          <p:cNvPr id="3" name="Text 1"/>
          <p:cNvSpPr/>
          <p:nvPr/>
        </p:nvSpPr>
        <p:spPr>
          <a:xfrm>
            <a:off x="7111901" y="-444401"/>
            <a:ext cx="2286000" cy="2286000"/>
          </a:xfrm>
          <a:prstGeom prst="roundRect">
            <a:avLst>
              <a:gd name="adj" fmla="val 40000"/>
            </a:avLst>
          </a:prstGeom>
          <a:noFill/>
          <a:ln w="19050">
            <a:solidFill>
              <a:srgbClr val="3A9795"/>
            </a:solidFill>
          </a:ln>
        </p:spPr>
        <p:txBody>
          <a:bodyPr wrap="square" rtlCol="0" anchor="ctr"/>
          <a:lstStyle/>
          <a:p>
            <a:pPr indent="0" marL="0">
              <a:buNone/>
            </a:pPr>
            <a:endParaRPr lang="en-US" dirty="0"/>
          </a:p>
        </p:txBody>
      </p:sp>
      <p:sp>
        <p:nvSpPr>
          <p:cNvPr id="4" name="Text 2"/>
          <p:cNvSpPr/>
          <p:nvPr/>
        </p:nvSpPr>
        <p:spPr>
          <a:xfrm>
            <a:off x="6642199" y="3352949"/>
            <a:ext cx="1460450" cy="1460450"/>
          </a:xfrm>
          <a:prstGeom prst="roundRect">
            <a:avLst>
              <a:gd name="adj" fmla="val 62611"/>
            </a:avLst>
          </a:prstGeom>
          <a:noFill/>
          <a:ln w="19050">
            <a:solidFill>
              <a:srgbClr val="D8A63F"/>
            </a:solidFill>
          </a:ln>
        </p:spPr>
        <p:txBody>
          <a:bodyPr wrap="square" rtlCol="0" anchor="ctr"/>
          <a:lstStyle/>
          <a:p>
            <a:pPr indent="0" marL="0">
              <a:buNone/>
            </a:pPr>
            <a:endParaRPr lang="en-US" dirty="0"/>
          </a:p>
        </p:txBody>
      </p:sp>
      <p:sp>
        <p:nvSpPr>
          <p:cNvPr id="5" name="Text 3"/>
          <p:cNvSpPr/>
          <p:nvPr/>
        </p:nvSpPr>
        <p:spPr>
          <a:xfrm>
            <a:off x="355550" y="279350"/>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A8D5CF"/>
                </a:solidFill>
                <a:latin typeface="Arial" pitchFamily="34" charset="0"/>
                <a:ea typeface="Arial" pitchFamily="34" charset="-122"/>
                <a:cs typeface="Arial" pitchFamily="34" charset="-120"/>
              </a:rPr>
              <a:t>CHAPTER 03 · AI时代文旅安全与智能风控</a:t>
            </a:r>
            <a:endParaRPr lang="en-US" sz="850" dirty="0"/>
          </a:p>
        </p:txBody>
      </p:sp>
      <p:sp>
        <p:nvSpPr>
          <p:cNvPr id="6" name="Text 4"/>
          <p:cNvSpPr/>
          <p:nvPr/>
        </p:nvSpPr>
        <p:spPr>
          <a:xfrm>
            <a:off x="355550" y="1224855"/>
            <a:ext cx="6709160" cy="1014561"/>
          </a:xfrm>
          <a:prstGeom prst="rect">
            <a:avLst/>
          </a:prstGeom>
          <a:noFill/>
          <a:ln/>
        </p:spPr>
        <p:txBody>
          <a:bodyPr wrap="square" lIns="0" tIns="0" rIns="0" bIns="0" rtlCol="0" anchor="t"/>
          <a:lstStyle/>
          <a:p>
            <a:pPr algn="l" indent="0" marL="0">
              <a:lnSpc>
                <a:spcPts val="7990"/>
              </a:lnSpc>
              <a:buNone/>
            </a:pPr>
            <a:r>
              <a:rPr lang="en-US" sz="9400" b="1" dirty="0">
                <a:solidFill>
                  <a:srgbClr val="D8A63F"/>
                </a:solidFill>
                <a:latin typeface="Arial" pitchFamily="34" charset="0"/>
                <a:ea typeface="Arial" pitchFamily="34" charset="-122"/>
                <a:cs typeface="Arial" pitchFamily="34" charset="-120"/>
              </a:rPr>
              <a:t>03</a:t>
            </a:r>
            <a:endParaRPr lang="en-US" sz="9400" dirty="0"/>
          </a:p>
        </p:txBody>
      </p:sp>
      <p:sp>
        <p:nvSpPr>
          <p:cNvPr id="7" name="Text 5"/>
          <p:cNvSpPr/>
          <p:nvPr/>
        </p:nvSpPr>
        <p:spPr>
          <a:xfrm>
            <a:off x="355550" y="2340918"/>
            <a:ext cx="6709160" cy="456605"/>
          </a:xfrm>
          <a:prstGeom prst="rect">
            <a:avLst/>
          </a:prstGeom>
          <a:noFill/>
          <a:ln/>
        </p:spPr>
        <p:txBody>
          <a:bodyPr wrap="square" lIns="0" tIns="0" rIns="0" bIns="0" rtlCol="0" anchor="t"/>
          <a:lstStyle/>
          <a:p>
            <a:pPr algn="l" indent="0" marL="0">
              <a:lnSpc>
                <a:spcPts val="3596"/>
              </a:lnSpc>
              <a:spcBef>
                <a:spcPts val="800"/>
              </a:spcBef>
              <a:spcAft>
                <a:spcPts val="800"/>
              </a:spcAft>
              <a:buNone/>
            </a:pPr>
            <a:r>
              <a:rPr lang="en-US" sz="3100" b="1" dirty="0">
                <a:solidFill>
                  <a:srgbClr val="FFFFFF"/>
                </a:solidFill>
                <a:latin typeface="Arial" pitchFamily="34" charset="0"/>
                <a:ea typeface="Arial" pitchFamily="34" charset="-122"/>
                <a:cs typeface="Arial" pitchFamily="34" charset="-120"/>
              </a:rPr>
              <a:t>文旅数字安全与数据治理</a:t>
            </a:r>
            <a:endParaRPr lang="en-US" sz="3100" dirty="0"/>
          </a:p>
        </p:txBody>
      </p:sp>
      <p:sp>
        <p:nvSpPr>
          <p:cNvPr id="8" name="Text 6"/>
          <p:cNvSpPr/>
          <p:nvPr/>
        </p:nvSpPr>
        <p:spPr>
          <a:xfrm>
            <a:off x="355550" y="2899023"/>
            <a:ext cx="711101" cy="38100"/>
          </a:xfrm>
          <a:prstGeom prst="rect">
            <a:avLst/>
          </a:prstGeom>
          <a:solidFill>
            <a:srgbClr val="D8A63F"/>
          </a:solidFill>
          <a:ln/>
        </p:spPr>
        <p:txBody>
          <a:bodyPr wrap="square" rtlCol="0" anchor="ctr"/>
          <a:lstStyle/>
          <a:p>
            <a:pPr indent="0" marL="0">
              <a:buNone/>
            </a:pPr>
            <a:endParaRPr lang="en-US" dirty="0"/>
          </a:p>
        </p:txBody>
      </p:sp>
      <p:sp>
        <p:nvSpPr>
          <p:cNvPr id="9" name="Text 7"/>
          <p:cNvSpPr/>
          <p:nvPr/>
        </p:nvSpPr>
        <p:spPr>
          <a:xfrm>
            <a:off x="355550" y="3064073"/>
            <a:ext cx="6709160" cy="222796"/>
          </a:xfrm>
          <a:prstGeom prst="rect">
            <a:avLst/>
          </a:prstGeom>
          <a:noFill/>
          <a:ln/>
        </p:spPr>
        <p:txBody>
          <a:bodyPr wrap="square" lIns="0" tIns="0" rIns="0" bIns="0" rtlCol="0" anchor="t"/>
          <a:lstStyle/>
          <a:p>
            <a:pPr algn="l" indent="0" marL="0">
              <a:lnSpc>
                <a:spcPts val="1755"/>
              </a:lnSpc>
              <a:buNone/>
            </a:pPr>
            <a:r>
              <a:rPr lang="en-US" sz="1300" dirty="0">
                <a:solidFill>
                  <a:srgbClr val="D7E5E2"/>
                </a:solidFill>
                <a:latin typeface="Arial" pitchFamily="34" charset="0"/>
                <a:ea typeface="Arial" pitchFamily="34" charset="-122"/>
                <a:cs typeface="Arial" pitchFamily="34" charset="-120"/>
              </a:rPr>
              <a:t>逐章教学课件 · 44页 · 理论—技术—场景—治理</a:t>
            </a:r>
            <a:endParaRPr lang="en-US" sz="1300" dirty="0"/>
          </a:p>
        </p:txBody>
      </p:sp>
      <p:sp>
        <p:nvSpPr>
          <p:cNvPr id="10" name="Shape 8"/>
          <p:cNvSpPr/>
          <p:nvPr/>
        </p:nvSpPr>
        <p:spPr>
          <a:xfrm>
            <a:off x="355550" y="4870549"/>
            <a:ext cx="8432899" cy="0"/>
          </a:xfrm>
          <a:prstGeom prst="line">
            <a:avLst/>
          </a:prstGeom>
          <a:noFill/>
          <a:ln w="9525">
            <a:solidFill>
              <a:srgbClr val="47626A"/>
            </a:solidFill>
            <a:prstDash val="solid"/>
          </a:ln>
        </p:spPr>
      </p:sp>
      <p:sp>
        <p:nvSpPr>
          <p:cNvPr id="11" name="Text 9"/>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C8D7D5"/>
                </a:solidFill>
                <a:latin typeface="Arial" pitchFamily="34" charset="0"/>
                <a:ea typeface="Arial" pitchFamily="34" charset="-122"/>
                <a:cs typeface="Arial" pitchFamily="34" charset="-120"/>
              </a:rPr>
              <a:t>内容依据：原书第3章</a:t>
            </a:r>
            <a:endParaRPr lang="en-US" sz="750" dirty="0"/>
          </a:p>
        </p:txBody>
      </p:sp>
      <p:sp>
        <p:nvSpPr>
          <p:cNvPr id="12" name="Text 10"/>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C8D7D5"/>
                </a:solidFill>
                <a:latin typeface="Arial" pitchFamily="34" charset="0"/>
                <a:ea typeface="Arial" pitchFamily="34" charset="-122"/>
                <a:cs typeface="Arial" pitchFamily="34" charset="-120"/>
              </a:rPr>
              <a:t>1 / 44</a:t>
            </a:r>
            <a:endParaRPr lang="en-US" sz="7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03 · AI时代文旅安全与智能风控</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导入案例：从真实问题开始</a:t>
            </a:r>
            <a:endParaRPr lang="en-US" sz="2500" dirty="0"/>
          </a:p>
        </p:txBody>
      </p:sp>
      <p:sp>
        <p:nvSpPr>
          <p:cNvPr id="5" name="Text 3"/>
          <p:cNvSpPr/>
          <p:nvPr/>
        </p:nvSpPr>
        <p:spPr>
          <a:xfrm>
            <a:off x="355550" y="2429321"/>
            <a:ext cx="3576063" cy="793552"/>
          </a:xfrm>
          <a:prstGeom prst="rect">
            <a:avLst/>
          </a:prstGeom>
          <a:noFill/>
          <a:ln/>
        </p:spPr>
        <p:txBody>
          <a:bodyPr wrap="square" lIns="0" tIns="0" rIns="0" bIns="0" rtlCol="0" anchor="t"/>
          <a:lstStyle/>
          <a:p>
            <a:pPr algn="l" indent="0" marL="0">
              <a:lnSpc>
                <a:spcPts val="3125"/>
              </a:lnSpc>
              <a:buNone/>
            </a:pPr>
            <a:r>
              <a:rPr lang="en-US" sz="2500" b="1" dirty="0">
                <a:solidFill>
                  <a:srgbClr val="126E72"/>
                </a:solidFill>
                <a:latin typeface="Arial" pitchFamily="34" charset="0"/>
                <a:ea typeface="Arial" pitchFamily="34" charset="-122"/>
                <a:cs typeface="Arial" pitchFamily="34" charset="-120"/>
              </a:rPr>
              <a:t>从真实案例进入“文旅数字安全与数据治理”</a:t>
            </a:r>
            <a:endParaRPr lang="en-US" sz="2500" dirty="0"/>
          </a:p>
        </p:txBody>
      </p:sp>
      <p:sp>
        <p:nvSpPr>
          <p:cNvPr id="6" name="Text 4"/>
          <p:cNvSpPr/>
          <p:nvPr/>
        </p:nvSpPr>
        <p:spPr>
          <a:xfrm>
            <a:off x="355550" y="3349823"/>
            <a:ext cx="1460302" cy="280988"/>
          </a:xfrm>
          <a:prstGeom prst="roundRect">
            <a:avLst>
              <a:gd name="adj" fmla="val 54237"/>
            </a:avLst>
          </a:prstGeom>
          <a:solidFill>
            <a:srgbClr val="E4EFEC"/>
          </a:solidFill>
          <a:ln/>
        </p:spPr>
        <p:txBody>
          <a:bodyPr wrap="square" rtlCol="0" anchor="ctr"/>
          <a:lstStyle/>
          <a:p>
            <a:pPr indent="0" marL="0">
              <a:buNone/>
            </a:pPr>
            <a:endParaRPr lang="en-US" dirty="0"/>
          </a:p>
        </p:txBody>
      </p:sp>
      <p:sp>
        <p:nvSpPr>
          <p:cNvPr id="7" name="Text 5"/>
          <p:cNvSpPr/>
          <p:nvPr/>
        </p:nvSpPr>
        <p:spPr>
          <a:xfrm>
            <a:off x="457051" y="3413224"/>
            <a:ext cx="1282446" cy="154186"/>
          </a:xfrm>
          <a:prstGeom prst="rect">
            <a:avLst/>
          </a:prstGeom>
          <a:noFill/>
          <a:ln/>
        </p:spPr>
        <p:txBody>
          <a:bodyPr wrap="square" lIns="0" tIns="0" rIns="0" bIns="0" rtlCol="0" anchor="t"/>
          <a:lstStyle/>
          <a:p>
            <a:pPr algn="l" indent="0" marL="0">
              <a:lnSpc>
                <a:spcPts val="1215"/>
              </a:lnSpc>
              <a:buNone/>
            </a:pPr>
            <a:r>
              <a:rPr lang="en-US" sz="900" b="1" dirty="0">
                <a:solidFill>
                  <a:srgbClr val="126E72"/>
                </a:solidFill>
                <a:latin typeface="Arial" pitchFamily="34" charset="0"/>
                <a:ea typeface="Arial" pitchFamily="34" charset="-122"/>
                <a:cs typeface="Arial" pitchFamily="34" charset="-120"/>
              </a:rPr>
              <a:t>识别参与者、问题与约束</a:t>
            </a:r>
            <a:endParaRPr lang="en-US" sz="900" dirty="0"/>
          </a:p>
        </p:txBody>
      </p:sp>
      <p:sp>
        <p:nvSpPr>
          <p:cNvPr id="8" name="Text 6"/>
          <p:cNvSpPr/>
          <p:nvPr/>
        </p:nvSpPr>
        <p:spPr>
          <a:xfrm>
            <a:off x="1917353" y="3349823"/>
            <a:ext cx="1460302" cy="280988"/>
          </a:xfrm>
          <a:prstGeom prst="roundRect">
            <a:avLst>
              <a:gd name="adj" fmla="val 54237"/>
            </a:avLst>
          </a:prstGeom>
          <a:solidFill>
            <a:srgbClr val="E4EFEC"/>
          </a:solidFill>
          <a:ln/>
        </p:spPr>
        <p:txBody>
          <a:bodyPr wrap="square" rtlCol="0" anchor="ctr"/>
          <a:lstStyle/>
          <a:p>
            <a:pPr indent="0" marL="0">
              <a:buNone/>
            </a:pPr>
            <a:endParaRPr lang="en-US" dirty="0"/>
          </a:p>
        </p:txBody>
      </p:sp>
      <p:sp>
        <p:nvSpPr>
          <p:cNvPr id="9" name="Text 7"/>
          <p:cNvSpPr/>
          <p:nvPr/>
        </p:nvSpPr>
        <p:spPr>
          <a:xfrm>
            <a:off x="2018854" y="3413224"/>
            <a:ext cx="1282446" cy="154186"/>
          </a:xfrm>
          <a:prstGeom prst="rect">
            <a:avLst/>
          </a:prstGeom>
          <a:noFill/>
          <a:ln/>
        </p:spPr>
        <p:txBody>
          <a:bodyPr wrap="square" lIns="0" tIns="0" rIns="0" bIns="0" rtlCol="0" anchor="t"/>
          <a:lstStyle/>
          <a:p>
            <a:pPr algn="l" indent="0" marL="0">
              <a:lnSpc>
                <a:spcPts val="1215"/>
              </a:lnSpc>
              <a:buNone/>
            </a:pPr>
            <a:r>
              <a:rPr lang="en-US" sz="900" b="1" dirty="0">
                <a:solidFill>
                  <a:srgbClr val="126E72"/>
                </a:solidFill>
                <a:latin typeface="Arial" pitchFamily="34" charset="0"/>
                <a:ea typeface="Arial" pitchFamily="34" charset="-122"/>
                <a:cs typeface="Arial" pitchFamily="34" charset="-120"/>
              </a:rPr>
              <a:t>提出需要验证的关键判断</a:t>
            </a:r>
            <a:endParaRPr lang="en-US" sz="900" dirty="0"/>
          </a:p>
        </p:txBody>
      </p:sp>
      <p:sp>
        <p:nvSpPr>
          <p:cNvPr id="10" name="Text 8"/>
          <p:cNvSpPr/>
          <p:nvPr/>
        </p:nvSpPr>
        <p:spPr>
          <a:xfrm>
            <a:off x="5943898" y="2509242"/>
            <a:ext cx="1041350" cy="1041350"/>
          </a:xfrm>
          <a:prstGeom prst="roundRect">
            <a:avLst>
              <a:gd name="adj" fmla="val 87809"/>
            </a:avLst>
          </a:prstGeom>
          <a:solidFill>
            <a:srgbClr val="126E72"/>
          </a:solidFill>
          <a:ln/>
        </p:spPr>
        <p:txBody>
          <a:bodyPr wrap="square" rtlCol="0" anchor="ctr"/>
          <a:lstStyle/>
          <a:p>
            <a:pPr indent="0" marL="0">
              <a:buNone/>
            </a:pPr>
            <a:endParaRPr lang="en-US" dirty="0"/>
          </a:p>
        </p:txBody>
      </p:sp>
      <p:sp>
        <p:nvSpPr>
          <p:cNvPr id="11" name="Text 9"/>
          <p:cNvSpPr/>
          <p:nvPr/>
        </p:nvSpPr>
        <p:spPr>
          <a:xfrm>
            <a:off x="6328481" y="293995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FFFFFF"/>
                </a:solidFill>
                <a:latin typeface="Arial" pitchFamily="34" charset="0"/>
                <a:ea typeface="Arial" pitchFamily="34" charset="-122"/>
                <a:cs typeface="Arial" pitchFamily="34" charset="-120"/>
              </a:rPr>
              <a:t>核心</a:t>
            </a:r>
            <a:endParaRPr lang="en-US" sz="1050" dirty="0"/>
          </a:p>
        </p:txBody>
      </p:sp>
      <p:sp>
        <p:nvSpPr>
          <p:cNvPr id="12" name="Text 10"/>
          <p:cNvSpPr/>
          <p:nvPr/>
        </p:nvSpPr>
        <p:spPr>
          <a:xfrm>
            <a:off x="468659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3" name="Text 11"/>
          <p:cNvSpPr/>
          <p:nvPr/>
        </p:nvSpPr>
        <p:spPr>
          <a:xfrm>
            <a:off x="469688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从真实案例进入“文旅数字安全与数据治</a:t>
            </a:r>
            <a:endParaRPr lang="en-US" sz="1050" dirty="0"/>
          </a:p>
        </p:txBody>
      </p:sp>
      <p:sp>
        <p:nvSpPr>
          <p:cNvPr id="14" name="Text 12"/>
          <p:cNvSpPr/>
          <p:nvPr/>
        </p:nvSpPr>
        <p:spPr>
          <a:xfrm>
            <a:off x="732814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5" name="Text 13"/>
          <p:cNvSpPr/>
          <p:nvPr/>
        </p:nvSpPr>
        <p:spPr>
          <a:xfrm>
            <a:off x="7338435" y="1846808"/>
            <a:ext cx="893826" cy="359866"/>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识别参与者、问题与约束</a:t>
            </a:r>
            <a:endParaRPr lang="en-US" sz="1050" dirty="0"/>
          </a:p>
        </p:txBody>
      </p:sp>
      <p:sp>
        <p:nvSpPr>
          <p:cNvPr id="16" name="Text 14"/>
          <p:cNvSpPr/>
          <p:nvPr/>
        </p:nvSpPr>
        <p:spPr>
          <a:xfrm>
            <a:off x="468659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7" name="Text 15"/>
          <p:cNvSpPr/>
          <p:nvPr/>
        </p:nvSpPr>
        <p:spPr>
          <a:xfrm>
            <a:off x="4696885" y="3853309"/>
            <a:ext cx="893826" cy="359866"/>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提出需要验证的关键判断</a:t>
            </a:r>
            <a:endParaRPr lang="en-US" sz="1050" dirty="0"/>
          </a:p>
        </p:txBody>
      </p:sp>
      <p:sp>
        <p:nvSpPr>
          <p:cNvPr id="18" name="Text 16"/>
          <p:cNvSpPr/>
          <p:nvPr/>
        </p:nvSpPr>
        <p:spPr>
          <a:xfrm>
            <a:off x="732814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9" name="Text 17"/>
          <p:cNvSpPr/>
          <p:nvPr/>
        </p:nvSpPr>
        <p:spPr>
          <a:xfrm>
            <a:off x="7649331" y="394320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验证</a:t>
            </a:r>
            <a:endParaRPr lang="en-US" sz="1050" dirty="0"/>
          </a:p>
        </p:txBody>
      </p:sp>
      <p:sp>
        <p:nvSpPr>
          <p:cNvPr id="20" name="Shape 18"/>
          <p:cNvSpPr/>
          <p:nvPr/>
        </p:nvSpPr>
        <p:spPr>
          <a:xfrm>
            <a:off x="355550" y="4870549"/>
            <a:ext cx="8432899" cy="0"/>
          </a:xfrm>
          <a:prstGeom prst="line">
            <a:avLst/>
          </a:prstGeom>
          <a:noFill/>
          <a:ln w="9525">
            <a:solidFill>
              <a:srgbClr val="CCD8D5"/>
            </a:solidFill>
            <a:prstDash val="solid"/>
          </a:ln>
        </p:spPr>
      </p:sp>
      <p:sp>
        <p:nvSpPr>
          <p:cNvPr id="21" name="Text 19"/>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内容依据：原书第3章</a:t>
            </a:r>
            <a:endParaRPr lang="en-US" sz="750" dirty="0"/>
          </a:p>
        </p:txBody>
      </p:sp>
      <p:sp>
        <p:nvSpPr>
          <p:cNvPr id="22" name="Text 20"/>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 / 44</a:t>
            </a:r>
            <a:endParaRPr lang="en-US" sz="7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03 · AI时代文旅安全与智能风控</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学习目标与成果证据</a:t>
            </a:r>
            <a:endParaRPr lang="en-US" sz="2500" dirty="0"/>
          </a:p>
        </p:txBody>
      </p:sp>
      <p:sp>
        <p:nvSpPr>
          <p:cNvPr id="5" name="Text 3"/>
          <p:cNvSpPr/>
          <p:nvPr/>
        </p:nvSpPr>
        <p:spPr>
          <a:xfrm>
            <a:off x="355550" y="2411462"/>
            <a:ext cx="3505944" cy="1237059"/>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理解本章核心概念与边界</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掌握关键机制与方法</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能够分析真实文旅案例</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形成可执行、可复盘的方案</a:t>
            </a:r>
            <a:endParaRPr lang="en-US" sz="1400" dirty="0"/>
          </a:p>
        </p:txBody>
      </p:sp>
      <p:sp>
        <p:nvSpPr>
          <p:cNvPr id="6" name="Text 4"/>
          <p:cNvSpPr/>
          <p:nvPr/>
        </p:nvSpPr>
        <p:spPr>
          <a:xfrm>
            <a:off x="4140845" y="2203549"/>
            <a:ext cx="2260253" cy="763042"/>
          </a:xfrm>
          <a:prstGeom prst="roundRect">
            <a:avLst>
              <a:gd name="adj" fmla="val 8322"/>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7" name="Shape 5"/>
          <p:cNvSpPr/>
          <p:nvPr/>
        </p:nvSpPr>
        <p:spPr>
          <a:xfrm>
            <a:off x="4140845" y="2227362"/>
            <a:ext cx="2260253" cy="0"/>
          </a:xfrm>
          <a:prstGeom prst="line">
            <a:avLst/>
          </a:prstGeom>
          <a:noFill/>
          <a:ln w="47625">
            <a:solidFill>
              <a:srgbClr val="126E72"/>
            </a:solidFill>
            <a:prstDash val="solid"/>
          </a:ln>
        </p:spPr>
      </p:sp>
      <p:sp>
        <p:nvSpPr>
          <p:cNvPr id="8" name="Text 6"/>
          <p:cNvSpPr/>
          <p:nvPr/>
        </p:nvSpPr>
        <p:spPr>
          <a:xfrm>
            <a:off x="4293245" y="2403574"/>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1</a:t>
            </a:r>
            <a:endParaRPr lang="en-US" sz="900" dirty="0"/>
          </a:p>
        </p:txBody>
      </p:sp>
      <p:sp>
        <p:nvSpPr>
          <p:cNvPr id="9" name="Text 7"/>
          <p:cNvSpPr/>
          <p:nvPr/>
        </p:nvSpPr>
        <p:spPr>
          <a:xfrm>
            <a:off x="4293245" y="2608511"/>
            <a:ext cx="1994562"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理解本章核心概念与边界</a:t>
            </a:r>
            <a:endParaRPr lang="en-US" sz="1200" dirty="0"/>
          </a:p>
        </p:txBody>
      </p:sp>
      <p:sp>
        <p:nvSpPr>
          <p:cNvPr id="10" name="Text 8"/>
          <p:cNvSpPr/>
          <p:nvPr/>
        </p:nvSpPr>
        <p:spPr>
          <a:xfrm>
            <a:off x="6528048" y="2203549"/>
            <a:ext cx="2260402" cy="763042"/>
          </a:xfrm>
          <a:prstGeom prst="roundRect">
            <a:avLst>
              <a:gd name="adj" fmla="val 8322"/>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1" name="Shape 9"/>
          <p:cNvSpPr/>
          <p:nvPr/>
        </p:nvSpPr>
        <p:spPr>
          <a:xfrm>
            <a:off x="6528048" y="2227362"/>
            <a:ext cx="2260402" cy="0"/>
          </a:xfrm>
          <a:prstGeom prst="line">
            <a:avLst/>
          </a:prstGeom>
          <a:noFill/>
          <a:ln w="47625">
            <a:solidFill>
              <a:srgbClr val="126E72"/>
            </a:solidFill>
            <a:prstDash val="solid"/>
          </a:ln>
        </p:spPr>
      </p:sp>
      <p:sp>
        <p:nvSpPr>
          <p:cNvPr id="12" name="Text 10"/>
          <p:cNvSpPr/>
          <p:nvPr/>
        </p:nvSpPr>
        <p:spPr>
          <a:xfrm>
            <a:off x="6680448" y="2403574"/>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2</a:t>
            </a:r>
            <a:endParaRPr lang="en-US" sz="900" dirty="0"/>
          </a:p>
        </p:txBody>
      </p:sp>
      <p:sp>
        <p:nvSpPr>
          <p:cNvPr id="13" name="Text 11"/>
          <p:cNvSpPr/>
          <p:nvPr/>
        </p:nvSpPr>
        <p:spPr>
          <a:xfrm>
            <a:off x="6680448" y="2608511"/>
            <a:ext cx="1994714"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掌握关键机制与方法</a:t>
            </a:r>
            <a:endParaRPr lang="en-US" sz="1200" dirty="0"/>
          </a:p>
        </p:txBody>
      </p:sp>
      <p:sp>
        <p:nvSpPr>
          <p:cNvPr id="14" name="Text 12"/>
          <p:cNvSpPr/>
          <p:nvPr/>
        </p:nvSpPr>
        <p:spPr>
          <a:xfrm>
            <a:off x="4140845" y="3093541"/>
            <a:ext cx="2260253" cy="763042"/>
          </a:xfrm>
          <a:prstGeom prst="roundRect">
            <a:avLst>
              <a:gd name="adj" fmla="val 8322"/>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5" name="Shape 13"/>
          <p:cNvSpPr/>
          <p:nvPr/>
        </p:nvSpPr>
        <p:spPr>
          <a:xfrm>
            <a:off x="4140845" y="3117354"/>
            <a:ext cx="2260253" cy="0"/>
          </a:xfrm>
          <a:prstGeom prst="line">
            <a:avLst/>
          </a:prstGeom>
          <a:noFill/>
          <a:ln w="47625">
            <a:solidFill>
              <a:srgbClr val="126E72"/>
            </a:solidFill>
            <a:prstDash val="solid"/>
          </a:ln>
        </p:spPr>
      </p:sp>
      <p:sp>
        <p:nvSpPr>
          <p:cNvPr id="16" name="Text 14"/>
          <p:cNvSpPr/>
          <p:nvPr/>
        </p:nvSpPr>
        <p:spPr>
          <a:xfrm>
            <a:off x="4293245" y="3293566"/>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3</a:t>
            </a:r>
            <a:endParaRPr lang="en-US" sz="900" dirty="0"/>
          </a:p>
        </p:txBody>
      </p:sp>
      <p:sp>
        <p:nvSpPr>
          <p:cNvPr id="17" name="Text 15"/>
          <p:cNvSpPr/>
          <p:nvPr/>
        </p:nvSpPr>
        <p:spPr>
          <a:xfrm>
            <a:off x="4293245" y="3498503"/>
            <a:ext cx="1994562"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能够分析真实文旅案例</a:t>
            </a:r>
            <a:endParaRPr lang="en-US" sz="1200" dirty="0"/>
          </a:p>
        </p:txBody>
      </p:sp>
      <p:sp>
        <p:nvSpPr>
          <p:cNvPr id="18" name="Text 16"/>
          <p:cNvSpPr/>
          <p:nvPr/>
        </p:nvSpPr>
        <p:spPr>
          <a:xfrm>
            <a:off x="6528048" y="3093541"/>
            <a:ext cx="2260402" cy="763042"/>
          </a:xfrm>
          <a:prstGeom prst="roundRect">
            <a:avLst>
              <a:gd name="adj" fmla="val 8322"/>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9" name="Shape 17"/>
          <p:cNvSpPr/>
          <p:nvPr/>
        </p:nvSpPr>
        <p:spPr>
          <a:xfrm>
            <a:off x="6528048" y="3117354"/>
            <a:ext cx="2260402" cy="0"/>
          </a:xfrm>
          <a:prstGeom prst="line">
            <a:avLst/>
          </a:prstGeom>
          <a:noFill/>
          <a:ln w="47625">
            <a:solidFill>
              <a:srgbClr val="126E72"/>
            </a:solidFill>
            <a:prstDash val="solid"/>
          </a:ln>
        </p:spPr>
      </p:sp>
      <p:sp>
        <p:nvSpPr>
          <p:cNvPr id="20" name="Text 18"/>
          <p:cNvSpPr/>
          <p:nvPr/>
        </p:nvSpPr>
        <p:spPr>
          <a:xfrm>
            <a:off x="6680448" y="3293566"/>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4</a:t>
            </a:r>
            <a:endParaRPr lang="en-US" sz="900" dirty="0"/>
          </a:p>
        </p:txBody>
      </p:sp>
      <p:sp>
        <p:nvSpPr>
          <p:cNvPr id="21" name="Text 19"/>
          <p:cNvSpPr/>
          <p:nvPr/>
        </p:nvSpPr>
        <p:spPr>
          <a:xfrm>
            <a:off x="6680448" y="3498503"/>
            <a:ext cx="1994714"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形成可执行、可复盘的方案</a:t>
            </a:r>
            <a:endParaRPr lang="en-US" sz="12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内容依据：原书第3章</a:t>
            </a:r>
            <a:endParaRPr lang="en-US" sz="750" dirty="0"/>
          </a:p>
        </p:txBody>
      </p:sp>
      <p:sp>
        <p:nvSpPr>
          <p:cNvPr id="24" name="Text 22"/>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 / 44</a:t>
            </a:r>
            <a:endParaRPr lang="en-US" sz="7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03 · AI时代文旅安全与智能风控</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本章知识地图</a:t>
            </a:r>
            <a:endParaRPr lang="en-US" sz="2500" dirty="0"/>
          </a:p>
        </p:txBody>
      </p:sp>
      <p:sp>
        <p:nvSpPr>
          <p:cNvPr id="5" name="Text 3"/>
          <p:cNvSpPr/>
          <p:nvPr/>
        </p:nvSpPr>
        <p:spPr>
          <a:xfrm>
            <a:off x="355550" y="2434828"/>
            <a:ext cx="3576063" cy="1190327"/>
          </a:xfrm>
          <a:prstGeom prst="rect">
            <a:avLst/>
          </a:prstGeom>
          <a:noFill/>
          <a:ln/>
        </p:spPr>
        <p:txBody>
          <a:bodyPr wrap="square" lIns="0" tIns="0" rIns="0" bIns="0" rtlCol="0" anchor="t"/>
          <a:lstStyle/>
          <a:p>
            <a:pPr algn="l" indent="0" marL="0">
              <a:lnSpc>
                <a:spcPts val="3125"/>
              </a:lnSpc>
              <a:buNone/>
            </a:pPr>
            <a:r>
              <a:rPr lang="en-US" sz="2500" b="1" dirty="0">
                <a:solidFill>
                  <a:srgbClr val="126E72"/>
                </a:solidFill>
                <a:latin typeface="Arial" pitchFamily="34" charset="0"/>
                <a:ea typeface="Arial" pitchFamily="34" charset="-122"/>
                <a:cs typeface="Arial" pitchFamily="34" charset="-120"/>
              </a:rPr>
              <a:t>从概念、机制到行动，形成可验证、可交付、可复盘的学习闭环。</a:t>
            </a:r>
            <a:endParaRPr lang="en-US" sz="2500" dirty="0"/>
          </a:p>
        </p:txBody>
      </p:sp>
      <p:sp>
        <p:nvSpPr>
          <p:cNvPr id="6" name="Text 4"/>
          <p:cNvSpPr/>
          <p:nvPr/>
        </p:nvSpPr>
        <p:spPr>
          <a:xfrm>
            <a:off x="4140845" y="2434679"/>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64657" y="2434679"/>
            <a:ext cx="0" cy="337691"/>
          </a:xfrm>
          <a:prstGeom prst="line">
            <a:avLst/>
          </a:prstGeom>
          <a:noFill/>
          <a:ln w="47625">
            <a:solidFill>
              <a:srgbClr val="3A9795"/>
            </a:solidFill>
            <a:prstDash val="solid"/>
          </a:ln>
        </p:spPr>
      </p:sp>
      <p:sp>
        <p:nvSpPr>
          <p:cNvPr id="8" name="Text 6"/>
          <p:cNvSpPr/>
          <p:nvPr/>
        </p:nvSpPr>
        <p:spPr>
          <a:xfrm>
            <a:off x="4302770" y="2523530"/>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游客个人信息保护的法律要求</a:t>
            </a:r>
            <a:endParaRPr lang="en-US" sz="1050" dirty="0"/>
          </a:p>
        </p:txBody>
      </p:sp>
      <p:sp>
        <p:nvSpPr>
          <p:cNvPr id="9" name="Text 7"/>
          <p:cNvSpPr/>
          <p:nvPr/>
        </p:nvSpPr>
        <p:spPr>
          <a:xfrm>
            <a:off x="6508998" y="2434679"/>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0" name="Shape 8"/>
          <p:cNvSpPr/>
          <p:nvPr/>
        </p:nvSpPr>
        <p:spPr>
          <a:xfrm>
            <a:off x="6532811" y="2434679"/>
            <a:ext cx="0" cy="337691"/>
          </a:xfrm>
          <a:prstGeom prst="line">
            <a:avLst/>
          </a:prstGeom>
          <a:noFill/>
          <a:ln w="47625">
            <a:solidFill>
              <a:srgbClr val="3A9795"/>
            </a:solidFill>
            <a:prstDash val="solid"/>
          </a:ln>
        </p:spPr>
      </p:sp>
      <p:sp>
        <p:nvSpPr>
          <p:cNvPr id="11" name="Text 9"/>
          <p:cNvSpPr/>
          <p:nvPr/>
        </p:nvSpPr>
        <p:spPr>
          <a:xfrm>
            <a:off x="6670923" y="2523530"/>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AI时代的数据采集边界与合规</a:t>
            </a:r>
            <a:endParaRPr lang="en-US" sz="1050" dirty="0"/>
          </a:p>
        </p:txBody>
      </p:sp>
      <p:sp>
        <p:nvSpPr>
          <p:cNvPr id="12" name="Text 10"/>
          <p:cNvSpPr/>
          <p:nvPr/>
        </p:nvSpPr>
        <p:spPr>
          <a:xfrm>
            <a:off x="4140845" y="2861221"/>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3" name="Shape 11"/>
          <p:cNvSpPr/>
          <p:nvPr/>
        </p:nvSpPr>
        <p:spPr>
          <a:xfrm>
            <a:off x="4164657" y="2861221"/>
            <a:ext cx="0" cy="337691"/>
          </a:xfrm>
          <a:prstGeom prst="line">
            <a:avLst/>
          </a:prstGeom>
          <a:noFill/>
          <a:ln w="47625">
            <a:solidFill>
              <a:srgbClr val="3A9795"/>
            </a:solidFill>
            <a:prstDash val="solid"/>
          </a:ln>
        </p:spPr>
      </p:sp>
      <p:sp>
        <p:nvSpPr>
          <p:cNvPr id="14" name="Text 12"/>
          <p:cNvSpPr/>
          <p:nvPr/>
        </p:nvSpPr>
        <p:spPr>
          <a:xfrm>
            <a:off x="4302770" y="2950071"/>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文旅平台的网络安全防护</a:t>
            </a:r>
            <a:endParaRPr lang="en-US" sz="1050" dirty="0"/>
          </a:p>
        </p:txBody>
      </p:sp>
      <p:sp>
        <p:nvSpPr>
          <p:cNvPr id="15" name="Text 13"/>
          <p:cNvSpPr/>
          <p:nvPr/>
        </p:nvSpPr>
        <p:spPr>
          <a:xfrm>
            <a:off x="6508998" y="2861221"/>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6" name="Shape 14"/>
          <p:cNvSpPr/>
          <p:nvPr/>
        </p:nvSpPr>
        <p:spPr>
          <a:xfrm>
            <a:off x="6532811" y="2861221"/>
            <a:ext cx="0" cy="337691"/>
          </a:xfrm>
          <a:prstGeom prst="line">
            <a:avLst/>
          </a:prstGeom>
          <a:noFill/>
          <a:ln w="47625">
            <a:solidFill>
              <a:srgbClr val="3A9795"/>
            </a:solidFill>
            <a:prstDash val="solid"/>
          </a:ln>
        </p:spPr>
      </p:sp>
      <p:sp>
        <p:nvSpPr>
          <p:cNvPr id="17" name="Text 15"/>
          <p:cNvSpPr/>
          <p:nvPr/>
        </p:nvSpPr>
        <p:spPr>
          <a:xfrm>
            <a:off x="6670923" y="2950071"/>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数据安全事件应急响应机制</a:t>
            </a:r>
            <a:endParaRPr lang="en-US" sz="1050" dirty="0"/>
          </a:p>
        </p:txBody>
      </p:sp>
      <p:sp>
        <p:nvSpPr>
          <p:cNvPr id="18" name="Text 16"/>
          <p:cNvSpPr/>
          <p:nvPr/>
        </p:nvSpPr>
        <p:spPr>
          <a:xfrm>
            <a:off x="4140845" y="3287762"/>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4164657" y="3287762"/>
            <a:ext cx="0" cy="337691"/>
          </a:xfrm>
          <a:prstGeom prst="line">
            <a:avLst/>
          </a:prstGeom>
          <a:noFill/>
          <a:ln w="47625">
            <a:solidFill>
              <a:srgbClr val="3A9795"/>
            </a:solidFill>
            <a:prstDash val="solid"/>
          </a:ln>
        </p:spPr>
      </p:sp>
      <p:sp>
        <p:nvSpPr>
          <p:cNvPr id="20" name="Text 18"/>
          <p:cNvSpPr/>
          <p:nvPr/>
        </p:nvSpPr>
        <p:spPr>
          <a:xfrm>
            <a:off x="4302770" y="3376613"/>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复星旅文AI数据治理实践</a:t>
            </a:r>
            <a:endParaRPr lang="en-US" sz="1050" dirty="0"/>
          </a:p>
        </p:txBody>
      </p:sp>
      <p:sp>
        <p:nvSpPr>
          <p:cNvPr id="21" name="Shape 19"/>
          <p:cNvSpPr/>
          <p:nvPr/>
        </p:nvSpPr>
        <p:spPr>
          <a:xfrm>
            <a:off x="355550" y="4870549"/>
            <a:ext cx="8432899" cy="0"/>
          </a:xfrm>
          <a:prstGeom prst="line">
            <a:avLst/>
          </a:prstGeom>
          <a:noFill/>
          <a:ln w="9525">
            <a:solidFill>
              <a:srgbClr val="CCD8D5"/>
            </a:solidFill>
            <a:prstDash val="solid"/>
          </a:ln>
        </p:spPr>
      </p:sp>
      <p:sp>
        <p:nvSpPr>
          <p:cNvPr id="22" name="Text 20"/>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内容依据：原书第3章</a:t>
            </a:r>
            <a:endParaRPr lang="en-US" sz="750" dirty="0"/>
          </a:p>
        </p:txBody>
      </p:sp>
      <p:sp>
        <p:nvSpPr>
          <p:cNvPr id="23" name="Text 21"/>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4 / 44</a:t>
            </a:r>
            <a:endParaRPr lang="en-US" sz="7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03 · AI时代文旅安全与智能风控</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游客个人信息保护的法律要求｜核心概念</a:t>
            </a:r>
            <a:endParaRPr lang="en-US" sz="2500" dirty="0"/>
          </a:p>
        </p:txBody>
      </p:sp>
      <p:sp>
        <p:nvSpPr>
          <p:cNvPr id="5" name="Text 3"/>
          <p:cNvSpPr/>
          <p:nvPr/>
        </p:nvSpPr>
        <p:spPr>
          <a:xfrm>
            <a:off x="355550" y="2125266"/>
            <a:ext cx="3505944" cy="1809452"/>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文旅行业是个人信息高度密集的行业。</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一次旅行涉及的信息链条之长、敏感度之高，在各行业中位居前列：身份信息（姓名、身份证号）、生物信息（人脸、指纹）、位置信息（实时轨…</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《个人信息保护法》对文旅企业的核心要求：</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文旅行业是个人信息高度密集的行业。</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515642"/>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921347"/>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一次旅行涉及的信息链条之长、敏感度之</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《个人信息保护法》对文旅企业的核心要</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内容依据：原书第3章</a:t>
            </a:r>
            <a:endParaRPr lang="en-US" sz="750" dirty="0"/>
          </a:p>
        </p:txBody>
      </p:sp>
      <p:sp>
        <p:nvSpPr>
          <p:cNvPr id="24" name="Text 22"/>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5 / 44</a:t>
            </a:r>
            <a:endParaRPr lang="en-US" sz="7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03 · AI时代文旅安全与智能风控</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游客个人信息保护的法律要求｜关键要素</a:t>
            </a:r>
            <a:endParaRPr lang="en-US" sz="2500" dirty="0"/>
          </a:p>
        </p:txBody>
      </p:sp>
      <p:sp>
        <p:nvSpPr>
          <p:cNvPr id="5" name="Text 3"/>
          <p:cNvSpPr/>
          <p:nvPr/>
        </p:nvSpPr>
        <p:spPr>
          <a:xfrm>
            <a:off x="355550" y="2125266"/>
            <a:ext cx="3505944" cy="1809452"/>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"告知-同意"原则：收集游客个人信息前必须明确告知收集目的、方式、范围，并获得游客明确同意。</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不得以"默认勾选""一揽子同意"等方式获取授权。</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"最小必要"原则：只收集实现服务目的所必需的最少信息。</a:t>
            </a:r>
            <a:endParaRPr lang="en-US" sz="1400" dirty="0"/>
          </a:p>
        </p:txBody>
      </p:sp>
      <p:sp>
        <p:nvSpPr>
          <p:cNvPr id="6" name="Text 4"/>
          <p:cNvSpPr/>
          <p:nvPr/>
        </p:nvSpPr>
        <p:spPr>
          <a:xfrm>
            <a:off x="4140845" y="1855291"/>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7" name="Text 5"/>
          <p:cNvSpPr/>
          <p:nvPr/>
        </p:nvSpPr>
        <p:spPr>
          <a:xfrm>
            <a:off x="4283342"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"告知-同意"原则：收集游客个人信息</a:t>
            </a:r>
            <a:endParaRPr lang="en-US" sz="1300" dirty="0"/>
          </a:p>
        </p:txBody>
      </p:sp>
      <p:sp>
        <p:nvSpPr>
          <p:cNvPr id="8" name="Text 6"/>
          <p:cNvSpPr/>
          <p:nvPr/>
        </p:nvSpPr>
        <p:spPr>
          <a:xfrm>
            <a:off x="6521797" y="1855291"/>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9" name="Text 7"/>
          <p:cNvSpPr/>
          <p:nvPr/>
        </p:nvSpPr>
        <p:spPr>
          <a:xfrm>
            <a:off x="6664294"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不得以"默认勾选""一揽子同意"等方</a:t>
            </a:r>
            <a:endParaRPr lang="en-US" sz="1300" dirty="0"/>
          </a:p>
        </p:txBody>
      </p:sp>
      <p:sp>
        <p:nvSpPr>
          <p:cNvPr id="10" name="Text 8"/>
          <p:cNvSpPr/>
          <p:nvPr/>
        </p:nvSpPr>
        <p:spPr>
          <a:xfrm>
            <a:off x="4140845" y="3087142"/>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11" name="Text 9"/>
          <p:cNvSpPr/>
          <p:nvPr/>
        </p:nvSpPr>
        <p:spPr>
          <a:xfrm>
            <a:off x="4283342" y="3423047"/>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"最小必要"原则：只收集实现服务目的</a:t>
            </a:r>
            <a:endParaRPr lang="en-US" sz="1300" dirty="0"/>
          </a:p>
        </p:txBody>
      </p:sp>
      <p:sp>
        <p:nvSpPr>
          <p:cNvPr id="12" name="Text 10"/>
          <p:cNvSpPr/>
          <p:nvPr/>
        </p:nvSpPr>
        <p:spPr>
          <a:xfrm>
            <a:off x="6521797" y="3087142"/>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13" name="Text 11"/>
          <p:cNvSpPr/>
          <p:nvPr/>
        </p:nvSpPr>
        <p:spPr>
          <a:xfrm>
            <a:off x="7486622" y="3534519"/>
            <a:ext cx="336855"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验证</a:t>
            </a:r>
            <a:endParaRPr lang="en-US" sz="13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内容依据：原书第3章</a:t>
            </a:r>
            <a:endParaRPr lang="en-US" sz="750" dirty="0"/>
          </a:p>
        </p:txBody>
      </p:sp>
      <p:sp>
        <p:nvSpPr>
          <p:cNvPr id="16" name="Text 14"/>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6 / 44</a:t>
            </a:r>
            <a:endParaRPr lang="en-US" sz="7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03 · AI时代文旅安全与智能风控</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游客个人信息保护的法律要求｜机制拆解</a:t>
            </a:r>
            <a:endParaRPr lang="en-US" sz="2500" dirty="0"/>
          </a:p>
        </p:txBody>
      </p:sp>
      <p:sp>
        <p:nvSpPr>
          <p:cNvPr id="5" name="Text 3"/>
          <p:cNvSpPr/>
          <p:nvPr/>
        </p:nvSpPr>
        <p:spPr>
          <a:xfrm>
            <a:off x="355550" y="1904851"/>
            <a:ext cx="3505944" cy="2250281"/>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例如，景区预约入园需要身份证号进行实名验证，但不应收集与入园无关的通讯录、相册等权限。</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"单独同意"原则：处理敏感个人信息（人脸、行踪轨迹、不满14周岁儿童信息等）需要获得游客的"单独同意"，不能混在一般隐私政策中。</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数据出境管理：向境外传输游客个人信息需要经过安全评估或标准合同备案。</a:t>
            </a:r>
            <a:endParaRPr lang="en-US" sz="1400" dirty="0"/>
          </a:p>
        </p:txBody>
      </p:sp>
      <p:sp>
        <p:nvSpPr>
          <p:cNvPr id="6" name="Text 4"/>
          <p:cNvSpPr/>
          <p:nvPr/>
        </p:nvSpPr>
        <p:spPr>
          <a:xfrm>
            <a:off x="4140845" y="1855738"/>
            <a:ext cx="2416671" cy="665262"/>
          </a:xfrm>
          <a:prstGeom prst="rect">
            <a:avLst/>
          </a:prstGeom>
          <a:solidFill>
            <a:srgbClr val="126E72"/>
          </a:solidFill>
          <a:ln/>
        </p:spPr>
        <p:txBody>
          <a:bodyPr wrap="square" rtlCol="0" anchor="ctr"/>
          <a:lstStyle/>
          <a:p>
            <a:pPr indent="0" marL="0">
              <a:buNone/>
            </a:pPr>
            <a:endParaRPr lang="en-US" dirty="0"/>
          </a:p>
        </p:txBody>
      </p:sp>
      <p:sp>
        <p:nvSpPr>
          <p:cNvPr id="7" name="Text 5"/>
          <p:cNvSpPr/>
          <p:nvPr/>
        </p:nvSpPr>
        <p:spPr>
          <a:xfrm>
            <a:off x="4318546" y="1982688"/>
            <a:ext cx="210249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例如，景区预约入园需要身份证号进行实</a:t>
            </a:r>
            <a:endParaRPr lang="en-US" sz="1200" dirty="0"/>
          </a:p>
        </p:txBody>
      </p:sp>
      <p:sp>
        <p:nvSpPr>
          <p:cNvPr id="8" name="Text 6"/>
          <p:cNvSpPr/>
          <p:nvPr/>
        </p:nvSpPr>
        <p:spPr>
          <a:xfrm>
            <a:off x="4140845" y="2622500"/>
            <a:ext cx="3067348" cy="459581"/>
          </a:xfrm>
          <a:prstGeom prst="rect">
            <a:avLst/>
          </a:prstGeom>
          <a:solidFill>
            <a:srgbClr val="3A9795"/>
          </a:solidFill>
          <a:ln/>
        </p:spPr>
        <p:txBody>
          <a:bodyPr wrap="square" rtlCol="0" anchor="ctr"/>
          <a:lstStyle/>
          <a:p>
            <a:pPr indent="0" marL="0">
              <a:buNone/>
            </a:pPr>
            <a:endParaRPr lang="en-US" dirty="0"/>
          </a:p>
        </p:txBody>
      </p:sp>
      <p:sp>
        <p:nvSpPr>
          <p:cNvPr id="9" name="Text 7"/>
          <p:cNvSpPr/>
          <p:nvPr/>
        </p:nvSpPr>
        <p:spPr>
          <a:xfrm>
            <a:off x="4318546" y="2749451"/>
            <a:ext cx="276618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"单独同意"原则：处理敏感个人信息（</a:t>
            </a:r>
            <a:endParaRPr lang="en-US" sz="1200" dirty="0"/>
          </a:p>
        </p:txBody>
      </p:sp>
      <p:sp>
        <p:nvSpPr>
          <p:cNvPr id="10" name="Text 8"/>
          <p:cNvSpPr/>
          <p:nvPr/>
        </p:nvSpPr>
        <p:spPr>
          <a:xfrm>
            <a:off x="4140845" y="3183582"/>
            <a:ext cx="3718024" cy="459581"/>
          </a:xfrm>
          <a:prstGeom prst="rect">
            <a:avLst/>
          </a:prstGeom>
          <a:solidFill>
            <a:srgbClr val="126E72"/>
          </a:solidFill>
          <a:ln/>
        </p:spPr>
        <p:txBody>
          <a:bodyPr wrap="square" rtlCol="0" anchor="ctr"/>
          <a:lstStyle/>
          <a:p>
            <a:pPr indent="0" marL="0">
              <a:buNone/>
            </a:pPr>
            <a:endParaRPr lang="en-US" dirty="0"/>
          </a:p>
        </p:txBody>
      </p:sp>
      <p:sp>
        <p:nvSpPr>
          <p:cNvPr id="11" name="Text 9"/>
          <p:cNvSpPr/>
          <p:nvPr/>
        </p:nvSpPr>
        <p:spPr>
          <a:xfrm>
            <a:off x="4318546" y="3310533"/>
            <a:ext cx="342987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数据出境管理：向境外传输游客个人信息</a:t>
            </a:r>
            <a:endParaRPr lang="en-US" sz="1200" dirty="0"/>
          </a:p>
        </p:txBody>
      </p:sp>
      <p:sp>
        <p:nvSpPr>
          <p:cNvPr id="12" name="Text 10"/>
          <p:cNvSpPr/>
          <p:nvPr/>
        </p:nvSpPr>
        <p:spPr>
          <a:xfrm>
            <a:off x="4140845" y="3744664"/>
            <a:ext cx="4368701" cy="459581"/>
          </a:xfrm>
          <a:prstGeom prst="rect">
            <a:avLst/>
          </a:prstGeom>
          <a:solidFill>
            <a:srgbClr val="3A9795"/>
          </a:solidFill>
          <a:ln/>
        </p:spPr>
        <p:txBody>
          <a:bodyPr wrap="square" rtlCol="0" anchor="ctr"/>
          <a:lstStyle/>
          <a:p>
            <a:pPr indent="0" marL="0">
              <a:buNone/>
            </a:pPr>
            <a:endParaRPr lang="en-US" dirty="0"/>
          </a:p>
        </p:txBody>
      </p:sp>
      <p:sp>
        <p:nvSpPr>
          <p:cNvPr id="13" name="Text 11"/>
          <p:cNvSpPr/>
          <p:nvPr/>
        </p:nvSpPr>
        <p:spPr>
          <a:xfrm>
            <a:off x="4318546" y="3871615"/>
            <a:ext cx="409356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验证</a:t>
            </a:r>
            <a:endParaRPr lang="en-US" sz="12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内容依据：原书第3章</a:t>
            </a:r>
            <a:endParaRPr lang="en-US" sz="750" dirty="0"/>
          </a:p>
        </p:txBody>
      </p:sp>
      <p:sp>
        <p:nvSpPr>
          <p:cNvPr id="16" name="Text 14"/>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7 / 44</a:t>
            </a:r>
            <a:endParaRPr lang="en-US" sz="7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03 · AI时代文旅安全与智能风控</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游客个人信息保护的法律要求｜方法路径</a:t>
            </a:r>
            <a:endParaRPr lang="en-US" sz="2500" dirty="0"/>
          </a:p>
        </p:txBody>
      </p:sp>
      <p:sp>
        <p:nvSpPr>
          <p:cNvPr id="5" name="Text 3"/>
          <p:cNvSpPr/>
          <p:nvPr/>
        </p:nvSpPr>
        <p:spPr>
          <a:xfrm>
            <a:off x="355550" y="2015133"/>
            <a:ext cx="3505944" cy="2029867"/>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OTA平台、国际酒店集团等涉及跨境业务的文旅企业必须建立数据出境合规机制。</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处罚力度：违法处理个人信息的，最高可处5000万元或上年营业额5%的罚款，并可能面临"责令暂停相关业务"的严厉处罚。</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2024年以来，已有多家文旅企业因数据违规被处罚。</a:t>
            </a:r>
            <a:endParaRPr lang="en-US" sz="1400" dirty="0"/>
          </a:p>
        </p:txBody>
      </p:sp>
      <p:sp>
        <p:nvSpPr>
          <p:cNvPr id="6" name="Text 4"/>
          <p:cNvSpPr/>
          <p:nvPr/>
        </p:nvSpPr>
        <p:spPr>
          <a:xfrm>
            <a:off x="4140845"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2089845"/>
            <a:ext cx="2247602" cy="0"/>
          </a:xfrm>
          <a:prstGeom prst="line">
            <a:avLst/>
          </a:prstGeom>
          <a:noFill/>
          <a:ln w="57150">
            <a:solidFill>
              <a:srgbClr val="126E72"/>
            </a:solidFill>
            <a:prstDash val="solid"/>
          </a:ln>
        </p:spPr>
      </p:sp>
      <p:sp>
        <p:nvSpPr>
          <p:cNvPr id="8" name="Text 6"/>
          <p:cNvSpPr/>
          <p:nvPr/>
        </p:nvSpPr>
        <p:spPr>
          <a:xfrm>
            <a:off x="4343995"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机会</a:t>
            </a:r>
            <a:endParaRPr lang="en-US" sz="1800" dirty="0"/>
          </a:p>
        </p:txBody>
      </p:sp>
      <p:sp>
        <p:nvSpPr>
          <p:cNvPr id="9" name="Text 7"/>
          <p:cNvSpPr/>
          <p:nvPr/>
        </p:nvSpPr>
        <p:spPr>
          <a:xfrm>
            <a:off x="4343995"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OTA平台、国际酒店集团等涉及跨境业</a:t>
            </a:r>
            <a:endParaRPr lang="en-US" sz="1200" dirty="0"/>
          </a:p>
        </p:txBody>
      </p:sp>
      <p:sp>
        <p:nvSpPr>
          <p:cNvPr id="10" name="Text 8"/>
          <p:cNvSpPr/>
          <p:nvPr/>
        </p:nvSpPr>
        <p:spPr>
          <a:xfrm>
            <a:off x="4343995" y="3270052"/>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处罚力度：违法处理个人信息的，最高可</a:t>
            </a:r>
            <a:endParaRPr lang="en-US" sz="1200" dirty="0"/>
          </a:p>
        </p:txBody>
      </p:sp>
      <p:sp>
        <p:nvSpPr>
          <p:cNvPr id="11" name="Text 9"/>
          <p:cNvSpPr/>
          <p:nvPr/>
        </p:nvSpPr>
        <p:spPr>
          <a:xfrm>
            <a:off x="6540847"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12" name="Shape 10"/>
          <p:cNvSpPr/>
          <p:nvPr/>
        </p:nvSpPr>
        <p:spPr>
          <a:xfrm>
            <a:off x="6540847" y="2089845"/>
            <a:ext cx="2247602" cy="0"/>
          </a:xfrm>
          <a:prstGeom prst="line">
            <a:avLst/>
          </a:prstGeom>
          <a:noFill/>
          <a:ln w="57150">
            <a:solidFill>
              <a:srgbClr val="D96B52"/>
            </a:solidFill>
            <a:prstDash val="solid"/>
          </a:ln>
        </p:spPr>
      </p:sp>
      <p:sp>
        <p:nvSpPr>
          <p:cNvPr id="13" name="Text 11"/>
          <p:cNvSpPr/>
          <p:nvPr/>
        </p:nvSpPr>
        <p:spPr>
          <a:xfrm>
            <a:off x="6743998"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约束</a:t>
            </a:r>
            <a:endParaRPr lang="en-US" sz="1800" dirty="0"/>
          </a:p>
        </p:txBody>
      </p:sp>
      <p:sp>
        <p:nvSpPr>
          <p:cNvPr id="14" name="Text 12"/>
          <p:cNvSpPr/>
          <p:nvPr/>
        </p:nvSpPr>
        <p:spPr>
          <a:xfrm>
            <a:off x="6743998"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年以来，已有多家文旅企业因数据违规被</a:t>
            </a:r>
            <a:endParaRPr lang="en-US" sz="1200" dirty="0"/>
          </a:p>
        </p:txBody>
      </p:sp>
      <p:sp>
        <p:nvSpPr>
          <p:cNvPr id="15" name="Text 13"/>
          <p:cNvSpPr/>
          <p:nvPr/>
        </p:nvSpPr>
        <p:spPr>
          <a:xfrm>
            <a:off x="6743998" y="3270052"/>
            <a:ext cx="1878128" cy="205680"/>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内容依据：原书第3章</a:t>
            </a:r>
            <a:endParaRPr lang="en-US" sz="750" dirty="0"/>
          </a:p>
        </p:txBody>
      </p:sp>
      <p:sp>
        <p:nvSpPr>
          <p:cNvPr id="18" name="Text 16"/>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8 / 44</a:t>
            </a:r>
            <a:endParaRPr lang="en-US" sz="7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03 · AI时代文旅安全与智能风控</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游客个人信息保护的法律要求｜工具与数据</a:t>
            </a:r>
            <a:endParaRPr lang="en-US" sz="2500" dirty="0"/>
          </a:p>
        </p:txBody>
      </p:sp>
      <p:sp>
        <p:nvSpPr>
          <p:cNvPr id="5" name="Text 3"/>
          <p:cNvSpPr/>
          <p:nvPr/>
        </p:nvSpPr>
        <p:spPr>
          <a:xfrm>
            <a:off x="355550" y="2125266"/>
            <a:ext cx="3505944" cy="1809452"/>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本节核心问题是：如何把“游客个人信息保护的法律要求”转化为可执行的文旅创业行动。</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判断一项方案是否成立，要同时检查用户价值、交付能力与成本边界。</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先做小范围验证，再依据真实反馈调整产品，而不是依赖主观想象。</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421434"/>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827139"/>
            <a:ext cx="883959" cy="754261"/>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本节核心问题是：如何把“游客个人信息</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515642"/>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921347"/>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判断一项方案是否成立，要同时检查用户</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先做小范围验证，再依据真实反馈调整产</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内容依据：原书第3章</a:t>
            </a:r>
            <a:endParaRPr lang="en-US" sz="750" dirty="0"/>
          </a:p>
        </p:txBody>
      </p:sp>
      <p:sp>
        <p:nvSpPr>
          <p:cNvPr id="24" name="Text 22"/>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9 / 44</a:t>
            </a:r>
            <a:endParaRPr lang="en-US" sz="7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03 · AI时代文旅安全与智能风控</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游客个人信息保护的法律要求｜场景应用</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把复杂工作拆成输入、处理、输出和复盘四个环节，可以降低试错成本。</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课堂讨论应回到具体场景、目标用户和可观察证据，避免空泛结论。</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行动方案需要明确负责人、完成时间、验收标准和风险预案。</a:t>
            </a:r>
            <a:endParaRPr lang="en-US" sz="1400" dirty="0"/>
          </a:p>
        </p:txBody>
      </p:sp>
      <p:sp>
        <p:nvSpPr>
          <p:cNvPr id="6" name="Text 4"/>
          <p:cNvSpPr/>
          <p:nvPr/>
        </p:nvSpPr>
        <p:spPr>
          <a:xfrm>
            <a:off x="5943898" y="2509242"/>
            <a:ext cx="1041350" cy="1041350"/>
          </a:xfrm>
          <a:prstGeom prst="roundRect">
            <a:avLst>
              <a:gd name="adj" fmla="val 87809"/>
            </a:avLst>
          </a:prstGeom>
          <a:solidFill>
            <a:srgbClr val="126E72"/>
          </a:solidFill>
          <a:ln/>
        </p:spPr>
        <p:txBody>
          <a:bodyPr wrap="square" rtlCol="0" anchor="ctr"/>
          <a:lstStyle/>
          <a:p>
            <a:pPr indent="0" marL="0">
              <a:buNone/>
            </a:pPr>
            <a:endParaRPr lang="en-US" dirty="0"/>
          </a:p>
        </p:txBody>
      </p:sp>
      <p:sp>
        <p:nvSpPr>
          <p:cNvPr id="7" name="Text 5"/>
          <p:cNvSpPr/>
          <p:nvPr/>
        </p:nvSpPr>
        <p:spPr>
          <a:xfrm>
            <a:off x="6328481" y="293995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FFFFFF"/>
                </a:solidFill>
                <a:latin typeface="Arial" pitchFamily="34" charset="0"/>
                <a:ea typeface="Arial" pitchFamily="34" charset="-122"/>
                <a:cs typeface="Arial" pitchFamily="34" charset="-120"/>
              </a:rPr>
              <a:t>核心</a:t>
            </a:r>
            <a:endParaRPr lang="en-US" sz="1050" dirty="0"/>
          </a:p>
        </p:txBody>
      </p:sp>
      <p:sp>
        <p:nvSpPr>
          <p:cNvPr id="8" name="Text 6"/>
          <p:cNvSpPr/>
          <p:nvPr/>
        </p:nvSpPr>
        <p:spPr>
          <a:xfrm>
            <a:off x="468659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9" name="Text 7"/>
          <p:cNvSpPr/>
          <p:nvPr/>
        </p:nvSpPr>
        <p:spPr>
          <a:xfrm>
            <a:off x="4696885" y="1666875"/>
            <a:ext cx="893826" cy="719733"/>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把复杂工作拆成输入、处理、输出和复盘</a:t>
            </a:r>
            <a:endParaRPr lang="en-US" sz="1050" dirty="0"/>
          </a:p>
        </p:txBody>
      </p:sp>
      <p:sp>
        <p:nvSpPr>
          <p:cNvPr id="10" name="Text 8"/>
          <p:cNvSpPr/>
          <p:nvPr/>
        </p:nvSpPr>
        <p:spPr>
          <a:xfrm>
            <a:off x="732814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1" name="Text 9"/>
          <p:cNvSpPr/>
          <p:nvPr/>
        </p:nvSpPr>
        <p:spPr>
          <a:xfrm>
            <a:off x="733843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课堂讨论应回到具体场景、目标用户和可</a:t>
            </a:r>
            <a:endParaRPr lang="en-US" sz="1050" dirty="0"/>
          </a:p>
        </p:txBody>
      </p:sp>
      <p:sp>
        <p:nvSpPr>
          <p:cNvPr id="12" name="Text 10"/>
          <p:cNvSpPr/>
          <p:nvPr/>
        </p:nvSpPr>
        <p:spPr>
          <a:xfrm>
            <a:off x="468659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3" name="Text 11"/>
          <p:cNvSpPr/>
          <p:nvPr/>
        </p:nvSpPr>
        <p:spPr>
          <a:xfrm>
            <a:off x="4696885" y="3763268"/>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行动方案需要明确负责人、完成时间、验</a:t>
            </a:r>
            <a:endParaRPr lang="en-US" sz="1050" dirty="0"/>
          </a:p>
        </p:txBody>
      </p:sp>
      <p:sp>
        <p:nvSpPr>
          <p:cNvPr id="14" name="Text 12"/>
          <p:cNvSpPr/>
          <p:nvPr/>
        </p:nvSpPr>
        <p:spPr>
          <a:xfrm>
            <a:off x="732814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5" name="Text 13"/>
          <p:cNvSpPr/>
          <p:nvPr/>
        </p:nvSpPr>
        <p:spPr>
          <a:xfrm>
            <a:off x="7649331" y="394320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验证</a:t>
            </a:r>
            <a:endParaRPr lang="en-US" sz="105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内容依据：原书第3章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10 / 44</a:t>
            </a:r>
            <a:endParaRPr lang="en-US" sz="7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03 · AI时代文旅安全与智能风控</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游客个人信息保护的法律要求｜风险与复盘</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AI可以提升效率，但文化判断、伦理责任和最终决策仍由人承担。</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形成可复用模板后，再考虑自动化、产品化和规模化。</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复盘时区分结果、过程与假设，找出真正影响成败的关键变量。</a:t>
            </a:r>
            <a:endParaRPr lang="en-US" sz="1400" dirty="0"/>
          </a:p>
        </p:txBody>
      </p:sp>
      <p:sp>
        <p:nvSpPr>
          <p:cNvPr id="6" name="Text 4"/>
          <p:cNvSpPr/>
          <p:nvPr/>
        </p:nvSpPr>
        <p:spPr>
          <a:xfrm>
            <a:off x="4140845" y="1997869"/>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7" name="Shape 5"/>
          <p:cNvSpPr/>
          <p:nvPr/>
        </p:nvSpPr>
        <p:spPr>
          <a:xfrm>
            <a:off x="4140845" y="2021681"/>
            <a:ext cx="2260253" cy="0"/>
          </a:xfrm>
          <a:prstGeom prst="line">
            <a:avLst/>
          </a:prstGeom>
          <a:noFill/>
          <a:ln w="47625">
            <a:solidFill>
              <a:srgbClr val="126E72"/>
            </a:solidFill>
            <a:prstDash val="solid"/>
          </a:ln>
        </p:spPr>
      </p:sp>
      <p:sp>
        <p:nvSpPr>
          <p:cNvPr id="8" name="Text 6"/>
          <p:cNvSpPr/>
          <p:nvPr/>
        </p:nvSpPr>
        <p:spPr>
          <a:xfrm>
            <a:off x="4293245" y="2197894"/>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1</a:t>
            </a:r>
            <a:endParaRPr lang="en-US" sz="900" dirty="0"/>
          </a:p>
        </p:txBody>
      </p:sp>
      <p:sp>
        <p:nvSpPr>
          <p:cNvPr id="9" name="Text 7"/>
          <p:cNvSpPr/>
          <p:nvPr/>
        </p:nvSpPr>
        <p:spPr>
          <a:xfrm>
            <a:off x="4293245" y="2402830"/>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AI可以提升效率，但文化判断、伦理责</a:t>
            </a:r>
            <a:endParaRPr lang="en-US" sz="1200" dirty="0"/>
          </a:p>
        </p:txBody>
      </p:sp>
      <p:sp>
        <p:nvSpPr>
          <p:cNvPr id="10" name="Text 8"/>
          <p:cNvSpPr/>
          <p:nvPr/>
        </p:nvSpPr>
        <p:spPr>
          <a:xfrm>
            <a:off x="6528048" y="1997869"/>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1" name="Shape 9"/>
          <p:cNvSpPr/>
          <p:nvPr/>
        </p:nvSpPr>
        <p:spPr>
          <a:xfrm>
            <a:off x="6528048" y="2021681"/>
            <a:ext cx="2260402" cy="0"/>
          </a:xfrm>
          <a:prstGeom prst="line">
            <a:avLst/>
          </a:prstGeom>
          <a:noFill/>
          <a:ln w="47625">
            <a:solidFill>
              <a:srgbClr val="126E72"/>
            </a:solidFill>
            <a:prstDash val="solid"/>
          </a:ln>
        </p:spPr>
      </p:sp>
      <p:sp>
        <p:nvSpPr>
          <p:cNvPr id="12" name="Text 10"/>
          <p:cNvSpPr/>
          <p:nvPr/>
        </p:nvSpPr>
        <p:spPr>
          <a:xfrm>
            <a:off x="6680448" y="2197894"/>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2</a:t>
            </a:r>
            <a:endParaRPr lang="en-US" sz="900" dirty="0"/>
          </a:p>
        </p:txBody>
      </p:sp>
      <p:sp>
        <p:nvSpPr>
          <p:cNvPr id="13" name="Text 11"/>
          <p:cNvSpPr/>
          <p:nvPr/>
        </p:nvSpPr>
        <p:spPr>
          <a:xfrm>
            <a:off x="6680448" y="2402830"/>
            <a:ext cx="1994714"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形成可复用模板后，再考虑自动化、产品</a:t>
            </a:r>
            <a:endParaRPr lang="en-US" sz="1200" dirty="0"/>
          </a:p>
        </p:txBody>
      </p:sp>
      <p:sp>
        <p:nvSpPr>
          <p:cNvPr id="14" name="Text 12"/>
          <p:cNvSpPr/>
          <p:nvPr/>
        </p:nvSpPr>
        <p:spPr>
          <a:xfrm>
            <a:off x="4140845" y="3093541"/>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5" name="Shape 13"/>
          <p:cNvSpPr/>
          <p:nvPr/>
        </p:nvSpPr>
        <p:spPr>
          <a:xfrm>
            <a:off x="4140845" y="3117354"/>
            <a:ext cx="2260253" cy="0"/>
          </a:xfrm>
          <a:prstGeom prst="line">
            <a:avLst/>
          </a:prstGeom>
          <a:noFill/>
          <a:ln w="47625">
            <a:solidFill>
              <a:srgbClr val="126E72"/>
            </a:solidFill>
            <a:prstDash val="solid"/>
          </a:ln>
        </p:spPr>
      </p:sp>
      <p:sp>
        <p:nvSpPr>
          <p:cNvPr id="16" name="Text 14"/>
          <p:cNvSpPr/>
          <p:nvPr/>
        </p:nvSpPr>
        <p:spPr>
          <a:xfrm>
            <a:off x="4293245" y="3293566"/>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3</a:t>
            </a:r>
            <a:endParaRPr lang="en-US" sz="900" dirty="0"/>
          </a:p>
        </p:txBody>
      </p:sp>
      <p:sp>
        <p:nvSpPr>
          <p:cNvPr id="17" name="Text 15"/>
          <p:cNvSpPr/>
          <p:nvPr/>
        </p:nvSpPr>
        <p:spPr>
          <a:xfrm>
            <a:off x="4293245" y="3498503"/>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复盘时区分结果、过程与假设，找出真正</a:t>
            </a:r>
            <a:endParaRPr lang="en-US" sz="1200" dirty="0"/>
          </a:p>
        </p:txBody>
      </p:sp>
      <p:sp>
        <p:nvSpPr>
          <p:cNvPr id="18" name="Text 16"/>
          <p:cNvSpPr/>
          <p:nvPr/>
        </p:nvSpPr>
        <p:spPr>
          <a:xfrm>
            <a:off x="6528048" y="3093541"/>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9" name="Shape 17"/>
          <p:cNvSpPr/>
          <p:nvPr/>
        </p:nvSpPr>
        <p:spPr>
          <a:xfrm>
            <a:off x="6528048" y="3117354"/>
            <a:ext cx="2260402" cy="0"/>
          </a:xfrm>
          <a:prstGeom prst="line">
            <a:avLst/>
          </a:prstGeom>
          <a:noFill/>
          <a:ln w="47625">
            <a:solidFill>
              <a:srgbClr val="126E72"/>
            </a:solidFill>
            <a:prstDash val="solid"/>
          </a:ln>
        </p:spPr>
      </p:sp>
      <p:sp>
        <p:nvSpPr>
          <p:cNvPr id="20" name="Text 18"/>
          <p:cNvSpPr/>
          <p:nvPr/>
        </p:nvSpPr>
        <p:spPr>
          <a:xfrm>
            <a:off x="6680448" y="3293566"/>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4</a:t>
            </a:r>
            <a:endParaRPr lang="en-US" sz="900" dirty="0"/>
          </a:p>
        </p:txBody>
      </p:sp>
      <p:sp>
        <p:nvSpPr>
          <p:cNvPr id="21" name="Text 19"/>
          <p:cNvSpPr/>
          <p:nvPr/>
        </p:nvSpPr>
        <p:spPr>
          <a:xfrm>
            <a:off x="6680448" y="3498503"/>
            <a:ext cx="1994714"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内容依据：原书第3章</a:t>
            </a:r>
            <a:endParaRPr lang="en-US" sz="750" dirty="0"/>
          </a:p>
        </p:txBody>
      </p:sp>
      <p:sp>
        <p:nvSpPr>
          <p:cNvPr id="24" name="Text 22"/>
          <p:cNvSpPr/>
          <p:nvPr/>
        </p:nvSpPr>
        <p:spPr>
          <a:xfrm>
            <a:off x="8504188" y="4926062"/>
            <a:ext cx="28994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11 / 44</a:t>
            </a:r>
            <a:endParaRPr lang="en-US" sz="7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03 · AI时代文旅安全与智能风控</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AI时代的数据采集边界与合规｜核心概念</a:t>
            </a:r>
            <a:endParaRPr lang="en-US" sz="2500" dirty="0"/>
          </a:p>
        </p:txBody>
      </p:sp>
      <p:sp>
        <p:nvSpPr>
          <p:cNvPr id="5" name="Text 3"/>
          <p:cNvSpPr/>
          <p:nvPr/>
        </p:nvSpPr>
        <p:spPr>
          <a:xfrm>
            <a:off x="355550" y="1904851"/>
            <a:ext cx="3505944" cy="2250281"/>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AI系统对数据的"胃口"远大于传统IT系统。</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这带来了一个尖锐的问题：AI"需要"的数据和法规"允许"收集的数据之间存在巨大的张力。</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面部识别争议：AI视觉安防需要面部识别来实现黑名单预警和走失人员查找，但游客的"面部信息"属于高度敏感的生物识别信息。</a:t>
            </a:r>
            <a:endParaRPr lang="en-US" sz="1400" dirty="0"/>
          </a:p>
        </p:txBody>
      </p:sp>
      <p:sp>
        <p:nvSpPr>
          <p:cNvPr id="6" name="Text 4"/>
          <p:cNvSpPr/>
          <p:nvPr/>
        </p:nvSpPr>
        <p:spPr>
          <a:xfrm>
            <a:off x="4140845" y="1855291"/>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7" name="Text 5"/>
          <p:cNvSpPr/>
          <p:nvPr/>
        </p:nvSpPr>
        <p:spPr>
          <a:xfrm>
            <a:off x="4283342"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AI系统对数据的"胃口"远大于传统I</a:t>
            </a:r>
            <a:endParaRPr lang="en-US" sz="1300" dirty="0"/>
          </a:p>
        </p:txBody>
      </p:sp>
      <p:sp>
        <p:nvSpPr>
          <p:cNvPr id="8" name="Text 6"/>
          <p:cNvSpPr/>
          <p:nvPr/>
        </p:nvSpPr>
        <p:spPr>
          <a:xfrm>
            <a:off x="6521797" y="1855291"/>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9" name="Text 7"/>
          <p:cNvSpPr/>
          <p:nvPr/>
        </p:nvSpPr>
        <p:spPr>
          <a:xfrm>
            <a:off x="6664294"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这带来了一个尖锐的问题：AI"需要"</a:t>
            </a:r>
            <a:endParaRPr lang="en-US" sz="1300" dirty="0"/>
          </a:p>
        </p:txBody>
      </p:sp>
      <p:sp>
        <p:nvSpPr>
          <p:cNvPr id="10" name="Text 8"/>
          <p:cNvSpPr/>
          <p:nvPr/>
        </p:nvSpPr>
        <p:spPr>
          <a:xfrm>
            <a:off x="4140845" y="3087142"/>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11" name="Text 9"/>
          <p:cNvSpPr/>
          <p:nvPr/>
        </p:nvSpPr>
        <p:spPr>
          <a:xfrm>
            <a:off x="4283342" y="3423047"/>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面部识别争议：AI视觉安防需要面部识</a:t>
            </a:r>
            <a:endParaRPr lang="en-US" sz="1300" dirty="0"/>
          </a:p>
        </p:txBody>
      </p:sp>
      <p:sp>
        <p:nvSpPr>
          <p:cNvPr id="12" name="Text 10"/>
          <p:cNvSpPr/>
          <p:nvPr/>
        </p:nvSpPr>
        <p:spPr>
          <a:xfrm>
            <a:off x="6521797" y="3087142"/>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13" name="Text 11"/>
          <p:cNvSpPr/>
          <p:nvPr/>
        </p:nvSpPr>
        <p:spPr>
          <a:xfrm>
            <a:off x="7486622" y="3534519"/>
            <a:ext cx="336855"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验证</a:t>
            </a:r>
            <a:endParaRPr lang="en-US" sz="13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内容依据：原书第3章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12 / 44</a:t>
            </a:r>
            <a:endParaRPr lang="en-US" sz="7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03 · AI时代文旅安全与智能风控</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AI时代的数据采集边界与合规｜关键要素</a:t>
            </a:r>
            <a:endParaRPr lang="en-US" sz="2500" dirty="0"/>
          </a:p>
        </p:txBody>
      </p:sp>
      <p:sp>
        <p:nvSpPr>
          <p:cNvPr id="5" name="Text 3"/>
          <p:cNvSpPr/>
          <p:nvPr/>
        </p:nvSpPr>
        <p:spPr>
          <a:xfrm>
            <a:off x="355550" y="2125266"/>
            <a:ext cx="3505944" cy="1809452"/>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景区部署面部识别系统需要满足更严格的合规要求——明确的安防必要性论证、显著的告知标识、有效的退出机制。</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行为数据分析：AI通过分析游客的浏览、预订、消费行为来优化推荐和服务，但这些行为数据的边界在哪里？</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"预测性分析"是否侵犯隐私？</a:t>
            </a:r>
            <a:endParaRPr lang="en-US" sz="1400" dirty="0"/>
          </a:p>
        </p:txBody>
      </p:sp>
      <p:sp>
        <p:nvSpPr>
          <p:cNvPr id="6" name="Text 4"/>
          <p:cNvSpPr/>
          <p:nvPr/>
        </p:nvSpPr>
        <p:spPr>
          <a:xfrm>
            <a:off x="4140845" y="1855738"/>
            <a:ext cx="2416671" cy="665262"/>
          </a:xfrm>
          <a:prstGeom prst="rect">
            <a:avLst/>
          </a:prstGeom>
          <a:solidFill>
            <a:srgbClr val="126E72"/>
          </a:solidFill>
          <a:ln/>
        </p:spPr>
        <p:txBody>
          <a:bodyPr wrap="square" rtlCol="0" anchor="ctr"/>
          <a:lstStyle/>
          <a:p>
            <a:pPr indent="0" marL="0">
              <a:buNone/>
            </a:pPr>
            <a:endParaRPr lang="en-US" dirty="0"/>
          </a:p>
        </p:txBody>
      </p:sp>
      <p:sp>
        <p:nvSpPr>
          <p:cNvPr id="7" name="Text 5"/>
          <p:cNvSpPr/>
          <p:nvPr/>
        </p:nvSpPr>
        <p:spPr>
          <a:xfrm>
            <a:off x="4318546" y="1982688"/>
            <a:ext cx="210249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景区部署面部识别系统需要满足更严格的</a:t>
            </a:r>
            <a:endParaRPr lang="en-US" sz="1200" dirty="0"/>
          </a:p>
        </p:txBody>
      </p:sp>
      <p:sp>
        <p:nvSpPr>
          <p:cNvPr id="8" name="Text 6"/>
          <p:cNvSpPr/>
          <p:nvPr/>
        </p:nvSpPr>
        <p:spPr>
          <a:xfrm>
            <a:off x="4140845" y="2622500"/>
            <a:ext cx="3067348" cy="459581"/>
          </a:xfrm>
          <a:prstGeom prst="rect">
            <a:avLst/>
          </a:prstGeom>
          <a:solidFill>
            <a:srgbClr val="3A9795"/>
          </a:solidFill>
          <a:ln/>
        </p:spPr>
        <p:txBody>
          <a:bodyPr wrap="square" rtlCol="0" anchor="ctr"/>
          <a:lstStyle/>
          <a:p>
            <a:pPr indent="0" marL="0">
              <a:buNone/>
            </a:pPr>
            <a:endParaRPr lang="en-US" dirty="0"/>
          </a:p>
        </p:txBody>
      </p:sp>
      <p:sp>
        <p:nvSpPr>
          <p:cNvPr id="9" name="Text 7"/>
          <p:cNvSpPr/>
          <p:nvPr/>
        </p:nvSpPr>
        <p:spPr>
          <a:xfrm>
            <a:off x="4318546" y="2749451"/>
            <a:ext cx="276618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行为数据分析：AI通过分析游客的浏览</a:t>
            </a:r>
            <a:endParaRPr lang="en-US" sz="1200" dirty="0"/>
          </a:p>
        </p:txBody>
      </p:sp>
      <p:sp>
        <p:nvSpPr>
          <p:cNvPr id="10" name="Text 8"/>
          <p:cNvSpPr/>
          <p:nvPr/>
        </p:nvSpPr>
        <p:spPr>
          <a:xfrm>
            <a:off x="4140845" y="3183582"/>
            <a:ext cx="3718024" cy="459581"/>
          </a:xfrm>
          <a:prstGeom prst="rect">
            <a:avLst/>
          </a:prstGeom>
          <a:solidFill>
            <a:srgbClr val="126E72"/>
          </a:solidFill>
          <a:ln/>
        </p:spPr>
        <p:txBody>
          <a:bodyPr wrap="square" rtlCol="0" anchor="ctr"/>
          <a:lstStyle/>
          <a:p>
            <a:pPr indent="0" marL="0">
              <a:buNone/>
            </a:pPr>
            <a:endParaRPr lang="en-US" dirty="0"/>
          </a:p>
        </p:txBody>
      </p:sp>
      <p:sp>
        <p:nvSpPr>
          <p:cNvPr id="11" name="Text 9"/>
          <p:cNvSpPr/>
          <p:nvPr/>
        </p:nvSpPr>
        <p:spPr>
          <a:xfrm>
            <a:off x="4318546" y="3310533"/>
            <a:ext cx="342987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"预测性分析"是否侵犯隐私？</a:t>
            </a:r>
            <a:endParaRPr lang="en-US" sz="1200" dirty="0"/>
          </a:p>
        </p:txBody>
      </p:sp>
      <p:sp>
        <p:nvSpPr>
          <p:cNvPr id="12" name="Text 10"/>
          <p:cNvSpPr/>
          <p:nvPr/>
        </p:nvSpPr>
        <p:spPr>
          <a:xfrm>
            <a:off x="4140845" y="3744664"/>
            <a:ext cx="4368701" cy="459581"/>
          </a:xfrm>
          <a:prstGeom prst="rect">
            <a:avLst/>
          </a:prstGeom>
          <a:solidFill>
            <a:srgbClr val="3A9795"/>
          </a:solidFill>
          <a:ln/>
        </p:spPr>
        <p:txBody>
          <a:bodyPr wrap="square" rtlCol="0" anchor="ctr"/>
          <a:lstStyle/>
          <a:p>
            <a:pPr indent="0" marL="0">
              <a:buNone/>
            </a:pPr>
            <a:endParaRPr lang="en-US" dirty="0"/>
          </a:p>
        </p:txBody>
      </p:sp>
      <p:sp>
        <p:nvSpPr>
          <p:cNvPr id="13" name="Text 11"/>
          <p:cNvSpPr/>
          <p:nvPr/>
        </p:nvSpPr>
        <p:spPr>
          <a:xfrm>
            <a:off x="4318546" y="3871615"/>
            <a:ext cx="409356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验证</a:t>
            </a:r>
            <a:endParaRPr lang="en-US" sz="12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内容依据：原书第3章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13 / 44</a:t>
            </a:r>
            <a:endParaRPr lang="en-US" sz="75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03 · AI时代文旅安全与智能风控</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AI时代的数据采集边界与合规｜机制拆解</a:t>
            </a:r>
            <a:endParaRPr lang="en-US" sz="2500" dirty="0"/>
          </a:p>
        </p:txBody>
      </p:sp>
      <p:sp>
        <p:nvSpPr>
          <p:cNvPr id="5" name="Text 3"/>
          <p:cNvSpPr/>
          <p:nvPr/>
        </p:nvSpPr>
        <p:spPr>
          <a:xfrm>
            <a:off x="355550" y="1904851"/>
            <a:ext cx="3505944" cy="2250281"/>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例如，AI通过消费数据推测游客的收入水平，进而差异化定价——这是精准服务还是价格歧视？</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物联网数据：智能客房、智慧景区中部署的大量传感器持续采集环境数据（温度、湿度、噪音）和人员数据（房间内人数、用电模式）。</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这些数据在提升安全和服务的同时，也构成潜在的隐私风险。</a:t>
            </a:r>
            <a:endParaRPr lang="en-US" sz="1400" dirty="0"/>
          </a:p>
        </p:txBody>
      </p:sp>
      <p:sp>
        <p:nvSpPr>
          <p:cNvPr id="6" name="Text 4"/>
          <p:cNvSpPr/>
          <p:nvPr/>
        </p:nvSpPr>
        <p:spPr>
          <a:xfrm>
            <a:off x="4140845"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2089845"/>
            <a:ext cx="2247602" cy="0"/>
          </a:xfrm>
          <a:prstGeom prst="line">
            <a:avLst/>
          </a:prstGeom>
          <a:noFill/>
          <a:ln w="57150">
            <a:solidFill>
              <a:srgbClr val="126E72"/>
            </a:solidFill>
            <a:prstDash val="solid"/>
          </a:ln>
        </p:spPr>
      </p:sp>
      <p:sp>
        <p:nvSpPr>
          <p:cNvPr id="8" name="Text 6"/>
          <p:cNvSpPr/>
          <p:nvPr/>
        </p:nvSpPr>
        <p:spPr>
          <a:xfrm>
            <a:off x="4343995"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机会</a:t>
            </a:r>
            <a:endParaRPr lang="en-US" sz="1800" dirty="0"/>
          </a:p>
        </p:txBody>
      </p:sp>
      <p:sp>
        <p:nvSpPr>
          <p:cNvPr id="9" name="Text 7"/>
          <p:cNvSpPr/>
          <p:nvPr/>
        </p:nvSpPr>
        <p:spPr>
          <a:xfrm>
            <a:off x="4343995"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例如，AI通过消费数据推测游客的收入</a:t>
            </a:r>
            <a:endParaRPr lang="en-US" sz="1200" dirty="0"/>
          </a:p>
        </p:txBody>
      </p:sp>
      <p:sp>
        <p:nvSpPr>
          <p:cNvPr id="10" name="Text 8"/>
          <p:cNvSpPr/>
          <p:nvPr/>
        </p:nvSpPr>
        <p:spPr>
          <a:xfrm>
            <a:off x="4343995" y="3270052"/>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物联网数据：智能客房、智慧景区中部署</a:t>
            </a:r>
            <a:endParaRPr lang="en-US" sz="1200" dirty="0"/>
          </a:p>
        </p:txBody>
      </p:sp>
      <p:sp>
        <p:nvSpPr>
          <p:cNvPr id="11" name="Text 9"/>
          <p:cNvSpPr/>
          <p:nvPr/>
        </p:nvSpPr>
        <p:spPr>
          <a:xfrm>
            <a:off x="6540847"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12" name="Shape 10"/>
          <p:cNvSpPr/>
          <p:nvPr/>
        </p:nvSpPr>
        <p:spPr>
          <a:xfrm>
            <a:off x="6540847" y="2089845"/>
            <a:ext cx="2247602" cy="0"/>
          </a:xfrm>
          <a:prstGeom prst="line">
            <a:avLst/>
          </a:prstGeom>
          <a:noFill/>
          <a:ln w="57150">
            <a:solidFill>
              <a:srgbClr val="D96B52"/>
            </a:solidFill>
            <a:prstDash val="solid"/>
          </a:ln>
        </p:spPr>
      </p:sp>
      <p:sp>
        <p:nvSpPr>
          <p:cNvPr id="13" name="Text 11"/>
          <p:cNvSpPr/>
          <p:nvPr/>
        </p:nvSpPr>
        <p:spPr>
          <a:xfrm>
            <a:off x="6743998"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约束</a:t>
            </a:r>
            <a:endParaRPr lang="en-US" sz="1800" dirty="0"/>
          </a:p>
        </p:txBody>
      </p:sp>
      <p:sp>
        <p:nvSpPr>
          <p:cNvPr id="14" name="Text 12"/>
          <p:cNvSpPr/>
          <p:nvPr/>
        </p:nvSpPr>
        <p:spPr>
          <a:xfrm>
            <a:off x="6743998"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这些数据在提升安全和服务的同时，也构</a:t>
            </a:r>
            <a:endParaRPr lang="en-US" sz="1200" dirty="0"/>
          </a:p>
        </p:txBody>
      </p:sp>
      <p:sp>
        <p:nvSpPr>
          <p:cNvPr id="15" name="Text 13"/>
          <p:cNvSpPr/>
          <p:nvPr/>
        </p:nvSpPr>
        <p:spPr>
          <a:xfrm>
            <a:off x="6743998" y="3270052"/>
            <a:ext cx="1878128" cy="205680"/>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内容依据：原书第3章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14 / 44</a:t>
            </a:r>
            <a:endParaRPr lang="en-US" sz="75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03 · AI时代文旅安全与智能风控</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AI时代的数据采集边界与合规｜方法路径</a:t>
            </a:r>
            <a:endParaRPr lang="en-US" sz="2500" dirty="0"/>
          </a:p>
        </p:txBody>
      </p:sp>
      <p:sp>
        <p:nvSpPr>
          <p:cNvPr id="5" name="Text 3"/>
          <p:cNvSpPr/>
          <p:nvPr/>
        </p:nvSpPr>
        <p:spPr>
          <a:xfrm>
            <a:off x="355550" y="1794718"/>
            <a:ext cx="3505944" cy="2470696"/>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合规原则：数据采集应该遵循"目的限定"原则——只为明确、合法、特定的目的收集数据，不以"可能有用的将来"为由过度采集。</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同时，应该实施"数据最小化"——在满足目的的前提下，尽可能少地收集和处理个人数据。</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本节核心问题是：如何把“AI时代的数据采集边界与合规”转化为可执行的文旅创业行动。</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合规原则：数据采集应该遵循"目的限定</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515642"/>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921347"/>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同时，应该实施"数据最小化"——在满</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本节核心问题是：如何把“AI时代的数</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内容依据：原书第3章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15 / 44</a:t>
            </a:r>
            <a:endParaRPr lang="en-US" sz="75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03 · AI时代文旅安全与智能风控</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AI时代的数据采集边界与合规｜工具与数据</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判断一项方案是否成立，要同时检查用户价值、交付能力与成本边界。</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先做小范围验证，再依据真实反馈调整产品，而不是依赖主观想象。</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把复杂工作拆成输入、处理、输出和复盘四个环节，可以降低试错成本。</a:t>
            </a:r>
            <a:endParaRPr lang="en-US" sz="1400" dirty="0"/>
          </a:p>
        </p:txBody>
      </p:sp>
      <p:sp>
        <p:nvSpPr>
          <p:cNvPr id="6" name="Text 4"/>
          <p:cNvSpPr/>
          <p:nvPr/>
        </p:nvSpPr>
        <p:spPr>
          <a:xfrm>
            <a:off x="5943898" y="2509242"/>
            <a:ext cx="1041350" cy="1041350"/>
          </a:xfrm>
          <a:prstGeom prst="roundRect">
            <a:avLst>
              <a:gd name="adj" fmla="val 87809"/>
            </a:avLst>
          </a:prstGeom>
          <a:solidFill>
            <a:srgbClr val="126E72"/>
          </a:solidFill>
          <a:ln/>
        </p:spPr>
        <p:txBody>
          <a:bodyPr wrap="square" rtlCol="0" anchor="ctr"/>
          <a:lstStyle/>
          <a:p>
            <a:pPr indent="0" marL="0">
              <a:buNone/>
            </a:pPr>
            <a:endParaRPr lang="en-US" dirty="0"/>
          </a:p>
        </p:txBody>
      </p:sp>
      <p:sp>
        <p:nvSpPr>
          <p:cNvPr id="7" name="Text 5"/>
          <p:cNvSpPr/>
          <p:nvPr/>
        </p:nvSpPr>
        <p:spPr>
          <a:xfrm>
            <a:off x="6328481" y="293995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FFFFFF"/>
                </a:solidFill>
                <a:latin typeface="Arial" pitchFamily="34" charset="0"/>
                <a:ea typeface="Arial" pitchFamily="34" charset="-122"/>
                <a:cs typeface="Arial" pitchFamily="34" charset="-120"/>
              </a:rPr>
              <a:t>核心</a:t>
            </a:r>
            <a:endParaRPr lang="en-US" sz="1050" dirty="0"/>
          </a:p>
        </p:txBody>
      </p:sp>
      <p:sp>
        <p:nvSpPr>
          <p:cNvPr id="8" name="Text 6"/>
          <p:cNvSpPr/>
          <p:nvPr/>
        </p:nvSpPr>
        <p:spPr>
          <a:xfrm>
            <a:off x="468659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9" name="Text 7"/>
          <p:cNvSpPr/>
          <p:nvPr/>
        </p:nvSpPr>
        <p:spPr>
          <a:xfrm>
            <a:off x="469688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判断一项方案是否成立，要同时检查用户</a:t>
            </a:r>
            <a:endParaRPr lang="en-US" sz="1050" dirty="0"/>
          </a:p>
        </p:txBody>
      </p:sp>
      <p:sp>
        <p:nvSpPr>
          <p:cNvPr id="10" name="Text 8"/>
          <p:cNvSpPr/>
          <p:nvPr/>
        </p:nvSpPr>
        <p:spPr>
          <a:xfrm>
            <a:off x="732814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1" name="Text 9"/>
          <p:cNvSpPr/>
          <p:nvPr/>
        </p:nvSpPr>
        <p:spPr>
          <a:xfrm>
            <a:off x="733843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先做小范围验证，再依据真实反馈调整产</a:t>
            </a:r>
            <a:endParaRPr lang="en-US" sz="1050" dirty="0"/>
          </a:p>
        </p:txBody>
      </p:sp>
      <p:sp>
        <p:nvSpPr>
          <p:cNvPr id="12" name="Text 10"/>
          <p:cNvSpPr/>
          <p:nvPr/>
        </p:nvSpPr>
        <p:spPr>
          <a:xfrm>
            <a:off x="468659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3" name="Text 11"/>
          <p:cNvSpPr/>
          <p:nvPr/>
        </p:nvSpPr>
        <p:spPr>
          <a:xfrm>
            <a:off x="4696885" y="3673376"/>
            <a:ext cx="893826" cy="719733"/>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把复杂工作拆成输入、处理、输出和复盘</a:t>
            </a:r>
            <a:endParaRPr lang="en-US" sz="1050" dirty="0"/>
          </a:p>
        </p:txBody>
      </p:sp>
      <p:sp>
        <p:nvSpPr>
          <p:cNvPr id="14" name="Text 12"/>
          <p:cNvSpPr/>
          <p:nvPr/>
        </p:nvSpPr>
        <p:spPr>
          <a:xfrm>
            <a:off x="732814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5" name="Text 13"/>
          <p:cNvSpPr/>
          <p:nvPr/>
        </p:nvSpPr>
        <p:spPr>
          <a:xfrm>
            <a:off x="7649331" y="394320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验证</a:t>
            </a:r>
            <a:endParaRPr lang="en-US" sz="105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内容依据：原书第3章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16 / 44</a:t>
            </a:r>
            <a:endParaRPr lang="en-US" sz="75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03 · AI时代文旅安全与智能风控</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AI时代的数据采集边界与合规｜场景应用</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课堂讨论应回到具体场景、目标用户和可观察证据，避免空泛结论。</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行动方案需要明确负责人、完成时间、验收标准和风险预案。</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AI可以提升效率，但文化判断、伦理责任和最终决策仍由人承担。</a:t>
            </a:r>
            <a:endParaRPr lang="en-US" sz="1400" dirty="0"/>
          </a:p>
        </p:txBody>
      </p:sp>
      <p:sp>
        <p:nvSpPr>
          <p:cNvPr id="6" name="Text 4"/>
          <p:cNvSpPr/>
          <p:nvPr/>
        </p:nvSpPr>
        <p:spPr>
          <a:xfrm>
            <a:off x="4140845" y="1997869"/>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7" name="Shape 5"/>
          <p:cNvSpPr/>
          <p:nvPr/>
        </p:nvSpPr>
        <p:spPr>
          <a:xfrm>
            <a:off x="4140845" y="2021681"/>
            <a:ext cx="2260253" cy="0"/>
          </a:xfrm>
          <a:prstGeom prst="line">
            <a:avLst/>
          </a:prstGeom>
          <a:noFill/>
          <a:ln w="47625">
            <a:solidFill>
              <a:srgbClr val="126E72"/>
            </a:solidFill>
            <a:prstDash val="solid"/>
          </a:ln>
        </p:spPr>
      </p:sp>
      <p:sp>
        <p:nvSpPr>
          <p:cNvPr id="8" name="Text 6"/>
          <p:cNvSpPr/>
          <p:nvPr/>
        </p:nvSpPr>
        <p:spPr>
          <a:xfrm>
            <a:off x="4293245" y="2197894"/>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1</a:t>
            </a:r>
            <a:endParaRPr lang="en-US" sz="900" dirty="0"/>
          </a:p>
        </p:txBody>
      </p:sp>
      <p:sp>
        <p:nvSpPr>
          <p:cNvPr id="9" name="Text 7"/>
          <p:cNvSpPr/>
          <p:nvPr/>
        </p:nvSpPr>
        <p:spPr>
          <a:xfrm>
            <a:off x="4293245" y="2402830"/>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课堂讨论应回到具体场景、目标用户和可</a:t>
            </a:r>
            <a:endParaRPr lang="en-US" sz="1200" dirty="0"/>
          </a:p>
        </p:txBody>
      </p:sp>
      <p:sp>
        <p:nvSpPr>
          <p:cNvPr id="10" name="Text 8"/>
          <p:cNvSpPr/>
          <p:nvPr/>
        </p:nvSpPr>
        <p:spPr>
          <a:xfrm>
            <a:off x="6528048" y="1997869"/>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1" name="Shape 9"/>
          <p:cNvSpPr/>
          <p:nvPr/>
        </p:nvSpPr>
        <p:spPr>
          <a:xfrm>
            <a:off x="6528048" y="2021681"/>
            <a:ext cx="2260402" cy="0"/>
          </a:xfrm>
          <a:prstGeom prst="line">
            <a:avLst/>
          </a:prstGeom>
          <a:noFill/>
          <a:ln w="47625">
            <a:solidFill>
              <a:srgbClr val="126E72"/>
            </a:solidFill>
            <a:prstDash val="solid"/>
          </a:ln>
        </p:spPr>
      </p:sp>
      <p:sp>
        <p:nvSpPr>
          <p:cNvPr id="12" name="Text 10"/>
          <p:cNvSpPr/>
          <p:nvPr/>
        </p:nvSpPr>
        <p:spPr>
          <a:xfrm>
            <a:off x="6680448" y="2197894"/>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2</a:t>
            </a:r>
            <a:endParaRPr lang="en-US" sz="900" dirty="0"/>
          </a:p>
        </p:txBody>
      </p:sp>
      <p:sp>
        <p:nvSpPr>
          <p:cNvPr id="13" name="Text 11"/>
          <p:cNvSpPr/>
          <p:nvPr/>
        </p:nvSpPr>
        <p:spPr>
          <a:xfrm>
            <a:off x="6680448" y="2402830"/>
            <a:ext cx="1994714"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行动方案需要明确负责人、完成时间、验</a:t>
            </a:r>
            <a:endParaRPr lang="en-US" sz="1200" dirty="0"/>
          </a:p>
        </p:txBody>
      </p:sp>
      <p:sp>
        <p:nvSpPr>
          <p:cNvPr id="14" name="Text 12"/>
          <p:cNvSpPr/>
          <p:nvPr/>
        </p:nvSpPr>
        <p:spPr>
          <a:xfrm>
            <a:off x="4140845" y="3093541"/>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5" name="Shape 13"/>
          <p:cNvSpPr/>
          <p:nvPr/>
        </p:nvSpPr>
        <p:spPr>
          <a:xfrm>
            <a:off x="4140845" y="3117354"/>
            <a:ext cx="2260253" cy="0"/>
          </a:xfrm>
          <a:prstGeom prst="line">
            <a:avLst/>
          </a:prstGeom>
          <a:noFill/>
          <a:ln w="47625">
            <a:solidFill>
              <a:srgbClr val="126E72"/>
            </a:solidFill>
            <a:prstDash val="solid"/>
          </a:ln>
        </p:spPr>
      </p:sp>
      <p:sp>
        <p:nvSpPr>
          <p:cNvPr id="16" name="Text 14"/>
          <p:cNvSpPr/>
          <p:nvPr/>
        </p:nvSpPr>
        <p:spPr>
          <a:xfrm>
            <a:off x="4293245" y="3293566"/>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3</a:t>
            </a:r>
            <a:endParaRPr lang="en-US" sz="900" dirty="0"/>
          </a:p>
        </p:txBody>
      </p:sp>
      <p:sp>
        <p:nvSpPr>
          <p:cNvPr id="17" name="Text 15"/>
          <p:cNvSpPr/>
          <p:nvPr/>
        </p:nvSpPr>
        <p:spPr>
          <a:xfrm>
            <a:off x="4293245" y="3498503"/>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AI可以提升效率，但文化判断、伦理责</a:t>
            </a:r>
            <a:endParaRPr lang="en-US" sz="1200" dirty="0"/>
          </a:p>
        </p:txBody>
      </p:sp>
      <p:sp>
        <p:nvSpPr>
          <p:cNvPr id="18" name="Text 16"/>
          <p:cNvSpPr/>
          <p:nvPr/>
        </p:nvSpPr>
        <p:spPr>
          <a:xfrm>
            <a:off x="6528048" y="3093541"/>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9" name="Shape 17"/>
          <p:cNvSpPr/>
          <p:nvPr/>
        </p:nvSpPr>
        <p:spPr>
          <a:xfrm>
            <a:off x="6528048" y="3117354"/>
            <a:ext cx="2260402" cy="0"/>
          </a:xfrm>
          <a:prstGeom prst="line">
            <a:avLst/>
          </a:prstGeom>
          <a:noFill/>
          <a:ln w="47625">
            <a:solidFill>
              <a:srgbClr val="126E72"/>
            </a:solidFill>
            <a:prstDash val="solid"/>
          </a:ln>
        </p:spPr>
      </p:sp>
      <p:sp>
        <p:nvSpPr>
          <p:cNvPr id="20" name="Text 18"/>
          <p:cNvSpPr/>
          <p:nvPr/>
        </p:nvSpPr>
        <p:spPr>
          <a:xfrm>
            <a:off x="6680448" y="3293566"/>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4</a:t>
            </a:r>
            <a:endParaRPr lang="en-US" sz="900" dirty="0"/>
          </a:p>
        </p:txBody>
      </p:sp>
      <p:sp>
        <p:nvSpPr>
          <p:cNvPr id="21" name="Text 19"/>
          <p:cNvSpPr/>
          <p:nvPr/>
        </p:nvSpPr>
        <p:spPr>
          <a:xfrm>
            <a:off x="6680448" y="3498503"/>
            <a:ext cx="1994714"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内容依据：原书第3章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17 / 44</a:t>
            </a:r>
            <a:endParaRPr lang="en-US" sz="75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03 · AI时代文旅安全与智能风控</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AI时代的数据采集边界与合规｜风险与复盘</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形成可复用模板后，再考虑自动化、产品化和规模化。</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复盘时区分结果、过程与假设，找出真正影响成败的关键变量。</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把本节方法应用到一个贵州或安顺文旅案例，检验其适用边界。</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形成可复用模板后，再考虑自动化、产品</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515642"/>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921347"/>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复盘时区分结果、过程与假设，找出真正</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把本节方法应用到一个贵州或安顺文旅案</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内容依据：原书第3章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18 / 44</a:t>
            </a:r>
            <a:endParaRPr lang="en-US" sz="75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03 · AI时代文旅安全与智能风控</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文旅平台的网络安全防护｜核心概念</a:t>
            </a:r>
            <a:endParaRPr lang="en-US" sz="2500" dirty="0"/>
          </a:p>
        </p:txBody>
      </p:sp>
      <p:sp>
        <p:nvSpPr>
          <p:cNvPr id="5" name="Text 3"/>
          <p:cNvSpPr/>
          <p:nvPr/>
        </p:nvSpPr>
        <p:spPr>
          <a:xfrm>
            <a:off x="355550" y="1794718"/>
            <a:ext cx="3505944" cy="2470696"/>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OTA平台、景区票务系统、酒店管理系统等文旅数字平台存储着海量用户数据和交易信息，是网络攻击的重点目标。</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主要威胁类型：DDoS攻击（分布式拒绝服务，使平台无法访问）、SQL注入（攻击数据库窃取数据）、勒索软件（加密数据要求赎金）、A…</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AI在网络攻防中的双重角色：攻击方利用AI自动化扫描漏洞、生成钓鱼邮件、绕过安全检测；</a:t>
            </a:r>
            <a:endParaRPr lang="en-US" sz="1400" dirty="0"/>
          </a:p>
        </p:txBody>
      </p:sp>
      <p:sp>
        <p:nvSpPr>
          <p:cNvPr id="6" name="Text 4"/>
          <p:cNvSpPr/>
          <p:nvPr/>
        </p:nvSpPr>
        <p:spPr>
          <a:xfrm>
            <a:off x="4140845" y="1855738"/>
            <a:ext cx="2416671" cy="665262"/>
          </a:xfrm>
          <a:prstGeom prst="rect">
            <a:avLst/>
          </a:prstGeom>
          <a:solidFill>
            <a:srgbClr val="126E72"/>
          </a:solidFill>
          <a:ln/>
        </p:spPr>
        <p:txBody>
          <a:bodyPr wrap="square" rtlCol="0" anchor="ctr"/>
          <a:lstStyle/>
          <a:p>
            <a:pPr indent="0" marL="0">
              <a:buNone/>
            </a:pPr>
            <a:endParaRPr lang="en-US" dirty="0"/>
          </a:p>
        </p:txBody>
      </p:sp>
      <p:sp>
        <p:nvSpPr>
          <p:cNvPr id="7" name="Text 5"/>
          <p:cNvSpPr/>
          <p:nvPr/>
        </p:nvSpPr>
        <p:spPr>
          <a:xfrm>
            <a:off x="4318546" y="1982688"/>
            <a:ext cx="210249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OTA平台、景区票务系统、酒店管理系</a:t>
            </a:r>
            <a:endParaRPr lang="en-US" sz="1200" dirty="0"/>
          </a:p>
        </p:txBody>
      </p:sp>
      <p:sp>
        <p:nvSpPr>
          <p:cNvPr id="8" name="Text 6"/>
          <p:cNvSpPr/>
          <p:nvPr/>
        </p:nvSpPr>
        <p:spPr>
          <a:xfrm>
            <a:off x="4140845" y="2622500"/>
            <a:ext cx="3067348" cy="459581"/>
          </a:xfrm>
          <a:prstGeom prst="rect">
            <a:avLst/>
          </a:prstGeom>
          <a:solidFill>
            <a:srgbClr val="3A9795"/>
          </a:solidFill>
          <a:ln/>
        </p:spPr>
        <p:txBody>
          <a:bodyPr wrap="square" rtlCol="0" anchor="ctr"/>
          <a:lstStyle/>
          <a:p>
            <a:pPr indent="0" marL="0">
              <a:buNone/>
            </a:pPr>
            <a:endParaRPr lang="en-US" dirty="0"/>
          </a:p>
        </p:txBody>
      </p:sp>
      <p:sp>
        <p:nvSpPr>
          <p:cNvPr id="9" name="Text 7"/>
          <p:cNvSpPr/>
          <p:nvPr/>
        </p:nvSpPr>
        <p:spPr>
          <a:xfrm>
            <a:off x="4318546" y="2749451"/>
            <a:ext cx="276618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主要威胁类型：DDoS攻击（分布式拒</a:t>
            </a:r>
            <a:endParaRPr lang="en-US" sz="1200" dirty="0"/>
          </a:p>
        </p:txBody>
      </p:sp>
      <p:sp>
        <p:nvSpPr>
          <p:cNvPr id="10" name="Text 8"/>
          <p:cNvSpPr/>
          <p:nvPr/>
        </p:nvSpPr>
        <p:spPr>
          <a:xfrm>
            <a:off x="4140845" y="3183582"/>
            <a:ext cx="3718024" cy="459581"/>
          </a:xfrm>
          <a:prstGeom prst="rect">
            <a:avLst/>
          </a:prstGeom>
          <a:solidFill>
            <a:srgbClr val="126E72"/>
          </a:solidFill>
          <a:ln/>
        </p:spPr>
        <p:txBody>
          <a:bodyPr wrap="square" rtlCol="0" anchor="ctr"/>
          <a:lstStyle/>
          <a:p>
            <a:pPr indent="0" marL="0">
              <a:buNone/>
            </a:pPr>
            <a:endParaRPr lang="en-US" dirty="0"/>
          </a:p>
        </p:txBody>
      </p:sp>
      <p:sp>
        <p:nvSpPr>
          <p:cNvPr id="11" name="Text 9"/>
          <p:cNvSpPr/>
          <p:nvPr/>
        </p:nvSpPr>
        <p:spPr>
          <a:xfrm>
            <a:off x="4318546" y="3310533"/>
            <a:ext cx="342987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AI在网络攻防中的双重角色：攻击方利</a:t>
            </a:r>
            <a:endParaRPr lang="en-US" sz="1200" dirty="0"/>
          </a:p>
        </p:txBody>
      </p:sp>
      <p:sp>
        <p:nvSpPr>
          <p:cNvPr id="12" name="Text 10"/>
          <p:cNvSpPr/>
          <p:nvPr/>
        </p:nvSpPr>
        <p:spPr>
          <a:xfrm>
            <a:off x="4140845" y="3744664"/>
            <a:ext cx="4368701" cy="459581"/>
          </a:xfrm>
          <a:prstGeom prst="rect">
            <a:avLst/>
          </a:prstGeom>
          <a:solidFill>
            <a:srgbClr val="3A9795"/>
          </a:solidFill>
          <a:ln/>
        </p:spPr>
        <p:txBody>
          <a:bodyPr wrap="square" rtlCol="0" anchor="ctr"/>
          <a:lstStyle/>
          <a:p>
            <a:pPr indent="0" marL="0">
              <a:buNone/>
            </a:pPr>
            <a:endParaRPr lang="en-US" dirty="0"/>
          </a:p>
        </p:txBody>
      </p:sp>
      <p:sp>
        <p:nvSpPr>
          <p:cNvPr id="13" name="Text 11"/>
          <p:cNvSpPr/>
          <p:nvPr/>
        </p:nvSpPr>
        <p:spPr>
          <a:xfrm>
            <a:off x="4318546" y="3871615"/>
            <a:ext cx="409356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验证</a:t>
            </a:r>
            <a:endParaRPr lang="en-US" sz="12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内容依据：原书第3章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19 / 44</a:t>
            </a:r>
            <a:endParaRPr lang="en-US" sz="75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03 · AI时代文旅安全与智能风控</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文旅平台的网络安全防护｜关键要素</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防守方利用AI实现异常流量检测、用户行为分析（UEBA）、自动化威胁响应。</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这是一场"AI对抗AI"的军备竞赛。</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零信任安全架构：传统安全模型假设"内网可信、外网不可信"，但现代攻击常常从内部突破。</a:t>
            </a:r>
            <a:endParaRPr lang="en-US" sz="1400" dirty="0"/>
          </a:p>
        </p:txBody>
      </p:sp>
      <p:sp>
        <p:nvSpPr>
          <p:cNvPr id="6" name="Text 4"/>
          <p:cNvSpPr/>
          <p:nvPr/>
        </p:nvSpPr>
        <p:spPr>
          <a:xfrm>
            <a:off x="4140845"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2089845"/>
            <a:ext cx="2247602" cy="0"/>
          </a:xfrm>
          <a:prstGeom prst="line">
            <a:avLst/>
          </a:prstGeom>
          <a:noFill/>
          <a:ln w="57150">
            <a:solidFill>
              <a:srgbClr val="126E72"/>
            </a:solidFill>
            <a:prstDash val="solid"/>
          </a:ln>
        </p:spPr>
      </p:sp>
      <p:sp>
        <p:nvSpPr>
          <p:cNvPr id="8" name="Text 6"/>
          <p:cNvSpPr/>
          <p:nvPr/>
        </p:nvSpPr>
        <p:spPr>
          <a:xfrm>
            <a:off x="4343995"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机会</a:t>
            </a:r>
            <a:endParaRPr lang="en-US" sz="1800" dirty="0"/>
          </a:p>
        </p:txBody>
      </p:sp>
      <p:sp>
        <p:nvSpPr>
          <p:cNvPr id="9" name="Text 7"/>
          <p:cNvSpPr/>
          <p:nvPr/>
        </p:nvSpPr>
        <p:spPr>
          <a:xfrm>
            <a:off x="4343995"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防守方利用AI实现异常流量检测、用户</a:t>
            </a:r>
            <a:endParaRPr lang="en-US" sz="1200" dirty="0"/>
          </a:p>
        </p:txBody>
      </p:sp>
      <p:sp>
        <p:nvSpPr>
          <p:cNvPr id="10" name="Text 8"/>
          <p:cNvSpPr/>
          <p:nvPr/>
        </p:nvSpPr>
        <p:spPr>
          <a:xfrm>
            <a:off x="4343995" y="3270052"/>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这是一场"AI对抗AI"的军备竞赛。</a:t>
            </a:r>
            <a:endParaRPr lang="en-US" sz="1200" dirty="0"/>
          </a:p>
        </p:txBody>
      </p:sp>
      <p:sp>
        <p:nvSpPr>
          <p:cNvPr id="11" name="Text 9"/>
          <p:cNvSpPr/>
          <p:nvPr/>
        </p:nvSpPr>
        <p:spPr>
          <a:xfrm>
            <a:off x="6540847"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12" name="Shape 10"/>
          <p:cNvSpPr/>
          <p:nvPr/>
        </p:nvSpPr>
        <p:spPr>
          <a:xfrm>
            <a:off x="6540847" y="2089845"/>
            <a:ext cx="2247602" cy="0"/>
          </a:xfrm>
          <a:prstGeom prst="line">
            <a:avLst/>
          </a:prstGeom>
          <a:noFill/>
          <a:ln w="57150">
            <a:solidFill>
              <a:srgbClr val="D96B52"/>
            </a:solidFill>
            <a:prstDash val="solid"/>
          </a:ln>
        </p:spPr>
      </p:sp>
      <p:sp>
        <p:nvSpPr>
          <p:cNvPr id="13" name="Text 11"/>
          <p:cNvSpPr/>
          <p:nvPr/>
        </p:nvSpPr>
        <p:spPr>
          <a:xfrm>
            <a:off x="6743998"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约束</a:t>
            </a:r>
            <a:endParaRPr lang="en-US" sz="1800" dirty="0"/>
          </a:p>
        </p:txBody>
      </p:sp>
      <p:sp>
        <p:nvSpPr>
          <p:cNvPr id="14" name="Text 12"/>
          <p:cNvSpPr/>
          <p:nvPr/>
        </p:nvSpPr>
        <p:spPr>
          <a:xfrm>
            <a:off x="6743998"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零信任安全架构：传统安全模型假设"内</a:t>
            </a:r>
            <a:endParaRPr lang="en-US" sz="1200" dirty="0"/>
          </a:p>
        </p:txBody>
      </p:sp>
      <p:sp>
        <p:nvSpPr>
          <p:cNvPr id="15" name="Text 13"/>
          <p:cNvSpPr/>
          <p:nvPr/>
        </p:nvSpPr>
        <p:spPr>
          <a:xfrm>
            <a:off x="6743998" y="3270052"/>
            <a:ext cx="1878128" cy="205680"/>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内容依据：原书第3章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20 / 44</a:t>
            </a:r>
            <a:endParaRPr lang="en-US" sz="75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03 · AI时代文旅安全与智能风控</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文旅平台的网络安全防护｜机制拆解</a:t>
            </a:r>
            <a:endParaRPr lang="en-US" sz="2500" dirty="0"/>
          </a:p>
        </p:txBody>
      </p:sp>
      <p:sp>
        <p:nvSpPr>
          <p:cNvPr id="5" name="Text 3"/>
          <p:cNvSpPr/>
          <p:nvPr/>
        </p:nvSpPr>
        <p:spPr>
          <a:xfrm>
            <a:off x="355550" y="1904851"/>
            <a:ext cx="3505944" cy="2250281"/>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零信任（Zero Trust）的核心理念是"永不信任，始终验证"——无论请求来自内网还是外网，都需要进行身份验证和权限检查。</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实战演练：定期进行攻防演练（红蓝对抗）是检验网络安全防护能力的有效手段。</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红队模拟攻击者，蓝队负责防御，通过实战发现安全漏洞并持续改进。</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零信任（Zero Trust）的核心</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515642"/>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921347"/>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实战演练：定期进行攻防演练（红蓝对抗</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红队模拟攻击者，蓝队负责防御，通过实</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内容依据：原书第3章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21 / 44</a:t>
            </a:r>
            <a:endParaRPr lang="en-US" sz="75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03 · AI时代文旅安全与智能风控</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文旅平台的网络安全防护｜方法路径</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本节核心问题是：如何把“文旅平台的网络安全防护”转化为可执行的文旅创业行动。</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判断一项方案是否成立，要同时检查用户价值、交付能力与成本边界。</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先做小范围验证，再依据真实反馈调整产品，而不是依赖主观想象。</a:t>
            </a:r>
            <a:endParaRPr lang="en-US" sz="1400" dirty="0"/>
          </a:p>
        </p:txBody>
      </p:sp>
      <p:sp>
        <p:nvSpPr>
          <p:cNvPr id="6" name="Text 4"/>
          <p:cNvSpPr/>
          <p:nvPr/>
        </p:nvSpPr>
        <p:spPr>
          <a:xfrm>
            <a:off x="5943898" y="2509242"/>
            <a:ext cx="1041350" cy="1041350"/>
          </a:xfrm>
          <a:prstGeom prst="roundRect">
            <a:avLst>
              <a:gd name="adj" fmla="val 87809"/>
            </a:avLst>
          </a:prstGeom>
          <a:solidFill>
            <a:srgbClr val="126E72"/>
          </a:solidFill>
          <a:ln/>
        </p:spPr>
        <p:txBody>
          <a:bodyPr wrap="square" rtlCol="0" anchor="ctr"/>
          <a:lstStyle/>
          <a:p>
            <a:pPr indent="0" marL="0">
              <a:buNone/>
            </a:pPr>
            <a:endParaRPr lang="en-US" dirty="0"/>
          </a:p>
        </p:txBody>
      </p:sp>
      <p:sp>
        <p:nvSpPr>
          <p:cNvPr id="7" name="Text 5"/>
          <p:cNvSpPr/>
          <p:nvPr/>
        </p:nvSpPr>
        <p:spPr>
          <a:xfrm>
            <a:off x="6328481" y="293995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FFFFFF"/>
                </a:solidFill>
                <a:latin typeface="Arial" pitchFamily="34" charset="0"/>
                <a:ea typeface="Arial" pitchFamily="34" charset="-122"/>
                <a:cs typeface="Arial" pitchFamily="34" charset="-120"/>
              </a:rPr>
              <a:t>核心</a:t>
            </a:r>
            <a:endParaRPr lang="en-US" sz="1050" dirty="0"/>
          </a:p>
        </p:txBody>
      </p:sp>
      <p:sp>
        <p:nvSpPr>
          <p:cNvPr id="8" name="Text 6"/>
          <p:cNvSpPr/>
          <p:nvPr/>
        </p:nvSpPr>
        <p:spPr>
          <a:xfrm>
            <a:off x="468659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9" name="Text 7"/>
          <p:cNvSpPr/>
          <p:nvPr/>
        </p:nvSpPr>
        <p:spPr>
          <a:xfrm>
            <a:off x="469688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本节核心问题是：如何把“文旅平台的网</a:t>
            </a:r>
            <a:endParaRPr lang="en-US" sz="1050" dirty="0"/>
          </a:p>
        </p:txBody>
      </p:sp>
      <p:sp>
        <p:nvSpPr>
          <p:cNvPr id="10" name="Text 8"/>
          <p:cNvSpPr/>
          <p:nvPr/>
        </p:nvSpPr>
        <p:spPr>
          <a:xfrm>
            <a:off x="732814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1" name="Text 9"/>
          <p:cNvSpPr/>
          <p:nvPr/>
        </p:nvSpPr>
        <p:spPr>
          <a:xfrm>
            <a:off x="733843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判断一项方案是否成立，要同时检查用户</a:t>
            </a:r>
            <a:endParaRPr lang="en-US" sz="1050" dirty="0"/>
          </a:p>
        </p:txBody>
      </p:sp>
      <p:sp>
        <p:nvSpPr>
          <p:cNvPr id="12" name="Text 10"/>
          <p:cNvSpPr/>
          <p:nvPr/>
        </p:nvSpPr>
        <p:spPr>
          <a:xfrm>
            <a:off x="468659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3" name="Text 11"/>
          <p:cNvSpPr/>
          <p:nvPr/>
        </p:nvSpPr>
        <p:spPr>
          <a:xfrm>
            <a:off x="4696885" y="3763268"/>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先做小范围验证，再依据真实反馈调整产</a:t>
            </a:r>
            <a:endParaRPr lang="en-US" sz="1050" dirty="0"/>
          </a:p>
        </p:txBody>
      </p:sp>
      <p:sp>
        <p:nvSpPr>
          <p:cNvPr id="14" name="Text 12"/>
          <p:cNvSpPr/>
          <p:nvPr/>
        </p:nvSpPr>
        <p:spPr>
          <a:xfrm>
            <a:off x="732814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5" name="Text 13"/>
          <p:cNvSpPr/>
          <p:nvPr/>
        </p:nvSpPr>
        <p:spPr>
          <a:xfrm>
            <a:off x="7649331" y="394320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验证</a:t>
            </a:r>
            <a:endParaRPr lang="en-US" sz="105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内容依据：原书第3章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22 / 44</a:t>
            </a:r>
            <a:endParaRPr lang="en-US" sz="75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03 · AI时代文旅安全与智能风控</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文旅平台的网络安全防护｜工具与数据</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把复杂工作拆成输入、处理、输出和复盘四个环节，可以降低试错成本。</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课堂讨论应回到具体场景、目标用户和可观察证据，避免空泛结论。</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行动方案需要明确负责人、完成时间、验收标准和风险预案。</a:t>
            </a:r>
            <a:endParaRPr lang="en-US" sz="1400" dirty="0"/>
          </a:p>
        </p:txBody>
      </p:sp>
      <p:sp>
        <p:nvSpPr>
          <p:cNvPr id="6" name="Text 4"/>
          <p:cNvSpPr/>
          <p:nvPr/>
        </p:nvSpPr>
        <p:spPr>
          <a:xfrm>
            <a:off x="4140845" y="1997869"/>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7" name="Shape 5"/>
          <p:cNvSpPr/>
          <p:nvPr/>
        </p:nvSpPr>
        <p:spPr>
          <a:xfrm>
            <a:off x="4140845" y="2021681"/>
            <a:ext cx="2260253" cy="0"/>
          </a:xfrm>
          <a:prstGeom prst="line">
            <a:avLst/>
          </a:prstGeom>
          <a:noFill/>
          <a:ln w="47625">
            <a:solidFill>
              <a:srgbClr val="126E72"/>
            </a:solidFill>
            <a:prstDash val="solid"/>
          </a:ln>
        </p:spPr>
      </p:sp>
      <p:sp>
        <p:nvSpPr>
          <p:cNvPr id="8" name="Text 6"/>
          <p:cNvSpPr/>
          <p:nvPr/>
        </p:nvSpPr>
        <p:spPr>
          <a:xfrm>
            <a:off x="4293245" y="2197894"/>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1</a:t>
            </a:r>
            <a:endParaRPr lang="en-US" sz="900" dirty="0"/>
          </a:p>
        </p:txBody>
      </p:sp>
      <p:sp>
        <p:nvSpPr>
          <p:cNvPr id="9" name="Text 7"/>
          <p:cNvSpPr/>
          <p:nvPr/>
        </p:nvSpPr>
        <p:spPr>
          <a:xfrm>
            <a:off x="4293245" y="2402830"/>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把复杂工作拆成输入、处理、输出和复盘</a:t>
            </a:r>
            <a:endParaRPr lang="en-US" sz="1200" dirty="0"/>
          </a:p>
        </p:txBody>
      </p:sp>
      <p:sp>
        <p:nvSpPr>
          <p:cNvPr id="10" name="Text 8"/>
          <p:cNvSpPr/>
          <p:nvPr/>
        </p:nvSpPr>
        <p:spPr>
          <a:xfrm>
            <a:off x="6528048" y="1997869"/>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1" name="Shape 9"/>
          <p:cNvSpPr/>
          <p:nvPr/>
        </p:nvSpPr>
        <p:spPr>
          <a:xfrm>
            <a:off x="6528048" y="2021681"/>
            <a:ext cx="2260402" cy="0"/>
          </a:xfrm>
          <a:prstGeom prst="line">
            <a:avLst/>
          </a:prstGeom>
          <a:noFill/>
          <a:ln w="47625">
            <a:solidFill>
              <a:srgbClr val="126E72"/>
            </a:solidFill>
            <a:prstDash val="solid"/>
          </a:ln>
        </p:spPr>
      </p:sp>
      <p:sp>
        <p:nvSpPr>
          <p:cNvPr id="12" name="Text 10"/>
          <p:cNvSpPr/>
          <p:nvPr/>
        </p:nvSpPr>
        <p:spPr>
          <a:xfrm>
            <a:off x="6680448" y="2197894"/>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2</a:t>
            </a:r>
            <a:endParaRPr lang="en-US" sz="900" dirty="0"/>
          </a:p>
        </p:txBody>
      </p:sp>
      <p:sp>
        <p:nvSpPr>
          <p:cNvPr id="13" name="Text 11"/>
          <p:cNvSpPr/>
          <p:nvPr/>
        </p:nvSpPr>
        <p:spPr>
          <a:xfrm>
            <a:off x="6680448" y="2402830"/>
            <a:ext cx="1994714"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课堂讨论应回到具体场景、目标用户和可</a:t>
            </a:r>
            <a:endParaRPr lang="en-US" sz="1200" dirty="0"/>
          </a:p>
        </p:txBody>
      </p:sp>
      <p:sp>
        <p:nvSpPr>
          <p:cNvPr id="14" name="Text 12"/>
          <p:cNvSpPr/>
          <p:nvPr/>
        </p:nvSpPr>
        <p:spPr>
          <a:xfrm>
            <a:off x="4140845" y="3093541"/>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5" name="Shape 13"/>
          <p:cNvSpPr/>
          <p:nvPr/>
        </p:nvSpPr>
        <p:spPr>
          <a:xfrm>
            <a:off x="4140845" y="3117354"/>
            <a:ext cx="2260253" cy="0"/>
          </a:xfrm>
          <a:prstGeom prst="line">
            <a:avLst/>
          </a:prstGeom>
          <a:noFill/>
          <a:ln w="47625">
            <a:solidFill>
              <a:srgbClr val="126E72"/>
            </a:solidFill>
            <a:prstDash val="solid"/>
          </a:ln>
        </p:spPr>
      </p:sp>
      <p:sp>
        <p:nvSpPr>
          <p:cNvPr id="16" name="Text 14"/>
          <p:cNvSpPr/>
          <p:nvPr/>
        </p:nvSpPr>
        <p:spPr>
          <a:xfrm>
            <a:off x="4293245" y="3293566"/>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3</a:t>
            </a:r>
            <a:endParaRPr lang="en-US" sz="900" dirty="0"/>
          </a:p>
        </p:txBody>
      </p:sp>
      <p:sp>
        <p:nvSpPr>
          <p:cNvPr id="17" name="Text 15"/>
          <p:cNvSpPr/>
          <p:nvPr/>
        </p:nvSpPr>
        <p:spPr>
          <a:xfrm>
            <a:off x="4293245" y="3498503"/>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行动方案需要明确负责人、完成时间、验</a:t>
            </a:r>
            <a:endParaRPr lang="en-US" sz="1200" dirty="0"/>
          </a:p>
        </p:txBody>
      </p:sp>
      <p:sp>
        <p:nvSpPr>
          <p:cNvPr id="18" name="Text 16"/>
          <p:cNvSpPr/>
          <p:nvPr/>
        </p:nvSpPr>
        <p:spPr>
          <a:xfrm>
            <a:off x="6528048" y="3093541"/>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9" name="Shape 17"/>
          <p:cNvSpPr/>
          <p:nvPr/>
        </p:nvSpPr>
        <p:spPr>
          <a:xfrm>
            <a:off x="6528048" y="3117354"/>
            <a:ext cx="2260402" cy="0"/>
          </a:xfrm>
          <a:prstGeom prst="line">
            <a:avLst/>
          </a:prstGeom>
          <a:noFill/>
          <a:ln w="47625">
            <a:solidFill>
              <a:srgbClr val="126E72"/>
            </a:solidFill>
            <a:prstDash val="solid"/>
          </a:ln>
        </p:spPr>
      </p:sp>
      <p:sp>
        <p:nvSpPr>
          <p:cNvPr id="20" name="Text 18"/>
          <p:cNvSpPr/>
          <p:nvPr/>
        </p:nvSpPr>
        <p:spPr>
          <a:xfrm>
            <a:off x="6680448" y="3293566"/>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4</a:t>
            </a:r>
            <a:endParaRPr lang="en-US" sz="900" dirty="0"/>
          </a:p>
        </p:txBody>
      </p:sp>
      <p:sp>
        <p:nvSpPr>
          <p:cNvPr id="21" name="Text 19"/>
          <p:cNvSpPr/>
          <p:nvPr/>
        </p:nvSpPr>
        <p:spPr>
          <a:xfrm>
            <a:off x="6680448" y="3498503"/>
            <a:ext cx="1994714"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内容依据：原书第3章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23 / 44</a:t>
            </a:r>
            <a:endParaRPr lang="en-US" sz="75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03 · AI时代文旅安全与智能风控</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文旅平台的网络安全防护｜场景应用</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AI可以提升效率，但文化判断、伦理责任和最终决策仍由人承担。</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形成可复用模板后，再考虑自动化、产品化和规模化。</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复盘时区分结果、过程与假设，找出真正影响成败的关键变量。</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AI可以提升效率，但文化判断、伦理责</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515642"/>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921347"/>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形成可复用模板后，再考虑自动化、产品</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复盘时区分结果、过程与假设，找出真正</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内容依据：原书第3章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24 / 44</a:t>
            </a:r>
            <a:endParaRPr lang="en-US" sz="75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03 · AI时代文旅安全与智能风控</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数据安全事件应急响应机制｜核心概念</a:t>
            </a:r>
            <a:endParaRPr lang="en-US" sz="2500" dirty="0"/>
          </a:p>
        </p:txBody>
      </p:sp>
      <p:sp>
        <p:nvSpPr>
          <p:cNvPr id="5" name="Text 3"/>
          <p:cNvSpPr/>
          <p:nvPr/>
        </p:nvSpPr>
        <p:spPr>
          <a:xfrm>
            <a:off x="355550" y="2345680"/>
            <a:ext cx="3505944" cy="1368623"/>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再完善的安全防护也无法保证100%的安全。</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当数据安全事件发生时，快速、有效的应急响应至关重要。</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第一阶段：检测与确认（0-1小时）。</a:t>
            </a:r>
            <a:endParaRPr lang="en-US" sz="1400" dirty="0"/>
          </a:p>
        </p:txBody>
      </p:sp>
      <p:sp>
        <p:nvSpPr>
          <p:cNvPr id="6" name="Text 4"/>
          <p:cNvSpPr/>
          <p:nvPr/>
        </p:nvSpPr>
        <p:spPr>
          <a:xfrm>
            <a:off x="4140845"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2089845"/>
            <a:ext cx="2247602" cy="0"/>
          </a:xfrm>
          <a:prstGeom prst="line">
            <a:avLst/>
          </a:prstGeom>
          <a:noFill/>
          <a:ln w="57150">
            <a:solidFill>
              <a:srgbClr val="126E72"/>
            </a:solidFill>
            <a:prstDash val="solid"/>
          </a:ln>
        </p:spPr>
      </p:sp>
      <p:sp>
        <p:nvSpPr>
          <p:cNvPr id="8" name="Text 6"/>
          <p:cNvSpPr/>
          <p:nvPr/>
        </p:nvSpPr>
        <p:spPr>
          <a:xfrm>
            <a:off x="4343995"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机会</a:t>
            </a:r>
            <a:endParaRPr lang="en-US" sz="1800" dirty="0"/>
          </a:p>
        </p:txBody>
      </p:sp>
      <p:sp>
        <p:nvSpPr>
          <p:cNvPr id="9" name="Text 7"/>
          <p:cNvSpPr/>
          <p:nvPr/>
        </p:nvSpPr>
        <p:spPr>
          <a:xfrm>
            <a:off x="4343995"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再完善的安全防护也无法保证100%的</a:t>
            </a:r>
            <a:endParaRPr lang="en-US" sz="1200" dirty="0"/>
          </a:p>
        </p:txBody>
      </p:sp>
      <p:sp>
        <p:nvSpPr>
          <p:cNvPr id="10" name="Text 8"/>
          <p:cNvSpPr/>
          <p:nvPr/>
        </p:nvSpPr>
        <p:spPr>
          <a:xfrm>
            <a:off x="4343995" y="3270052"/>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当数据安全事件发生时，快速、有效的应</a:t>
            </a:r>
            <a:endParaRPr lang="en-US" sz="1200" dirty="0"/>
          </a:p>
        </p:txBody>
      </p:sp>
      <p:sp>
        <p:nvSpPr>
          <p:cNvPr id="11" name="Text 9"/>
          <p:cNvSpPr/>
          <p:nvPr/>
        </p:nvSpPr>
        <p:spPr>
          <a:xfrm>
            <a:off x="6540847"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12" name="Shape 10"/>
          <p:cNvSpPr/>
          <p:nvPr/>
        </p:nvSpPr>
        <p:spPr>
          <a:xfrm>
            <a:off x="6540847" y="2089845"/>
            <a:ext cx="2247602" cy="0"/>
          </a:xfrm>
          <a:prstGeom prst="line">
            <a:avLst/>
          </a:prstGeom>
          <a:noFill/>
          <a:ln w="57150">
            <a:solidFill>
              <a:srgbClr val="D96B52"/>
            </a:solidFill>
            <a:prstDash val="solid"/>
          </a:ln>
        </p:spPr>
      </p:sp>
      <p:sp>
        <p:nvSpPr>
          <p:cNvPr id="13" name="Text 11"/>
          <p:cNvSpPr/>
          <p:nvPr/>
        </p:nvSpPr>
        <p:spPr>
          <a:xfrm>
            <a:off x="6743998"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约束</a:t>
            </a:r>
            <a:endParaRPr lang="en-US" sz="1800" dirty="0"/>
          </a:p>
        </p:txBody>
      </p:sp>
      <p:sp>
        <p:nvSpPr>
          <p:cNvPr id="14" name="Text 12"/>
          <p:cNvSpPr/>
          <p:nvPr/>
        </p:nvSpPr>
        <p:spPr>
          <a:xfrm>
            <a:off x="6743998"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第一阶段：检测与确认（0-1小时）。</a:t>
            </a:r>
            <a:endParaRPr lang="en-US" sz="1200" dirty="0"/>
          </a:p>
        </p:txBody>
      </p:sp>
      <p:sp>
        <p:nvSpPr>
          <p:cNvPr id="15" name="Text 13"/>
          <p:cNvSpPr/>
          <p:nvPr/>
        </p:nvSpPr>
        <p:spPr>
          <a:xfrm>
            <a:off x="6743998" y="3270052"/>
            <a:ext cx="1878128" cy="205680"/>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内容依据：原书第3章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25 / 44</a:t>
            </a:r>
            <a:endParaRPr lang="en-US" sz="75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03 · AI时代文旅安全与智能风控</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数据安全事件应急响应机制｜关键要素</a:t>
            </a:r>
            <a:endParaRPr lang="en-US" sz="2500" dirty="0"/>
          </a:p>
        </p:txBody>
      </p:sp>
      <p:sp>
        <p:nvSpPr>
          <p:cNvPr id="5" name="Text 3"/>
          <p:cNvSpPr/>
          <p:nvPr/>
        </p:nvSpPr>
        <p:spPr>
          <a:xfrm>
            <a:off x="355550" y="2125266"/>
            <a:ext cx="3505944" cy="1809452"/>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AI安全系统自动检测异常数据访问行为，安全团队快速确认是否构成安全事件、受影响的数据范围和用户数量。</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第二阶段：遏制与清除（1-24小时）。</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立即切断攻击路径（断开受影响系统、封禁攻击IP），清除恶意代码和后门，防止数据进一步泄露。</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AI安全系统自动检测异常数据访问行为</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515642"/>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921347"/>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第二阶段：遏制与清除（1-24小时）</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立即切断攻击路径（断开受影响系统、封</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内容依据：原书第3章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26 / 44</a:t>
            </a:r>
            <a:endParaRPr lang="en-US" sz="75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03 · AI时代文旅安全与智能风控</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数据安全事件应急响应机制｜机制拆解</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第三阶段：通知与公告（24-72小时）。</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按照《个人信息保护法》要求，向监管部门报告，通知受影响的用户。</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通知应包含事件基本情况、可能造成的危害、已采取的处置措施、用户可采取的防范建议。</a:t>
            </a:r>
            <a:endParaRPr lang="en-US" sz="1400" dirty="0"/>
          </a:p>
        </p:txBody>
      </p:sp>
      <p:sp>
        <p:nvSpPr>
          <p:cNvPr id="6" name="Text 4"/>
          <p:cNvSpPr/>
          <p:nvPr/>
        </p:nvSpPr>
        <p:spPr>
          <a:xfrm>
            <a:off x="5943898" y="2509242"/>
            <a:ext cx="1041350" cy="1041350"/>
          </a:xfrm>
          <a:prstGeom prst="roundRect">
            <a:avLst>
              <a:gd name="adj" fmla="val 87809"/>
            </a:avLst>
          </a:prstGeom>
          <a:solidFill>
            <a:srgbClr val="126E72"/>
          </a:solidFill>
          <a:ln/>
        </p:spPr>
        <p:txBody>
          <a:bodyPr wrap="square" rtlCol="0" anchor="ctr"/>
          <a:lstStyle/>
          <a:p>
            <a:pPr indent="0" marL="0">
              <a:buNone/>
            </a:pPr>
            <a:endParaRPr lang="en-US" dirty="0"/>
          </a:p>
        </p:txBody>
      </p:sp>
      <p:sp>
        <p:nvSpPr>
          <p:cNvPr id="7" name="Text 5"/>
          <p:cNvSpPr/>
          <p:nvPr/>
        </p:nvSpPr>
        <p:spPr>
          <a:xfrm>
            <a:off x="6328481" y="293995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FFFFFF"/>
                </a:solidFill>
                <a:latin typeface="Arial" pitchFamily="34" charset="0"/>
                <a:ea typeface="Arial" pitchFamily="34" charset="-122"/>
                <a:cs typeface="Arial" pitchFamily="34" charset="-120"/>
              </a:rPr>
              <a:t>核心</a:t>
            </a:r>
            <a:endParaRPr lang="en-US" sz="1050" dirty="0"/>
          </a:p>
        </p:txBody>
      </p:sp>
      <p:sp>
        <p:nvSpPr>
          <p:cNvPr id="8" name="Text 6"/>
          <p:cNvSpPr/>
          <p:nvPr/>
        </p:nvSpPr>
        <p:spPr>
          <a:xfrm>
            <a:off x="468659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9" name="Text 7"/>
          <p:cNvSpPr/>
          <p:nvPr/>
        </p:nvSpPr>
        <p:spPr>
          <a:xfrm>
            <a:off x="469688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第三阶段：通知与公告（24-72小时</a:t>
            </a:r>
            <a:endParaRPr lang="en-US" sz="1050" dirty="0"/>
          </a:p>
        </p:txBody>
      </p:sp>
      <p:sp>
        <p:nvSpPr>
          <p:cNvPr id="10" name="Text 8"/>
          <p:cNvSpPr/>
          <p:nvPr/>
        </p:nvSpPr>
        <p:spPr>
          <a:xfrm>
            <a:off x="732814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1" name="Text 9"/>
          <p:cNvSpPr/>
          <p:nvPr/>
        </p:nvSpPr>
        <p:spPr>
          <a:xfrm>
            <a:off x="733843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按照《个人信息保护法》要求，向监管部</a:t>
            </a:r>
            <a:endParaRPr lang="en-US" sz="1050" dirty="0"/>
          </a:p>
        </p:txBody>
      </p:sp>
      <p:sp>
        <p:nvSpPr>
          <p:cNvPr id="12" name="Text 10"/>
          <p:cNvSpPr/>
          <p:nvPr/>
        </p:nvSpPr>
        <p:spPr>
          <a:xfrm>
            <a:off x="468659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3" name="Text 11"/>
          <p:cNvSpPr/>
          <p:nvPr/>
        </p:nvSpPr>
        <p:spPr>
          <a:xfrm>
            <a:off x="4696885" y="3763268"/>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通知应包含事件基本情况、可能造成的危</a:t>
            </a:r>
            <a:endParaRPr lang="en-US" sz="1050" dirty="0"/>
          </a:p>
        </p:txBody>
      </p:sp>
      <p:sp>
        <p:nvSpPr>
          <p:cNvPr id="14" name="Text 12"/>
          <p:cNvSpPr/>
          <p:nvPr/>
        </p:nvSpPr>
        <p:spPr>
          <a:xfrm>
            <a:off x="732814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5" name="Text 13"/>
          <p:cNvSpPr/>
          <p:nvPr/>
        </p:nvSpPr>
        <p:spPr>
          <a:xfrm>
            <a:off x="7649331" y="394320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验证</a:t>
            </a:r>
            <a:endParaRPr lang="en-US" sz="105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内容依据：原书第3章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27 / 44</a:t>
            </a:r>
            <a:endParaRPr lang="en-US" sz="75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03 · AI时代文旅安全与智能风控</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数据安全事件应急响应机制｜方法路径</a:t>
            </a:r>
            <a:endParaRPr lang="en-US" sz="2500" dirty="0"/>
          </a:p>
        </p:txBody>
      </p:sp>
      <p:sp>
        <p:nvSpPr>
          <p:cNvPr id="5" name="Text 3"/>
          <p:cNvSpPr/>
          <p:nvPr/>
        </p:nvSpPr>
        <p:spPr>
          <a:xfrm>
            <a:off x="355550" y="2125266"/>
            <a:ext cx="3505944" cy="1809452"/>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第四阶段：恢复与改进（1-4周）。</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恢复受影响系统的正常运行，全面复盘事件原因，修补安全漏洞，更新安全策略和应急预案。</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AI在应急响应中的作用：自动检测异常→智能评估影响范围→辅助生成通知文件→追踪恢复进度→分析事件根因。</a:t>
            </a:r>
            <a:endParaRPr lang="en-US" sz="1400" dirty="0"/>
          </a:p>
        </p:txBody>
      </p:sp>
      <p:sp>
        <p:nvSpPr>
          <p:cNvPr id="6" name="Text 4"/>
          <p:cNvSpPr/>
          <p:nvPr/>
        </p:nvSpPr>
        <p:spPr>
          <a:xfrm>
            <a:off x="4140845" y="1997869"/>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7" name="Shape 5"/>
          <p:cNvSpPr/>
          <p:nvPr/>
        </p:nvSpPr>
        <p:spPr>
          <a:xfrm>
            <a:off x="4140845" y="2021681"/>
            <a:ext cx="2260253" cy="0"/>
          </a:xfrm>
          <a:prstGeom prst="line">
            <a:avLst/>
          </a:prstGeom>
          <a:noFill/>
          <a:ln w="47625">
            <a:solidFill>
              <a:srgbClr val="126E72"/>
            </a:solidFill>
            <a:prstDash val="solid"/>
          </a:ln>
        </p:spPr>
      </p:sp>
      <p:sp>
        <p:nvSpPr>
          <p:cNvPr id="8" name="Text 6"/>
          <p:cNvSpPr/>
          <p:nvPr/>
        </p:nvSpPr>
        <p:spPr>
          <a:xfrm>
            <a:off x="4293245" y="2197894"/>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1</a:t>
            </a:r>
            <a:endParaRPr lang="en-US" sz="900" dirty="0"/>
          </a:p>
        </p:txBody>
      </p:sp>
      <p:sp>
        <p:nvSpPr>
          <p:cNvPr id="9" name="Text 7"/>
          <p:cNvSpPr/>
          <p:nvPr/>
        </p:nvSpPr>
        <p:spPr>
          <a:xfrm>
            <a:off x="4293245" y="2402830"/>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第四阶段：恢复与改进（1-4周）。</a:t>
            </a:r>
            <a:endParaRPr lang="en-US" sz="1200" dirty="0"/>
          </a:p>
        </p:txBody>
      </p:sp>
      <p:sp>
        <p:nvSpPr>
          <p:cNvPr id="10" name="Text 8"/>
          <p:cNvSpPr/>
          <p:nvPr/>
        </p:nvSpPr>
        <p:spPr>
          <a:xfrm>
            <a:off x="6528048" y="1997869"/>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1" name="Shape 9"/>
          <p:cNvSpPr/>
          <p:nvPr/>
        </p:nvSpPr>
        <p:spPr>
          <a:xfrm>
            <a:off x="6528048" y="2021681"/>
            <a:ext cx="2260402" cy="0"/>
          </a:xfrm>
          <a:prstGeom prst="line">
            <a:avLst/>
          </a:prstGeom>
          <a:noFill/>
          <a:ln w="47625">
            <a:solidFill>
              <a:srgbClr val="126E72"/>
            </a:solidFill>
            <a:prstDash val="solid"/>
          </a:ln>
        </p:spPr>
      </p:sp>
      <p:sp>
        <p:nvSpPr>
          <p:cNvPr id="12" name="Text 10"/>
          <p:cNvSpPr/>
          <p:nvPr/>
        </p:nvSpPr>
        <p:spPr>
          <a:xfrm>
            <a:off x="6680448" y="2197894"/>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2</a:t>
            </a:r>
            <a:endParaRPr lang="en-US" sz="900" dirty="0"/>
          </a:p>
        </p:txBody>
      </p:sp>
      <p:sp>
        <p:nvSpPr>
          <p:cNvPr id="13" name="Text 11"/>
          <p:cNvSpPr/>
          <p:nvPr/>
        </p:nvSpPr>
        <p:spPr>
          <a:xfrm>
            <a:off x="6680448" y="2402830"/>
            <a:ext cx="1994714"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恢复受影响系统的正常运行，全面复盘事</a:t>
            </a:r>
            <a:endParaRPr lang="en-US" sz="1200" dirty="0"/>
          </a:p>
        </p:txBody>
      </p:sp>
      <p:sp>
        <p:nvSpPr>
          <p:cNvPr id="14" name="Text 12"/>
          <p:cNvSpPr/>
          <p:nvPr/>
        </p:nvSpPr>
        <p:spPr>
          <a:xfrm>
            <a:off x="4140845" y="3093541"/>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5" name="Shape 13"/>
          <p:cNvSpPr/>
          <p:nvPr/>
        </p:nvSpPr>
        <p:spPr>
          <a:xfrm>
            <a:off x="4140845" y="3117354"/>
            <a:ext cx="2260253" cy="0"/>
          </a:xfrm>
          <a:prstGeom prst="line">
            <a:avLst/>
          </a:prstGeom>
          <a:noFill/>
          <a:ln w="47625">
            <a:solidFill>
              <a:srgbClr val="126E72"/>
            </a:solidFill>
            <a:prstDash val="solid"/>
          </a:ln>
        </p:spPr>
      </p:sp>
      <p:sp>
        <p:nvSpPr>
          <p:cNvPr id="16" name="Text 14"/>
          <p:cNvSpPr/>
          <p:nvPr/>
        </p:nvSpPr>
        <p:spPr>
          <a:xfrm>
            <a:off x="4293245" y="3293566"/>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3</a:t>
            </a:r>
            <a:endParaRPr lang="en-US" sz="900" dirty="0"/>
          </a:p>
        </p:txBody>
      </p:sp>
      <p:sp>
        <p:nvSpPr>
          <p:cNvPr id="17" name="Text 15"/>
          <p:cNvSpPr/>
          <p:nvPr/>
        </p:nvSpPr>
        <p:spPr>
          <a:xfrm>
            <a:off x="4293245" y="3498503"/>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AI在应急响应中的作用：自动检测异常</a:t>
            </a:r>
            <a:endParaRPr lang="en-US" sz="1200" dirty="0"/>
          </a:p>
        </p:txBody>
      </p:sp>
      <p:sp>
        <p:nvSpPr>
          <p:cNvPr id="18" name="Text 16"/>
          <p:cNvSpPr/>
          <p:nvPr/>
        </p:nvSpPr>
        <p:spPr>
          <a:xfrm>
            <a:off x="6528048" y="3093541"/>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9" name="Shape 17"/>
          <p:cNvSpPr/>
          <p:nvPr/>
        </p:nvSpPr>
        <p:spPr>
          <a:xfrm>
            <a:off x="6528048" y="3117354"/>
            <a:ext cx="2260402" cy="0"/>
          </a:xfrm>
          <a:prstGeom prst="line">
            <a:avLst/>
          </a:prstGeom>
          <a:noFill/>
          <a:ln w="47625">
            <a:solidFill>
              <a:srgbClr val="126E72"/>
            </a:solidFill>
            <a:prstDash val="solid"/>
          </a:ln>
        </p:spPr>
      </p:sp>
      <p:sp>
        <p:nvSpPr>
          <p:cNvPr id="20" name="Text 18"/>
          <p:cNvSpPr/>
          <p:nvPr/>
        </p:nvSpPr>
        <p:spPr>
          <a:xfrm>
            <a:off x="6680448" y="3293566"/>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4</a:t>
            </a:r>
            <a:endParaRPr lang="en-US" sz="900" dirty="0"/>
          </a:p>
        </p:txBody>
      </p:sp>
      <p:sp>
        <p:nvSpPr>
          <p:cNvPr id="21" name="Text 19"/>
          <p:cNvSpPr/>
          <p:nvPr/>
        </p:nvSpPr>
        <p:spPr>
          <a:xfrm>
            <a:off x="6680448" y="3498503"/>
            <a:ext cx="1994714"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内容依据：原书第3章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28 / 44</a:t>
            </a:r>
            <a:endParaRPr lang="en-US" sz="75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03 · AI时代文旅安全与智能风控</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数据安全事件应急响应机制｜工具与数据</a:t>
            </a:r>
            <a:endParaRPr lang="en-US" sz="2500" dirty="0"/>
          </a:p>
        </p:txBody>
      </p:sp>
      <p:sp>
        <p:nvSpPr>
          <p:cNvPr id="5" name="Text 3"/>
          <p:cNvSpPr/>
          <p:nvPr/>
        </p:nvSpPr>
        <p:spPr>
          <a:xfrm>
            <a:off x="355550" y="2125266"/>
            <a:ext cx="3505944" cy="1809452"/>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本节核心问题是：如何把“数据安全事件应急响应机制”转化为可执行的文旅创业行动。</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判断一项方案是否成立，要同时检查用户价值、交付能力与成本边界。</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先做小范围验证，再依据真实反馈调整产品，而不是依赖主观想象。</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421434"/>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827139"/>
            <a:ext cx="883959" cy="754261"/>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本节核心问题是：如何把“数据安全事件</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515642"/>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921347"/>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判断一项方案是否成立，要同时检查用户</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先做小范围验证，再依据真实反馈调整产</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内容依据：原书第3章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29 / 44</a:t>
            </a:r>
            <a:endParaRPr lang="en-US" sz="75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03 · AI时代文旅安全与智能风控</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数据安全事件应急响应机制｜场景应用</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把复杂工作拆成输入、处理、输出和复盘四个环节，可以降低试错成本。</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课堂讨论应回到具体场景、目标用户和可观察证据，避免空泛结论。</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行动方案需要明确负责人、完成时间、验收标准和风险预案。</a:t>
            </a:r>
            <a:endParaRPr lang="en-US" sz="1400" dirty="0"/>
          </a:p>
        </p:txBody>
      </p:sp>
      <p:sp>
        <p:nvSpPr>
          <p:cNvPr id="6" name="Text 4"/>
          <p:cNvSpPr/>
          <p:nvPr/>
        </p:nvSpPr>
        <p:spPr>
          <a:xfrm>
            <a:off x="4140845" y="1855291"/>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7" name="Text 5"/>
          <p:cNvSpPr/>
          <p:nvPr/>
        </p:nvSpPr>
        <p:spPr>
          <a:xfrm>
            <a:off x="4283342"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把复杂工作拆成输入、处理、输出和复盘</a:t>
            </a:r>
            <a:endParaRPr lang="en-US" sz="1300" dirty="0"/>
          </a:p>
        </p:txBody>
      </p:sp>
      <p:sp>
        <p:nvSpPr>
          <p:cNvPr id="8" name="Text 6"/>
          <p:cNvSpPr/>
          <p:nvPr/>
        </p:nvSpPr>
        <p:spPr>
          <a:xfrm>
            <a:off x="6521797" y="1855291"/>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9" name="Text 7"/>
          <p:cNvSpPr/>
          <p:nvPr/>
        </p:nvSpPr>
        <p:spPr>
          <a:xfrm>
            <a:off x="6664294"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课堂讨论应回到具体场景、目标用户和可</a:t>
            </a:r>
            <a:endParaRPr lang="en-US" sz="1300" dirty="0"/>
          </a:p>
        </p:txBody>
      </p:sp>
      <p:sp>
        <p:nvSpPr>
          <p:cNvPr id="10" name="Text 8"/>
          <p:cNvSpPr/>
          <p:nvPr/>
        </p:nvSpPr>
        <p:spPr>
          <a:xfrm>
            <a:off x="4140845" y="3087142"/>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11" name="Text 9"/>
          <p:cNvSpPr/>
          <p:nvPr/>
        </p:nvSpPr>
        <p:spPr>
          <a:xfrm>
            <a:off x="4283342" y="3423047"/>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行动方案需要明确负责人、完成时间、验</a:t>
            </a:r>
            <a:endParaRPr lang="en-US" sz="1300" dirty="0"/>
          </a:p>
        </p:txBody>
      </p:sp>
      <p:sp>
        <p:nvSpPr>
          <p:cNvPr id="12" name="Text 10"/>
          <p:cNvSpPr/>
          <p:nvPr/>
        </p:nvSpPr>
        <p:spPr>
          <a:xfrm>
            <a:off x="6521797" y="3087142"/>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13" name="Text 11"/>
          <p:cNvSpPr/>
          <p:nvPr/>
        </p:nvSpPr>
        <p:spPr>
          <a:xfrm>
            <a:off x="7486622" y="3534519"/>
            <a:ext cx="336855"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验证</a:t>
            </a:r>
            <a:endParaRPr lang="en-US" sz="13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内容依据：原书第3章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30 / 44</a:t>
            </a:r>
            <a:endParaRPr lang="en-US" sz="75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03 · AI时代文旅安全与智能风控</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复星旅文AI数据治理实践｜核心概念</a:t>
            </a:r>
            <a:endParaRPr lang="en-US" sz="2500" dirty="0"/>
          </a:p>
        </p:txBody>
      </p:sp>
      <p:sp>
        <p:nvSpPr>
          <p:cNvPr id="5" name="Text 3"/>
          <p:cNvSpPr/>
          <p:nvPr/>
        </p:nvSpPr>
        <p:spPr>
          <a:xfrm>
            <a:off x="355550" y="1794718"/>
            <a:ext cx="3505944" cy="2470696"/>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复星旅文AI Lab于2025年5月发布《AI数据治理白皮书》，是文旅行业在AI数据治理领域的标杆实践。</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白皮书的核心观点是：AI时代的数据治理不只是"合规要求"，更是"质量工程"——高质量的数据才能训练出高质量的AI模型，低质量的数…</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复星旅文的实践包括：建立"数据资产目录"——全面盘点企业拥有哪些数据、存在哪里、谁在使用；</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复星旅文AI Lab于2025年5月</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515642"/>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921347"/>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白皮书的核心观点是：AI时代的数据治</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421434"/>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827139"/>
            <a:ext cx="883959" cy="754261"/>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复星旅文的实践包括：建立"数据资产目</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内容依据：原书第3章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31 / 44</a:t>
            </a:r>
            <a:endParaRPr lang="en-US" sz="75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03 · AI时代文旅安全与智能风控</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复星旅文AI数据治理实践｜关键要素</a:t>
            </a:r>
            <a:endParaRPr lang="en-US" sz="2500" dirty="0"/>
          </a:p>
        </p:txBody>
      </p:sp>
      <p:sp>
        <p:nvSpPr>
          <p:cNvPr id="5" name="Text 3"/>
          <p:cNvSpPr/>
          <p:nvPr/>
        </p:nvSpPr>
        <p:spPr>
          <a:xfrm>
            <a:off x="355550" y="1904851"/>
            <a:ext cx="3505944" cy="2250281"/>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实施"数据分级分类"——将数据按敏感程度分为公开、内部、敏感、高度敏感四级，实施差异化的保护措施；</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部署"数据质量监控"——AI自动检测数据中的缺失、错误、不一致，持续提升数据质量；</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建立"AI模型治理"——对AI模型的训练数据、推理逻辑、输出结果进行全生命周期管理。</a:t>
            </a:r>
            <a:endParaRPr lang="en-US" sz="1400" dirty="0"/>
          </a:p>
        </p:txBody>
      </p:sp>
      <p:sp>
        <p:nvSpPr>
          <p:cNvPr id="6" name="Text 4"/>
          <p:cNvSpPr/>
          <p:nvPr/>
        </p:nvSpPr>
        <p:spPr>
          <a:xfrm>
            <a:off x="5943898" y="2509242"/>
            <a:ext cx="1041350" cy="1041350"/>
          </a:xfrm>
          <a:prstGeom prst="roundRect">
            <a:avLst>
              <a:gd name="adj" fmla="val 87809"/>
            </a:avLst>
          </a:prstGeom>
          <a:solidFill>
            <a:srgbClr val="126E72"/>
          </a:solidFill>
          <a:ln/>
        </p:spPr>
        <p:txBody>
          <a:bodyPr wrap="square" rtlCol="0" anchor="ctr"/>
          <a:lstStyle/>
          <a:p>
            <a:pPr indent="0" marL="0">
              <a:buNone/>
            </a:pPr>
            <a:endParaRPr lang="en-US" dirty="0"/>
          </a:p>
        </p:txBody>
      </p:sp>
      <p:sp>
        <p:nvSpPr>
          <p:cNvPr id="7" name="Text 5"/>
          <p:cNvSpPr/>
          <p:nvPr/>
        </p:nvSpPr>
        <p:spPr>
          <a:xfrm>
            <a:off x="6328481" y="293995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FFFFFF"/>
                </a:solidFill>
                <a:latin typeface="Arial" pitchFamily="34" charset="0"/>
                <a:ea typeface="Arial" pitchFamily="34" charset="-122"/>
                <a:cs typeface="Arial" pitchFamily="34" charset="-120"/>
              </a:rPr>
              <a:t>核心</a:t>
            </a:r>
            <a:endParaRPr lang="en-US" sz="1050" dirty="0"/>
          </a:p>
        </p:txBody>
      </p:sp>
      <p:sp>
        <p:nvSpPr>
          <p:cNvPr id="8" name="Text 6"/>
          <p:cNvSpPr/>
          <p:nvPr/>
        </p:nvSpPr>
        <p:spPr>
          <a:xfrm>
            <a:off x="468659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9" name="Text 7"/>
          <p:cNvSpPr/>
          <p:nvPr/>
        </p:nvSpPr>
        <p:spPr>
          <a:xfrm>
            <a:off x="469688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实施"数据分级分类"——将数据按敏感</a:t>
            </a:r>
            <a:endParaRPr lang="en-US" sz="1050" dirty="0"/>
          </a:p>
        </p:txBody>
      </p:sp>
      <p:sp>
        <p:nvSpPr>
          <p:cNvPr id="10" name="Text 8"/>
          <p:cNvSpPr/>
          <p:nvPr/>
        </p:nvSpPr>
        <p:spPr>
          <a:xfrm>
            <a:off x="732814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1" name="Text 9"/>
          <p:cNvSpPr/>
          <p:nvPr/>
        </p:nvSpPr>
        <p:spPr>
          <a:xfrm>
            <a:off x="733843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部署"数据质量监控"——AI自动检测</a:t>
            </a:r>
            <a:endParaRPr lang="en-US" sz="1050" dirty="0"/>
          </a:p>
        </p:txBody>
      </p:sp>
      <p:sp>
        <p:nvSpPr>
          <p:cNvPr id="12" name="Text 10"/>
          <p:cNvSpPr/>
          <p:nvPr/>
        </p:nvSpPr>
        <p:spPr>
          <a:xfrm>
            <a:off x="468659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3" name="Text 11"/>
          <p:cNvSpPr/>
          <p:nvPr/>
        </p:nvSpPr>
        <p:spPr>
          <a:xfrm>
            <a:off x="4696885" y="3763268"/>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建立"AI模型治理"——对AI模型的</a:t>
            </a:r>
            <a:endParaRPr lang="en-US" sz="1050" dirty="0"/>
          </a:p>
        </p:txBody>
      </p:sp>
      <p:sp>
        <p:nvSpPr>
          <p:cNvPr id="14" name="Text 12"/>
          <p:cNvSpPr/>
          <p:nvPr/>
        </p:nvSpPr>
        <p:spPr>
          <a:xfrm>
            <a:off x="732814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5" name="Text 13"/>
          <p:cNvSpPr/>
          <p:nvPr/>
        </p:nvSpPr>
        <p:spPr>
          <a:xfrm>
            <a:off x="7649331" y="394320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验证</a:t>
            </a:r>
            <a:endParaRPr lang="en-US" sz="105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内容依据：原书第3章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32 / 44</a:t>
            </a:r>
            <a:endParaRPr lang="en-US" sz="75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03 · AI时代文旅安全与智能风控</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复星旅文AI数据治理实践｜机制拆解</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本节核心问题是：如何把“复星旅文AI数据治理实践”转化为可执行的文旅创业行动。</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判断一项方案是否成立，要同时检查用户价值、交付能力与成本边界。</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先做小范围验证，再依据真实反馈调整产品，而不是依赖主观想象。</a:t>
            </a:r>
            <a:endParaRPr lang="en-US" sz="1400" dirty="0"/>
          </a:p>
        </p:txBody>
      </p:sp>
      <p:sp>
        <p:nvSpPr>
          <p:cNvPr id="6" name="Text 4"/>
          <p:cNvSpPr/>
          <p:nvPr/>
        </p:nvSpPr>
        <p:spPr>
          <a:xfrm>
            <a:off x="4140845" y="1997869"/>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7" name="Shape 5"/>
          <p:cNvSpPr/>
          <p:nvPr/>
        </p:nvSpPr>
        <p:spPr>
          <a:xfrm>
            <a:off x="4140845" y="2021681"/>
            <a:ext cx="2260253" cy="0"/>
          </a:xfrm>
          <a:prstGeom prst="line">
            <a:avLst/>
          </a:prstGeom>
          <a:noFill/>
          <a:ln w="47625">
            <a:solidFill>
              <a:srgbClr val="126E72"/>
            </a:solidFill>
            <a:prstDash val="solid"/>
          </a:ln>
        </p:spPr>
      </p:sp>
      <p:sp>
        <p:nvSpPr>
          <p:cNvPr id="8" name="Text 6"/>
          <p:cNvSpPr/>
          <p:nvPr/>
        </p:nvSpPr>
        <p:spPr>
          <a:xfrm>
            <a:off x="4293245" y="2197894"/>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1</a:t>
            </a:r>
            <a:endParaRPr lang="en-US" sz="900" dirty="0"/>
          </a:p>
        </p:txBody>
      </p:sp>
      <p:sp>
        <p:nvSpPr>
          <p:cNvPr id="9" name="Text 7"/>
          <p:cNvSpPr/>
          <p:nvPr/>
        </p:nvSpPr>
        <p:spPr>
          <a:xfrm>
            <a:off x="4293245" y="2402830"/>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本节核心问题是：如何把“复星旅文AI</a:t>
            </a:r>
            <a:endParaRPr lang="en-US" sz="1200" dirty="0"/>
          </a:p>
        </p:txBody>
      </p:sp>
      <p:sp>
        <p:nvSpPr>
          <p:cNvPr id="10" name="Text 8"/>
          <p:cNvSpPr/>
          <p:nvPr/>
        </p:nvSpPr>
        <p:spPr>
          <a:xfrm>
            <a:off x="6528048" y="1997869"/>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1" name="Shape 9"/>
          <p:cNvSpPr/>
          <p:nvPr/>
        </p:nvSpPr>
        <p:spPr>
          <a:xfrm>
            <a:off x="6528048" y="2021681"/>
            <a:ext cx="2260402" cy="0"/>
          </a:xfrm>
          <a:prstGeom prst="line">
            <a:avLst/>
          </a:prstGeom>
          <a:noFill/>
          <a:ln w="47625">
            <a:solidFill>
              <a:srgbClr val="126E72"/>
            </a:solidFill>
            <a:prstDash val="solid"/>
          </a:ln>
        </p:spPr>
      </p:sp>
      <p:sp>
        <p:nvSpPr>
          <p:cNvPr id="12" name="Text 10"/>
          <p:cNvSpPr/>
          <p:nvPr/>
        </p:nvSpPr>
        <p:spPr>
          <a:xfrm>
            <a:off x="6680448" y="2197894"/>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2</a:t>
            </a:r>
            <a:endParaRPr lang="en-US" sz="900" dirty="0"/>
          </a:p>
        </p:txBody>
      </p:sp>
      <p:sp>
        <p:nvSpPr>
          <p:cNvPr id="13" name="Text 11"/>
          <p:cNvSpPr/>
          <p:nvPr/>
        </p:nvSpPr>
        <p:spPr>
          <a:xfrm>
            <a:off x="6680448" y="2402830"/>
            <a:ext cx="1994714"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判断一项方案是否成立，要同时检查用户</a:t>
            </a:r>
            <a:endParaRPr lang="en-US" sz="1200" dirty="0"/>
          </a:p>
        </p:txBody>
      </p:sp>
      <p:sp>
        <p:nvSpPr>
          <p:cNvPr id="14" name="Text 12"/>
          <p:cNvSpPr/>
          <p:nvPr/>
        </p:nvSpPr>
        <p:spPr>
          <a:xfrm>
            <a:off x="4140845" y="3093541"/>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5" name="Shape 13"/>
          <p:cNvSpPr/>
          <p:nvPr/>
        </p:nvSpPr>
        <p:spPr>
          <a:xfrm>
            <a:off x="4140845" y="3117354"/>
            <a:ext cx="2260253" cy="0"/>
          </a:xfrm>
          <a:prstGeom prst="line">
            <a:avLst/>
          </a:prstGeom>
          <a:noFill/>
          <a:ln w="47625">
            <a:solidFill>
              <a:srgbClr val="126E72"/>
            </a:solidFill>
            <a:prstDash val="solid"/>
          </a:ln>
        </p:spPr>
      </p:sp>
      <p:sp>
        <p:nvSpPr>
          <p:cNvPr id="16" name="Text 14"/>
          <p:cNvSpPr/>
          <p:nvPr/>
        </p:nvSpPr>
        <p:spPr>
          <a:xfrm>
            <a:off x="4293245" y="3293566"/>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3</a:t>
            </a:r>
            <a:endParaRPr lang="en-US" sz="900" dirty="0"/>
          </a:p>
        </p:txBody>
      </p:sp>
      <p:sp>
        <p:nvSpPr>
          <p:cNvPr id="17" name="Text 15"/>
          <p:cNvSpPr/>
          <p:nvPr/>
        </p:nvSpPr>
        <p:spPr>
          <a:xfrm>
            <a:off x="4293245" y="3498503"/>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先做小范围验证，再依据真实反馈调整产</a:t>
            </a:r>
            <a:endParaRPr lang="en-US" sz="1200" dirty="0"/>
          </a:p>
        </p:txBody>
      </p:sp>
      <p:sp>
        <p:nvSpPr>
          <p:cNvPr id="18" name="Text 16"/>
          <p:cNvSpPr/>
          <p:nvPr/>
        </p:nvSpPr>
        <p:spPr>
          <a:xfrm>
            <a:off x="6528048" y="3093541"/>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9" name="Shape 17"/>
          <p:cNvSpPr/>
          <p:nvPr/>
        </p:nvSpPr>
        <p:spPr>
          <a:xfrm>
            <a:off x="6528048" y="3117354"/>
            <a:ext cx="2260402" cy="0"/>
          </a:xfrm>
          <a:prstGeom prst="line">
            <a:avLst/>
          </a:prstGeom>
          <a:noFill/>
          <a:ln w="47625">
            <a:solidFill>
              <a:srgbClr val="126E72"/>
            </a:solidFill>
            <a:prstDash val="solid"/>
          </a:ln>
        </p:spPr>
      </p:sp>
      <p:sp>
        <p:nvSpPr>
          <p:cNvPr id="20" name="Text 18"/>
          <p:cNvSpPr/>
          <p:nvPr/>
        </p:nvSpPr>
        <p:spPr>
          <a:xfrm>
            <a:off x="6680448" y="3293566"/>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4</a:t>
            </a:r>
            <a:endParaRPr lang="en-US" sz="900" dirty="0"/>
          </a:p>
        </p:txBody>
      </p:sp>
      <p:sp>
        <p:nvSpPr>
          <p:cNvPr id="21" name="Text 19"/>
          <p:cNvSpPr/>
          <p:nvPr/>
        </p:nvSpPr>
        <p:spPr>
          <a:xfrm>
            <a:off x="6680448" y="3498503"/>
            <a:ext cx="1994714"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内容依据：原书第3章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33 / 44</a:t>
            </a:r>
            <a:endParaRPr lang="en-US" sz="75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03 · AI时代文旅安全与智能风控</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复星旅文AI数据治理实践｜方法路径</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把复杂工作拆成输入、处理、输出和复盘四个环节，可以降低试错成本。</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课堂讨论应回到具体场景、目标用户和可观察证据，避免空泛结论。</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行动方案需要明确负责人、完成时间、验收标准和风险预案。</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421434"/>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827139"/>
            <a:ext cx="883959" cy="754261"/>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把复杂工作拆成输入、处理、输出和复盘</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515642"/>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921347"/>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课堂讨论应回到具体场景、目标用户和可</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行动方案需要明确负责人、完成时间、验</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内容依据：原书第3章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34 / 44</a:t>
            </a:r>
            <a:endParaRPr lang="en-US" sz="75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03 · AI时代文旅安全与智能风控</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复星旅文AI数据治理实践｜工具与数据</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AI可以提升效率，但文化判断、伦理责任和最终决策仍由人承担。</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形成可复用模板后，再考虑自动化、产品化和规模化。</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复盘时区分结果、过程与假设，找出真正影响成败的关键变量。</a:t>
            </a:r>
            <a:endParaRPr lang="en-US" sz="1400" dirty="0"/>
          </a:p>
        </p:txBody>
      </p:sp>
      <p:sp>
        <p:nvSpPr>
          <p:cNvPr id="6" name="Text 4"/>
          <p:cNvSpPr/>
          <p:nvPr/>
        </p:nvSpPr>
        <p:spPr>
          <a:xfrm>
            <a:off x="4140845" y="1855291"/>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7" name="Text 5"/>
          <p:cNvSpPr/>
          <p:nvPr/>
        </p:nvSpPr>
        <p:spPr>
          <a:xfrm>
            <a:off x="4283342"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AI可以提升效率，但文化判断、伦理责</a:t>
            </a:r>
            <a:endParaRPr lang="en-US" sz="1300" dirty="0"/>
          </a:p>
        </p:txBody>
      </p:sp>
      <p:sp>
        <p:nvSpPr>
          <p:cNvPr id="8" name="Text 6"/>
          <p:cNvSpPr/>
          <p:nvPr/>
        </p:nvSpPr>
        <p:spPr>
          <a:xfrm>
            <a:off x="6521797" y="1855291"/>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9" name="Text 7"/>
          <p:cNvSpPr/>
          <p:nvPr/>
        </p:nvSpPr>
        <p:spPr>
          <a:xfrm>
            <a:off x="6664294"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形成可复用模板后，再考虑自动化、产品</a:t>
            </a:r>
            <a:endParaRPr lang="en-US" sz="1300" dirty="0"/>
          </a:p>
        </p:txBody>
      </p:sp>
      <p:sp>
        <p:nvSpPr>
          <p:cNvPr id="10" name="Text 8"/>
          <p:cNvSpPr/>
          <p:nvPr/>
        </p:nvSpPr>
        <p:spPr>
          <a:xfrm>
            <a:off x="4140845" y="3087142"/>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11" name="Text 9"/>
          <p:cNvSpPr/>
          <p:nvPr/>
        </p:nvSpPr>
        <p:spPr>
          <a:xfrm>
            <a:off x="4283342" y="3423047"/>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复盘时区分结果、过程与假设，找出真正</a:t>
            </a:r>
            <a:endParaRPr lang="en-US" sz="1300" dirty="0"/>
          </a:p>
        </p:txBody>
      </p:sp>
      <p:sp>
        <p:nvSpPr>
          <p:cNvPr id="12" name="Text 10"/>
          <p:cNvSpPr/>
          <p:nvPr/>
        </p:nvSpPr>
        <p:spPr>
          <a:xfrm>
            <a:off x="6521797" y="3087142"/>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13" name="Text 11"/>
          <p:cNvSpPr/>
          <p:nvPr/>
        </p:nvSpPr>
        <p:spPr>
          <a:xfrm>
            <a:off x="7486622" y="3534519"/>
            <a:ext cx="336855"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验证</a:t>
            </a:r>
            <a:endParaRPr lang="en-US" sz="13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内容依据：原书第3章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35 / 44</a:t>
            </a:r>
            <a:endParaRPr lang="en-US" sz="75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03 · AI时代文旅安全与智能风控</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复星旅文AI数据治理实践｜场景应用</a:t>
            </a:r>
            <a:endParaRPr lang="en-US" sz="2500" dirty="0"/>
          </a:p>
        </p:txBody>
      </p:sp>
      <p:sp>
        <p:nvSpPr>
          <p:cNvPr id="5" name="Text 3"/>
          <p:cNvSpPr/>
          <p:nvPr/>
        </p:nvSpPr>
        <p:spPr>
          <a:xfrm>
            <a:off x="355550" y="1904851"/>
            <a:ext cx="3505944" cy="2250281"/>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把本节方法应用到一个贵州或安顺文旅案例，检验其适用边界。</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复星旅文AI Lab于2025年5月发布《AI数据治理白皮书》，是文旅行业在AI数据治理领域的标杆实践。</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白皮书的核心观点是：AI时代的数据治理不只是"合规要求"，更是"质量工程"——高质量的数据才能训练出高质量的AI模型，低质量的数…</a:t>
            </a:r>
            <a:endParaRPr lang="en-US" sz="1400" dirty="0"/>
          </a:p>
        </p:txBody>
      </p:sp>
      <p:sp>
        <p:nvSpPr>
          <p:cNvPr id="6" name="Text 4"/>
          <p:cNvSpPr/>
          <p:nvPr/>
        </p:nvSpPr>
        <p:spPr>
          <a:xfrm>
            <a:off x="4140845" y="1855738"/>
            <a:ext cx="2416671" cy="665262"/>
          </a:xfrm>
          <a:prstGeom prst="rect">
            <a:avLst/>
          </a:prstGeom>
          <a:solidFill>
            <a:srgbClr val="126E72"/>
          </a:solidFill>
          <a:ln/>
        </p:spPr>
        <p:txBody>
          <a:bodyPr wrap="square" rtlCol="0" anchor="ctr"/>
          <a:lstStyle/>
          <a:p>
            <a:pPr indent="0" marL="0">
              <a:buNone/>
            </a:pPr>
            <a:endParaRPr lang="en-US" dirty="0"/>
          </a:p>
        </p:txBody>
      </p:sp>
      <p:sp>
        <p:nvSpPr>
          <p:cNvPr id="7" name="Text 5"/>
          <p:cNvSpPr/>
          <p:nvPr/>
        </p:nvSpPr>
        <p:spPr>
          <a:xfrm>
            <a:off x="4318546" y="1982688"/>
            <a:ext cx="210249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把本节方法应用到一个贵州或安顺文旅案</a:t>
            </a:r>
            <a:endParaRPr lang="en-US" sz="1200" dirty="0"/>
          </a:p>
        </p:txBody>
      </p:sp>
      <p:sp>
        <p:nvSpPr>
          <p:cNvPr id="8" name="Text 6"/>
          <p:cNvSpPr/>
          <p:nvPr/>
        </p:nvSpPr>
        <p:spPr>
          <a:xfrm>
            <a:off x="4140845" y="2622500"/>
            <a:ext cx="3067348" cy="459581"/>
          </a:xfrm>
          <a:prstGeom prst="rect">
            <a:avLst/>
          </a:prstGeom>
          <a:solidFill>
            <a:srgbClr val="3A9795"/>
          </a:solidFill>
          <a:ln/>
        </p:spPr>
        <p:txBody>
          <a:bodyPr wrap="square" rtlCol="0" anchor="ctr"/>
          <a:lstStyle/>
          <a:p>
            <a:pPr indent="0" marL="0">
              <a:buNone/>
            </a:pPr>
            <a:endParaRPr lang="en-US" dirty="0"/>
          </a:p>
        </p:txBody>
      </p:sp>
      <p:sp>
        <p:nvSpPr>
          <p:cNvPr id="9" name="Text 7"/>
          <p:cNvSpPr/>
          <p:nvPr/>
        </p:nvSpPr>
        <p:spPr>
          <a:xfrm>
            <a:off x="4318546" y="2749451"/>
            <a:ext cx="276618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复星旅文AI Lab于2025年5月</a:t>
            </a:r>
            <a:endParaRPr lang="en-US" sz="1200" dirty="0"/>
          </a:p>
        </p:txBody>
      </p:sp>
      <p:sp>
        <p:nvSpPr>
          <p:cNvPr id="10" name="Text 8"/>
          <p:cNvSpPr/>
          <p:nvPr/>
        </p:nvSpPr>
        <p:spPr>
          <a:xfrm>
            <a:off x="4140845" y="3183582"/>
            <a:ext cx="3718024" cy="459581"/>
          </a:xfrm>
          <a:prstGeom prst="rect">
            <a:avLst/>
          </a:prstGeom>
          <a:solidFill>
            <a:srgbClr val="126E72"/>
          </a:solidFill>
          <a:ln/>
        </p:spPr>
        <p:txBody>
          <a:bodyPr wrap="square" rtlCol="0" anchor="ctr"/>
          <a:lstStyle/>
          <a:p>
            <a:pPr indent="0" marL="0">
              <a:buNone/>
            </a:pPr>
            <a:endParaRPr lang="en-US" dirty="0"/>
          </a:p>
        </p:txBody>
      </p:sp>
      <p:sp>
        <p:nvSpPr>
          <p:cNvPr id="11" name="Text 9"/>
          <p:cNvSpPr/>
          <p:nvPr/>
        </p:nvSpPr>
        <p:spPr>
          <a:xfrm>
            <a:off x="4318546" y="3310533"/>
            <a:ext cx="342987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白皮书的核心观点是：AI时代的数据治</a:t>
            </a:r>
            <a:endParaRPr lang="en-US" sz="1200" dirty="0"/>
          </a:p>
        </p:txBody>
      </p:sp>
      <p:sp>
        <p:nvSpPr>
          <p:cNvPr id="12" name="Text 10"/>
          <p:cNvSpPr/>
          <p:nvPr/>
        </p:nvSpPr>
        <p:spPr>
          <a:xfrm>
            <a:off x="4140845" y="3744664"/>
            <a:ext cx="4368701" cy="459581"/>
          </a:xfrm>
          <a:prstGeom prst="rect">
            <a:avLst/>
          </a:prstGeom>
          <a:solidFill>
            <a:srgbClr val="3A9795"/>
          </a:solidFill>
          <a:ln/>
        </p:spPr>
        <p:txBody>
          <a:bodyPr wrap="square" rtlCol="0" anchor="ctr"/>
          <a:lstStyle/>
          <a:p>
            <a:pPr indent="0" marL="0">
              <a:buNone/>
            </a:pPr>
            <a:endParaRPr lang="en-US" dirty="0"/>
          </a:p>
        </p:txBody>
      </p:sp>
      <p:sp>
        <p:nvSpPr>
          <p:cNvPr id="13" name="Text 11"/>
          <p:cNvSpPr/>
          <p:nvPr/>
        </p:nvSpPr>
        <p:spPr>
          <a:xfrm>
            <a:off x="4318546" y="3871615"/>
            <a:ext cx="409356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验证</a:t>
            </a:r>
            <a:endParaRPr lang="en-US" sz="12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内容依据：原书第3章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36 / 44</a:t>
            </a:r>
            <a:endParaRPr lang="en-US" sz="750"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03 · AI时代文旅安全与智能风控</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本章综合框架</a:t>
            </a:r>
            <a:endParaRPr lang="en-US" sz="2500" dirty="0"/>
          </a:p>
        </p:txBody>
      </p:sp>
      <p:sp>
        <p:nvSpPr>
          <p:cNvPr id="5" name="Text 3"/>
          <p:cNvSpPr/>
          <p:nvPr/>
        </p:nvSpPr>
        <p:spPr>
          <a:xfrm>
            <a:off x="355550" y="2434828"/>
            <a:ext cx="3576063" cy="1190327"/>
          </a:xfrm>
          <a:prstGeom prst="rect">
            <a:avLst/>
          </a:prstGeom>
          <a:noFill/>
          <a:ln/>
        </p:spPr>
        <p:txBody>
          <a:bodyPr wrap="square" lIns="0" tIns="0" rIns="0" bIns="0" rtlCol="0" anchor="t"/>
          <a:lstStyle/>
          <a:p>
            <a:pPr algn="l" indent="0" marL="0">
              <a:lnSpc>
                <a:spcPts val="3125"/>
              </a:lnSpc>
              <a:buNone/>
            </a:pPr>
            <a:r>
              <a:rPr lang="en-US" sz="2500" b="1" dirty="0">
                <a:solidFill>
                  <a:srgbClr val="126E72"/>
                </a:solidFill>
                <a:latin typeface="Arial" pitchFamily="34" charset="0"/>
                <a:ea typeface="Arial" pitchFamily="34" charset="-122"/>
                <a:cs typeface="Arial" pitchFamily="34" charset="-120"/>
              </a:rPr>
              <a:t>从概念、机制到行动，形成可验证、可交付、可复盘的学习闭环。</a:t>
            </a:r>
            <a:endParaRPr lang="en-US" sz="2500" dirty="0"/>
          </a:p>
        </p:txBody>
      </p:sp>
      <p:sp>
        <p:nvSpPr>
          <p:cNvPr id="6" name="Text 4"/>
          <p:cNvSpPr/>
          <p:nvPr/>
        </p:nvSpPr>
        <p:spPr>
          <a:xfrm>
            <a:off x="4140845" y="2434679"/>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64657" y="2434679"/>
            <a:ext cx="0" cy="337691"/>
          </a:xfrm>
          <a:prstGeom prst="line">
            <a:avLst/>
          </a:prstGeom>
          <a:noFill/>
          <a:ln w="47625">
            <a:solidFill>
              <a:srgbClr val="3A9795"/>
            </a:solidFill>
            <a:prstDash val="solid"/>
          </a:ln>
        </p:spPr>
      </p:sp>
      <p:sp>
        <p:nvSpPr>
          <p:cNvPr id="8" name="Text 6"/>
          <p:cNvSpPr/>
          <p:nvPr/>
        </p:nvSpPr>
        <p:spPr>
          <a:xfrm>
            <a:off x="4302770" y="2523530"/>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游客个人信息保护的法律要求</a:t>
            </a:r>
            <a:endParaRPr lang="en-US" sz="1050" dirty="0"/>
          </a:p>
        </p:txBody>
      </p:sp>
      <p:sp>
        <p:nvSpPr>
          <p:cNvPr id="9" name="Text 7"/>
          <p:cNvSpPr/>
          <p:nvPr/>
        </p:nvSpPr>
        <p:spPr>
          <a:xfrm>
            <a:off x="6508998" y="2434679"/>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0" name="Shape 8"/>
          <p:cNvSpPr/>
          <p:nvPr/>
        </p:nvSpPr>
        <p:spPr>
          <a:xfrm>
            <a:off x="6532811" y="2434679"/>
            <a:ext cx="0" cy="337691"/>
          </a:xfrm>
          <a:prstGeom prst="line">
            <a:avLst/>
          </a:prstGeom>
          <a:noFill/>
          <a:ln w="47625">
            <a:solidFill>
              <a:srgbClr val="3A9795"/>
            </a:solidFill>
            <a:prstDash val="solid"/>
          </a:ln>
        </p:spPr>
      </p:sp>
      <p:sp>
        <p:nvSpPr>
          <p:cNvPr id="11" name="Text 9"/>
          <p:cNvSpPr/>
          <p:nvPr/>
        </p:nvSpPr>
        <p:spPr>
          <a:xfrm>
            <a:off x="6670923" y="2523530"/>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AI时代的数据采集边界与合规</a:t>
            </a:r>
            <a:endParaRPr lang="en-US" sz="1050" dirty="0"/>
          </a:p>
        </p:txBody>
      </p:sp>
      <p:sp>
        <p:nvSpPr>
          <p:cNvPr id="12" name="Text 10"/>
          <p:cNvSpPr/>
          <p:nvPr/>
        </p:nvSpPr>
        <p:spPr>
          <a:xfrm>
            <a:off x="4140845" y="2861221"/>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3" name="Shape 11"/>
          <p:cNvSpPr/>
          <p:nvPr/>
        </p:nvSpPr>
        <p:spPr>
          <a:xfrm>
            <a:off x="4164657" y="2861221"/>
            <a:ext cx="0" cy="337691"/>
          </a:xfrm>
          <a:prstGeom prst="line">
            <a:avLst/>
          </a:prstGeom>
          <a:noFill/>
          <a:ln w="47625">
            <a:solidFill>
              <a:srgbClr val="3A9795"/>
            </a:solidFill>
            <a:prstDash val="solid"/>
          </a:ln>
        </p:spPr>
      </p:sp>
      <p:sp>
        <p:nvSpPr>
          <p:cNvPr id="14" name="Text 12"/>
          <p:cNvSpPr/>
          <p:nvPr/>
        </p:nvSpPr>
        <p:spPr>
          <a:xfrm>
            <a:off x="4302770" y="2950071"/>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文旅平台的网络安全防护</a:t>
            </a:r>
            <a:endParaRPr lang="en-US" sz="1050" dirty="0"/>
          </a:p>
        </p:txBody>
      </p:sp>
      <p:sp>
        <p:nvSpPr>
          <p:cNvPr id="15" name="Text 13"/>
          <p:cNvSpPr/>
          <p:nvPr/>
        </p:nvSpPr>
        <p:spPr>
          <a:xfrm>
            <a:off x="6508998" y="2861221"/>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6" name="Shape 14"/>
          <p:cNvSpPr/>
          <p:nvPr/>
        </p:nvSpPr>
        <p:spPr>
          <a:xfrm>
            <a:off x="6532811" y="2861221"/>
            <a:ext cx="0" cy="337691"/>
          </a:xfrm>
          <a:prstGeom prst="line">
            <a:avLst/>
          </a:prstGeom>
          <a:noFill/>
          <a:ln w="47625">
            <a:solidFill>
              <a:srgbClr val="3A9795"/>
            </a:solidFill>
            <a:prstDash val="solid"/>
          </a:ln>
        </p:spPr>
      </p:sp>
      <p:sp>
        <p:nvSpPr>
          <p:cNvPr id="17" name="Text 15"/>
          <p:cNvSpPr/>
          <p:nvPr/>
        </p:nvSpPr>
        <p:spPr>
          <a:xfrm>
            <a:off x="6670923" y="2950071"/>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数据安全事件应急响应机制</a:t>
            </a:r>
            <a:endParaRPr lang="en-US" sz="1050" dirty="0"/>
          </a:p>
        </p:txBody>
      </p:sp>
      <p:sp>
        <p:nvSpPr>
          <p:cNvPr id="18" name="Text 16"/>
          <p:cNvSpPr/>
          <p:nvPr/>
        </p:nvSpPr>
        <p:spPr>
          <a:xfrm>
            <a:off x="4140845" y="3287762"/>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4164657" y="3287762"/>
            <a:ext cx="0" cy="337691"/>
          </a:xfrm>
          <a:prstGeom prst="line">
            <a:avLst/>
          </a:prstGeom>
          <a:noFill/>
          <a:ln w="47625">
            <a:solidFill>
              <a:srgbClr val="3A9795"/>
            </a:solidFill>
            <a:prstDash val="solid"/>
          </a:ln>
        </p:spPr>
      </p:sp>
      <p:sp>
        <p:nvSpPr>
          <p:cNvPr id="20" name="Text 18"/>
          <p:cNvSpPr/>
          <p:nvPr/>
        </p:nvSpPr>
        <p:spPr>
          <a:xfrm>
            <a:off x="4302770" y="3376613"/>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复星旅文AI数据治理实践</a:t>
            </a:r>
            <a:endParaRPr lang="en-US" sz="1050" dirty="0"/>
          </a:p>
        </p:txBody>
      </p:sp>
      <p:sp>
        <p:nvSpPr>
          <p:cNvPr id="21" name="Shape 19"/>
          <p:cNvSpPr/>
          <p:nvPr/>
        </p:nvSpPr>
        <p:spPr>
          <a:xfrm>
            <a:off x="355550" y="4870549"/>
            <a:ext cx="8432899" cy="0"/>
          </a:xfrm>
          <a:prstGeom prst="line">
            <a:avLst/>
          </a:prstGeom>
          <a:noFill/>
          <a:ln w="9525">
            <a:solidFill>
              <a:srgbClr val="CCD8D5"/>
            </a:solidFill>
            <a:prstDash val="solid"/>
          </a:ln>
        </p:spPr>
      </p:sp>
      <p:sp>
        <p:nvSpPr>
          <p:cNvPr id="22" name="Text 20"/>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内容依据：原书第3章</a:t>
            </a:r>
            <a:endParaRPr lang="en-US" sz="750" dirty="0"/>
          </a:p>
        </p:txBody>
      </p:sp>
      <p:sp>
        <p:nvSpPr>
          <p:cNvPr id="23" name="Text 21"/>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37 / 44</a:t>
            </a:r>
            <a:endParaRPr lang="en-US" sz="750"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03 · AI时代文旅安全与智能风控</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证据链：从观点到可验证判断</a:t>
            </a:r>
            <a:endParaRPr lang="en-US" sz="2500" dirty="0"/>
          </a:p>
        </p:txBody>
      </p:sp>
      <p:sp>
        <p:nvSpPr>
          <p:cNvPr id="5" name="Text 3"/>
          <p:cNvSpPr/>
          <p:nvPr/>
        </p:nvSpPr>
        <p:spPr>
          <a:xfrm>
            <a:off x="355550" y="2411462"/>
            <a:ext cx="3505944" cy="1237059"/>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明确观点与分析单位</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寻找数据、案例或政策依据</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检查证据边界与反例</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形成可复核的结论</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明确观点与分析单位</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609999"/>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3015704"/>
            <a:ext cx="884110"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寻找数据、案例或政策依据</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检查证据边界与反例</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形成可复核的结论</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内容依据：原书第3章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38 / 44</a:t>
            </a:r>
            <a:endParaRPr lang="en-US" sz="750"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03 · AI时代文旅安全与智能风控</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贵州案例迁移：从地方实践提炼机制</a:t>
            </a:r>
            <a:endParaRPr lang="en-US" sz="2500" dirty="0"/>
          </a:p>
        </p:txBody>
      </p:sp>
      <p:sp>
        <p:nvSpPr>
          <p:cNvPr id="5" name="Text 3"/>
          <p:cNvSpPr/>
          <p:nvPr/>
        </p:nvSpPr>
        <p:spPr>
          <a:xfrm>
            <a:off x="355550" y="2411462"/>
            <a:ext cx="3505944" cy="1237059"/>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还原案例背景与约束</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识别关键技术或运营机制</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比较可复制与不可复制因素</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提出适用于安顺的改进方案</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还原案例背景与约束</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609999"/>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3015704"/>
            <a:ext cx="884110"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识别关键技术或运营机制</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比较可复制与不可复制因素</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提出适用于安顺的改进方案</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内容依据：原书第3章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39 / 44</a:t>
            </a:r>
            <a:endParaRPr lang="en-US" sz="750"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03 · AI时代文旅安全与智能风控</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风险、伦理与治理检查</a:t>
            </a:r>
            <a:endParaRPr lang="en-US" sz="2500" dirty="0"/>
          </a:p>
        </p:txBody>
      </p:sp>
      <p:sp>
        <p:nvSpPr>
          <p:cNvPr id="5" name="Text 3"/>
          <p:cNvSpPr/>
          <p:nvPr/>
        </p:nvSpPr>
        <p:spPr>
          <a:xfrm>
            <a:off x="355550" y="2411462"/>
            <a:ext cx="3505944" cy="1237059"/>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隐私与数据安全</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文化表达与社区权益</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技术依赖与数字鸿沟</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商业价值与公共价值平衡</a:t>
            </a:r>
            <a:endParaRPr lang="en-US" sz="1400" dirty="0"/>
          </a:p>
        </p:txBody>
      </p:sp>
      <p:sp>
        <p:nvSpPr>
          <p:cNvPr id="6" name="Text 4"/>
          <p:cNvSpPr/>
          <p:nvPr/>
        </p:nvSpPr>
        <p:spPr>
          <a:xfrm>
            <a:off x="5943898" y="2509242"/>
            <a:ext cx="1041350" cy="1041350"/>
          </a:xfrm>
          <a:prstGeom prst="roundRect">
            <a:avLst>
              <a:gd name="adj" fmla="val 87809"/>
            </a:avLst>
          </a:prstGeom>
          <a:solidFill>
            <a:srgbClr val="126E72"/>
          </a:solidFill>
          <a:ln/>
        </p:spPr>
        <p:txBody>
          <a:bodyPr wrap="square" rtlCol="0" anchor="ctr"/>
          <a:lstStyle/>
          <a:p>
            <a:pPr indent="0" marL="0">
              <a:buNone/>
            </a:pPr>
            <a:endParaRPr lang="en-US" dirty="0"/>
          </a:p>
        </p:txBody>
      </p:sp>
      <p:sp>
        <p:nvSpPr>
          <p:cNvPr id="7" name="Text 5"/>
          <p:cNvSpPr/>
          <p:nvPr/>
        </p:nvSpPr>
        <p:spPr>
          <a:xfrm>
            <a:off x="6328481" y="293995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FFFFFF"/>
                </a:solidFill>
                <a:latin typeface="Arial" pitchFamily="34" charset="0"/>
                <a:ea typeface="Arial" pitchFamily="34" charset="-122"/>
                <a:cs typeface="Arial" pitchFamily="34" charset="-120"/>
              </a:rPr>
              <a:t>核心</a:t>
            </a:r>
            <a:endParaRPr lang="en-US" sz="1050" dirty="0"/>
          </a:p>
        </p:txBody>
      </p:sp>
      <p:sp>
        <p:nvSpPr>
          <p:cNvPr id="8" name="Text 6"/>
          <p:cNvSpPr/>
          <p:nvPr/>
        </p:nvSpPr>
        <p:spPr>
          <a:xfrm>
            <a:off x="468659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9" name="Text 7"/>
          <p:cNvSpPr/>
          <p:nvPr/>
        </p:nvSpPr>
        <p:spPr>
          <a:xfrm>
            <a:off x="4696885" y="1846808"/>
            <a:ext cx="893826" cy="359866"/>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隐私与数据安全</a:t>
            </a:r>
            <a:endParaRPr lang="en-US" sz="1050" dirty="0"/>
          </a:p>
        </p:txBody>
      </p:sp>
      <p:sp>
        <p:nvSpPr>
          <p:cNvPr id="10" name="Text 8"/>
          <p:cNvSpPr/>
          <p:nvPr/>
        </p:nvSpPr>
        <p:spPr>
          <a:xfrm>
            <a:off x="732814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1" name="Text 9"/>
          <p:cNvSpPr/>
          <p:nvPr/>
        </p:nvSpPr>
        <p:spPr>
          <a:xfrm>
            <a:off x="7338435" y="1846808"/>
            <a:ext cx="893826" cy="359866"/>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文化表达与社区权益</a:t>
            </a:r>
            <a:endParaRPr lang="en-US" sz="1050" dirty="0"/>
          </a:p>
        </p:txBody>
      </p:sp>
      <p:sp>
        <p:nvSpPr>
          <p:cNvPr id="12" name="Text 10"/>
          <p:cNvSpPr/>
          <p:nvPr/>
        </p:nvSpPr>
        <p:spPr>
          <a:xfrm>
            <a:off x="468659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3" name="Text 11"/>
          <p:cNvSpPr/>
          <p:nvPr/>
        </p:nvSpPr>
        <p:spPr>
          <a:xfrm>
            <a:off x="4696885" y="3853309"/>
            <a:ext cx="893826" cy="359866"/>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技术依赖与数字鸿沟</a:t>
            </a:r>
            <a:endParaRPr lang="en-US" sz="1050" dirty="0"/>
          </a:p>
        </p:txBody>
      </p:sp>
      <p:sp>
        <p:nvSpPr>
          <p:cNvPr id="14" name="Text 12"/>
          <p:cNvSpPr/>
          <p:nvPr/>
        </p:nvSpPr>
        <p:spPr>
          <a:xfrm>
            <a:off x="732814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5" name="Text 13"/>
          <p:cNvSpPr/>
          <p:nvPr/>
        </p:nvSpPr>
        <p:spPr>
          <a:xfrm>
            <a:off x="7338435" y="3853309"/>
            <a:ext cx="893826" cy="359866"/>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商业价值与公共价值平衡</a:t>
            </a:r>
            <a:endParaRPr lang="en-US" sz="105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内容依据：原书第3章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40 / 44</a:t>
            </a:r>
            <a:endParaRPr lang="en-US" sz="750"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03 · AI时代文旅安全与智能风控</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课堂工作坊：绘制一页分析画布</a:t>
            </a:r>
            <a:endParaRPr lang="en-US" sz="2500" dirty="0"/>
          </a:p>
        </p:txBody>
      </p:sp>
      <p:sp>
        <p:nvSpPr>
          <p:cNvPr id="5" name="Text 3"/>
          <p:cNvSpPr/>
          <p:nvPr/>
        </p:nvSpPr>
        <p:spPr>
          <a:xfrm>
            <a:off x="355550" y="2411462"/>
            <a:ext cx="3505944" cy="1237059"/>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界定对象与目标用户</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标出资源、技术与参与者关系</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写出价值创造机制</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列出证据与待验证假设</a:t>
            </a:r>
            <a:endParaRPr lang="en-US" sz="1400" dirty="0"/>
          </a:p>
        </p:txBody>
      </p:sp>
      <p:sp>
        <p:nvSpPr>
          <p:cNvPr id="6" name="Text 4"/>
          <p:cNvSpPr/>
          <p:nvPr/>
        </p:nvSpPr>
        <p:spPr>
          <a:xfrm>
            <a:off x="4140845" y="2100709"/>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7" name="Shape 5"/>
          <p:cNvSpPr/>
          <p:nvPr/>
        </p:nvSpPr>
        <p:spPr>
          <a:xfrm>
            <a:off x="4140845" y="2124521"/>
            <a:ext cx="2260253" cy="0"/>
          </a:xfrm>
          <a:prstGeom prst="line">
            <a:avLst/>
          </a:prstGeom>
          <a:noFill/>
          <a:ln w="47625">
            <a:solidFill>
              <a:srgbClr val="126E72"/>
            </a:solidFill>
            <a:prstDash val="solid"/>
          </a:ln>
        </p:spPr>
      </p:sp>
      <p:sp>
        <p:nvSpPr>
          <p:cNvPr id="8" name="Text 6"/>
          <p:cNvSpPr/>
          <p:nvPr/>
        </p:nvSpPr>
        <p:spPr>
          <a:xfrm>
            <a:off x="4293245" y="2300734"/>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1</a:t>
            </a:r>
            <a:endParaRPr lang="en-US" sz="900" dirty="0"/>
          </a:p>
        </p:txBody>
      </p:sp>
      <p:sp>
        <p:nvSpPr>
          <p:cNvPr id="9" name="Text 7"/>
          <p:cNvSpPr/>
          <p:nvPr/>
        </p:nvSpPr>
        <p:spPr>
          <a:xfrm>
            <a:off x="4293245" y="2505670"/>
            <a:ext cx="1994562"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界定对象与目标用户</a:t>
            </a:r>
            <a:endParaRPr lang="en-US" sz="1200" dirty="0"/>
          </a:p>
        </p:txBody>
      </p:sp>
      <p:sp>
        <p:nvSpPr>
          <p:cNvPr id="10" name="Text 8"/>
          <p:cNvSpPr/>
          <p:nvPr/>
        </p:nvSpPr>
        <p:spPr>
          <a:xfrm>
            <a:off x="6528048" y="2100709"/>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1" name="Shape 9"/>
          <p:cNvSpPr/>
          <p:nvPr/>
        </p:nvSpPr>
        <p:spPr>
          <a:xfrm>
            <a:off x="6528048" y="2124521"/>
            <a:ext cx="2260402" cy="0"/>
          </a:xfrm>
          <a:prstGeom prst="line">
            <a:avLst/>
          </a:prstGeom>
          <a:noFill/>
          <a:ln w="47625">
            <a:solidFill>
              <a:srgbClr val="126E72"/>
            </a:solidFill>
            <a:prstDash val="solid"/>
          </a:ln>
        </p:spPr>
      </p:sp>
      <p:sp>
        <p:nvSpPr>
          <p:cNvPr id="12" name="Text 10"/>
          <p:cNvSpPr/>
          <p:nvPr/>
        </p:nvSpPr>
        <p:spPr>
          <a:xfrm>
            <a:off x="6680448" y="2300734"/>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2</a:t>
            </a:r>
            <a:endParaRPr lang="en-US" sz="900" dirty="0"/>
          </a:p>
        </p:txBody>
      </p:sp>
      <p:sp>
        <p:nvSpPr>
          <p:cNvPr id="13" name="Text 11"/>
          <p:cNvSpPr/>
          <p:nvPr/>
        </p:nvSpPr>
        <p:spPr>
          <a:xfrm>
            <a:off x="6680448" y="2505670"/>
            <a:ext cx="1994714"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标出资源、技术与参与者关系</a:t>
            </a:r>
            <a:endParaRPr lang="en-US" sz="1200" dirty="0"/>
          </a:p>
        </p:txBody>
      </p:sp>
      <p:sp>
        <p:nvSpPr>
          <p:cNvPr id="14" name="Text 12"/>
          <p:cNvSpPr/>
          <p:nvPr/>
        </p:nvSpPr>
        <p:spPr>
          <a:xfrm>
            <a:off x="4140845" y="3196382"/>
            <a:ext cx="2260253" cy="763042"/>
          </a:xfrm>
          <a:prstGeom prst="roundRect">
            <a:avLst>
              <a:gd name="adj" fmla="val 8322"/>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5" name="Shape 13"/>
          <p:cNvSpPr/>
          <p:nvPr/>
        </p:nvSpPr>
        <p:spPr>
          <a:xfrm>
            <a:off x="4140845" y="3220194"/>
            <a:ext cx="2260253" cy="0"/>
          </a:xfrm>
          <a:prstGeom prst="line">
            <a:avLst/>
          </a:prstGeom>
          <a:noFill/>
          <a:ln w="47625">
            <a:solidFill>
              <a:srgbClr val="126E72"/>
            </a:solidFill>
            <a:prstDash val="solid"/>
          </a:ln>
        </p:spPr>
      </p:sp>
      <p:sp>
        <p:nvSpPr>
          <p:cNvPr id="16" name="Text 14"/>
          <p:cNvSpPr/>
          <p:nvPr/>
        </p:nvSpPr>
        <p:spPr>
          <a:xfrm>
            <a:off x="4293245" y="3396407"/>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3</a:t>
            </a:r>
            <a:endParaRPr lang="en-US" sz="900" dirty="0"/>
          </a:p>
        </p:txBody>
      </p:sp>
      <p:sp>
        <p:nvSpPr>
          <p:cNvPr id="17" name="Text 15"/>
          <p:cNvSpPr/>
          <p:nvPr/>
        </p:nvSpPr>
        <p:spPr>
          <a:xfrm>
            <a:off x="4293245" y="3601343"/>
            <a:ext cx="1994562"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写出价值创造机制</a:t>
            </a:r>
            <a:endParaRPr lang="en-US" sz="1200" dirty="0"/>
          </a:p>
        </p:txBody>
      </p:sp>
      <p:sp>
        <p:nvSpPr>
          <p:cNvPr id="18" name="Text 16"/>
          <p:cNvSpPr/>
          <p:nvPr/>
        </p:nvSpPr>
        <p:spPr>
          <a:xfrm>
            <a:off x="6528048" y="3196382"/>
            <a:ext cx="2260402" cy="763042"/>
          </a:xfrm>
          <a:prstGeom prst="roundRect">
            <a:avLst>
              <a:gd name="adj" fmla="val 8322"/>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9" name="Shape 17"/>
          <p:cNvSpPr/>
          <p:nvPr/>
        </p:nvSpPr>
        <p:spPr>
          <a:xfrm>
            <a:off x="6528048" y="3220194"/>
            <a:ext cx="2260402" cy="0"/>
          </a:xfrm>
          <a:prstGeom prst="line">
            <a:avLst/>
          </a:prstGeom>
          <a:noFill/>
          <a:ln w="47625">
            <a:solidFill>
              <a:srgbClr val="126E72"/>
            </a:solidFill>
            <a:prstDash val="solid"/>
          </a:ln>
        </p:spPr>
      </p:sp>
      <p:sp>
        <p:nvSpPr>
          <p:cNvPr id="20" name="Text 18"/>
          <p:cNvSpPr/>
          <p:nvPr/>
        </p:nvSpPr>
        <p:spPr>
          <a:xfrm>
            <a:off x="6680448" y="3396407"/>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4</a:t>
            </a:r>
            <a:endParaRPr lang="en-US" sz="900" dirty="0"/>
          </a:p>
        </p:txBody>
      </p:sp>
      <p:sp>
        <p:nvSpPr>
          <p:cNvPr id="21" name="Text 19"/>
          <p:cNvSpPr/>
          <p:nvPr/>
        </p:nvSpPr>
        <p:spPr>
          <a:xfrm>
            <a:off x="6680448" y="3601343"/>
            <a:ext cx="1994714"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列出证据与待验证假设</a:t>
            </a:r>
            <a:endParaRPr lang="en-US" sz="12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内容依据：原书第3章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41 / 44</a:t>
            </a:r>
            <a:endParaRPr lang="en-US" sz="750"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03 · AI时代文旅安全与智能风控</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课后实训任务</a:t>
            </a:r>
            <a:endParaRPr lang="en-US" sz="2500" dirty="0"/>
          </a:p>
        </p:txBody>
      </p:sp>
      <p:sp>
        <p:nvSpPr>
          <p:cNvPr id="5" name="Text 3"/>
          <p:cNvSpPr/>
          <p:nvPr/>
        </p:nvSpPr>
        <p:spPr>
          <a:xfrm>
            <a:off x="355550" y="2301329"/>
            <a:ext cx="3505944" cy="1457474"/>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围绕“文旅数字安全与数据治理”选择一个真实案例</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提交问题定义、机制图与证据表</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提出一个可执行改进建议</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说明风险、边界与复盘指标</a:t>
            </a:r>
            <a:endParaRPr lang="en-US" sz="1400" dirty="0"/>
          </a:p>
        </p:txBody>
      </p:sp>
      <p:sp>
        <p:nvSpPr>
          <p:cNvPr id="6" name="Text 4"/>
          <p:cNvSpPr/>
          <p:nvPr/>
        </p:nvSpPr>
        <p:spPr>
          <a:xfrm>
            <a:off x="4140845" y="1855738"/>
            <a:ext cx="2416671" cy="665262"/>
          </a:xfrm>
          <a:prstGeom prst="rect">
            <a:avLst/>
          </a:prstGeom>
          <a:solidFill>
            <a:srgbClr val="126E72"/>
          </a:solidFill>
          <a:ln/>
        </p:spPr>
        <p:txBody>
          <a:bodyPr wrap="square" rtlCol="0" anchor="ctr"/>
          <a:lstStyle/>
          <a:p>
            <a:pPr indent="0" marL="0">
              <a:buNone/>
            </a:pPr>
            <a:endParaRPr lang="en-US" dirty="0"/>
          </a:p>
        </p:txBody>
      </p:sp>
      <p:sp>
        <p:nvSpPr>
          <p:cNvPr id="7" name="Text 5"/>
          <p:cNvSpPr/>
          <p:nvPr/>
        </p:nvSpPr>
        <p:spPr>
          <a:xfrm>
            <a:off x="4318546" y="1982688"/>
            <a:ext cx="210249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围绕“文旅数字安全与数据治理”选择一</a:t>
            </a:r>
            <a:endParaRPr lang="en-US" sz="1200" dirty="0"/>
          </a:p>
        </p:txBody>
      </p:sp>
      <p:sp>
        <p:nvSpPr>
          <p:cNvPr id="8" name="Text 6"/>
          <p:cNvSpPr/>
          <p:nvPr/>
        </p:nvSpPr>
        <p:spPr>
          <a:xfrm>
            <a:off x="4140845" y="2622500"/>
            <a:ext cx="3067348" cy="459581"/>
          </a:xfrm>
          <a:prstGeom prst="rect">
            <a:avLst/>
          </a:prstGeom>
          <a:solidFill>
            <a:srgbClr val="3A9795"/>
          </a:solidFill>
          <a:ln/>
        </p:spPr>
        <p:txBody>
          <a:bodyPr wrap="square" rtlCol="0" anchor="ctr"/>
          <a:lstStyle/>
          <a:p>
            <a:pPr indent="0" marL="0">
              <a:buNone/>
            </a:pPr>
            <a:endParaRPr lang="en-US" dirty="0"/>
          </a:p>
        </p:txBody>
      </p:sp>
      <p:sp>
        <p:nvSpPr>
          <p:cNvPr id="9" name="Text 7"/>
          <p:cNvSpPr/>
          <p:nvPr/>
        </p:nvSpPr>
        <p:spPr>
          <a:xfrm>
            <a:off x="4318546" y="2749451"/>
            <a:ext cx="276618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提交问题定义、机制图与证据表</a:t>
            </a:r>
            <a:endParaRPr lang="en-US" sz="1200" dirty="0"/>
          </a:p>
        </p:txBody>
      </p:sp>
      <p:sp>
        <p:nvSpPr>
          <p:cNvPr id="10" name="Text 8"/>
          <p:cNvSpPr/>
          <p:nvPr/>
        </p:nvSpPr>
        <p:spPr>
          <a:xfrm>
            <a:off x="4140845" y="3183582"/>
            <a:ext cx="3718024" cy="459581"/>
          </a:xfrm>
          <a:prstGeom prst="rect">
            <a:avLst/>
          </a:prstGeom>
          <a:solidFill>
            <a:srgbClr val="126E72"/>
          </a:solidFill>
          <a:ln/>
        </p:spPr>
        <p:txBody>
          <a:bodyPr wrap="square" rtlCol="0" anchor="ctr"/>
          <a:lstStyle/>
          <a:p>
            <a:pPr indent="0" marL="0">
              <a:buNone/>
            </a:pPr>
            <a:endParaRPr lang="en-US" dirty="0"/>
          </a:p>
        </p:txBody>
      </p:sp>
      <p:sp>
        <p:nvSpPr>
          <p:cNvPr id="11" name="Text 9"/>
          <p:cNvSpPr/>
          <p:nvPr/>
        </p:nvSpPr>
        <p:spPr>
          <a:xfrm>
            <a:off x="4318546" y="3310533"/>
            <a:ext cx="342987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提出一个可执行改进建议</a:t>
            </a:r>
            <a:endParaRPr lang="en-US" sz="1200" dirty="0"/>
          </a:p>
        </p:txBody>
      </p:sp>
      <p:sp>
        <p:nvSpPr>
          <p:cNvPr id="12" name="Text 10"/>
          <p:cNvSpPr/>
          <p:nvPr/>
        </p:nvSpPr>
        <p:spPr>
          <a:xfrm>
            <a:off x="4140845" y="3744664"/>
            <a:ext cx="4368701" cy="459581"/>
          </a:xfrm>
          <a:prstGeom prst="rect">
            <a:avLst/>
          </a:prstGeom>
          <a:solidFill>
            <a:srgbClr val="3A9795"/>
          </a:solidFill>
          <a:ln/>
        </p:spPr>
        <p:txBody>
          <a:bodyPr wrap="square" rtlCol="0" anchor="ctr"/>
          <a:lstStyle/>
          <a:p>
            <a:pPr indent="0" marL="0">
              <a:buNone/>
            </a:pPr>
            <a:endParaRPr lang="en-US" dirty="0"/>
          </a:p>
        </p:txBody>
      </p:sp>
      <p:sp>
        <p:nvSpPr>
          <p:cNvPr id="13" name="Text 11"/>
          <p:cNvSpPr/>
          <p:nvPr/>
        </p:nvSpPr>
        <p:spPr>
          <a:xfrm>
            <a:off x="4318546" y="3871615"/>
            <a:ext cx="409356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说明风险、边界与复盘指标</a:t>
            </a:r>
            <a:endParaRPr lang="en-US" sz="12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内容依据：原书第3章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42 / 44</a:t>
            </a:r>
            <a:endParaRPr lang="en-US" sz="750"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03 · AI时代文旅安全与智能风控</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本章小结</a:t>
            </a:r>
            <a:endParaRPr lang="en-US" sz="2500" dirty="0"/>
          </a:p>
        </p:txBody>
      </p:sp>
      <p:sp>
        <p:nvSpPr>
          <p:cNvPr id="5" name="Text 3"/>
          <p:cNvSpPr/>
          <p:nvPr/>
        </p:nvSpPr>
        <p:spPr>
          <a:xfrm>
            <a:off x="355550" y="2434828"/>
            <a:ext cx="3576063" cy="1190327"/>
          </a:xfrm>
          <a:prstGeom prst="rect">
            <a:avLst/>
          </a:prstGeom>
          <a:noFill/>
          <a:ln/>
        </p:spPr>
        <p:txBody>
          <a:bodyPr wrap="square" lIns="0" tIns="0" rIns="0" bIns="0" rtlCol="0" anchor="t"/>
          <a:lstStyle/>
          <a:p>
            <a:pPr algn="l" indent="0" marL="0">
              <a:lnSpc>
                <a:spcPts val="3125"/>
              </a:lnSpc>
              <a:buNone/>
            </a:pPr>
            <a:r>
              <a:rPr lang="en-US" sz="2500" b="1" dirty="0">
                <a:solidFill>
                  <a:srgbClr val="126E72"/>
                </a:solidFill>
                <a:latin typeface="Arial" pitchFamily="34" charset="0"/>
                <a:ea typeface="Arial" pitchFamily="34" charset="-122"/>
                <a:cs typeface="Arial" pitchFamily="34" charset="-120"/>
              </a:rPr>
              <a:t>从概念、机制到行动，形成可验证、可交付、可复盘的学习闭环。</a:t>
            </a:r>
            <a:endParaRPr lang="en-US" sz="2500" dirty="0"/>
          </a:p>
        </p:txBody>
      </p:sp>
      <p:sp>
        <p:nvSpPr>
          <p:cNvPr id="6" name="Text 4"/>
          <p:cNvSpPr/>
          <p:nvPr/>
        </p:nvSpPr>
        <p:spPr>
          <a:xfrm>
            <a:off x="4140845" y="2434679"/>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64657" y="2434679"/>
            <a:ext cx="0" cy="337691"/>
          </a:xfrm>
          <a:prstGeom prst="line">
            <a:avLst/>
          </a:prstGeom>
          <a:noFill/>
          <a:ln w="47625">
            <a:solidFill>
              <a:srgbClr val="3A9795"/>
            </a:solidFill>
            <a:prstDash val="solid"/>
          </a:ln>
        </p:spPr>
      </p:sp>
      <p:sp>
        <p:nvSpPr>
          <p:cNvPr id="8" name="Text 6"/>
          <p:cNvSpPr/>
          <p:nvPr/>
        </p:nvSpPr>
        <p:spPr>
          <a:xfrm>
            <a:off x="4302770" y="2523530"/>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游客个人信息保护的法律要求</a:t>
            </a:r>
            <a:endParaRPr lang="en-US" sz="1050" dirty="0"/>
          </a:p>
        </p:txBody>
      </p:sp>
      <p:sp>
        <p:nvSpPr>
          <p:cNvPr id="9" name="Text 7"/>
          <p:cNvSpPr/>
          <p:nvPr/>
        </p:nvSpPr>
        <p:spPr>
          <a:xfrm>
            <a:off x="6508998" y="2434679"/>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0" name="Shape 8"/>
          <p:cNvSpPr/>
          <p:nvPr/>
        </p:nvSpPr>
        <p:spPr>
          <a:xfrm>
            <a:off x="6532811" y="2434679"/>
            <a:ext cx="0" cy="337691"/>
          </a:xfrm>
          <a:prstGeom prst="line">
            <a:avLst/>
          </a:prstGeom>
          <a:noFill/>
          <a:ln w="47625">
            <a:solidFill>
              <a:srgbClr val="3A9795"/>
            </a:solidFill>
            <a:prstDash val="solid"/>
          </a:ln>
        </p:spPr>
      </p:sp>
      <p:sp>
        <p:nvSpPr>
          <p:cNvPr id="11" name="Text 9"/>
          <p:cNvSpPr/>
          <p:nvPr/>
        </p:nvSpPr>
        <p:spPr>
          <a:xfrm>
            <a:off x="6670923" y="2523530"/>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AI时代的数据采集边界与合规</a:t>
            </a:r>
            <a:endParaRPr lang="en-US" sz="1050" dirty="0"/>
          </a:p>
        </p:txBody>
      </p:sp>
      <p:sp>
        <p:nvSpPr>
          <p:cNvPr id="12" name="Text 10"/>
          <p:cNvSpPr/>
          <p:nvPr/>
        </p:nvSpPr>
        <p:spPr>
          <a:xfrm>
            <a:off x="4140845" y="2861221"/>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3" name="Shape 11"/>
          <p:cNvSpPr/>
          <p:nvPr/>
        </p:nvSpPr>
        <p:spPr>
          <a:xfrm>
            <a:off x="4164657" y="2861221"/>
            <a:ext cx="0" cy="337691"/>
          </a:xfrm>
          <a:prstGeom prst="line">
            <a:avLst/>
          </a:prstGeom>
          <a:noFill/>
          <a:ln w="47625">
            <a:solidFill>
              <a:srgbClr val="3A9795"/>
            </a:solidFill>
            <a:prstDash val="solid"/>
          </a:ln>
        </p:spPr>
      </p:sp>
      <p:sp>
        <p:nvSpPr>
          <p:cNvPr id="14" name="Text 12"/>
          <p:cNvSpPr/>
          <p:nvPr/>
        </p:nvSpPr>
        <p:spPr>
          <a:xfrm>
            <a:off x="4302770" y="2950071"/>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文旅平台的网络安全防护</a:t>
            </a:r>
            <a:endParaRPr lang="en-US" sz="1050" dirty="0"/>
          </a:p>
        </p:txBody>
      </p:sp>
      <p:sp>
        <p:nvSpPr>
          <p:cNvPr id="15" name="Text 13"/>
          <p:cNvSpPr/>
          <p:nvPr/>
        </p:nvSpPr>
        <p:spPr>
          <a:xfrm>
            <a:off x="6508998" y="2861221"/>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6" name="Shape 14"/>
          <p:cNvSpPr/>
          <p:nvPr/>
        </p:nvSpPr>
        <p:spPr>
          <a:xfrm>
            <a:off x="6532811" y="2861221"/>
            <a:ext cx="0" cy="337691"/>
          </a:xfrm>
          <a:prstGeom prst="line">
            <a:avLst/>
          </a:prstGeom>
          <a:noFill/>
          <a:ln w="47625">
            <a:solidFill>
              <a:srgbClr val="3A9795"/>
            </a:solidFill>
            <a:prstDash val="solid"/>
          </a:ln>
        </p:spPr>
      </p:sp>
      <p:sp>
        <p:nvSpPr>
          <p:cNvPr id="17" name="Text 15"/>
          <p:cNvSpPr/>
          <p:nvPr/>
        </p:nvSpPr>
        <p:spPr>
          <a:xfrm>
            <a:off x="6670923" y="2950071"/>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数据安全事件应急响应机制</a:t>
            </a:r>
            <a:endParaRPr lang="en-US" sz="1050" dirty="0"/>
          </a:p>
        </p:txBody>
      </p:sp>
      <p:sp>
        <p:nvSpPr>
          <p:cNvPr id="18" name="Text 16"/>
          <p:cNvSpPr/>
          <p:nvPr/>
        </p:nvSpPr>
        <p:spPr>
          <a:xfrm>
            <a:off x="4140845" y="3287762"/>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4164657" y="3287762"/>
            <a:ext cx="0" cy="337691"/>
          </a:xfrm>
          <a:prstGeom prst="line">
            <a:avLst/>
          </a:prstGeom>
          <a:noFill/>
          <a:ln w="47625">
            <a:solidFill>
              <a:srgbClr val="3A9795"/>
            </a:solidFill>
            <a:prstDash val="solid"/>
          </a:ln>
        </p:spPr>
      </p:sp>
      <p:sp>
        <p:nvSpPr>
          <p:cNvPr id="20" name="Text 18"/>
          <p:cNvSpPr/>
          <p:nvPr/>
        </p:nvSpPr>
        <p:spPr>
          <a:xfrm>
            <a:off x="4302770" y="3376613"/>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复星旅文AI数据治理实践</a:t>
            </a:r>
            <a:endParaRPr lang="en-US" sz="1050" dirty="0"/>
          </a:p>
        </p:txBody>
      </p:sp>
      <p:sp>
        <p:nvSpPr>
          <p:cNvPr id="21" name="Shape 19"/>
          <p:cNvSpPr/>
          <p:nvPr/>
        </p:nvSpPr>
        <p:spPr>
          <a:xfrm>
            <a:off x="355550" y="4870549"/>
            <a:ext cx="8432899" cy="0"/>
          </a:xfrm>
          <a:prstGeom prst="line">
            <a:avLst/>
          </a:prstGeom>
          <a:noFill/>
          <a:ln w="9525">
            <a:solidFill>
              <a:srgbClr val="CCD8D5"/>
            </a:solidFill>
            <a:prstDash val="solid"/>
          </a:ln>
        </p:spPr>
      </p:sp>
      <p:sp>
        <p:nvSpPr>
          <p:cNvPr id="22" name="Text 20"/>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内容依据：原书第3章</a:t>
            </a:r>
            <a:endParaRPr lang="en-US" sz="750" dirty="0"/>
          </a:p>
        </p:txBody>
      </p:sp>
      <p:sp>
        <p:nvSpPr>
          <p:cNvPr id="23" name="Text 21"/>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43 / 44</a:t>
            </a:r>
            <a:endParaRPr lang="en-US" sz="750"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03 · AI时代文旅安全与智能风控</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从理解走向负责任的实践</a:t>
            </a:r>
            <a:endParaRPr lang="en-US" sz="2500" dirty="0"/>
          </a:p>
        </p:txBody>
      </p:sp>
      <p:sp>
        <p:nvSpPr>
          <p:cNvPr id="5" name="Text 3"/>
          <p:cNvSpPr/>
          <p:nvPr/>
        </p:nvSpPr>
        <p:spPr>
          <a:xfrm>
            <a:off x="355550" y="2411462"/>
            <a:ext cx="3505944" cy="1237059"/>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回到真实问题</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尊重文化与社区</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用数据验证判断</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持续复盘和迭代</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回到真实问题</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609999"/>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3015704"/>
            <a:ext cx="884110"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尊重文化与社区</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用数据验证判断</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持续复盘和迭代</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内容依据：原书第3章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44 / 44</a:t>
            </a:r>
            <a:endParaRPr lang="en-US" sz="7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44</Slides>
  <Notes>44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44</vt:i4>
      </vt:variant>
    </vt:vector>
  </HeadingPairs>
  <TitlesOfParts>
    <vt:vector size="4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vector>
  </TitlesOfParts>
  <Company>安顺学院旅游管理学院</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第3章 文旅数字安全与数据治理</dc:title>
  <dc:subject>《AI时代文旅安全与智能风控》逐章教学课件：第3章</dc:subject>
  <dc:creator>祝刚</dc:creator>
  <cp:lastModifiedBy>祝刚</cp:lastModifiedBy>
  <cp:revision>1</cp:revision>
  <dcterms:created xsi:type="dcterms:W3CDTF">2026-08-03T17:30:36Z</dcterms:created>
  <dcterms:modified xsi:type="dcterms:W3CDTF">2026-08-03T17:30:36Z</dcterms:modified>
</cp:coreProperties>
</file>