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2.png"/><Relationship Id="rId4" Type="http://schemas.openxmlformats.org/officeDocument/2006/relationships/image" Target="../media/image-2-2.png"/><Relationship Id="rId5" Type="http://schemas.openxmlformats.org/officeDocument/2006/relationships/image" Target="../media/image-2-2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2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8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2.png"/><Relationship Id="rId6" Type="http://schemas.openxmlformats.org/officeDocument/2006/relationships/image" Target="../media/image-4-3.png"/><Relationship Id="rId7" Type="http://schemas.openxmlformats.org/officeDocument/2006/relationships/image" Target="../media/image-4-7.png"/><Relationship Id="rId8" Type="http://schemas.openxmlformats.org/officeDocument/2006/relationships/image" Target="../media/image-4-2.png"/><Relationship Id="rId9" Type="http://schemas.openxmlformats.org/officeDocument/2006/relationships/image" Target="../media/image-4-3.png"/><Relationship Id="rId10" Type="http://schemas.openxmlformats.org/officeDocument/2006/relationships/image" Target="../media/image-4-10.png"/><Relationship Id="rId11" Type="http://schemas.openxmlformats.org/officeDocument/2006/relationships/image" Target="../media/image-4-2.png"/><Relationship Id="rId12" Type="http://schemas.openxmlformats.org/officeDocument/2006/relationships/image" Target="../media/image-4-3.png"/><Relationship Id="rId13" Type="http://schemas.openxmlformats.org/officeDocument/2006/relationships/image" Target="../media/image-4-13.png"/><Relationship Id="rId14" Type="http://schemas.openxmlformats.org/officeDocument/2006/relationships/image" Target="../media/image-4-2.png"/><Relationship Id="rId15" Type="http://schemas.openxmlformats.org/officeDocument/2006/relationships/image" Target="../media/image-4-3.png"/><Relationship Id="rId16" Type="http://schemas.openxmlformats.org/officeDocument/2006/relationships/image" Target="../media/image-4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2.png"/><Relationship Id="rId5" Type="http://schemas.openxmlformats.org/officeDocument/2006/relationships/image" Target="../media/image-6-5.png"/><Relationship Id="rId6" Type="http://schemas.openxmlformats.org/officeDocument/2006/relationships/image" Target="../media/image-6-2.png"/><Relationship Id="rId7" Type="http://schemas.openxmlformats.org/officeDocument/2006/relationships/image" Target="../media/image-6-7.png"/><Relationship Id="rId8" Type="http://schemas.openxmlformats.org/officeDocument/2006/relationships/image" Target="../media/image-6-2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3.png"/><Relationship Id="rId7" Type="http://schemas.openxmlformats.org/officeDocument/2006/relationships/image" Target="../media/image-7-7.png"/><Relationship Id="rId8" Type="http://schemas.openxmlformats.org/officeDocument/2006/relationships/image" Target="../media/image-7-5.png"/><Relationship Id="rId9" Type="http://schemas.openxmlformats.org/officeDocument/2006/relationships/image" Target="../media/image-7-3.png"/><Relationship Id="rId10" Type="http://schemas.openxmlformats.org/officeDocument/2006/relationships/image" Target="../media/image-7-10.png"/><Relationship Id="rId11" Type="http://schemas.openxmlformats.org/officeDocument/2006/relationships/image" Target="../media/image-7-5.png"/><Relationship Id="rId12" Type="http://schemas.openxmlformats.org/officeDocument/2006/relationships/image" Target="../media/image-7-3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8.png"/><Relationship Id="rId10" Type="http://schemas.openxmlformats.org/officeDocument/2006/relationships/image" Target="../media/image-8-8.png"/><Relationship Id="rId11" Type="http://schemas.openxmlformats.org/officeDocument/2006/relationships/image" Target="../media/image-8-8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2.png"/><Relationship Id="rId4" Type="http://schemas.openxmlformats.org/officeDocument/2006/relationships/image" Target="../media/image-9-2.png"/><Relationship Id="rId5" Type="http://schemas.openxmlformats.org/officeDocument/2006/relationships/image" Target="../media/image-9-2.png"/><Relationship Id="rId6" Type="http://schemas.openxmlformats.org/officeDocument/2006/relationships/image" Target="../media/image-9-2.png"/><Relationship Id="rId7" Type="http://schemas.openxmlformats.org/officeDocument/2006/relationships/image" Target="../media/image-9-2.png"/><Relationship Id="rId8" Type="http://schemas.openxmlformats.org/officeDocument/2006/relationships/image" Target="../media/image-9-2.png"/><Relationship Id="rId9" Type="http://schemas.openxmlformats.org/officeDocument/2006/relationships/image" Target="../media/image-9-2.png"/><Relationship Id="rId10" Type="http://schemas.openxmlformats.org/officeDocument/2006/relationships/image" Target="../media/image-9-2.png"/><Relationship Id="rId11" Type="http://schemas.openxmlformats.org/officeDocument/2006/relationships/image" Target="../media/image-9-2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4.png"/><Relationship Id="rId6" Type="http://schemas.openxmlformats.org/officeDocument/2006/relationships/image" Target="../media/image-11-2.png"/><Relationship Id="rId7" Type="http://schemas.openxmlformats.org/officeDocument/2006/relationships/image" Target="../media/image-11-3.png"/><Relationship Id="rId8" Type="http://schemas.openxmlformats.org/officeDocument/2006/relationships/image" Target="../media/image-11-4.png"/><Relationship Id="rId9" Type="http://schemas.openxmlformats.org/officeDocument/2006/relationships/image" Target="../media/image-11-4.png"/><Relationship Id="rId10" Type="http://schemas.openxmlformats.org/officeDocument/2006/relationships/image" Target="../media/image-11-2.png"/><Relationship Id="rId11" Type="http://schemas.openxmlformats.org/officeDocument/2006/relationships/image" Target="../media/image-11-3.png"/><Relationship Id="rId12" Type="http://schemas.openxmlformats.org/officeDocument/2006/relationships/image" Target="../media/image-11-4.png"/><Relationship Id="rId13" Type="http://schemas.openxmlformats.org/officeDocument/2006/relationships/image" Target="../media/image-11-4.png"/><Relationship Id="rId14" Type="http://schemas.openxmlformats.org/officeDocument/2006/relationships/image" Target="../media/image-11-2.png"/><Relationship Id="rId15" Type="http://schemas.openxmlformats.org/officeDocument/2006/relationships/image" Target="../media/image-11-3.png"/><Relationship Id="rId16" Type="http://schemas.openxmlformats.org/officeDocument/2006/relationships/image" Target="../media/image-11-4.png"/><Relationship Id="rId17" Type="http://schemas.openxmlformats.org/officeDocument/2006/relationships/image" Target="../media/image-11-4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4.png"/><Relationship Id="rId6" Type="http://schemas.openxmlformats.org/officeDocument/2006/relationships/image" Target="../media/image-14-4.png"/><Relationship Id="rId7" Type="http://schemas.openxmlformats.org/officeDocument/2006/relationships/image" Target="../media/image-14-4.png"/><Relationship Id="rId8" Type="http://schemas.openxmlformats.org/officeDocument/2006/relationships/image" Target="../media/image-14-4.png"/><Relationship Id="rId9" Type="http://schemas.openxmlformats.org/officeDocument/2006/relationships/image" Target="../media/image-14-2.png"/><Relationship Id="rId10" Type="http://schemas.openxmlformats.org/officeDocument/2006/relationships/image" Target="../media/image-14-3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1.png"/><Relationship Id="rId14" Type="http://schemas.openxmlformats.org/officeDocument/2006/relationships/image" Target="../media/image-14-14.png"/><Relationship Id="rId15" Type="http://schemas.openxmlformats.org/officeDocument/2006/relationships/image" Target="../media/image-14-11.png"/><Relationship Id="rId16" Type="http://schemas.openxmlformats.org/officeDocument/2006/relationships/image" Target="../media/image-14-16.png"/><Relationship Id="rId17" Type="http://schemas.openxmlformats.org/officeDocument/2006/relationships/image" Target="../media/image-14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2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2.png"/><Relationship Id="rId4" Type="http://schemas.openxmlformats.org/officeDocument/2006/relationships/image" Target="../media/image-16-2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4.png"/><Relationship Id="rId6" Type="http://schemas.openxmlformats.org/officeDocument/2006/relationships/image" Target="../media/image-18-4.png"/><Relationship Id="rId7" Type="http://schemas.openxmlformats.org/officeDocument/2006/relationships/image" Target="../media/image-18-4.png"/><Relationship Id="rId8" Type="http://schemas.openxmlformats.org/officeDocument/2006/relationships/image" Target="../media/image-18-2.png"/><Relationship Id="rId9" Type="http://schemas.openxmlformats.org/officeDocument/2006/relationships/image" Target="../media/image-18-3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2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18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png"/><Relationship Id="rId6" Type="http://schemas.openxmlformats.org/officeDocument/2006/relationships/image" Target="../media/image-20-6.png"/><Relationship Id="rId7" Type="http://schemas.openxmlformats.org/officeDocument/2006/relationships/image" Target="../media/image-18-2.png"/><Relationship Id="rId8" Type="http://schemas.openxmlformats.org/officeDocument/2006/relationships/image" Target="../media/image-20-3.png"/><Relationship Id="rId9" Type="http://schemas.openxmlformats.org/officeDocument/2006/relationships/image" Target="../media/image-20-9.png"/><Relationship Id="rId10" Type="http://schemas.openxmlformats.org/officeDocument/2006/relationships/image" Target="../media/image-2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image" Target="../media/image-21-6.png"/><Relationship Id="rId7" Type="http://schemas.openxmlformats.org/officeDocument/2006/relationships/image" Target="../media/image-21-7.png"/><Relationship Id="rId8" Type="http://schemas.openxmlformats.org/officeDocument/2006/relationships/image" Target="../media/image-21-8.png"/><Relationship Id="rId9" Type="http://schemas.openxmlformats.org/officeDocument/2006/relationships/image" Target="../media/image-21-9.png"/><Relationship Id="rId10" Type="http://schemas.openxmlformats.org/officeDocument/2006/relationships/image" Target="../media/image-21-10.png"/><Relationship Id="rId11" Type="http://schemas.openxmlformats.org/officeDocument/2006/relationships/image" Target="../media/image-2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2.png"/><Relationship Id="rId4" Type="http://schemas.openxmlformats.org/officeDocument/2006/relationships/image" Target="../media/image-22-2.png"/><Relationship Id="rId5" Type="http://schemas.openxmlformats.org/officeDocument/2006/relationships/image" Target="../media/image-2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image" Target="../media/image-23-3.png"/><Relationship Id="rId6" Type="http://schemas.openxmlformats.org/officeDocument/2006/relationships/image" Target="../media/image-23-6.png"/><Relationship Id="rId7" Type="http://schemas.openxmlformats.org/officeDocument/2006/relationships/image" Target="../media/image-23-3.png"/><Relationship Id="rId8" Type="http://schemas.openxmlformats.org/officeDocument/2006/relationships/image" Target="../media/image-23-8.png"/><Relationship Id="rId9" Type="http://schemas.openxmlformats.org/officeDocument/2006/relationships/image" Target="../media/image-23-3.png"/><Relationship Id="rId10" Type="http://schemas.openxmlformats.org/officeDocument/2006/relationships/image" Target="../media/image-23-10.png"/><Relationship Id="rId11" Type="http://schemas.openxmlformats.org/officeDocument/2006/relationships/image" Target="../media/image-23-11.png"/><Relationship Id="rId12" Type="http://schemas.openxmlformats.org/officeDocument/2006/relationships/image" Target="../media/image-23-12.png"/><Relationship Id="rId13" Type="http://schemas.openxmlformats.org/officeDocument/2006/relationships/image" Target="../media/image-23-12.png"/><Relationship Id="rId14" Type="http://schemas.openxmlformats.org/officeDocument/2006/relationships/image" Target="../media/image-23-12.png"/><Relationship Id="rId15" Type="http://schemas.openxmlformats.org/officeDocument/2006/relationships/image" Target="../media/image-23-12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2.png"/><Relationship Id="rId5" Type="http://schemas.openxmlformats.org/officeDocument/2006/relationships/image" Target="../media/image-24-3.png"/><Relationship Id="rId6" Type="http://schemas.openxmlformats.org/officeDocument/2006/relationships/image" Target="../media/image-24-6.png"/><Relationship Id="rId7" Type="http://schemas.openxmlformats.org/officeDocument/2006/relationships/image" Target="../media/image-24-7.png"/><Relationship Id="rId8" Type="http://schemas.openxmlformats.org/officeDocument/2006/relationships/image" Target="../media/image-24-8.png"/><Relationship Id="rId9" Type="http://schemas.openxmlformats.org/officeDocument/2006/relationships/image" Target="../media/image-24-9.png"/><Relationship Id="rId10" Type="http://schemas.openxmlformats.org/officeDocument/2006/relationships/image" Target="../media/image-24-10.png"/><Relationship Id="rId11" Type="http://schemas.openxmlformats.org/officeDocument/2006/relationships/image" Target="../media/image-24-11.png"/><Relationship Id="rId12" Type="http://schemas.openxmlformats.org/officeDocument/2006/relationships/image" Target="../media/image-24-12.png"/><Relationship Id="rId13" Type="http://schemas.openxmlformats.org/officeDocument/2006/relationships/image" Target="../media/image-24-11.png"/><Relationship Id="rId14" Type="http://schemas.openxmlformats.org/officeDocument/2006/relationships/image" Target="../media/image-24-14.png"/><Relationship Id="rId15" Type="http://schemas.openxmlformats.org/officeDocument/2006/relationships/image" Target="../media/image-24-11.png"/><Relationship Id="rId16" Type="http://schemas.openxmlformats.org/officeDocument/2006/relationships/image" Target="../media/image-24-16.png"/><Relationship Id="rId17" Type="http://schemas.openxmlformats.org/officeDocument/2006/relationships/image" Target="../media/image-24-11.png"/><Relationship Id="rId18" Type="http://schemas.openxmlformats.org/officeDocument/2006/relationships/image" Target="../media/image-24-18.png"/><Relationship Id="rId19" Type="http://schemas.openxmlformats.org/officeDocument/2006/relationships/image" Target="../media/image-24-19.png"/><Relationship Id="rId20" Type="http://schemas.openxmlformats.org/officeDocument/2006/relationships/image" Target="../media/image-24-20.png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3.png"/><Relationship Id="rId5" Type="http://schemas.openxmlformats.org/officeDocument/2006/relationships/image" Target="../media/image-25-5.png"/><Relationship Id="rId6" Type="http://schemas.openxmlformats.org/officeDocument/2006/relationships/image" Target="../media/image-25-6.png"/><Relationship Id="rId7" Type="http://schemas.openxmlformats.org/officeDocument/2006/relationships/image" Target="../media/image-25-2.png"/><Relationship Id="rId8" Type="http://schemas.openxmlformats.org/officeDocument/2006/relationships/image" Target="../media/image-25-8.png"/><Relationship Id="rId9" Type="http://schemas.openxmlformats.org/officeDocument/2006/relationships/image" Target="../media/image-25-8.png"/><Relationship Id="rId10" Type="http://schemas.openxmlformats.org/officeDocument/2006/relationships/image" Target="../media/image-25-8.png"/><Relationship Id="rId11" Type="http://schemas.openxmlformats.org/officeDocument/2006/relationships/image" Target="../media/image-25-8.png"/><Relationship Id="rId12" Type="http://schemas.openxmlformats.org/officeDocument/2006/relationships/image" Target="../media/image-25-12.png"/><Relationship Id="rId13" Type="http://schemas.openxmlformats.org/officeDocument/2006/relationships/image" Target="../media/image-25-13.png"/><Relationship Id="rId14" Type="http://schemas.openxmlformats.org/officeDocument/2006/relationships/image" Target="../media/image-25-13.png"/><Relationship Id="rId15" Type="http://schemas.openxmlformats.org/officeDocument/2006/relationships/image" Target="../media/image-25-13.png"/><Relationship Id="rId16" Type="http://schemas.openxmlformats.org/officeDocument/2006/relationships/image" Target="../media/image-25-13.png"/><Relationship Id="rId17" Type="http://schemas.openxmlformats.org/officeDocument/2006/relationships/image" Target="../media/image-25-13.png"/><Relationship Id="rId18" Type="http://schemas.openxmlformats.org/officeDocument/2006/relationships/image" Target="../media/image-25-13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3.png"/><Relationship Id="rId5" Type="http://schemas.openxmlformats.org/officeDocument/2006/relationships/image" Target="../media/image-26-3.png"/><Relationship Id="rId6" Type="http://schemas.openxmlformats.org/officeDocument/2006/relationships/image" Target="../media/image-26-3.png"/><Relationship Id="rId7" Type="http://schemas.openxmlformats.org/officeDocument/2006/relationships/image" Target="../media/image-26-3.png"/><Relationship Id="rId8" Type="http://schemas.openxmlformats.org/officeDocument/2006/relationships/image" Target="../media/image-26-8.png"/><Relationship Id="rId9" Type="http://schemas.openxmlformats.org/officeDocument/2006/relationships/image" Target="../media/image-2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image" Target="../media/image-27-5.png"/><Relationship Id="rId6" Type="http://schemas.openxmlformats.org/officeDocument/2006/relationships/image" Target="../media/image-27-6.png"/><Relationship Id="rId7" Type="http://schemas.openxmlformats.org/officeDocument/2006/relationships/image" Target="../media/image-27-7.png"/><Relationship Id="rId8" Type="http://schemas.openxmlformats.org/officeDocument/2006/relationships/image" Target="../media/image-27-8.png"/><Relationship Id="rId9" Type="http://schemas.openxmlformats.org/officeDocument/2006/relationships/image" Target="../media/image-27-7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8-2.png"/><Relationship Id="rId3" Type="http://schemas.openxmlformats.org/officeDocument/2006/relationships/image" Target="../media/image-28-2.png"/><Relationship Id="rId4" Type="http://schemas.openxmlformats.org/officeDocument/2006/relationships/image" Target="../media/image-28-2.png"/><Relationship Id="rId5" Type="http://schemas.openxmlformats.org/officeDocument/2006/relationships/image" Target="../media/image-28-2.png"/><Relationship Id="rId6" Type="http://schemas.openxmlformats.org/officeDocument/2006/relationships/image" Target="../media/image-28-6.png"/><Relationship Id="rId7" Type="http://schemas.openxmlformats.org/officeDocument/2006/relationships/image" Target="../media/image-2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image" Target="../media/image-29-2.png"/><Relationship Id="rId5" Type="http://schemas.openxmlformats.org/officeDocument/2006/relationships/image" Target="../media/image-29-3.png"/><Relationship Id="rId6" Type="http://schemas.openxmlformats.org/officeDocument/2006/relationships/image" Target="../media/image-29-2.png"/><Relationship Id="rId7" Type="http://schemas.openxmlformats.org/officeDocument/2006/relationships/image" Target="../media/image-29-3.png"/><Relationship Id="rId8" Type="http://schemas.openxmlformats.org/officeDocument/2006/relationships/image" Target="../media/image-29-2.png"/><Relationship Id="rId9" Type="http://schemas.openxmlformats.org/officeDocument/2006/relationships/image" Target="../media/image-29-3.png"/><Relationship Id="rId10" Type="http://schemas.openxmlformats.org/officeDocument/2006/relationships/image" Target="../media/image-29-2.png"/><Relationship Id="rId11" Type="http://schemas.openxmlformats.org/officeDocument/2006/relationships/image" Target="../media/image-29-3.png"/><Relationship Id="rId12" Type="http://schemas.openxmlformats.org/officeDocument/2006/relationships/image" Target="../media/image-29-2.png"/><Relationship Id="rId13" Type="http://schemas.openxmlformats.org/officeDocument/2006/relationships/image" Target="../media/image-29-3.png"/><Relationship Id="rId14" Type="http://schemas.openxmlformats.org/officeDocument/2006/relationships/image" Target="../media/image-29-2.png"/><Relationship Id="rId15" Type="http://schemas.openxmlformats.org/officeDocument/2006/relationships/image" Target="../media/image-29-3.png"/><Relationship Id="rId16" Type="http://schemas.openxmlformats.org/officeDocument/2006/relationships/image" Target="../media/image-29-2.png"/><Relationship Id="rId17" Type="http://schemas.openxmlformats.org/officeDocument/2006/relationships/image" Target="../media/image-29-3.png"/><Relationship Id="rId18" Type="http://schemas.openxmlformats.org/officeDocument/2006/relationships/image" Target="../media/image-29-2.png"/><Relationship Id="rId19" Type="http://schemas.openxmlformats.org/officeDocument/2006/relationships/image" Target="../media/image-29-3.png"/><Relationship Id="rId20" Type="http://schemas.openxmlformats.org/officeDocument/2006/relationships/image" Target="../media/image-29-2.png"/><Relationship Id="rId21" Type="http://schemas.openxmlformats.org/officeDocument/2006/relationships/image" Target="../media/image-29-3.png"/><Relationship Id="rId22" Type="http://schemas.openxmlformats.org/officeDocument/2006/relationships/slideLayout" Target="../slideLayouts/slideLayout1.xml"/><Relationship Id="rId2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image" Target="../media/image-30-4.png"/><Relationship Id="rId5" Type="http://schemas.openxmlformats.org/officeDocument/2006/relationships/image" Target="../media/image-30-5.png"/><Relationship Id="rId6" Type="http://schemas.openxmlformats.org/officeDocument/2006/relationships/image" Target="../media/image-30-6.png"/><Relationship Id="rId7" Type="http://schemas.openxmlformats.org/officeDocument/2006/relationships/image" Target="../media/image-30-7.png"/><Relationship Id="rId8" Type="http://schemas.openxmlformats.org/officeDocument/2006/relationships/image" Target="../media/image-30-8.png"/><Relationship Id="rId9" Type="http://schemas.openxmlformats.org/officeDocument/2006/relationships/image" Target="../media/image-30-9.png"/><Relationship Id="rId10" Type="http://schemas.openxmlformats.org/officeDocument/2006/relationships/image" Target="../media/image-30-10.png"/><Relationship Id="rId11" Type="http://schemas.openxmlformats.org/officeDocument/2006/relationships/image" Target="../media/image-30-11.png"/><Relationship Id="rId12" Type="http://schemas.openxmlformats.org/officeDocument/2006/relationships/image" Target="../media/image-30-8.png"/><Relationship Id="rId13" Type="http://schemas.openxmlformats.org/officeDocument/2006/relationships/image" Target="../media/image-30-13.png"/><Relationship Id="rId14" Type="http://schemas.openxmlformats.org/officeDocument/2006/relationships/image" Target="../media/image-30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image" Target="../media/image-31-4.png"/><Relationship Id="rId5" Type="http://schemas.openxmlformats.org/officeDocument/2006/relationships/image" Target="../media/image-31-3.png"/><Relationship Id="rId6" Type="http://schemas.openxmlformats.org/officeDocument/2006/relationships/image" Target="../media/image-31-4.png"/><Relationship Id="rId7" Type="http://schemas.openxmlformats.org/officeDocument/2006/relationships/image" Target="../media/image-31-3.png"/><Relationship Id="rId8" Type="http://schemas.openxmlformats.org/officeDocument/2006/relationships/image" Target="../media/image-31-4.png"/><Relationship Id="rId9" Type="http://schemas.openxmlformats.org/officeDocument/2006/relationships/image" Target="../media/image-31-3.png"/><Relationship Id="rId10" Type="http://schemas.openxmlformats.org/officeDocument/2006/relationships/image" Target="../media/image-31-4.png"/><Relationship Id="rId11" Type="http://schemas.openxmlformats.org/officeDocument/2006/relationships/image" Target="../media/image-31-3.png"/><Relationship Id="rId12" Type="http://schemas.openxmlformats.org/officeDocument/2006/relationships/image" Target="../media/image-31-4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image" Target="../media/image-32-4.png"/><Relationship Id="rId5" Type="http://schemas.openxmlformats.org/officeDocument/2006/relationships/image" Target="../media/image-32-5.png"/><Relationship Id="rId6" Type="http://schemas.openxmlformats.org/officeDocument/2006/relationships/image" Target="../media/image-32-6.png"/><Relationship Id="rId7" Type="http://schemas.openxmlformats.org/officeDocument/2006/relationships/image" Target="../media/image-32-7.png"/><Relationship Id="rId8" Type="http://schemas.openxmlformats.org/officeDocument/2006/relationships/image" Target="../media/image-32-8.png"/><Relationship Id="rId9" Type="http://schemas.openxmlformats.org/officeDocument/2006/relationships/image" Target="../media/image-32-9.png"/><Relationship Id="rId10" Type="http://schemas.openxmlformats.org/officeDocument/2006/relationships/image" Target="../media/image-32-10.png"/><Relationship Id="rId11" Type="http://schemas.openxmlformats.org/officeDocument/2006/relationships/image" Target="../media/image-3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image" Target="../media/image-33-2.png"/><Relationship Id="rId5" Type="http://schemas.openxmlformats.org/officeDocument/2006/relationships/image" Target="../media/image-33-3.png"/><Relationship Id="rId6" Type="http://schemas.openxmlformats.org/officeDocument/2006/relationships/image" Target="../media/image-33-6.png"/><Relationship Id="rId7" Type="http://schemas.openxmlformats.org/officeDocument/2006/relationships/image" Target="../media/image-33-7.png"/><Relationship Id="rId8" Type="http://schemas.openxmlformats.org/officeDocument/2006/relationships/image" Target="../media/image-33-6.png"/><Relationship Id="rId9" Type="http://schemas.openxmlformats.org/officeDocument/2006/relationships/image" Target="../media/image-33-9.png"/><Relationship Id="rId10" Type="http://schemas.openxmlformats.org/officeDocument/2006/relationships/image" Target="../media/image-33-10.png"/><Relationship Id="rId11" Type="http://schemas.openxmlformats.org/officeDocument/2006/relationships/image" Target="../media/image-33-11.png"/><Relationship Id="rId12" Type="http://schemas.openxmlformats.org/officeDocument/2006/relationships/image" Target="../media/image-33-10.png"/><Relationship Id="rId13" Type="http://schemas.openxmlformats.org/officeDocument/2006/relationships/image" Target="../media/image-33-11.png"/><Relationship Id="rId14" Type="http://schemas.openxmlformats.org/officeDocument/2006/relationships/image" Target="../media/image-33-14.png"/><Relationship Id="rId15" Type="http://schemas.openxmlformats.org/officeDocument/2006/relationships/image" Target="../media/image-33-15.png"/><Relationship Id="rId16" Type="http://schemas.openxmlformats.org/officeDocument/2006/relationships/image" Target="../media/image-33-14.png"/><Relationship Id="rId17" Type="http://schemas.openxmlformats.org/officeDocument/2006/relationships/image" Target="../media/image-33-17.png"/><Relationship Id="rId18" Type="http://schemas.openxmlformats.org/officeDocument/2006/relationships/image" Target="../media/image-33-18.png"/><Relationship Id="rId19" Type="http://schemas.openxmlformats.org/officeDocument/2006/relationships/image" Target="../media/image-33-19.png"/><Relationship Id="rId20" Type="http://schemas.openxmlformats.org/officeDocument/2006/relationships/image" Target="../media/image-33-18.png"/><Relationship Id="rId21" Type="http://schemas.openxmlformats.org/officeDocument/2006/relationships/image" Target="../media/image-33-19.png"/><Relationship Id="rId22" Type="http://schemas.openxmlformats.org/officeDocument/2006/relationships/slideLayout" Target="../slideLayouts/slideLayout1.xml"/><Relationship Id="rId2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image" Target="../media/image-34-3.png"/><Relationship Id="rId4" Type="http://schemas.openxmlformats.org/officeDocument/2006/relationships/image" Target="../media/image-34-4.png"/><Relationship Id="rId5" Type="http://schemas.openxmlformats.org/officeDocument/2006/relationships/image" Target="../media/image-34-5.png"/><Relationship Id="rId6" Type="http://schemas.openxmlformats.org/officeDocument/2006/relationships/image" Target="../media/image-34-6.png"/><Relationship Id="rId7" Type="http://schemas.openxmlformats.org/officeDocument/2006/relationships/image" Target="../media/image-34-7.png"/><Relationship Id="rId8" Type="http://schemas.openxmlformats.org/officeDocument/2006/relationships/image" Target="../media/image-34-8.png"/><Relationship Id="rId9" Type="http://schemas.openxmlformats.org/officeDocument/2006/relationships/image" Target="../media/image-34-9.png"/><Relationship Id="rId10" Type="http://schemas.openxmlformats.org/officeDocument/2006/relationships/image" Target="../media/image-34-10.png"/><Relationship Id="rId11" Type="http://schemas.openxmlformats.org/officeDocument/2006/relationships/image" Target="../media/image-34-11.png"/><Relationship Id="rId12" Type="http://schemas.openxmlformats.org/officeDocument/2006/relationships/image" Target="../media/image-34-12.png"/><Relationship Id="rId13" Type="http://schemas.openxmlformats.org/officeDocument/2006/relationships/image" Target="../media/image-34-13.png"/><Relationship Id="rId14" Type="http://schemas.openxmlformats.org/officeDocument/2006/relationships/image" Target="../media/image-34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35-2.png"/><Relationship Id="rId3" Type="http://schemas.openxmlformats.org/officeDocument/2006/relationships/image" Target="../media/image-35-3.png"/><Relationship Id="rId4" Type="http://schemas.openxmlformats.org/officeDocument/2006/relationships/image" Target="../media/image-35-4.png"/><Relationship Id="rId5" Type="http://schemas.openxmlformats.org/officeDocument/2006/relationships/image" Target="../media/image-35-5.png"/><Relationship Id="rId6" Type="http://schemas.openxmlformats.org/officeDocument/2006/relationships/image" Target="../media/image-35-6.png"/><Relationship Id="rId7" Type="http://schemas.openxmlformats.org/officeDocument/2006/relationships/image" Target="../media/image-35-7.png"/><Relationship Id="rId8" Type="http://schemas.openxmlformats.org/officeDocument/2006/relationships/image" Target="../media/image-35-8.png"/><Relationship Id="rId9" Type="http://schemas.openxmlformats.org/officeDocument/2006/relationships/image" Target="../media/image-35-9.png"/><Relationship Id="rId10" Type="http://schemas.openxmlformats.org/officeDocument/2006/relationships/image" Target="../media/image-35-2.png"/><Relationship Id="rId11" Type="http://schemas.openxmlformats.org/officeDocument/2006/relationships/image" Target="../media/image-35-3.png"/><Relationship Id="rId12" Type="http://schemas.openxmlformats.org/officeDocument/2006/relationships/image" Target="../media/image-35-12.png"/><Relationship Id="rId13" Type="http://schemas.openxmlformats.org/officeDocument/2006/relationships/image" Target="../media/image-35-13.png"/><Relationship Id="rId14" Type="http://schemas.openxmlformats.org/officeDocument/2006/relationships/image" Target="../media/image-35-14.png"/><Relationship Id="rId15" Type="http://schemas.openxmlformats.org/officeDocument/2006/relationships/image" Target="../media/image-35-15.png"/><Relationship Id="rId16" Type="http://schemas.openxmlformats.org/officeDocument/2006/relationships/image" Target="../media/image-35-16.png"/><Relationship Id="rId17" Type="http://schemas.openxmlformats.org/officeDocument/2006/relationships/image" Target="../media/image-35-17.png"/><Relationship Id="rId18" Type="http://schemas.openxmlformats.org/officeDocument/2006/relationships/image" Target="../media/image-35-18.png"/><Relationship Id="rId19" Type="http://schemas.openxmlformats.org/officeDocument/2006/relationships/image" Target="../media/image-35-19.png"/><Relationship Id="rId20" Type="http://schemas.openxmlformats.org/officeDocument/2006/relationships/slideLayout" Target="../slideLayouts/slideLayout1.xml"/><Relationship Id="rId21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6-2.png"/><Relationship Id="rId3" Type="http://schemas.openxmlformats.org/officeDocument/2006/relationships/image" Target="../media/image-36-3.png"/><Relationship Id="rId4" Type="http://schemas.openxmlformats.org/officeDocument/2006/relationships/image" Target="../media/image-36-4.png"/><Relationship Id="rId5" Type="http://schemas.openxmlformats.org/officeDocument/2006/relationships/image" Target="../media/image-36-5.png"/><Relationship Id="rId6" Type="http://schemas.openxmlformats.org/officeDocument/2006/relationships/image" Target="../media/image-36-4.png"/><Relationship Id="rId7" Type="http://schemas.openxmlformats.org/officeDocument/2006/relationships/image" Target="../media/image-36-7.png"/><Relationship Id="rId8" Type="http://schemas.openxmlformats.org/officeDocument/2006/relationships/image" Target="../media/image-36-8.png"/><Relationship Id="rId9" Type="http://schemas.openxmlformats.org/officeDocument/2006/relationships/image" Target="../media/image-36-5.png"/><Relationship Id="rId10" Type="http://schemas.openxmlformats.org/officeDocument/2006/relationships/image" Target="../media/image-36-4.png"/><Relationship Id="rId11" Type="http://schemas.openxmlformats.org/officeDocument/2006/relationships/image" Target="../media/image-36-11.png"/><Relationship Id="rId12" Type="http://schemas.openxmlformats.org/officeDocument/2006/relationships/image" Target="../media/image-36-4.png"/><Relationship Id="rId13" Type="http://schemas.openxmlformats.org/officeDocument/2006/relationships/image" Target="../media/image-36-13.png"/><Relationship Id="rId14" Type="http://schemas.openxmlformats.org/officeDocument/2006/relationships/image" Target="../media/image-36-14.png"/><Relationship Id="rId15" Type="http://schemas.openxmlformats.org/officeDocument/2006/relationships/image" Target="../media/image-36-15.png"/><Relationship Id="rId16" Type="http://schemas.openxmlformats.org/officeDocument/2006/relationships/image" Target="../media/image-3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image" Target="../media/image-37-2.png"/><Relationship Id="rId3" Type="http://schemas.openxmlformats.org/officeDocument/2006/relationships/image" Target="../media/image-37-3.png"/><Relationship Id="rId4" Type="http://schemas.openxmlformats.org/officeDocument/2006/relationships/image" Target="../media/image-37-3.png"/><Relationship Id="rId5" Type="http://schemas.openxmlformats.org/officeDocument/2006/relationships/image" Target="../media/image-37-3.png"/><Relationship Id="rId6" Type="http://schemas.openxmlformats.org/officeDocument/2006/relationships/image" Target="../media/image-37-3.png"/><Relationship Id="rId7" Type="http://schemas.openxmlformats.org/officeDocument/2006/relationships/image" Target="../media/image-37-3.png"/><Relationship Id="rId8" Type="http://schemas.openxmlformats.org/officeDocument/2006/relationships/image" Target="../media/image-37-8.png"/><Relationship Id="rId9" Type="http://schemas.openxmlformats.org/officeDocument/2006/relationships/image" Target="../media/image-37-9.png"/><Relationship Id="rId10" Type="http://schemas.openxmlformats.org/officeDocument/2006/relationships/image" Target="../media/image-37-10.png"/><Relationship Id="rId11" Type="http://schemas.openxmlformats.org/officeDocument/2006/relationships/image" Target="../media/image-37-11.png"/><Relationship Id="rId12" Type="http://schemas.openxmlformats.org/officeDocument/2006/relationships/image" Target="../media/image-3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18-12.png"/><Relationship Id="rId3" Type="http://schemas.openxmlformats.org/officeDocument/2006/relationships/image" Target="../media/image-38-3.png"/><Relationship Id="rId4" Type="http://schemas.openxmlformats.org/officeDocument/2006/relationships/image" Target="../media/image-18-12.png"/><Relationship Id="rId5" Type="http://schemas.openxmlformats.org/officeDocument/2006/relationships/image" Target="../media/image-38-3.png"/><Relationship Id="rId6" Type="http://schemas.openxmlformats.org/officeDocument/2006/relationships/image" Target="../media/image-38-6.png"/><Relationship Id="rId7" Type="http://schemas.openxmlformats.org/officeDocument/2006/relationships/image" Target="../media/image-38-3.png"/><Relationship Id="rId8" Type="http://schemas.openxmlformats.org/officeDocument/2006/relationships/image" Target="../media/image-38-6.png"/><Relationship Id="rId9" Type="http://schemas.openxmlformats.org/officeDocument/2006/relationships/image" Target="../media/image-38-3.png"/><Relationship Id="rId10" Type="http://schemas.openxmlformats.org/officeDocument/2006/relationships/image" Target="../media/image-38-10.png"/><Relationship Id="rId11" Type="http://schemas.openxmlformats.org/officeDocument/2006/relationships/image" Target="../media/image-3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39-2.png"/><Relationship Id="rId3" Type="http://schemas.openxmlformats.org/officeDocument/2006/relationships/image" Target="../media/image-39-3.png"/><Relationship Id="rId4" Type="http://schemas.openxmlformats.org/officeDocument/2006/relationships/image" Target="../media/image-39-2.png"/><Relationship Id="rId5" Type="http://schemas.openxmlformats.org/officeDocument/2006/relationships/image" Target="../media/image-39-3.png"/><Relationship Id="rId6" Type="http://schemas.openxmlformats.org/officeDocument/2006/relationships/image" Target="../media/image-39-2.png"/><Relationship Id="rId7" Type="http://schemas.openxmlformats.org/officeDocument/2006/relationships/image" Target="../media/image-39-3.png"/><Relationship Id="rId8" Type="http://schemas.openxmlformats.org/officeDocument/2006/relationships/image" Target="../media/image-39-2.png"/><Relationship Id="rId9" Type="http://schemas.openxmlformats.org/officeDocument/2006/relationships/image" Target="../media/image-39-3.png"/><Relationship Id="rId10" Type="http://schemas.openxmlformats.org/officeDocument/2006/relationships/image" Target="../media/image-39-2.png"/><Relationship Id="rId11" Type="http://schemas.openxmlformats.org/officeDocument/2006/relationships/image" Target="../media/image-39-3.png"/><Relationship Id="rId12" Type="http://schemas.openxmlformats.org/officeDocument/2006/relationships/image" Target="../media/image-39-2.png"/><Relationship Id="rId13" Type="http://schemas.openxmlformats.org/officeDocument/2006/relationships/image" Target="../media/image-39-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image" Target="../media/image-40-3.png"/><Relationship Id="rId4" Type="http://schemas.openxmlformats.org/officeDocument/2006/relationships/image" Target="../media/image-40-4.png"/><Relationship Id="rId5" Type="http://schemas.openxmlformats.org/officeDocument/2006/relationships/image" Target="../media/image-4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133647" y="1619210"/>
            <a:ext cx="595259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数字文旅专业系列教材之十</a:t>
            </a:r>
            <a:endParaRPr lang="en-US" sz="1350" dirty="0"/>
          </a:p>
        </p:txBody>
      </p:sp>
      <p:sp>
        <p:nvSpPr>
          <p:cNvPr id="4" name="Text 1"/>
          <p:cNvSpPr/>
          <p:nvPr/>
        </p:nvSpPr>
        <p:spPr>
          <a:xfrm>
            <a:off x="3133647" y="2057349"/>
            <a:ext cx="5952595" cy="52386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5F5F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项目经理制下的多Agent模型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4038499" y="2628834"/>
            <a:ext cx="4123841" cy="52386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5F5F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文旅数字化项目管理</a:t>
            </a:r>
            <a:endParaRPr lang="en-US" sz="36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659" y="3409865"/>
            <a:ext cx="914377" cy="3809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133647" y="3752756"/>
            <a:ext cx="595259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59E0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项目经理制 + 多Agent模型 = 人机协同项目治理新模式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3133647" y="4362341"/>
            <a:ext cx="595259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PMBOK · PRINCE2 · 敏捷方法论 · CrewAI多Agent框架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3133647" y="5048124"/>
            <a:ext cx="595259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安顺学院旅游管理学院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全书结构总览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219170"/>
            <a:ext cx="2705032" cy="19525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47684" y="1447764"/>
            <a:ext cx="233318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第一篇</a:t>
            </a:r>
            <a:endParaRPr lang="en-US" sz="1050" dirty="0"/>
          </a:p>
        </p:txBody>
      </p:sp>
      <p:sp>
        <p:nvSpPr>
          <p:cNvPr id="6" name="Text 2"/>
          <p:cNvSpPr/>
          <p:nvPr/>
        </p:nvSpPr>
        <p:spPr>
          <a:xfrm>
            <a:off x="647684" y="1714457"/>
            <a:ext cx="2333186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项目管理基础与文旅数字化场景</a:t>
            </a:r>
            <a:endParaRPr lang="en-US" sz="1350" dirty="0"/>
          </a:p>
        </p:txBody>
      </p:sp>
      <p:sp>
        <p:nvSpPr>
          <p:cNvPr id="7" name="Text 3"/>
          <p:cNvSpPr/>
          <p:nvPr/>
        </p:nvSpPr>
        <p:spPr>
          <a:xfrm>
            <a:off x="647684" y="2257369"/>
            <a:ext cx="233318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第1章 文旅数字化项目概述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647684" y="2447864"/>
            <a:ext cx="233318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第2章 项目经理制核心方法论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647684" y="2638359"/>
            <a:ext cx="233318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第3章 多Agent模型与AI框架</a:t>
            </a:r>
            <a:endParaRPr lang="en-US" sz="9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4617" y="1219170"/>
            <a:ext cx="2705032" cy="195257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3505112" y="1447764"/>
            <a:ext cx="233318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第二篇</a:t>
            </a:r>
            <a:endParaRPr lang="en-US" sz="1050" dirty="0"/>
          </a:p>
        </p:txBody>
      </p:sp>
      <p:sp>
        <p:nvSpPr>
          <p:cNvPr id="12" name="Text 7"/>
          <p:cNvSpPr/>
          <p:nvPr/>
        </p:nvSpPr>
        <p:spPr>
          <a:xfrm>
            <a:off x="3505112" y="1714457"/>
            <a:ext cx="2333186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多Agent驱动的项目管理核心过程</a:t>
            </a:r>
            <a:endParaRPr lang="en-US" sz="1350" dirty="0"/>
          </a:p>
        </p:txBody>
      </p:sp>
      <p:sp>
        <p:nvSpPr>
          <p:cNvPr id="13" name="Text 8"/>
          <p:cNvSpPr/>
          <p:nvPr/>
        </p:nvSpPr>
        <p:spPr>
          <a:xfrm>
            <a:off x="3505112" y="2257369"/>
            <a:ext cx="233318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第4章 项目启动与需求管理</a:t>
            </a:r>
            <a:endParaRPr lang="en-US" sz="900" dirty="0"/>
          </a:p>
        </p:txBody>
      </p:sp>
      <p:sp>
        <p:nvSpPr>
          <p:cNvPr id="14" name="Text 9"/>
          <p:cNvSpPr/>
          <p:nvPr/>
        </p:nvSpPr>
        <p:spPr>
          <a:xfrm>
            <a:off x="3505112" y="2447864"/>
            <a:ext cx="233318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第5章 规划与任务分解</a:t>
            </a:r>
            <a:endParaRPr lang="en-US" sz="900" dirty="0"/>
          </a:p>
        </p:txBody>
      </p:sp>
      <p:sp>
        <p:nvSpPr>
          <p:cNvPr id="15" name="Text 10"/>
          <p:cNvSpPr/>
          <p:nvPr/>
        </p:nvSpPr>
        <p:spPr>
          <a:xfrm>
            <a:off x="3505112" y="2638359"/>
            <a:ext cx="233318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第6章 执行与进度控制</a:t>
            </a:r>
            <a:endParaRPr lang="en-US" sz="900" dirty="0"/>
          </a:p>
        </p:txBody>
      </p:sp>
      <p:sp>
        <p:nvSpPr>
          <p:cNvPr id="16" name="Text 11"/>
          <p:cNvSpPr/>
          <p:nvPr/>
        </p:nvSpPr>
        <p:spPr>
          <a:xfrm>
            <a:off x="3505112" y="2828854"/>
            <a:ext cx="233318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第7章 风险管理与质量控制</a:t>
            </a:r>
            <a:endParaRPr lang="en-US" sz="900" dirty="0"/>
          </a:p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046" y="1219170"/>
            <a:ext cx="2705032" cy="1952576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362541" y="1447764"/>
            <a:ext cx="233318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第三篇</a:t>
            </a:r>
            <a:endParaRPr lang="en-US" sz="1050" dirty="0"/>
          </a:p>
        </p:txBody>
      </p:sp>
      <p:sp>
        <p:nvSpPr>
          <p:cNvPr id="19" name="Text 13"/>
          <p:cNvSpPr/>
          <p:nvPr/>
        </p:nvSpPr>
        <p:spPr>
          <a:xfrm>
            <a:off x="6362541" y="1714457"/>
            <a:ext cx="2333186" cy="2190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文旅数字化项目实战类型</a:t>
            </a:r>
            <a:endParaRPr lang="en-US" sz="1350" dirty="0"/>
          </a:p>
        </p:txBody>
      </p:sp>
      <p:sp>
        <p:nvSpPr>
          <p:cNvPr id="20" name="Text 14"/>
          <p:cNvSpPr/>
          <p:nvPr/>
        </p:nvSpPr>
        <p:spPr>
          <a:xfrm>
            <a:off x="6362541" y="2047824"/>
            <a:ext cx="233318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第8章 智慧景区数字化</a:t>
            </a:r>
            <a:endParaRPr lang="en-US" sz="900" dirty="0"/>
          </a:p>
        </p:txBody>
      </p:sp>
      <p:sp>
        <p:nvSpPr>
          <p:cNvPr id="21" name="Text 15"/>
          <p:cNvSpPr/>
          <p:nvPr/>
        </p:nvSpPr>
        <p:spPr>
          <a:xfrm>
            <a:off x="6362541" y="2238319"/>
            <a:ext cx="233318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第9章 数字文博与文化遗产</a:t>
            </a:r>
            <a:endParaRPr lang="en-US" sz="900" dirty="0"/>
          </a:p>
        </p:txBody>
      </p:sp>
      <p:sp>
        <p:nvSpPr>
          <p:cNvPr id="22" name="Text 16"/>
          <p:cNvSpPr/>
          <p:nvPr/>
        </p:nvSpPr>
        <p:spPr>
          <a:xfrm>
            <a:off x="6362541" y="2428814"/>
            <a:ext cx="233318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第10章 文旅平台与数据中台</a:t>
            </a:r>
            <a:endParaRPr lang="en-US" sz="900" dirty="0"/>
          </a:p>
        </p:txBody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9474" y="1219170"/>
            <a:ext cx="2705032" cy="1952576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9219969" y="1447764"/>
            <a:ext cx="233318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第四篇</a:t>
            </a:r>
            <a:endParaRPr lang="en-US" sz="1050" dirty="0"/>
          </a:p>
        </p:txBody>
      </p:sp>
      <p:sp>
        <p:nvSpPr>
          <p:cNvPr id="25" name="Text 18"/>
          <p:cNvSpPr/>
          <p:nvPr/>
        </p:nvSpPr>
        <p:spPr>
          <a:xfrm>
            <a:off x="9219969" y="1714457"/>
            <a:ext cx="2333186" cy="2190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组织治理与未来趋势</a:t>
            </a:r>
            <a:endParaRPr lang="en-US" sz="1350" dirty="0"/>
          </a:p>
        </p:txBody>
      </p:sp>
      <p:sp>
        <p:nvSpPr>
          <p:cNvPr id="26" name="Text 19"/>
          <p:cNvSpPr/>
          <p:nvPr/>
        </p:nvSpPr>
        <p:spPr>
          <a:xfrm>
            <a:off x="9219969" y="2047824"/>
            <a:ext cx="233318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第11章 人机协同治理</a:t>
            </a:r>
            <a:endParaRPr lang="en-US" sz="900" dirty="0"/>
          </a:p>
        </p:txBody>
      </p:sp>
      <p:sp>
        <p:nvSpPr>
          <p:cNvPr id="27" name="Text 20"/>
          <p:cNvSpPr/>
          <p:nvPr/>
        </p:nvSpPr>
        <p:spPr>
          <a:xfrm>
            <a:off x="9219969" y="2238319"/>
            <a:ext cx="233318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第12章 典型案例与未来展望</a:t>
            </a:r>
            <a:endParaRPr lang="en-US" sz="900" dirty="0"/>
          </a:p>
        </p:txBody>
      </p:sp>
      <p:pic>
        <p:nvPicPr>
          <p:cNvPr id="2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3400340"/>
            <a:ext cx="11277318" cy="514337"/>
          </a:xfrm>
          <a:prstGeom prst="rect">
            <a:avLst/>
          </a:prstGeom>
        </p:spPr>
      </p:pic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10" y="3562261"/>
            <a:ext cx="190495" cy="190495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923902" y="3562261"/>
            <a:ext cx="6819349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核心方法论：</a:t>
            </a:r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项目经理制（人的决策与协调）+ 多Agent模型（AI的自动化与增强）= 人机协同的项目治理新模式</a:t>
            </a:r>
            <a:endParaRPr lang="en-US" sz="1050" dirty="0"/>
          </a:p>
        </p:txBody>
      </p:sp>
      <p:pic>
        <p:nvPicPr>
          <p:cNvPr id="3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4086123"/>
            <a:ext cx="85723" cy="114297"/>
          </a:xfrm>
          <a:prstGeom prst="rect">
            <a:avLst/>
          </a:prstGeom>
        </p:spPr>
      </p:pic>
      <p:sp>
        <p:nvSpPr>
          <p:cNvPr id="32" name="Text 22"/>
          <p:cNvSpPr/>
          <p:nvPr/>
        </p:nvSpPr>
        <p:spPr>
          <a:xfrm>
            <a:off x="619110" y="4067073"/>
            <a:ext cx="4542931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7个附录：术语表 · PMBOK速查表 · 工具对比 · 项目模板库 · 案例集 · 教学大纲 · 大事记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文旅数字化项目的六大类型全景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3638459" cy="1333467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83" y="1352516"/>
            <a:ext cx="190495" cy="190495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952476" y="1333467"/>
            <a:ext cx="77112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智慧景区类</a:t>
            </a:r>
            <a:endParaRPr lang="en-US" sz="1200" dirty="0"/>
          </a:p>
        </p:txBody>
      </p:sp>
      <p:sp>
        <p:nvSpPr>
          <p:cNvPr id="7" name="Text 2"/>
          <p:cNvSpPr/>
          <p:nvPr/>
        </p:nvSpPr>
        <p:spPr>
          <a:xfrm>
            <a:off x="685783" y="1676358"/>
            <a:ext cx="3228514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电子票务·客流监控·智能导览·停车管理·环境监测·应急指挥</a:t>
            </a:r>
            <a:endParaRPr lang="en-US" sz="1050" dirty="0"/>
          </a:p>
        </p:txBody>
      </p:sp>
      <p:sp>
        <p:nvSpPr>
          <p:cNvPr id="8" name="Text 3"/>
          <p:cNvSpPr/>
          <p:nvPr/>
        </p:nvSpPr>
        <p:spPr>
          <a:xfrm>
            <a:off x="685783" y="2133547"/>
            <a:ext cx="322851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规模：500万-3000万 | 工期：12-24月</a:t>
            </a:r>
            <a:endParaRPr lang="en-US" sz="90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143" y="1142971"/>
            <a:ext cx="3638459" cy="1333467"/>
          </a:xfrm>
          <a:prstGeom prst="rect">
            <a:avLst/>
          </a:prstGeom>
        </p:spPr>
      </p:pic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4737" y="1352516"/>
            <a:ext cx="190495" cy="190495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781430" y="1333467"/>
            <a:ext cx="77112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数字文博类</a:t>
            </a:r>
            <a:endParaRPr lang="en-US" sz="1200" dirty="0"/>
          </a:p>
        </p:txBody>
      </p:sp>
      <p:sp>
        <p:nvSpPr>
          <p:cNvPr id="12" name="Text 5"/>
          <p:cNvSpPr/>
          <p:nvPr/>
        </p:nvSpPr>
        <p:spPr>
          <a:xfrm>
            <a:off x="4514737" y="1676358"/>
            <a:ext cx="322851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文物数字化采集·数字展厅·VR体验·藏品管理·知识图谱</a:t>
            </a:r>
            <a:endParaRPr lang="en-US" sz="1050" dirty="0"/>
          </a:p>
        </p:txBody>
      </p:sp>
      <p:sp>
        <p:nvSpPr>
          <p:cNvPr id="13" name="Text 6"/>
          <p:cNvSpPr/>
          <p:nvPr/>
        </p:nvSpPr>
        <p:spPr>
          <a:xfrm>
            <a:off x="4514737" y="1943051"/>
            <a:ext cx="322851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规模：200万-2000万 | 工期：6-18月</a:t>
            </a:r>
            <a:endParaRPr lang="en-US" sz="9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5572" y="1142971"/>
            <a:ext cx="3638459" cy="1333467"/>
          </a:xfrm>
          <a:prstGeom prst="rect">
            <a:avLst/>
          </a:prstGeom>
        </p:spPr>
      </p:pic>
      <p:pic>
        <p:nvPicPr>
          <p:cNvPr id="1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167" y="1352516"/>
            <a:ext cx="171446" cy="190495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8581810" y="1333467"/>
            <a:ext cx="77112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文旅平台类</a:t>
            </a:r>
            <a:endParaRPr lang="en-US" sz="1200" dirty="0"/>
          </a:p>
        </p:txBody>
      </p:sp>
      <p:sp>
        <p:nvSpPr>
          <p:cNvPr id="17" name="Text 8"/>
          <p:cNvSpPr/>
          <p:nvPr/>
        </p:nvSpPr>
        <p:spPr>
          <a:xfrm>
            <a:off x="8334167" y="1676358"/>
            <a:ext cx="322851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一码游/一机游·大数据中心·行业监管·公共服务</a:t>
            </a:r>
            <a:endParaRPr lang="en-US" sz="1050" dirty="0"/>
          </a:p>
        </p:txBody>
      </p:sp>
      <p:sp>
        <p:nvSpPr>
          <p:cNvPr id="18" name="Text 9"/>
          <p:cNvSpPr/>
          <p:nvPr/>
        </p:nvSpPr>
        <p:spPr>
          <a:xfrm>
            <a:off x="8334167" y="1943051"/>
            <a:ext cx="322851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规模：1000万-1亿 | 工期：18-36月</a:t>
            </a:r>
            <a:endParaRPr lang="en-US" sz="900" dirty="0"/>
          </a:p>
        </p:txBody>
      </p:sp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2666933"/>
            <a:ext cx="3638459" cy="914377"/>
          </a:xfrm>
          <a:prstGeom prst="rect">
            <a:avLst/>
          </a:prstGeom>
        </p:spPr>
      </p:pic>
      <p:pic>
        <p:nvPicPr>
          <p:cNvPr id="2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783" y="2876478"/>
            <a:ext cx="190495" cy="190495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952476" y="2857429"/>
            <a:ext cx="92352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酒店与住宿类</a:t>
            </a:r>
            <a:endParaRPr lang="en-US" sz="1200" dirty="0"/>
          </a:p>
        </p:txBody>
      </p:sp>
      <p:sp>
        <p:nvSpPr>
          <p:cNvPr id="22" name="Text 11"/>
          <p:cNvSpPr/>
          <p:nvPr/>
        </p:nvSpPr>
        <p:spPr>
          <a:xfrm>
            <a:off x="685783" y="3200320"/>
            <a:ext cx="322851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PMS系统·智能客房·AI客服·收益管理·会员数据平台</a:t>
            </a:r>
            <a:endParaRPr lang="en-US" sz="1050" dirty="0"/>
          </a:p>
        </p:txBody>
      </p:sp>
      <p:pic>
        <p:nvPicPr>
          <p:cNvPr id="23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86143" y="2666933"/>
            <a:ext cx="3638459" cy="914377"/>
          </a:xfrm>
          <a:prstGeom prst="rect">
            <a:avLst/>
          </a:prstGeom>
        </p:spPr>
      </p:pic>
      <p:pic>
        <p:nvPicPr>
          <p:cNvPr id="24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14737" y="2876478"/>
            <a:ext cx="190495" cy="190495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4781430" y="2857429"/>
            <a:ext cx="92352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营销与内容类</a:t>
            </a:r>
            <a:endParaRPr lang="en-US" sz="1200" dirty="0"/>
          </a:p>
        </p:txBody>
      </p:sp>
      <p:sp>
        <p:nvSpPr>
          <p:cNvPr id="26" name="Text 13"/>
          <p:cNvSpPr/>
          <p:nvPr/>
        </p:nvSpPr>
        <p:spPr>
          <a:xfrm>
            <a:off x="4514737" y="3200320"/>
            <a:ext cx="322851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社交媒体运营·内容管理·AI内容生成·精准营销</a:t>
            </a:r>
            <a:endParaRPr lang="en-US" sz="1050" dirty="0"/>
          </a:p>
        </p:txBody>
      </p:sp>
      <p:pic>
        <p:nvPicPr>
          <p:cNvPr id="27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05572" y="2666933"/>
            <a:ext cx="3638459" cy="914377"/>
          </a:xfrm>
          <a:prstGeom prst="rect">
            <a:avLst/>
          </a:prstGeom>
        </p:spPr>
      </p:pic>
      <p:pic>
        <p:nvPicPr>
          <p:cNvPr id="28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34167" y="2876478"/>
            <a:ext cx="238119" cy="190495"/>
          </a:xfrm>
          <a:prstGeom prst="rect">
            <a:avLst/>
          </a:prstGeom>
        </p:spPr>
      </p:pic>
      <p:sp>
        <p:nvSpPr>
          <p:cNvPr id="29" name="Text 14"/>
          <p:cNvSpPr/>
          <p:nvPr/>
        </p:nvSpPr>
        <p:spPr>
          <a:xfrm>
            <a:off x="8648484" y="2857429"/>
            <a:ext cx="77112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基础设施类</a:t>
            </a:r>
            <a:endParaRPr lang="en-US" sz="1200" dirty="0"/>
          </a:p>
        </p:txBody>
      </p:sp>
      <p:sp>
        <p:nvSpPr>
          <p:cNvPr id="30" name="Text 15"/>
          <p:cNvSpPr/>
          <p:nvPr/>
        </p:nvSpPr>
        <p:spPr>
          <a:xfrm>
            <a:off x="8334167" y="3200320"/>
            <a:ext cx="322851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5G/WiFi覆盖·IoT传感器·数据中心·网络安全</a:t>
            </a:r>
            <a:endParaRPr lang="en-US" sz="1050" dirty="0"/>
          </a:p>
        </p:txBody>
      </p:sp>
      <p:pic>
        <p:nvPicPr>
          <p:cNvPr id="31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7189" y="3809905"/>
            <a:ext cx="11277318" cy="495288"/>
          </a:xfrm>
          <a:prstGeom prst="rect">
            <a:avLst/>
          </a:prstGeom>
        </p:spPr>
      </p:pic>
      <p:pic>
        <p:nvPicPr>
          <p:cNvPr id="32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9585" y="3990875"/>
            <a:ext cx="104772" cy="133347"/>
          </a:xfrm>
          <a:prstGeom prst="rect">
            <a:avLst/>
          </a:prstGeom>
        </p:spPr>
      </p:pic>
      <p:sp>
        <p:nvSpPr>
          <p:cNvPr id="33" name="Text 16"/>
          <p:cNvSpPr/>
          <p:nvPr/>
        </p:nvSpPr>
        <p:spPr>
          <a:xfrm>
            <a:off x="790555" y="3971826"/>
            <a:ext cx="642883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代表项目：麦扑"一屏管"景区综合管控平台 · 云冈石窟数字化工程 · 贵州"一码游"平台 · 华住AI住中服务系统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文旅项目的五大独特性与复杂性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11277318" cy="876278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83" y="1333467"/>
            <a:ext cx="380990" cy="380990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030" y="1447764"/>
            <a:ext cx="190495" cy="152396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1219170" y="1362041"/>
            <a:ext cx="1904572" cy="2000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业务与技术的"翻译"难题</a:t>
            </a:r>
            <a:endParaRPr lang="en-US" sz="1350" dirty="0"/>
          </a:p>
        </p:txBody>
      </p:sp>
      <p:sp>
        <p:nvSpPr>
          <p:cNvPr id="8" name="Text 2"/>
          <p:cNvSpPr/>
          <p:nvPr/>
        </p:nvSpPr>
        <p:spPr>
          <a:xfrm>
            <a:off x="1219170" y="1638259"/>
            <a:ext cx="893384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景区管理者说"游客体验"，IT工程师说"系统架构"；景区要"沉浸感"，技术方理解为AR导览，实际想要灯光秀+音效。项目经理必须承担"翻译官"角色。</a:t>
            </a:r>
            <a:endParaRPr lang="en-US" sz="1050" dirty="0"/>
          </a:p>
        </p:txBody>
      </p:sp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171646"/>
            <a:ext cx="11277318" cy="876278"/>
          </a:xfrm>
          <a:prstGeom prst="rect">
            <a:avLst/>
          </a:prstGeom>
        </p:spPr>
      </p:pic>
      <p:pic>
        <p:nvPicPr>
          <p:cNvPr id="1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783" y="2362141"/>
            <a:ext cx="380990" cy="380990"/>
          </a:xfrm>
          <a:prstGeom prst="rect">
            <a:avLst/>
          </a:prstGeom>
        </p:spPr>
      </p:pic>
      <p:pic>
        <p:nvPicPr>
          <p:cNvPr id="1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030" y="2476438"/>
            <a:ext cx="190495" cy="152396"/>
          </a:xfrm>
          <a:prstGeom prst="rect">
            <a:avLst/>
          </a:prstGeom>
        </p:spPr>
      </p:pic>
      <p:sp>
        <p:nvSpPr>
          <p:cNvPr id="12" name="Text 3"/>
          <p:cNvSpPr/>
          <p:nvPr/>
        </p:nvSpPr>
        <p:spPr>
          <a:xfrm>
            <a:off x="1219170" y="2390715"/>
            <a:ext cx="1552155" cy="2000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干系人网络的复杂性</a:t>
            </a:r>
            <a:endParaRPr lang="en-US" sz="1350" dirty="0"/>
          </a:p>
        </p:txBody>
      </p:sp>
      <p:sp>
        <p:nvSpPr>
          <p:cNvPr id="13" name="Text 4"/>
          <p:cNvSpPr/>
          <p:nvPr/>
        </p:nvSpPr>
        <p:spPr>
          <a:xfrm>
            <a:off x="1219170" y="2666933"/>
            <a:ext cx="874335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一个景区数字化项目通常涉及景区运营方、上级主管部门、财政拨款方、多个供应商、游客、周边商户等6+类干系人，利益诉求各有不同甚至冲突。</a:t>
            </a:r>
            <a:endParaRPr lang="en-US" sz="1050" dirty="0"/>
          </a:p>
        </p:txBody>
      </p:sp>
      <p:pic>
        <p:nvPicPr>
          <p:cNvPr id="1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3200320"/>
            <a:ext cx="11277318" cy="876278"/>
          </a:xfrm>
          <a:prstGeom prst="rect">
            <a:avLst/>
          </a:prstGeom>
        </p:spPr>
      </p:pic>
      <p:pic>
        <p:nvPicPr>
          <p:cNvPr id="15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783" y="3390815"/>
            <a:ext cx="380990" cy="380990"/>
          </a:xfrm>
          <a:prstGeom prst="rect">
            <a:avLst/>
          </a:prstGeom>
        </p:spPr>
      </p:pic>
      <p:pic>
        <p:nvPicPr>
          <p:cNvPr id="16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1030" y="3505112"/>
            <a:ext cx="190495" cy="152396"/>
          </a:xfrm>
          <a:prstGeom prst="rect">
            <a:avLst/>
          </a:prstGeom>
        </p:spPr>
      </p:pic>
      <p:sp>
        <p:nvSpPr>
          <p:cNvPr id="17" name="Text 5"/>
          <p:cNvSpPr/>
          <p:nvPr/>
        </p:nvSpPr>
        <p:spPr>
          <a:xfrm>
            <a:off x="1219170" y="3419390"/>
            <a:ext cx="2237938" cy="2000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需求的高不确定性与快速演化</a:t>
            </a:r>
            <a:endParaRPr lang="en-US" sz="1350" dirty="0"/>
          </a:p>
        </p:txBody>
      </p:sp>
      <p:sp>
        <p:nvSpPr>
          <p:cNvPr id="18" name="Text 6"/>
          <p:cNvSpPr/>
          <p:nvPr/>
        </p:nvSpPr>
        <p:spPr>
          <a:xfrm>
            <a:off x="1219170" y="3695608"/>
            <a:ext cx="758133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去年做小程序，今年做AI智能体；去年搞VR，今年搞AR。文旅市场需求变化之快使"先锁定需求再开发"的传统模式几乎不可行。</a:t>
            </a:r>
            <a:endParaRPr lang="en-US" sz="1050" dirty="0"/>
          </a:p>
        </p:txBody>
      </p:sp>
      <p:pic>
        <p:nvPicPr>
          <p:cNvPr id="19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7189" y="4228994"/>
            <a:ext cx="11277318" cy="876278"/>
          </a:xfrm>
          <a:prstGeom prst="rect">
            <a:avLst/>
          </a:prstGeom>
        </p:spPr>
      </p:pic>
      <p:pic>
        <p:nvPicPr>
          <p:cNvPr id="20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5783" y="4419490"/>
            <a:ext cx="380990" cy="380990"/>
          </a:xfrm>
          <a:prstGeom prst="rect">
            <a:avLst/>
          </a:prstGeom>
        </p:spPr>
      </p:pic>
      <p:pic>
        <p:nvPicPr>
          <p:cNvPr id="21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1030" y="4533787"/>
            <a:ext cx="190495" cy="152396"/>
          </a:xfrm>
          <a:prstGeom prst="rect">
            <a:avLst/>
          </a:prstGeom>
        </p:spPr>
      </p:pic>
      <p:sp>
        <p:nvSpPr>
          <p:cNvPr id="22" name="Text 7"/>
          <p:cNvSpPr/>
          <p:nvPr/>
        </p:nvSpPr>
        <p:spPr>
          <a:xfrm>
            <a:off x="1219170" y="4448064"/>
            <a:ext cx="1552155" cy="2000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系统集成的高耦合度</a:t>
            </a:r>
            <a:endParaRPr lang="en-US" sz="1350" dirty="0"/>
          </a:p>
        </p:txBody>
      </p:sp>
      <p:sp>
        <p:nvSpPr>
          <p:cNvPr id="23" name="Text 8"/>
          <p:cNvSpPr/>
          <p:nvPr/>
        </p:nvSpPr>
        <p:spPr>
          <a:xfrm>
            <a:off x="1219170" y="4724282"/>
            <a:ext cx="875287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景区数字化项目通常涉及10+个子系统：票务、安防、导览、停车、环境监测、应急广播、消防、财务、OA——一个系统的变更可能引发连锁反应。</a:t>
            </a:r>
            <a:endParaRPr lang="en-US" sz="1050" dirty="0"/>
          </a:p>
        </p:txBody>
      </p:sp>
      <p:pic>
        <p:nvPicPr>
          <p:cNvPr id="24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7189" y="5257669"/>
            <a:ext cx="11277318" cy="876278"/>
          </a:xfrm>
          <a:prstGeom prst="rect">
            <a:avLst/>
          </a:prstGeom>
        </p:spPr>
      </p:pic>
      <p:pic>
        <p:nvPicPr>
          <p:cNvPr id="25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5783" y="5448164"/>
            <a:ext cx="380990" cy="380990"/>
          </a:xfrm>
          <a:prstGeom prst="rect">
            <a:avLst/>
          </a:prstGeom>
        </p:spPr>
      </p:pic>
      <p:pic>
        <p:nvPicPr>
          <p:cNvPr id="26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00080" y="5562461"/>
            <a:ext cx="152396" cy="152396"/>
          </a:xfrm>
          <a:prstGeom prst="rect">
            <a:avLst/>
          </a:prstGeom>
        </p:spPr>
      </p:pic>
      <p:sp>
        <p:nvSpPr>
          <p:cNvPr id="27" name="Text 9"/>
          <p:cNvSpPr/>
          <p:nvPr/>
        </p:nvSpPr>
        <p:spPr>
          <a:xfrm>
            <a:off x="1219170" y="5476738"/>
            <a:ext cx="1723601" cy="2000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运维的长期性与持续性</a:t>
            </a:r>
            <a:endParaRPr lang="en-US" sz="1350" dirty="0"/>
          </a:p>
        </p:txBody>
      </p:sp>
      <p:sp>
        <p:nvSpPr>
          <p:cNvPr id="28" name="Text 10"/>
          <p:cNvSpPr/>
          <p:nvPr/>
        </p:nvSpPr>
        <p:spPr>
          <a:xfrm>
            <a:off x="1219170" y="5752956"/>
            <a:ext cx="533348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数字化系统不是"建完就完了"，系统上线后的运维、迭代、培训、推广同样需要项目管理。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传统项目管理在文旅场景中的四重困境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5524362" cy="1447764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83" y="1409665"/>
            <a:ext cx="457189" cy="457189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79" y="1543011"/>
            <a:ext cx="171446" cy="190495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1257269" y="1504912"/>
            <a:ext cx="1342611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瀑布模式的僵化</a:t>
            </a:r>
            <a:endParaRPr lang="en-US" sz="1500" dirty="0"/>
          </a:p>
        </p:txBody>
      </p:sp>
      <p:sp>
        <p:nvSpPr>
          <p:cNvPr id="8" name="Text 2"/>
          <p:cNvSpPr/>
          <p:nvPr/>
        </p:nvSpPr>
        <p:spPr>
          <a:xfrm>
            <a:off x="685783" y="1981150"/>
            <a:ext cx="5076317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传统瀑布模式要求需求在项目初期完全锁定。但在文旅项目中，"直到看到原型，我才知道我想要什么"是常态。需求往往在项目中期才真正清晰。</a:t>
            </a:r>
            <a:endParaRPr lang="en-US" sz="1050" dirty="0"/>
          </a:p>
        </p:txBody>
      </p:sp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145" y="1142971"/>
            <a:ext cx="5524362" cy="1447764"/>
          </a:xfrm>
          <a:prstGeom prst="rect">
            <a:avLst/>
          </a:prstGeom>
        </p:spPr>
      </p:pic>
      <p:pic>
        <p:nvPicPr>
          <p:cNvPr id="1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8739" y="1409665"/>
            <a:ext cx="457189" cy="457189"/>
          </a:xfrm>
          <a:prstGeom prst="rect">
            <a:avLst/>
          </a:prstGeom>
        </p:spPr>
      </p:pic>
      <p:pic>
        <p:nvPicPr>
          <p:cNvPr id="1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0660" y="1543011"/>
            <a:ext cx="142871" cy="190495"/>
          </a:xfrm>
          <a:prstGeom prst="rect">
            <a:avLst/>
          </a:prstGeom>
        </p:spPr>
      </p:pic>
      <p:sp>
        <p:nvSpPr>
          <p:cNvPr id="12" name="Text 3"/>
          <p:cNvSpPr/>
          <p:nvPr/>
        </p:nvSpPr>
        <p:spPr>
          <a:xfrm>
            <a:off x="7010225" y="1504912"/>
            <a:ext cx="1342611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敏捷模式的局限</a:t>
            </a:r>
            <a:endParaRPr lang="en-US" sz="1500" dirty="0"/>
          </a:p>
        </p:txBody>
      </p:sp>
      <p:sp>
        <p:nvSpPr>
          <p:cNvPr id="13" name="Text 4"/>
          <p:cNvSpPr/>
          <p:nvPr/>
        </p:nvSpPr>
        <p:spPr>
          <a:xfrm>
            <a:off x="6438739" y="1981150"/>
            <a:ext cx="5076317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纯敏捷模式强调快速迭代、拥抱变化。但在涉及硬件采购、政府审批、财政拨款的文旅项目中，频繁变更面临制度和流程的刚性约束，敏捷≠无序。</a:t>
            </a:r>
            <a:endParaRPr lang="en-US" sz="1050" dirty="0"/>
          </a:p>
        </p:txBody>
      </p:sp>
      <p:pic>
        <p:nvPicPr>
          <p:cNvPr id="1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2819330"/>
            <a:ext cx="5524362" cy="1447764"/>
          </a:xfrm>
          <a:prstGeom prst="rect">
            <a:avLst/>
          </a:prstGeom>
        </p:spPr>
      </p:pic>
      <p:pic>
        <p:nvPicPr>
          <p:cNvPr id="15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783" y="3086023"/>
            <a:ext cx="457189" cy="457189"/>
          </a:xfrm>
          <a:prstGeom prst="rect">
            <a:avLst/>
          </a:prstGeom>
        </p:spPr>
      </p:pic>
      <p:pic>
        <p:nvPicPr>
          <p:cNvPr id="16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9130" y="3219370"/>
            <a:ext cx="190495" cy="190495"/>
          </a:xfrm>
          <a:prstGeom prst="rect">
            <a:avLst/>
          </a:prstGeom>
        </p:spPr>
      </p:pic>
      <p:sp>
        <p:nvSpPr>
          <p:cNvPr id="17" name="Text 5"/>
          <p:cNvSpPr/>
          <p:nvPr/>
        </p:nvSpPr>
        <p:spPr>
          <a:xfrm>
            <a:off x="1257269" y="3181270"/>
            <a:ext cx="1342611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知识管理的断层</a:t>
            </a:r>
            <a:endParaRPr lang="en-US" sz="1500" dirty="0"/>
          </a:p>
        </p:txBody>
      </p:sp>
      <p:sp>
        <p:nvSpPr>
          <p:cNvPr id="18" name="Text 6"/>
          <p:cNvSpPr/>
          <p:nvPr/>
        </p:nvSpPr>
        <p:spPr>
          <a:xfrm>
            <a:off x="685783" y="3657509"/>
            <a:ext cx="5076317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传统项目管理依赖项目经理的个人经验和直觉。一个项目经理离职，项目知识就"断档"。需求文档、技术方案、踩过的坑缺乏系统化的沉淀和复用机制。</a:t>
            </a:r>
            <a:endParaRPr lang="en-US" sz="1050" dirty="0"/>
          </a:p>
        </p:txBody>
      </p:sp>
      <p:pic>
        <p:nvPicPr>
          <p:cNvPr id="19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0145" y="2819330"/>
            <a:ext cx="5524362" cy="1447764"/>
          </a:xfrm>
          <a:prstGeom prst="rect">
            <a:avLst/>
          </a:prstGeom>
        </p:spPr>
      </p:pic>
      <p:pic>
        <p:nvPicPr>
          <p:cNvPr id="20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38739" y="3086023"/>
            <a:ext cx="457189" cy="457189"/>
          </a:xfrm>
          <a:prstGeom prst="rect">
            <a:avLst/>
          </a:prstGeom>
        </p:spPr>
      </p:pic>
      <p:pic>
        <p:nvPicPr>
          <p:cNvPr id="21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53036" y="3219370"/>
            <a:ext cx="238119" cy="190495"/>
          </a:xfrm>
          <a:prstGeom prst="rect">
            <a:avLst/>
          </a:prstGeom>
        </p:spPr>
      </p:pic>
      <p:sp>
        <p:nvSpPr>
          <p:cNvPr id="22" name="Text 7"/>
          <p:cNvSpPr/>
          <p:nvPr/>
        </p:nvSpPr>
        <p:spPr>
          <a:xfrm>
            <a:off x="7010225" y="3181270"/>
            <a:ext cx="11521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监控的滞后性</a:t>
            </a:r>
            <a:endParaRPr lang="en-US" sz="1500" dirty="0"/>
          </a:p>
        </p:txBody>
      </p:sp>
      <p:sp>
        <p:nvSpPr>
          <p:cNvPr id="23" name="Text 8"/>
          <p:cNvSpPr/>
          <p:nvPr/>
        </p:nvSpPr>
        <p:spPr>
          <a:xfrm>
            <a:off x="6438739" y="3657509"/>
            <a:ext cx="5076317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传统项目监控依赖周报和例会，问题发现时往往已经"晚了"。当项目经理在周报中看到"进度延迟20%"，实际的延迟可能已经发生了两周。</a:t>
            </a:r>
            <a:endParaRPr lang="en-US" sz="1050" dirty="0"/>
          </a:p>
        </p:txBody>
      </p:sp>
      <p:pic>
        <p:nvPicPr>
          <p:cNvPr id="24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7189" y="4495688"/>
            <a:ext cx="11277318" cy="571486"/>
          </a:xfrm>
          <a:prstGeom prst="rect">
            <a:avLst/>
          </a:prstGeom>
        </p:spPr>
      </p:pic>
      <p:pic>
        <p:nvPicPr>
          <p:cNvPr id="25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7684" y="4714757"/>
            <a:ext cx="133347" cy="133347"/>
          </a:xfrm>
          <a:prstGeom prst="rect">
            <a:avLst/>
          </a:prstGeom>
        </p:spPr>
      </p:pic>
      <p:sp>
        <p:nvSpPr>
          <p:cNvPr id="26" name="Text 9"/>
          <p:cNvSpPr/>
          <p:nvPr/>
        </p:nvSpPr>
        <p:spPr>
          <a:xfrm>
            <a:off x="857229" y="4695708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破局之道：</a:t>
            </a:r>
            <a:endParaRPr lang="en-US" sz="1050" dirty="0"/>
          </a:p>
        </p:txBody>
      </p:sp>
      <p:sp>
        <p:nvSpPr>
          <p:cNvPr id="27" name="Text 10"/>
          <p:cNvSpPr/>
          <p:nvPr/>
        </p:nvSpPr>
        <p:spPr>
          <a:xfrm>
            <a:off x="1523962" y="4695708"/>
            <a:ext cx="8467133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项目经理制（权责对等、全生命周期负责）+ 多Agent模型（实时数据驱动、主动预警、AI增强决策）= 人机协同的文旅数字化项目管理新模式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项目经理制的四大核心价值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5524362" cy="1638259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83" y="1409665"/>
            <a:ext cx="361941" cy="285743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85783" y="1828754"/>
            <a:ext cx="507631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权责对等</a:t>
            </a:r>
            <a:endParaRPr lang="en-US" sz="1500" dirty="0"/>
          </a:p>
        </p:txBody>
      </p:sp>
      <p:sp>
        <p:nvSpPr>
          <p:cNvPr id="7" name="Text 2"/>
          <p:cNvSpPr/>
          <p:nvPr/>
        </p:nvSpPr>
        <p:spPr>
          <a:xfrm>
            <a:off x="685783" y="2171646"/>
            <a:ext cx="5076317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项目经理拥有项目预算支配权、团队组建建议权、供应商选择推荐权，同时对项目成败承担首要责任。不再是"有责无权"的协调员角色。</a:t>
            </a:r>
            <a:endParaRPr lang="en-US" sz="10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1142971"/>
            <a:ext cx="5524362" cy="1638259"/>
          </a:xfrm>
          <a:prstGeom prst="rect">
            <a:avLst/>
          </a:prstGeom>
        </p:spPr>
      </p:pic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8739" y="1409665"/>
            <a:ext cx="219070" cy="285743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6438739" y="1828754"/>
            <a:ext cx="507631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全生命周期负责</a:t>
            </a:r>
            <a:endParaRPr lang="en-US" sz="1500" dirty="0"/>
          </a:p>
        </p:txBody>
      </p:sp>
      <p:sp>
        <p:nvSpPr>
          <p:cNvPr id="11" name="Text 4"/>
          <p:cNvSpPr/>
          <p:nvPr/>
        </p:nvSpPr>
        <p:spPr>
          <a:xfrm>
            <a:off x="6438739" y="2171646"/>
            <a:ext cx="5076317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从立项论证到项目收尾，项目经理全程参与并主导关键决策。"从摇篮到坟墓"的全程负责，而非"项目启动后接手、项目上线前交棒"。</a:t>
            </a:r>
            <a:endParaRPr lang="en-US" sz="1050" dirty="0"/>
          </a:p>
        </p:txBody>
      </p:sp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3009825"/>
            <a:ext cx="5524362" cy="1638259"/>
          </a:xfrm>
          <a:prstGeom prst="rect">
            <a:avLst/>
          </a:prstGeom>
        </p:spPr>
      </p:pic>
      <p:pic>
        <p:nvPicPr>
          <p:cNvPr id="1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783" y="3276518"/>
            <a:ext cx="361941" cy="285743"/>
          </a:xfrm>
          <a:prstGeom prst="rect">
            <a:avLst/>
          </a:prstGeom>
        </p:spPr>
      </p:pic>
      <p:sp>
        <p:nvSpPr>
          <p:cNvPr id="14" name="Text 5"/>
          <p:cNvSpPr/>
          <p:nvPr/>
        </p:nvSpPr>
        <p:spPr>
          <a:xfrm>
            <a:off x="685783" y="3695608"/>
            <a:ext cx="507631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跨部门协调权</a:t>
            </a:r>
            <a:endParaRPr lang="en-US" sz="1500" dirty="0"/>
          </a:p>
        </p:txBody>
      </p:sp>
      <p:sp>
        <p:nvSpPr>
          <p:cNvPr id="15" name="Text 6"/>
          <p:cNvSpPr/>
          <p:nvPr/>
        </p:nvSpPr>
        <p:spPr>
          <a:xfrm>
            <a:off x="685783" y="4038499"/>
            <a:ext cx="5076317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有权召集跨部门协调会议，要求相关部门配合提供资源和信息。在涉及多个科室、多个供应商的文旅项目中，这一权力至关重要。</a:t>
            </a:r>
            <a:endParaRPr lang="en-US" sz="1050" dirty="0"/>
          </a:p>
        </p:txBody>
      </p:sp>
      <p:pic>
        <p:nvPicPr>
          <p:cNvPr id="1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3009825"/>
            <a:ext cx="5524362" cy="1638259"/>
          </a:xfrm>
          <a:prstGeom prst="rect">
            <a:avLst/>
          </a:prstGeom>
        </p:spPr>
      </p:pic>
      <p:pic>
        <p:nvPicPr>
          <p:cNvPr id="1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8739" y="3276518"/>
            <a:ext cx="285743" cy="285743"/>
          </a:xfrm>
          <a:prstGeom prst="rect">
            <a:avLst/>
          </a:prstGeom>
        </p:spPr>
      </p:pic>
      <p:sp>
        <p:nvSpPr>
          <p:cNvPr id="18" name="Text 7"/>
          <p:cNvSpPr/>
          <p:nvPr/>
        </p:nvSpPr>
        <p:spPr>
          <a:xfrm>
            <a:off x="6438739" y="3695608"/>
            <a:ext cx="507631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知识资产沉淀</a:t>
            </a:r>
            <a:endParaRPr lang="en-US" sz="1500" dirty="0"/>
          </a:p>
        </p:txBody>
      </p:sp>
      <p:sp>
        <p:nvSpPr>
          <p:cNvPr id="19" name="Text 8"/>
          <p:cNvSpPr/>
          <p:nvPr/>
        </p:nvSpPr>
        <p:spPr>
          <a:xfrm>
            <a:off x="6438739" y="4038499"/>
            <a:ext cx="5076317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项目经理负责项目文档的完整性和规范性，确保项目经验可追溯、可复用。让每一个踩过的"坑"都变成组织的"路"。</a:t>
            </a:r>
            <a:endParaRPr lang="en-US" sz="1050" dirty="0"/>
          </a:p>
        </p:txBody>
      </p:sp>
      <p:pic>
        <p:nvPicPr>
          <p:cNvPr id="20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189" y="4876678"/>
            <a:ext cx="11277318" cy="704832"/>
          </a:xfrm>
          <a:prstGeom prst="rect">
            <a:avLst/>
          </a:prstGeom>
        </p:spPr>
      </p:pic>
      <p:pic>
        <p:nvPicPr>
          <p:cNvPr id="21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110" y="5038599"/>
            <a:ext cx="200020" cy="228594"/>
          </a:xfrm>
          <a:prstGeom prst="rect">
            <a:avLst/>
          </a:prstGeom>
        </p:spPr>
      </p:pic>
      <p:sp>
        <p:nvSpPr>
          <p:cNvPr id="22" name="Text 9"/>
          <p:cNvSpPr/>
          <p:nvPr/>
        </p:nvSpPr>
        <p:spPr>
          <a:xfrm>
            <a:off x="933427" y="5038599"/>
            <a:ext cx="533348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"项目经理制强调项目经理作为项目核心决策者和协调者的制度安排，而非临时兼任角色。"</a:t>
            </a:r>
            <a:endParaRPr lang="en-US" sz="1050" dirty="0"/>
          </a:p>
        </p:txBody>
      </p:sp>
      <p:sp>
        <p:nvSpPr>
          <p:cNvPr id="23" name="Text 10"/>
          <p:cNvSpPr/>
          <p:nvPr/>
        </p:nvSpPr>
        <p:spPr>
          <a:xfrm>
            <a:off x="933427" y="5267193"/>
            <a:ext cx="533348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——第1章 文旅数字化项目概述与管理挑战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多Agent模型带来的四大范式变革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11277318" cy="1066773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684" y="1333467"/>
            <a:ext cx="609585" cy="609585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605" y="1523962"/>
            <a:ext cx="285743" cy="228594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1447764" y="1333467"/>
            <a:ext cx="1010539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从"一个人的大脑"到"多个Agent的协作网络"</a:t>
            </a:r>
            <a:endParaRPr lang="en-US" sz="1350" dirty="0"/>
          </a:p>
        </p:txBody>
      </p:sp>
      <p:sp>
        <p:nvSpPr>
          <p:cNvPr id="8" name="Text 2"/>
          <p:cNvSpPr/>
          <p:nvPr/>
        </p:nvSpPr>
        <p:spPr>
          <a:xfrm>
            <a:off x="1447764" y="1638259"/>
            <a:ext cx="10105392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需求Agent负责需求结构化与追踪，进度Agent负责计划生成和监控，风险Agent负责风险识别和预警，PM Agent负责整体协调和决策支持。项目经理从"唯一信息汇聚点"变为"AI参谋部的指挥官"。</a:t>
            </a:r>
            <a:endParaRPr lang="en-US" sz="1050" dirty="0"/>
          </a:p>
        </p:txBody>
      </p:sp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400240"/>
            <a:ext cx="11277318" cy="990575"/>
          </a:xfrm>
          <a:prstGeom prst="rect">
            <a:avLst/>
          </a:prstGeom>
        </p:spPr>
      </p:pic>
      <p:pic>
        <p:nvPicPr>
          <p:cNvPr id="1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84" y="2590735"/>
            <a:ext cx="609585" cy="609585"/>
          </a:xfrm>
          <a:prstGeom prst="rect">
            <a:avLst/>
          </a:prstGeom>
        </p:spPr>
      </p:pic>
      <p:pic>
        <p:nvPicPr>
          <p:cNvPr id="1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229" y="2781230"/>
            <a:ext cx="200020" cy="228594"/>
          </a:xfrm>
          <a:prstGeom prst="rect">
            <a:avLst/>
          </a:prstGeom>
        </p:spPr>
      </p:pic>
      <p:sp>
        <p:nvSpPr>
          <p:cNvPr id="12" name="Text 3"/>
          <p:cNvSpPr/>
          <p:nvPr/>
        </p:nvSpPr>
        <p:spPr>
          <a:xfrm>
            <a:off x="1447764" y="2590735"/>
            <a:ext cx="737178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从"被动监控"到"主动预警"</a:t>
            </a:r>
            <a:endParaRPr lang="en-US" sz="1350" dirty="0"/>
          </a:p>
        </p:txBody>
      </p:sp>
      <p:sp>
        <p:nvSpPr>
          <p:cNvPr id="13" name="Text 4"/>
          <p:cNvSpPr/>
          <p:nvPr/>
        </p:nvSpPr>
        <p:spPr>
          <a:xfrm>
            <a:off x="1447764" y="2895528"/>
            <a:ext cx="737178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进度Agent实时分析任务完成速度，预测"按当前进度，里程碑X将在3天后延迟"，主动推送预警。问题不再等到周报才暴露。</a:t>
            </a:r>
            <a:endParaRPr lang="en-US" sz="1050" dirty="0"/>
          </a:p>
        </p:txBody>
      </p:sp>
      <p:pic>
        <p:nvPicPr>
          <p:cNvPr id="1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3581310"/>
            <a:ext cx="11277318" cy="990575"/>
          </a:xfrm>
          <a:prstGeom prst="rect">
            <a:avLst/>
          </a:prstGeom>
        </p:spPr>
      </p:pic>
      <p:pic>
        <p:nvPicPr>
          <p:cNvPr id="15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684" y="3771806"/>
            <a:ext cx="609585" cy="609585"/>
          </a:xfrm>
          <a:prstGeom prst="rect">
            <a:avLst/>
          </a:prstGeom>
        </p:spPr>
      </p:pic>
      <p:pic>
        <p:nvPicPr>
          <p:cNvPr id="16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179" y="3962301"/>
            <a:ext cx="228594" cy="228594"/>
          </a:xfrm>
          <a:prstGeom prst="rect">
            <a:avLst/>
          </a:prstGeom>
        </p:spPr>
      </p:pic>
      <p:sp>
        <p:nvSpPr>
          <p:cNvPr id="17" name="Text 5"/>
          <p:cNvSpPr/>
          <p:nvPr/>
        </p:nvSpPr>
        <p:spPr>
          <a:xfrm>
            <a:off x="1447764" y="3771806"/>
            <a:ext cx="8562380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从"经验驱动"到"数据+经验驱动"</a:t>
            </a:r>
            <a:endParaRPr lang="en-US" sz="1350" dirty="0"/>
          </a:p>
        </p:txBody>
      </p:sp>
      <p:sp>
        <p:nvSpPr>
          <p:cNvPr id="18" name="Text 6"/>
          <p:cNvSpPr/>
          <p:nvPr/>
        </p:nvSpPr>
        <p:spPr>
          <a:xfrm>
            <a:off x="1447764" y="4076598"/>
            <a:ext cx="856238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风险Agent基于历史项目数据库，自动识别风险模式——"你的项目和去年那个延期3个月的项目有7个相似特征，建议重点关注供应商交付风险。"</a:t>
            </a:r>
            <a:endParaRPr lang="en-US" sz="1050" dirty="0"/>
          </a:p>
        </p:txBody>
      </p:sp>
      <p:pic>
        <p:nvPicPr>
          <p:cNvPr id="19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7189" y="4762381"/>
            <a:ext cx="11277318" cy="990575"/>
          </a:xfrm>
          <a:prstGeom prst="rect">
            <a:avLst/>
          </a:prstGeom>
        </p:spPr>
      </p:pic>
      <p:pic>
        <p:nvPicPr>
          <p:cNvPr id="20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7684" y="4952876"/>
            <a:ext cx="609585" cy="609585"/>
          </a:xfrm>
          <a:prstGeom prst="rect">
            <a:avLst/>
          </a:prstGeom>
        </p:spPr>
      </p:pic>
      <p:pic>
        <p:nvPicPr>
          <p:cNvPr id="21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7229" y="5143371"/>
            <a:ext cx="200020" cy="228594"/>
          </a:xfrm>
          <a:prstGeom prst="rect">
            <a:avLst/>
          </a:prstGeom>
        </p:spPr>
      </p:pic>
      <p:sp>
        <p:nvSpPr>
          <p:cNvPr id="22" name="Text 7"/>
          <p:cNvSpPr/>
          <p:nvPr/>
        </p:nvSpPr>
        <p:spPr>
          <a:xfrm>
            <a:off x="1447764" y="4952876"/>
            <a:ext cx="9200539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项目经理角色升级：从"操作者"到"决策者"</a:t>
            </a:r>
            <a:endParaRPr lang="en-US" sz="1350" dirty="0"/>
          </a:p>
        </p:txBody>
      </p:sp>
      <p:sp>
        <p:nvSpPr>
          <p:cNvPr id="23" name="Text 8"/>
          <p:cNvSpPr/>
          <p:nvPr/>
        </p:nvSpPr>
        <p:spPr>
          <a:xfrm>
            <a:off x="1447764" y="5257669"/>
            <a:ext cx="9200539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项目经理从"信息收集者+计划制定者+进度追踪者"升级为"决策者+协调者+风险判断者"。Agent处理"数据密集"的工作，项目经理聚焦"判断密集"的工作。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导入案例：某5A级景区智慧平台之困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6705432" cy="30193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83" y="1371566"/>
            <a:ext cx="457189" cy="457189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79" y="1523962"/>
            <a:ext cx="152396" cy="152396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1257269" y="1466813"/>
            <a:ext cx="120926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项目背景与困境</a:t>
            </a:r>
            <a:endParaRPr lang="en-US" sz="1350" dirty="0"/>
          </a:p>
        </p:txBody>
      </p:sp>
      <p:sp>
        <p:nvSpPr>
          <p:cNvPr id="8" name="Text 2"/>
          <p:cNvSpPr/>
          <p:nvPr/>
        </p:nvSpPr>
        <p:spPr>
          <a:xfrm>
            <a:off x="685783" y="1981150"/>
            <a:ext cx="625738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2025年某5A级景区"智慧景区综合管控平台"建设</a:t>
            </a:r>
            <a:endParaRPr lang="en-US" sz="1050" dirty="0"/>
          </a:p>
        </p:txBody>
      </p:sp>
      <p:sp>
        <p:nvSpPr>
          <p:cNvPr id="9" name="Text 3"/>
          <p:cNvSpPr/>
          <p:nvPr/>
        </p:nvSpPr>
        <p:spPr>
          <a:xfrm>
            <a:off x="685783" y="2285943"/>
            <a:ext cx="625738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预算：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1200万元 |</a:t>
            </a:r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工期：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18个月 |</a:t>
            </a:r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子系统：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8个（票务、安防、导览、大数据、应急指挥等）</a:t>
            </a:r>
            <a:endParaRPr lang="en-US" sz="1050" dirty="0"/>
          </a:p>
        </p:txBody>
      </p:sp>
      <p:sp>
        <p:nvSpPr>
          <p:cNvPr id="10" name="Text 4"/>
          <p:cNvSpPr/>
          <p:nvPr/>
        </p:nvSpPr>
        <p:spPr>
          <a:xfrm>
            <a:off x="685783" y="2590735"/>
            <a:ext cx="625738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供应商：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来自6家不同厂商</a:t>
            </a:r>
            <a:endParaRPr lang="en-US" sz="10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783" y="2895528"/>
            <a:ext cx="6248244" cy="733407"/>
          </a:xfrm>
          <a:prstGeom prst="rect">
            <a:avLst/>
          </a:prstGeom>
        </p:spPr>
      </p:pic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783" y="3047924"/>
            <a:ext cx="133347" cy="133347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895328" y="3019350"/>
            <a:ext cx="11711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EF444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3个月后陷入困境：</a:t>
            </a:r>
            <a:endParaRPr lang="en-US" sz="1050" dirty="0"/>
          </a:p>
        </p:txBody>
      </p:sp>
      <p:sp>
        <p:nvSpPr>
          <p:cNvPr id="14" name="Text 6"/>
          <p:cNvSpPr/>
          <p:nvPr/>
        </p:nvSpPr>
        <p:spPr>
          <a:xfrm>
            <a:off x="685783" y="3257469"/>
            <a:ext cx="332986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EF444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27次</a:t>
            </a:r>
            <a:endParaRPr lang="en-US" sz="1050" dirty="0"/>
          </a:p>
        </p:txBody>
      </p:sp>
      <p:sp>
        <p:nvSpPr>
          <p:cNvPr id="15" name="Text 7"/>
          <p:cNvSpPr/>
          <p:nvPr/>
        </p:nvSpPr>
        <p:spPr>
          <a:xfrm>
            <a:off x="685783" y="3467013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需求变更</a:t>
            </a:r>
            <a:endParaRPr lang="en-US" sz="900" dirty="0"/>
          </a:p>
        </p:txBody>
      </p:sp>
      <p:sp>
        <p:nvSpPr>
          <p:cNvPr id="16" name="Text 8"/>
          <p:cNvSpPr/>
          <p:nvPr/>
        </p:nvSpPr>
        <p:spPr>
          <a:xfrm>
            <a:off x="1371566" y="3257469"/>
            <a:ext cx="237738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EF444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3次</a:t>
            </a:r>
            <a:endParaRPr lang="en-US" sz="1050" dirty="0"/>
          </a:p>
        </p:txBody>
      </p:sp>
      <p:sp>
        <p:nvSpPr>
          <p:cNvPr id="17" name="Text 9"/>
          <p:cNvSpPr/>
          <p:nvPr/>
        </p:nvSpPr>
        <p:spPr>
          <a:xfrm>
            <a:off x="1371566" y="3467013"/>
            <a:ext cx="694927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接口联调失败</a:t>
            </a:r>
            <a:endParaRPr lang="en-US" sz="900" dirty="0"/>
          </a:p>
        </p:txBody>
      </p:sp>
      <p:sp>
        <p:nvSpPr>
          <p:cNvPr id="18" name="Text 10"/>
          <p:cNvSpPr/>
          <p:nvPr/>
        </p:nvSpPr>
        <p:spPr>
          <a:xfrm>
            <a:off x="2285943" y="3257469"/>
            <a:ext cx="237738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EF444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1家</a:t>
            </a:r>
            <a:endParaRPr lang="en-US" sz="1050" dirty="0"/>
          </a:p>
        </p:txBody>
      </p:sp>
      <p:sp>
        <p:nvSpPr>
          <p:cNvPr id="19" name="Text 11"/>
          <p:cNvSpPr/>
          <p:nvPr/>
        </p:nvSpPr>
        <p:spPr>
          <a:xfrm>
            <a:off x="2285943" y="3467013"/>
            <a:ext cx="58063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供应商退出</a:t>
            </a:r>
            <a:endParaRPr lang="en-US" sz="900" dirty="0"/>
          </a:p>
        </p:txBody>
      </p:sp>
      <p:sp>
        <p:nvSpPr>
          <p:cNvPr id="20" name="Text 12"/>
          <p:cNvSpPr/>
          <p:nvPr/>
        </p:nvSpPr>
        <p:spPr>
          <a:xfrm>
            <a:off x="685783" y="3743231"/>
            <a:ext cx="625738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项目经理老张感叹："管一个景区数字化项目，比管一栋楼的施工还难。"</a:t>
            </a:r>
            <a:endParaRPr lang="en-US" sz="1050" dirty="0"/>
          </a:p>
        </p:txBody>
      </p:sp>
      <p:pic>
        <p:nvPicPr>
          <p:cNvPr id="2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5017" y="1142971"/>
            <a:ext cx="4419490" cy="3019350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7543611" y="1371566"/>
            <a:ext cx="397144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BBF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核心问题诊断</a:t>
            </a:r>
            <a:endParaRPr lang="en-US" sz="1350" dirty="0"/>
          </a:p>
        </p:txBody>
      </p:sp>
      <p:pic>
        <p:nvPicPr>
          <p:cNvPr id="2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43611" y="1828754"/>
            <a:ext cx="114297" cy="114297"/>
          </a:xfrm>
          <a:prstGeom prst="rect">
            <a:avLst/>
          </a:prstGeom>
        </p:spPr>
      </p:pic>
      <p:sp>
        <p:nvSpPr>
          <p:cNvPr id="24" name="Text 14"/>
          <p:cNvSpPr/>
          <p:nvPr/>
        </p:nvSpPr>
        <p:spPr>
          <a:xfrm>
            <a:off x="7734107" y="1790655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范围模糊——需求在实施过程中不断演化</a:t>
            </a:r>
            <a:endParaRPr lang="en-US" sz="1050" dirty="0"/>
          </a:p>
        </p:txBody>
      </p:sp>
      <p:pic>
        <p:nvPicPr>
          <p:cNvPr id="25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43611" y="2133547"/>
            <a:ext cx="114297" cy="114297"/>
          </a:xfrm>
          <a:prstGeom prst="rect">
            <a:avLst/>
          </a:prstGeom>
        </p:spPr>
      </p:pic>
      <p:sp>
        <p:nvSpPr>
          <p:cNvPr id="26" name="Text 15"/>
          <p:cNvSpPr/>
          <p:nvPr/>
        </p:nvSpPr>
        <p:spPr>
          <a:xfrm>
            <a:off x="7734107" y="2095448"/>
            <a:ext cx="200934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干系人复杂——多方利益难以协调</a:t>
            </a:r>
            <a:endParaRPr lang="en-US" sz="1050" dirty="0"/>
          </a:p>
        </p:txBody>
      </p:sp>
      <p:pic>
        <p:nvPicPr>
          <p:cNvPr id="27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43611" y="2438339"/>
            <a:ext cx="114297" cy="114297"/>
          </a:xfrm>
          <a:prstGeom prst="rect">
            <a:avLst/>
          </a:prstGeom>
        </p:spPr>
      </p:pic>
      <p:sp>
        <p:nvSpPr>
          <p:cNvPr id="28" name="Text 16"/>
          <p:cNvSpPr/>
          <p:nvPr/>
        </p:nvSpPr>
        <p:spPr>
          <a:xfrm>
            <a:off x="7734107" y="2400240"/>
            <a:ext cx="187599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技术迭代快——方案跟不上变化</a:t>
            </a:r>
            <a:endParaRPr lang="en-US" sz="1050" dirty="0"/>
          </a:p>
        </p:txBody>
      </p:sp>
      <p:pic>
        <p:nvPicPr>
          <p:cNvPr id="29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43611" y="2743131"/>
            <a:ext cx="114297" cy="114297"/>
          </a:xfrm>
          <a:prstGeom prst="rect">
            <a:avLst/>
          </a:prstGeom>
        </p:spPr>
      </p:pic>
      <p:sp>
        <p:nvSpPr>
          <p:cNvPr id="30" name="Text 17"/>
          <p:cNvSpPr/>
          <p:nvPr/>
        </p:nvSpPr>
        <p:spPr>
          <a:xfrm>
            <a:off x="7734107" y="2705032"/>
            <a:ext cx="213316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业务与技术"两张皮"——沟通成本高</a:t>
            </a:r>
            <a:endParaRPr lang="en-US" sz="1050" dirty="0"/>
          </a:p>
        </p:txBody>
      </p:sp>
      <p:pic>
        <p:nvPicPr>
          <p:cNvPr id="31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43611" y="3086023"/>
            <a:ext cx="3962301" cy="733407"/>
          </a:xfrm>
          <a:prstGeom prst="rect">
            <a:avLst/>
          </a:prstGeom>
        </p:spPr>
      </p:pic>
      <p:sp>
        <p:nvSpPr>
          <p:cNvPr id="32" name="Text 18"/>
          <p:cNvSpPr/>
          <p:nvPr/>
        </p:nvSpPr>
        <p:spPr>
          <a:xfrm>
            <a:off x="7543611" y="3247944"/>
            <a:ext cx="397144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折射出的核心难题</a:t>
            </a:r>
            <a:endParaRPr lang="en-US" sz="1050" dirty="0"/>
          </a:p>
        </p:txBody>
      </p:sp>
      <p:sp>
        <p:nvSpPr>
          <p:cNvPr id="33" name="Text 19"/>
          <p:cNvSpPr/>
          <p:nvPr/>
        </p:nvSpPr>
        <p:spPr>
          <a:xfrm>
            <a:off x="7543611" y="3514637"/>
            <a:ext cx="3971445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文旅数字化项目管理的"不可能三角"：范围不确定 × 干系人复杂 × 技术迭代快——传统项目管理方法已难以应对。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PMBOK十大知识领域精要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3305092" cy="57148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71486" y="1181070"/>
            <a:ext cx="308564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整合管理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571486" y="1371566"/>
            <a:ext cx="308564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制定项目章程、管理计划，整体变更控制</a:t>
            </a:r>
            <a:endParaRPr lang="en-US" sz="9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578" y="1066773"/>
            <a:ext cx="3305092" cy="57148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3990875" y="1181070"/>
            <a:ext cx="308564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范围管理</a:t>
            </a:r>
            <a:endParaRPr lang="en-US" sz="900" dirty="0"/>
          </a:p>
        </p:txBody>
      </p:sp>
      <p:sp>
        <p:nvSpPr>
          <p:cNvPr id="9" name="Text 4"/>
          <p:cNvSpPr/>
          <p:nvPr/>
        </p:nvSpPr>
        <p:spPr>
          <a:xfrm>
            <a:off x="3990875" y="1371566"/>
            <a:ext cx="308564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需求收集、范围定义、WBS创建与确认</a:t>
            </a:r>
            <a:endParaRPr lang="en-US" sz="9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1752556"/>
            <a:ext cx="3305092" cy="57148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71486" y="1866853"/>
            <a:ext cx="308564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进度管理</a:t>
            </a:r>
            <a:endParaRPr lang="en-US" sz="900" dirty="0"/>
          </a:p>
        </p:txBody>
      </p:sp>
      <p:sp>
        <p:nvSpPr>
          <p:cNvPr id="12" name="Text 6"/>
          <p:cNvSpPr/>
          <p:nvPr/>
        </p:nvSpPr>
        <p:spPr>
          <a:xfrm>
            <a:off x="571486" y="2057349"/>
            <a:ext cx="308564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活动定义排序、资源估算、进度计划编制</a:t>
            </a:r>
            <a:endParaRPr lang="en-US" sz="9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6578" y="1752556"/>
            <a:ext cx="3305092" cy="57148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3990875" y="1866853"/>
            <a:ext cx="308564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成本管理</a:t>
            </a:r>
            <a:endParaRPr lang="en-US" sz="900" dirty="0"/>
          </a:p>
        </p:txBody>
      </p:sp>
      <p:sp>
        <p:nvSpPr>
          <p:cNvPr id="15" name="Text 8"/>
          <p:cNvSpPr/>
          <p:nvPr/>
        </p:nvSpPr>
        <p:spPr>
          <a:xfrm>
            <a:off x="3990875" y="2057349"/>
            <a:ext cx="308564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成本估算、预算制定、挣值分析与控制</a:t>
            </a:r>
            <a:endParaRPr lang="en-US" sz="900" dirty="0"/>
          </a:p>
        </p:txBody>
      </p:sp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2438339"/>
            <a:ext cx="3305092" cy="571486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571486" y="2552636"/>
            <a:ext cx="308564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质量管理</a:t>
            </a:r>
            <a:endParaRPr lang="en-US" sz="900" dirty="0"/>
          </a:p>
        </p:txBody>
      </p:sp>
      <p:sp>
        <p:nvSpPr>
          <p:cNvPr id="18" name="Text 10"/>
          <p:cNvSpPr/>
          <p:nvPr/>
        </p:nvSpPr>
        <p:spPr>
          <a:xfrm>
            <a:off x="571486" y="2743131"/>
            <a:ext cx="308564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质量规划、质量保证、质量控制与审计</a:t>
            </a:r>
            <a:endParaRPr lang="en-US" sz="900" dirty="0"/>
          </a:p>
        </p:txBody>
      </p:sp>
      <p:pic>
        <p:nvPicPr>
          <p:cNvPr id="1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6578" y="2438339"/>
            <a:ext cx="3305092" cy="571486"/>
          </a:xfrm>
          <a:prstGeom prst="rect">
            <a:avLst/>
          </a:prstGeom>
        </p:spPr>
      </p:pic>
      <p:sp>
        <p:nvSpPr>
          <p:cNvPr id="20" name="Text 11"/>
          <p:cNvSpPr/>
          <p:nvPr/>
        </p:nvSpPr>
        <p:spPr>
          <a:xfrm>
            <a:off x="3990875" y="2552636"/>
            <a:ext cx="308564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资源管理</a:t>
            </a:r>
            <a:endParaRPr lang="en-US" sz="900" dirty="0"/>
          </a:p>
        </p:txBody>
      </p:sp>
      <p:sp>
        <p:nvSpPr>
          <p:cNvPr id="21" name="Text 12"/>
          <p:cNvSpPr/>
          <p:nvPr/>
        </p:nvSpPr>
        <p:spPr>
          <a:xfrm>
            <a:off x="3990875" y="2743131"/>
            <a:ext cx="308564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团队组建、建设、管理与资源优化配置</a:t>
            </a:r>
            <a:endParaRPr lang="en-US" sz="900" dirty="0"/>
          </a:p>
        </p:txBody>
      </p:sp>
      <p:pic>
        <p:nvPicPr>
          <p:cNvPr id="2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3124122"/>
            <a:ext cx="3305092" cy="571486"/>
          </a:xfrm>
          <a:prstGeom prst="rect">
            <a:avLst/>
          </a:prstGeom>
        </p:spPr>
      </p:pic>
      <p:sp>
        <p:nvSpPr>
          <p:cNvPr id="23" name="Text 13"/>
          <p:cNvSpPr/>
          <p:nvPr/>
        </p:nvSpPr>
        <p:spPr>
          <a:xfrm>
            <a:off x="571486" y="3238419"/>
            <a:ext cx="308564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沟通管理</a:t>
            </a:r>
            <a:endParaRPr lang="en-US" sz="900" dirty="0"/>
          </a:p>
        </p:txBody>
      </p:sp>
      <p:sp>
        <p:nvSpPr>
          <p:cNvPr id="24" name="Text 14"/>
          <p:cNvSpPr/>
          <p:nvPr/>
        </p:nvSpPr>
        <p:spPr>
          <a:xfrm>
            <a:off x="571486" y="3428914"/>
            <a:ext cx="308564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沟通规划、信息分发、干系人报告</a:t>
            </a:r>
            <a:endParaRPr lang="en-US" sz="900" dirty="0"/>
          </a:p>
        </p:txBody>
      </p:sp>
      <p:pic>
        <p:nvPicPr>
          <p:cNvPr id="25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76578" y="3124122"/>
            <a:ext cx="3305092" cy="571486"/>
          </a:xfrm>
          <a:prstGeom prst="rect">
            <a:avLst/>
          </a:prstGeom>
        </p:spPr>
      </p:pic>
      <p:sp>
        <p:nvSpPr>
          <p:cNvPr id="26" name="Text 15"/>
          <p:cNvSpPr/>
          <p:nvPr/>
        </p:nvSpPr>
        <p:spPr>
          <a:xfrm>
            <a:off x="3990875" y="3238419"/>
            <a:ext cx="308564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风险管理</a:t>
            </a:r>
            <a:endParaRPr lang="en-US" sz="900" dirty="0"/>
          </a:p>
        </p:txBody>
      </p:sp>
      <p:sp>
        <p:nvSpPr>
          <p:cNvPr id="27" name="Text 16"/>
          <p:cNvSpPr/>
          <p:nvPr/>
        </p:nvSpPr>
        <p:spPr>
          <a:xfrm>
            <a:off x="3990875" y="3428914"/>
            <a:ext cx="308564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风险识别、定性定量分析、应对规划</a:t>
            </a:r>
            <a:endParaRPr lang="en-US" sz="900" dirty="0"/>
          </a:p>
        </p:txBody>
      </p:sp>
      <p:pic>
        <p:nvPicPr>
          <p:cNvPr id="28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189" y="3809905"/>
            <a:ext cx="3305092" cy="571486"/>
          </a:xfrm>
          <a:prstGeom prst="rect">
            <a:avLst/>
          </a:prstGeom>
        </p:spPr>
      </p:pic>
      <p:sp>
        <p:nvSpPr>
          <p:cNvPr id="29" name="Text 17"/>
          <p:cNvSpPr/>
          <p:nvPr/>
        </p:nvSpPr>
        <p:spPr>
          <a:xfrm>
            <a:off x="571486" y="3924202"/>
            <a:ext cx="308564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采购管理</a:t>
            </a:r>
            <a:endParaRPr lang="en-US" sz="900" dirty="0"/>
          </a:p>
        </p:txBody>
      </p:sp>
      <p:sp>
        <p:nvSpPr>
          <p:cNvPr id="30" name="Text 18"/>
          <p:cNvSpPr/>
          <p:nvPr/>
        </p:nvSpPr>
        <p:spPr>
          <a:xfrm>
            <a:off x="571486" y="4114697"/>
            <a:ext cx="308564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采购规划、询价、供应商选择与合同管理</a:t>
            </a:r>
            <a:endParaRPr lang="en-US" sz="900" dirty="0"/>
          </a:p>
        </p:txBody>
      </p:sp>
      <p:pic>
        <p:nvPicPr>
          <p:cNvPr id="31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76578" y="3809905"/>
            <a:ext cx="3305092" cy="571486"/>
          </a:xfrm>
          <a:prstGeom prst="rect">
            <a:avLst/>
          </a:prstGeom>
        </p:spPr>
      </p:pic>
      <p:sp>
        <p:nvSpPr>
          <p:cNvPr id="32" name="Text 19"/>
          <p:cNvSpPr/>
          <p:nvPr/>
        </p:nvSpPr>
        <p:spPr>
          <a:xfrm>
            <a:off x="3990875" y="3924202"/>
            <a:ext cx="308564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干系人管理</a:t>
            </a:r>
            <a:endParaRPr lang="en-US" sz="900" dirty="0"/>
          </a:p>
        </p:txBody>
      </p:sp>
      <p:sp>
        <p:nvSpPr>
          <p:cNvPr id="33" name="Text 20"/>
          <p:cNvSpPr/>
          <p:nvPr/>
        </p:nvSpPr>
        <p:spPr>
          <a:xfrm>
            <a:off x="3990875" y="4114697"/>
            <a:ext cx="308564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干系人识别、参与度管理与期望协调</a:t>
            </a:r>
            <a:endParaRPr lang="en-US" sz="900" dirty="0"/>
          </a:p>
        </p:txBody>
      </p:sp>
      <p:pic>
        <p:nvPicPr>
          <p:cNvPr id="34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95968" y="1066773"/>
            <a:ext cx="4448064" cy="3314617"/>
          </a:xfrm>
          <a:prstGeom prst="rect">
            <a:avLst/>
          </a:prstGeom>
        </p:spPr>
      </p:pic>
      <p:sp>
        <p:nvSpPr>
          <p:cNvPr id="35" name="Text 21"/>
          <p:cNvSpPr/>
          <p:nvPr/>
        </p:nvSpPr>
        <p:spPr>
          <a:xfrm>
            <a:off x="7486463" y="1257269"/>
            <a:ext cx="407621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BBF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PMBOK的文旅适配</a:t>
            </a:r>
            <a:endParaRPr lang="en-US" sz="1350" dirty="0"/>
          </a:p>
        </p:txBody>
      </p:sp>
      <p:sp>
        <p:nvSpPr>
          <p:cNvPr id="36" name="Text 22"/>
          <p:cNvSpPr/>
          <p:nvPr/>
        </p:nvSpPr>
        <p:spPr>
          <a:xfrm>
            <a:off x="7486463" y="1638259"/>
            <a:ext cx="4076217" cy="571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PMBOK提供了完整的项目管理知识框架，但在文旅场景中需要根据项目类型灵活裁剪。智慧景区项目侧重范围与干系人管理，数字文博项目侧重质量与沟通管理，平台类项目侧重整合与采购管理。</a:t>
            </a:r>
            <a:endParaRPr lang="en-US" sz="1050" dirty="0"/>
          </a:p>
        </p:txBody>
      </p:sp>
      <p:pic>
        <p:nvPicPr>
          <p:cNvPr id="37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86463" y="2362141"/>
            <a:ext cx="4067073" cy="619110"/>
          </a:xfrm>
          <a:prstGeom prst="rect">
            <a:avLst/>
          </a:prstGeom>
        </p:spPr>
      </p:pic>
      <p:sp>
        <p:nvSpPr>
          <p:cNvPr id="38" name="Text 23"/>
          <p:cNvSpPr/>
          <p:nvPr/>
        </p:nvSpPr>
        <p:spPr>
          <a:xfrm>
            <a:off x="7486463" y="2485963"/>
            <a:ext cx="4076217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与多Agent模型的融合</a:t>
            </a:r>
            <a:endParaRPr lang="en-US" sz="900" dirty="0"/>
          </a:p>
        </p:txBody>
      </p:sp>
      <p:sp>
        <p:nvSpPr>
          <p:cNvPr id="39" name="Text 24"/>
          <p:cNvSpPr/>
          <p:nvPr/>
        </p:nvSpPr>
        <p:spPr>
          <a:xfrm>
            <a:off x="7486463" y="2676458"/>
            <a:ext cx="4076217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Agent可自动化处理十大知识领域中数据密集型工作——进度Agent自动更新网络图、风险Agent自动更新风险登记册、沟通Agent自动生成干系人报告。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三种项目管理方法论的融合与选型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3638459" cy="198115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47684" y="1371566"/>
            <a:ext cx="326661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PMBOK（预测型）</a:t>
            </a:r>
            <a:endParaRPr lang="en-US" sz="1350" dirty="0"/>
          </a:p>
        </p:txBody>
      </p:sp>
      <p:sp>
        <p:nvSpPr>
          <p:cNvPr id="6" name="Text 2"/>
          <p:cNvSpPr/>
          <p:nvPr/>
        </p:nvSpPr>
        <p:spPr>
          <a:xfrm>
            <a:off x="647684" y="1714457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3B82F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经典知识体系框架</a:t>
            </a:r>
            <a:endParaRPr lang="en-US" sz="900" dirty="0"/>
          </a:p>
        </p:txBody>
      </p:sp>
      <p:sp>
        <p:nvSpPr>
          <p:cNvPr id="7" name="Text 3"/>
          <p:cNvSpPr/>
          <p:nvPr/>
        </p:nvSpPr>
        <p:spPr>
          <a:xfrm>
            <a:off x="647684" y="1981150"/>
            <a:ext cx="3266613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适用于需求明确、范围稳定的项目。提供完整的十大知识领域框架，强调计划驱动、过程规范、文档完整。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647684" y="2476438"/>
            <a:ext cx="3266613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文旅适用：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基础设施类项目（5G/WiFi部署、数据中心建设），需求相对确定，适合采用预测型方法。</a:t>
            </a:r>
            <a:endParaRPr lang="en-US" sz="9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143" y="1142971"/>
            <a:ext cx="3638459" cy="198115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476638" y="1371566"/>
            <a:ext cx="326661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PRINCE2（过程型）</a:t>
            </a:r>
            <a:endParaRPr lang="en-US" sz="1350" dirty="0"/>
          </a:p>
        </p:txBody>
      </p:sp>
      <p:sp>
        <p:nvSpPr>
          <p:cNvPr id="11" name="Text 6"/>
          <p:cNvSpPr/>
          <p:nvPr/>
        </p:nvSpPr>
        <p:spPr>
          <a:xfrm>
            <a:off x="4476638" y="1714457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22C55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受控环境下的项目管理</a:t>
            </a:r>
            <a:endParaRPr lang="en-US" sz="900" dirty="0"/>
          </a:p>
        </p:txBody>
      </p:sp>
      <p:sp>
        <p:nvSpPr>
          <p:cNvPr id="12" name="Text 7"/>
          <p:cNvSpPr/>
          <p:nvPr/>
        </p:nvSpPr>
        <p:spPr>
          <a:xfrm>
            <a:off x="4476638" y="1981150"/>
            <a:ext cx="3266613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强调商业论证的持续有效性、阶段管理、基于产品的规划。提供明确的管理层级和决策点。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4476638" y="2476438"/>
            <a:ext cx="3266613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文旅适用：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平台类项目（省级文旅平台），涉及多层审批和阶段拨款，PRINCE2的阶段管理非常匹配。</a:t>
            </a:r>
            <a:endParaRPr lang="en-US" sz="90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5572" y="1142971"/>
            <a:ext cx="3638459" cy="198115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8296068" y="1371566"/>
            <a:ext cx="326661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敏捷（适应型）</a:t>
            </a:r>
            <a:endParaRPr lang="en-US" sz="1350" dirty="0"/>
          </a:p>
        </p:txBody>
      </p:sp>
      <p:sp>
        <p:nvSpPr>
          <p:cNvPr id="16" name="Text 10"/>
          <p:cNvSpPr/>
          <p:nvPr/>
        </p:nvSpPr>
        <p:spPr>
          <a:xfrm>
            <a:off x="8296068" y="1714457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55F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Scrum / 迭代开发</a:t>
            </a:r>
            <a:endParaRPr lang="en-US" sz="900" dirty="0"/>
          </a:p>
        </p:txBody>
      </p:sp>
      <p:sp>
        <p:nvSpPr>
          <p:cNvPr id="17" name="Text 11"/>
          <p:cNvSpPr/>
          <p:nvPr/>
        </p:nvSpPr>
        <p:spPr>
          <a:xfrm>
            <a:off x="8296068" y="1981150"/>
            <a:ext cx="3266613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适用于需求高度不确定的项目。强调快速迭代、持续交付、拥抱变化、客户协作。</a:t>
            </a:r>
            <a:endParaRPr lang="en-US" sz="1050" dirty="0"/>
          </a:p>
        </p:txBody>
      </p:sp>
      <p:sp>
        <p:nvSpPr>
          <p:cNvPr id="18" name="Text 12"/>
          <p:cNvSpPr/>
          <p:nvPr/>
        </p:nvSpPr>
        <p:spPr>
          <a:xfrm>
            <a:off x="8296068" y="2476438"/>
            <a:ext cx="3266613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文旅适用：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内容类与体验类项目（小程序开发、互动体验），需求随用户反馈快速迭代。</a:t>
            </a:r>
            <a:endParaRPr lang="en-US" sz="900" dirty="0"/>
          </a:p>
        </p:txBody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3314617"/>
            <a:ext cx="11277318" cy="866753"/>
          </a:xfrm>
          <a:prstGeom prst="rect">
            <a:avLst/>
          </a:prstGeom>
        </p:spPr>
      </p:pic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209" y="3657509"/>
            <a:ext cx="238119" cy="190495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1009625" y="3514637"/>
            <a:ext cx="10534006" cy="46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融合策略：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文旅项目很少能单一方法论走到底。典型策略是"PRINCE2定框架（阶段管控+商业论证）+ PMBOK定领域（十大知识领域全覆盖）+ 敏捷定交付（迭代开发+快速反馈）"。多Agent模型则为三种方法的融合提供技术支撑——Agent在不同阶段自动切换最适合的工具和方法。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文旅项目经理的复合能力模型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5524362" cy="1571586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83" y="1371566"/>
            <a:ext cx="5067173" cy="35241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85783" y="1371566"/>
            <a:ext cx="5076317" cy="2762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业务能力维度</a:t>
            </a:r>
            <a:endParaRPr lang="en-US" sz="1350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783" y="1876378"/>
            <a:ext cx="114297" cy="114297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876278" y="1838279"/>
            <a:ext cx="387619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文旅行业知识：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景区运营、文博管理、酒店服务、旅游产业链知识</a:t>
            </a:r>
            <a:endParaRPr lang="en-US" sz="1050" dirty="0"/>
          </a:p>
        </p:txBody>
      </p:sp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783" y="2143071"/>
            <a:ext cx="114297" cy="114297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876278" y="2104972"/>
            <a:ext cx="4885822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业务-技术翻译能力：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将"游客体验"翻译为"系统架构"，将"文化调性"翻译为"技术方案"</a:t>
            </a:r>
            <a:endParaRPr lang="en-US" sz="1050" dirty="0"/>
          </a:p>
        </p:txBody>
      </p:sp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0145" y="1142971"/>
            <a:ext cx="5524362" cy="1571586"/>
          </a:xfrm>
          <a:prstGeom prst="rect">
            <a:avLst/>
          </a:prstGeom>
        </p:spPr>
      </p:pic>
      <p:pic>
        <p:nvPicPr>
          <p:cNvPr id="1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8739" y="1371566"/>
            <a:ext cx="5067173" cy="352416"/>
          </a:xfrm>
          <a:prstGeom prst="rect">
            <a:avLst/>
          </a:prstGeom>
        </p:spPr>
      </p:pic>
      <p:sp>
        <p:nvSpPr>
          <p:cNvPr id="13" name="Text 4"/>
          <p:cNvSpPr/>
          <p:nvPr/>
        </p:nvSpPr>
        <p:spPr>
          <a:xfrm>
            <a:off x="6438739" y="1371566"/>
            <a:ext cx="5076317" cy="2762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管理能力维度</a:t>
            </a:r>
            <a:endParaRPr lang="en-US" sz="1350" dirty="0"/>
          </a:p>
        </p:txBody>
      </p:sp>
      <p:pic>
        <p:nvPicPr>
          <p:cNvPr id="1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8739" y="1876378"/>
            <a:ext cx="114297" cy="114297"/>
          </a:xfrm>
          <a:prstGeom prst="rect">
            <a:avLst/>
          </a:prstGeom>
        </p:spPr>
      </p:pic>
      <p:sp>
        <p:nvSpPr>
          <p:cNvPr id="15" name="Text 5"/>
          <p:cNvSpPr/>
          <p:nvPr/>
        </p:nvSpPr>
        <p:spPr>
          <a:xfrm>
            <a:off x="6629234" y="1838279"/>
            <a:ext cx="42857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项目管理硬技能：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PMBOK十大领域、PRINCE2、敏捷方法论的融会贯通</a:t>
            </a:r>
            <a:endParaRPr lang="en-US" sz="1050" dirty="0"/>
          </a:p>
        </p:txBody>
      </p:sp>
      <p:pic>
        <p:nvPicPr>
          <p:cNvPr id="16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8739" y="2143071"/>
            <a:ext cx="114297" cy="114297"/>
          </a:xfrm>
          <a:prstGeom prst="rect">
            <a:avLst/>
          </a:prstGeom>
        </p:spPr>
      </p:pic>
      <p:sp>
        <p:nvSpPr>
          <p:cNvPr id="17" name="Text 6"/>
          <p:cNvSpPr/>
          <p:nvPr/>
        </p:nvSpPr>
        <p:spPr>
          <a:xfrm>
            <a:off x="6629234" y="2104972"/>
            <a:ext cx="360950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干系人管理：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跨部门协调、供应商管理、向上汇报、公众沟通</a:t>
            </a:r>
            <a:endParaRPr lang="en-US" sz="1050" dirty="0"/>
          </a:p>
        </p:txBody>
      </p:sp>
      <p:pic>
        <p:nvPicPr>
          <p:cNvPr id="18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189" y="2943151"/>
            <a:ext cx="5524362" cy="1571586"/>
          </a:xfrm>
          <a:prstGeom prst="rect">
            <a:avLst/>
          </a:prstGeom>
        </p:spPr>
      </p:pic>
      <p:pic>
        <p:nvPicPr>
          <p:cNvPr id="19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5783" y="3171746"/>
            <a:ext cx="5067173" cy="352416"/>
          </a:xfrm>
          <a:prstGeom prst="rect">
            <a:avLst/>
          </a:prstGeom>
        </p:spPr>
      </p:pic>
      <p:sp>
        <p:nvSpPr>
          <p:cNvPr id="20" name="Text 7"/>
          <p:cNvSpPr/>
          <p:nvPr/>
        </p:nvSpPr>
        <p:spPr>
          <a:xfrm>
            <a:off x="685783" y="3171746"/>
            <a:ext cx="5076317" cy="2762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AI技术能力维度</a:t>
            </a:r>
            <a:endParaRPr lang="en-US" sz="1350" dirty="0"/>
          </a:p>
        </p:txBody>
      </p:sp>
      <p:pic>
        <p:nvPicPr>
          <p:cNvPr id="21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5783" y="3676558"/>
            <a:ext cx="114297" cy="114297"/>
          </a:xfrm>
          <a:prstGeom prst="rect">
            <a:avLst/>
          </a:prstGeom>
        </p:spPr>
      </p:pic>
      <p:sp>
        <p:nvSpPr>
          <p:cNvPr id="22" name="Text 8"/>
          <p:cNvSpPr/>
          <p:nvPr/>
        </p:nvSpPr>
        <p:spPr>
          <a:xfrm>
            <a:off x="876278" y="3638459"/>
            <a:ext cx="4885822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Agent工具使用：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熟练运用CrewAI、agent-pm等多Agent工具，配置和管理Agent角色</a:t>
            </a:r>
            <a:endParaRPr lang="en-US" sz="1050" dirty="0"/>
          </a:p>
        </p:txBody>
      </p:sp>
      <p:pic>
        <p:nvPicPr>
          <p:cNvPr id="23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783" y="4133747"/>
            <a:ext cx="114297" cy="114297"/>
          </a:xfrm>
          <a:prstGeom prst="rect">
            <a:avLst/>
          </a:prstGeom>
        </p:spPr>
      </p:pic>
      <p:sp>
        <p:nvSpPr>
          <p:cNvPr id="24" name="Text 9"/>
          <p:cNvSpPr/>
          <p:nvPr/>
        </p:nvSpPr>
        <p:spPr>
          <a:xfrm>
            <a:off x="876278" y="4095648"/>
            <a:ext cx="376190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数据驱动决策：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理解AI输出、判断预警信号、做出人机协同决策</a:t>
            </a:r>
            <a:endParaRPr lang="en-US" sz="1050" dirty="0"/>
          </a:p>
        </p:txBody>
      </p:sp>
      <p:pic>
        <p:nvPicPr>
          <p:cNvPr id="2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0145" y="2943151"/>
            <a:ext cx="5524362" cy="1571586"/>
          </a:xfrm>
          <a:prstGeom prst="rect">
            <a:avLst/>
          </a:prstGeom>
        </p:spPr>
      </p:pic>
      <p:pic>
        <p:nvPicPr>
          <p:cNvPr id="2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38739" y="3171746"/>
            <a:ext cx="5067173" cy="352416"/>
          </a:xfrm>
          <a:prstGeom prst="rect">
            <a:avLst/>
          </a:prstGeom>
        </p:spPr>
      </p:pic>
      <p:sp>
        <p:nvSpPr>
          <p:cNvPr id="27" name="Text 10"/>
          <p:cNvSpPr/>
          <p:nvPr/>
        </p:nvSpPr>
        <p:spPr>
          <a:xfrm>
            <a:off x="6438739" y="3171746"/>
            <a:ext cx="5076317" cy="2762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软技能维度</a:t>
            </a:r>
            <a:endParaRPr lang="en-US" sz="1350" dirty="0"/>
          </a:p>
        </p:txBody>
      </p:sp>
      <p:pic>
        <p:nvPicPr>
          <p:cNvPr id="28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38739" y="3676558"/>
            <a:ext cx="114297" cy="114297"/>
          </a:xfrm>
          <a:prstGeom prst="rect">
            <a:avLst/>
          </a:prstGeom>
        </p:spPr>
      </p:pic>
      <p:sp>
        <p:nvSpPr>
          <p:cNvPr id="29" name="Text 11"/>
          <p:cNvSpPr/>
          <p:nvPr/>
        </p:nvSpPr>
        <p:spPr>
          <a:xfrm>
            <a:off x="6629234" y="3638459"/>
            <a:ext cx="400954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领导力与沟通力：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带领多元团队，在不确定中保持团队信心和凝聚力</a:t>
            </a:r>
            <a:endParaRPr lang="en-US" sz="1050" dirty="0"/>
          </a:p>
        </p:txBody>
      </p:sp>
      <p:pic>
        <p:nvPicPr>
          <p:cNvPr id="30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38739" y="3943251"/>
            <a:ext cx="114297" cy="114297"/>
          </a:xfrm>
          <a:prstGeom prst="rect">
            <a:avLst/>
          </a:prstGeom>
        </p:spPr>
      </p:pic>
      <p:sp>
        <p:nvSpPr>
          <p:cNvPr id="31" name="Text 12"/>
          <p:cNvSpPr/>
          <p:nvPr/>
        </p:nvSpPr>
        <p:spPr>
          <a:xfrm>
            <a:off x="6629234" y="3905152"/>
            <a:ext cx="389524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终身学习能力：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AI技术迭代快，项目经理必须保持持续学习的习惯</a:t>
            </a:r>
            <a:endParaRPr lang="en-US" sz="1050" dirty="0"/>
          </a:p>
        </p:txBody>
      </p:sp>
      <p:sp>
        <p:nvSpPr>
          <p:cNvPr id="32" name="Text 13"/>
          <p:cNvSpPr/>
          <p:nvPr/>
        </p:nvSpPr>
        <p:spPr>
          <a:xfrm>
            <a:off x="457189" y="4667133"/>
            <a:ext cx="11286462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核心公式：</a:t>
            </a:r>
            <a:pPr algn="ctr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懂文旅业务 × 精项目管理 × 会AI工具 × 善沟通领导 = AI时代的文旅数字化项目经理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CrewAI：角色扮演型多Agent框架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5524362" cy="323841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783" y="1371566"/>
            <a:ext cx="507631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BBF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CrewAI框架核心概念</a:t>
            </a:r>
            <a:endParaRPr lang="en-US" sz="15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83" y="1828754"/>
            <a:ext cx="171446" cy="133347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933427" y="1790655"/>
            <a:ext cx="4838198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Agent：</a:t>
            </a:r>
            <a:pPr algn="l" indent="0" marL="0">
              <a:buNone/>
            </a:pPr>
            <a:r>
              <a:rPr lang="en-US" sz="1050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具有角色、目标和背景故事的AI智能体。如"资深需求分析师Agent"，设定其专业领域是文旅数字化。</a:t>
            </a:r>
            <a:endParaRPr lang="en-US" sz="10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783" y="2324042"/>
            <a:ext cx="133347" cy="133347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895328" y="2285943"/>
            <a:ext cx="4866773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Task：</a:t>
            </a:r>
            <a:pPr algn="l" indent="0" marL="0">
              <a:buNone/>
            </a:pPr>
            <a:r>
              <a:rPr lang="en-US" sz="1050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分配给Agent的具体工作。如"分析景区票务系统升级的干系人需求"，包含预期输出。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783" y="2819330"/>
            <a:ext cx="171446" cy="133347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933427" y="2781230"/>
            <a:ext cx="4838198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Crew：</a:t>
            </a:r>
            <a:pPr algn="l" indent="0" marL="0">
              <a:buNone/>
            </a:pPr>
            <a:r>
              <a:rPr lang="en-US" sz="1050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多个Agent组成的协作团队。如PM Agent + 需求Agent + 进度Agent + 风险Agent组成的项目管理层。</a:t>
            </a:r>
            <a:endParaRPr lang="en-US" sz="1050" dirty="0"/>
          </a:p>
        </p:txBody>
      </p:sp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783" y="3314617"/>
            <a:ext cx="133347" cy="133347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895328" y="3276518"/>
            <a:ext cx="4866773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Process：</a:t>
            </a:r>
            <a:pPr algn="l" indent="0" marL="0">
              <a:buNone/>
            </a:pPr>
            <a:r>
              <a:rPr lang="en-US" sz="1050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Agent协作的工作流。支持顺序执行（sequential）和层级执行（hierarchical）两种模式。</a:t>
            </a:r>
            <a:endParaRPr lang="en-US" sz="1050" dirty="0"/>
          </a:p>
        </p:txBody>
      </p:sp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145" y="1142971"/>
            <a:ext cx="5524362" cy="3238419"/>
          </a:xfrm>
          <a:prstGeom prst="rect">
            <a:avLst/>
          </a:prstGeom>
        </p:spPr>
      </p:pic>
      <p:sp>
        <p:nvSpPr>
          <p:cNvPr id="15" name="Text 6"/>
          <p:cNvSpPr/>
          <p:nvPr/>
        </p:nvSpPr>
        <p:spPr>
          <a:xfrm>
            <a:off x="6438739" y="1371566"/>
            <a:ext cx="507631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文旅项目管理中的CrewAI配置示例</a:t>
            </a:r>
            <a:endParaRPr lang="en-US" sz="1500" dirty="0"/>
          </a:p>
        </p:txBody>
      </p:sp>
      <p:sp>
        <p:nvSpPr>
          <p:cNvPr id="16" name="Text 7"/>
          <p:cNvSpPr/>
          <p:nvPr/>
        </p:nvSpPr>
        <p:spPr>
          <a:xfrm>
            <a:off x="6553036" y="1790655"/>
            <a:ext cx="496202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PM Agent（管理者）</a:t>
            </a:r>
            <a:endParaRPr lang="en-US" sz="1050" dirty="0"/>
          </a:p>
        </p:txBody>
      </p:sp>
      <p:sp>
        <p:nvSpPr>
          <p:cNvPr id="17" name="Text 8"/>
          <p:cNvSpPr/>
          <p:nvPr/>
        </p:nvSpPr>
        <p:spPr>
          <a:xfrm>
            <a:off x="6553036" y="1981150"/>
            <a:ext cx="496202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角色：高级项目经理。协调所有Agent工作，做出最终决策。</a:t>
            </a:r>
            <a:endParaRPr lang="en-US" sz="1050" dirty="0"/>
          </a:p>
        </p:txBody>
      </p:sp>
      <p:sp>
        <p:nvSpPr>
          <p:cNvPr id="18" name="Text 9"/>
          <p:cNvSpPr/>
          <p:nvPr/>
        </p:nvSpPr>
        <p:spPr>
          <a:xfrm>
            <a:off x="6553036" y="2285943"/>
            <a:ext cx="496202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需求Agent</a:t>
            </a:r>
            <a:endParaRPr lang="en-US" sz="1050" dirty="0"/>
          </a:p>
        </p:txBody>
      </p:sp>
      <p:sp>
        <p:nvSpPr>
          <p:cNvPr id="19" name="Text 10"/>
          <p:cNvSpPr/>
          <p:nvPr/>
        </p:nvSpPr>
        <p:spPr>
          <a:xfrm>
            <a:off x="6553036" y="2476438"/>
            <a:ext cx="496202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角色：需求分析专家。结构化干系人需求，追踪需求变更。</a:t>
            </a:r>
            <a:endParaRPr lang="en-US" sz="1050" dirty="0"/>
          </a:p>
        </p:txBody>
      </p:sp>
      <p:sp>
        <p:nvSpPr>
          <p:cNvPr id="20" name="Text 11"/>
          <p:cNvSpPr/>
          <p:nvPr/>
        </p:nvSpPr>
        <p:spPr>
          <a:xfrm>
            <a:off x="6553036" y="2781230"/>
            <a:ext cx="496202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进度Agent</a:t>
            </a:r>
            <a:endParaRPr lang="en-US" sz="1050" dirty="0"/>
          </a:p>
        </p:txBody>
      </p:sp>
      <p:sp>
        <p:nvSpPr>
          <p:cNvPr id="21" name="Text 12"/>
          <p:cNvSpPr/>
          <p:nvPr/>
        </p:nvSpPr>
        <p:spPr>
          <a:xfrm>
            <a:off x="6553036" y="2971726"/>
            <a:ext cx="496202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角色：进度监控专家。实时追踪任务完成度，预测延期风险。</a:t>
            </a:r>
            <a:endParaRPr lang="en-US" sz="1050" dirty="0"/>
          </a:p>
        </p:txBody>
      </p:sp>
      <p:sp>
        <p:nvSpPr>
          <p:cNvPr id="22" name="Text 13"/>
          <p:cNvSpPr/>
          <p:nvPr/>
        </p:nvSpPr>
        <p:spPr>
          <a:xfrm>
            <a:off x="6553036" y="3276518"/>
            <a:ext cx="496202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风险Agent</a:t>
            </a:r>
            <a:endParaRPr lang="en-US" sz="1050" dirty="0"/>
          </a:p>
        </p:txBody>
      </p:sp>
      <p:sp>
        <p:nvSpPr>
          <p:cNvPr id="23" name="Text 14"/>
          <p:cNvSpPr/>
          <p:nvPr/>
        </p:nvSpPr>
        <p:spPr>
          <a:xfrm>
            <a:off x="6553036" y="3467013"/>
            <a:ext cx="496202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角色：风险预警专家。识别风险模式，推送预警信息。</a:t>
            </a:r>
            <a:endParaRPr lang="en-US" sz="1050" dirty="0"/>
          </a:p>
        </p:txBody>
      </p:sp>
      <p:sp>
        <p:nvSpPr>
          <p:cNvPr id="24" name="Text 15"/>
          <p:cNvSpPr/>
          <p:nvPr/>
        </p:nvSpPr>
        <p:spPr>
          <a:xfrm>
            <a:off x="6553036" y="3771806"/>
            <a:ext cx="496202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质量Agent</a:t>
            </a:r>
            <a:endParaRPr lang="en-US" sz="1050" dirty="0"/>
          </a:p>
        </p:txBody>
      </p:sp>
      <p:sp>
        <p:nvSpPr>
          <p:cNvPr id="25" name="Text 16"/>
          <p:cNvSpPr/>
          <p:nvPr/>
        </p:nvSpPr>
        <p:spPr>
          <a:xfrm>
            <a:off x="6553036" y="3962301"/>
            <a:ext cx="496202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角色：质量审计专家。自动审查交付物，检测合规问题。</a:t>
            </a:r>
            <a:endParaRPr lang="en-US" sz="1050" dirty="0"/>
          </a:p>
        </p:txBody>
      </p:sp>
      <p:pic>
        <p:nvPicPr>
          <p:cNvPr id="2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4571886"/>
            <a:ext cx="11277318" cy="495288"/>
          </a:xfrm>
          <a:prstGeom prst="rect">
            <a:avLst/>
          </a:prstGeom>
        </p:spPr>
      </p:pic>
      <p:pic>
        <p:nvPicPr>
          <p:cNvPr id="2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585" y="4752856"/>
            <a:ext cx="104772" cy="133347"/>
          </a:xfrm>
          <a:prstGeom prst="rect">
            <a:avLst/>
          </a:prstGeom>
        </p:spPr>
      </p:pic>
      <p:sp>
        <p:nvSpPr>
          <p:cNvPr id="28" name="Text 17"/>
          <p:cNvSpPr/>
          <p:nvPr/>
        </p:nvSpPr>
        <p:spPr>
          <a:xfrm>
            <a:off x="790555" y="4733807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核心优势：</a:t>
            </a:r>
            <a:endParaRPr lang="en-US" sz="1050" dirty="0"/>
          </a:p>
        </p:txBody>
      </p:sp>
      <p:sp>
        <p:nvSpPr>
          <p:cNvPr id="29" name="Text 18"/>
          <p:cNvSpPr/>
          <p:nvPr/>
        </p:nvSpPr>
        <p:spPr>
          <a:xfrm>
            <a:off x="1457289" y="4733807"/>
            <a:ext cx="7419409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CrewAI使非AI专家也能快速搭建多Agent协作团队。文旅项目经理只需定义Agent角色和任务，无需深入理解底层LLM模型。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Agent角色定义与分工矩阵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11277318" cy="41909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57189" y="1142971"/>
            <a:ext cx="1314036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Agent角色</a:t>
            </a:r>
            <a:endParaRPr lang="en-US" sz="1050" dirty="0"/>
          </a:p>
        </p:txBody>
      </p:sp>
      <p:sp>
        <p:nvSpPr>
          <p:cNvPr id="6" name="Text 2"/>
          <p:cNvSpPr/>
          <p:nvPr/>
        </p:nvSpPr>
        <p:spPr>
          <a:xfrm>
            <a:off x="1762081" y="1142971"/>
            <a:ext cx="2923721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核心职责</a:t>
            </a:r>
            <a:endParaRPr lang="en-US" sz="1050" dirty="0"/>
          </a:p>
        </p:txBody>
      </p:sp>
      <p:sp>
        <p:nvSpPr>
          <p:cNvPr id="7" name="Text 3"/>
          <p:cNvSpPr/>
          <p:nvPr/>
        </p:nvSpPr>
        <p:spPr>
          <a:xfrm>
            <a:off x="4676658" y="1142971"/>
            <a:ext cx="2371285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数据输入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7029274" y="1142971"/>
            <a:ext cx="2923721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输出成果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9943851" y="1142971"/>
            <a:ext cx="1809324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人工审核点</a:t>
            </a:r>
            <a:endParaRPr lang="en-US" sz="10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562061"/>
            <a:ext cx="11277318" cy="2990775"/>
          </a:xfrm>
          <a:prstGeom prst="rect">
            <a:avLst/>
          </a:prstGeom>
        </p:spPr>
      </p:pic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1562061"/>
            <a:ext cx="11277318" cy="428614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457189" y="1562061"/>
            <a:ext cx="1314036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PM Agent</a:t>
            </a:r>
            <a:endParaRPr lang="en-US" sz="1050" dirty="0"/>
          </a:p>
        </p:txBody>
      </p:sp>
      <p:sp>
        <p:nvSpPr>
          <p:cNvPr id="13" name="Text 7"/>
          <p:cNvSpPr/>
          <p:nvPr/>
        </p:nvSpPr>
        <p:spPr>
          <a:xfrm>
            <a:off x="1762081" y="1562061"/>
            <a:ext cx="2923721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整体协调、任务分派、状态聚合</a:t>
            </a:r>
            <a:endParaRPr lang="en-US" sz="1050" dirty="0"/>
          </a:p>
        </p:txBody>
      </p:sp>
      <p:sp>
        <p:nvSpPr>
          <p:cNvPr id="14" name="Text 8"/>
          <p:cNvSpPr/>
          <p:nvPr/>
        </p:nvSpPr>
        <p:spPr>
          <a:xfrm>
            <a:off x="4676658" y="1562061"/>
            <a:ext cx="2371285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各Agent报告</a:t>
            </a:r>
            <a:endParaRPr lang="en-US" sz="1050" dirty="0"/>
          </a:p>
        </p:txBody>
      </p:sp>
      <p:sp>
        <p:nvSpPr>
          <p:cNvPr id="15" name="Text 9"/>
          <p:cNvSpPr/>
          <p:nvPr/>
        </p:nvSpPr>
        <p:spPr>
          <a:xfrm>
            <a:off x="7029274" y="1562061"/>
            <a:ext cx="2923721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项目状态仪表盘、决策建议</a:t>
            </a:r>
            <a:endParaRPr lang="en-US" sz="1050" dirty="0"/>
          </a:p>
        </p:txBody>
      </p:sp>
      <p:sp>
        <p:nvSpPr>
          <p:cNvPr id="16" name="Text 10"/>
          <p:cNvSpPr/>
          <p:nvPr/>
        </p:nvSpPr>
        <p:spPr>
          <a:xfrm>
            <a:off x="9943851" y="1562061"/>
            <a:ext cx="1809324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所有关键决策</a:t>
            </a:r>
            <a:endParaRPr lang="en-US" sz="105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1990675"/>
            <a:ext cx="11277318" cy="428614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457189" y="1990675"/>
            <a:ext cx="1314036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需求Agent</a:t>
            </a:r>
            <a:endParaRPr lang="en-US" sz="1050" dirty="0"/>
          </a:p>
        </p:txBody>
      </p:sp>
      <p:sp>
        <p:nvSpPr>
          <p:cNvPr id="19" name="Text 12"/>
          <p:cNvSpPr/>
          <p:nvPr/>
        </p:nvSpPr>
        <p:spPr>
          <a:xfrm>
            <a:off x="1762081" y="1990675"/>
            <a:ext cx="2923721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需求采集、结构化、变更追踪</a:t>
            </a:r>
            <a:endParaRPr lang="en-US" sz="1050" dirty="0"/>
          </a:p>
        </p:txBody>
      </p:sp>
      <p:sp>
        <p:nvSpPr>
          <p:cNvPr id="20" name="Text 13"/>
          <p:cNvSpPr/>
          <p:nvPr/>
        </p:nvSpPr>
        <p:spPr>
          <a:xfrm>
            <a:off x="4676658" y="1990675"/>
            <a:ext cx="2371285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访谈记录、用户反馈</a:t>
            </a:r>
            <a:endParaRPr lang="en-US" sz="1050" dirty="0"/>
          </a:p>
        </p:txBody>
      </p:sp>
      <p:sp>
        <p:nvSpPr>
          <p:cNvPr id="21" name="Text 14"/>
          <p:cNvSpPr/>
          <p:nvPr/>
        </p:nvSpPr>
        <p:spPr>
          <a:xfrm>
            <a:off x="7029274" y="1990675"/>
            <a:ext cx="2923721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需求规格说明书、变更影响分析</a:t>
            </a:r>
            <a:endParaRPr lang="en-US" sz="1050" dirty="0"/>
          </a:p>
        </p:txBody>
      </p:sp>
      <p:sp>
        <p:nvSpPr>
          <p:cNvPr id="22" name="Text 15"/>
          <p:cNvSpPr/>
          <p:nvPr/>
        </p:nvSpPr>
        <p:spPr>
          <a:xfrm>
            <a:off x="9943851" y="1990675"/>
            <a:ext cx="1809324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需求优先级排序</a:t>
            </a:r>
            <a:endParaRPr lang="en-US" sz="1050" dirty="0"/>
          </a:p>
        </p:txBody>
      </p:sp>
      <p:pic>
        <p:nvPicPr>
          <p:cNvPr id="2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2419290"/>
            <a:ext cx="11277318" cy="428614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457189" y="2419290"/>
            <a:ext cx="1314036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进度Agent</a:t>
            </a:r>
            <a:endParaRPr lang="en-US" sz="1050" dirty="0"/>
          </a:p>
        </p:txBody>
      </p:sp>
      <p:sp>
        <p:nvSpPr>
          <p:cNvPr id="25" name="Text 17"/>
          <p:cNvSpPr/>
          <p:nvPr/>
        </p:nvSpPr>
        <p:spPr>
          <a:xfrm>
            <a:off x="1762081" y="2419290"/>
            <a:ext cx="2923721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计划生成、进度追踪、延期预警</a:t>
            </a:r>
            <a:endParaRPr lang="en-US" sz="1050" dirty="0"/>
          </a:p>
        </p:txBody>
      </p:sp>
      <p:sp>
        <p:nvSpPr>
          <p:cNvPr id="26" name="Text 18"/>
          <p:cNvSpPr/>
          <p:nvPr/>
        </p:nvSpPr>
        <p:spPr>
          <a:xfrm>
            <a:off x="4676658" y="2419290"/>
            <a:ext cx="2371285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任务工单系统</a:t>
            </a:r>
            <a:endParaRPr lang="en-US" sz="1050" dirty="0"/>
          </a:p>
        </p:txBody>
      </p:sp>
      <p:sp>
        <p:nvSpPr>
          <p:cNvPr id="27" name="Text 19"/>
          <p:cNvSpPr/>
          <p:nvPr/>
        </p:nvSpPr>
        <p:spPr>
          <a:xfrm>
            <a:off x="7029274" y="2419290"/>
            <a:ext cx="2923721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甘特图、关键路径、预警通知</a:t>
            </a:r>
            <a:endParaRPr lang="en-US" sz="1050" dirty="0"/>
          </a:p>
        </p:txBody>
      </p:sp>
      <p:sp>
        <p:nvSpPr>
          <p:cNvPr id="28" name="Text 20"/>
          <p:cNvSpPr/>
          <p:nvPr/>
        </p:nvSpPr>
        <p:spPr>
          <a:xfrm>
            <a:off x="9943851" y="2419290"/>
            <a:ext cx="1809324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资源调配决策</a:t>
            </a:r>
            <a:endParaRPr lang="en-US" sz="1050" dirty="0"/>
          </a:p>
        </p:txBody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2847904"/>
            <a:ext cx="11277318" cy="428614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457189" y="2847904"/>
            <a:ext cx="1314036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风险Agent</a:t>
            </a:r>
            <a:endParaRPr lang="en-US" sz="1050" dirty="0"/>
          </a:p>
        </p:txBody>
      </p:sp>
      <p:sp>
        <p:nvSpPr>
          <p:cNvPr id="31" name="Text 22"/>
          <p:cNvSpPr/>
          <p:nvPr/>
        </p:nvSpPr>
        <p:spPr>
          <a:xfrm>
            <a:off x="1762081" y="2847904"/>
            <a:ext cx="2923721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风险识别、量化评估、预警推送</a:t>
            </a:r>
            <a:endParaRPr lang="en-US" sz="1050" dirty="0"/>
          </a:p>
        </p:txBody>
      </p:sp>
      <p:sp>
        <p:nvSpPr>
          <p:cNvPr id="32" name="Text 23"/>
          <p:cNvSpPr/>
          <p:nvPr/>
        </p:nvSpPr>
        <p:spPr>
          <a:xfrm>
            <a:off x="4676658" y="2847904"/>
            <a:ext cx="2371285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历史项目数据、实时指标</a:t>
            </a:r>
            <a:endParaRPr lang="en-US" sz="1050" dirty="0"/>
          </a:p>
        </p:txBody>
      </p:sp>
      <p:sp>
        <p:nvSpPr>
          <p:cNvPr id="33" name="Text 24"/>
          <p:cNvSpPr/>
          <p:nvPr/>
        </p:nvSpPr>
        <p:spPr>
          <a:xfrm>
            <a:off x="7029274" y="2847904"/>
            <a:ext cx="2923721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风险登记册、风险热力图</a:t>
            </a:r>
            <a:endParaRPr lang="en-US" sz="1050" dirty="0"/>
          </a:p>
        </p:txBody>
      </p:sp>
      <p:sp>
        <p:nvSpPr>
          <p:cNvPr id="34" name="Text 25"/>
          <p:cNvSpPr/>
          <p:nvPr/>
        </p:nvSpPr>
        <p:spPr>
          <a:xfrm>
            <a:off x="9943851" y="2847904"/>
            <a:ext cx="1809324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风险应对策略选择</a:t>
            </a:r>
            <a:endParaRPr lang="en-US" sz="1050" dirty="0"/>
          </a:p>
        </p:txBody>
      </p:sp>
      <p:pic>
        <p:nvPicPr>
          <p:cNvPr id="3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3276518"/>
            <a:ext cx="11277318" cy="428614"/>
          </a:xfrm>
          <a:prstGeom prst="rect">
            <a:avLst/>
          </a:prstGeom>
        </p:spPr>
      </p:pic>
      <p:sp>
        <p:nvSpPr>
          <p:cNvPr id="36" name="Text 26"/>
          <p:cNvSpPr/>
          <p:nvPr/>
        </p:nvSpPr>
        <p:spPr>
          <a:xfrm>
            <a:off x="457189" y="3276518"/>
            <a:ext cx="1314036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质量Agent</a:t>
            </a:r>
            <a:endParaRPr lang="en-US" sz="1050" dirty="0"/>
          </a:p>
        </p:txBody>
      </p:sp>
      <p:sp>
        <p:nvSpPr>
          <p:cNvPr id="37" name="Text 27"/>
          <p:cNvSpPr/>
          <p:nvPr/>
        </p:nvSpPr>
        <p:spPr>
          <a:xfrm>
            <a:off x="1762081" y="3276518"/>
            <a:ext cx="2923721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质量标准检测、合规审查</a:t>
            </a:r>
            <a:endParaRPr lang="en-US" sz="1050" dirty="0"/>
          </a:p>
        </p:txBody>
      </p:sp>
      <p:sp>
        <p:nvSpPr>
          <p:cNvPr id="38" name="Text 28"/>
          <p:cNvSpPr/>
          <p:nvPr/>
        </p:nvSpPr>
        <p:spPr>
          <a:xfrm>
            <a:off x="4676658" y="3276518"/>
            <a:ext cx="2371285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交付物、测试报告</a:t>
            </a:r>
            <a:endParaRPr lang="en-US" sz="1050" dirty="0"/>
          </a:p>
        </p:txBody>
      </p:sp>
      <p:sp>
        <p:nvSpPr>
          <p:cNvPr id="39" name="Text 29"/>
          <p:cNvSpPr/>
          <p:nvPr/>
        </p:nvSpPr>
        <p:spPr>
          <a:xfrm>
            <a:off x="7029274" y="3276518"/>
            <a:ext cx="2923721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质量审计报告、缺陷清单</a:t>
            </a:r>
            <a:endParaRPr lang="en-US" sz="1050" dirty="0"/>
          </a:p>
        </p:txBody>
      </p:sp>
      <p:sp>
        <p:nvSpPr>
          <p:cNvPr id="40" name="Text 30"/>
          <p:cNvSpPr/>
          <p:nvPr/>
        </p:nvSpPr>
        <p:spPr>
          <a:xfrm>
            <a:off x="9943851" y="3276518"/>
            <a:ext cx="1809324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质量验收决策</a:t>
            </a:r>
            <a:endParaRPr lang="en-US" sz="1050" dirty="0"/>
          </a:p>
        </p:txBody>
      </p:sp>
      <p:pic>
        <p:nvPicPr>
          <p:cNvPr id="4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3705132"/>
            <a:ext cx="11277318" cy="428614"/>
          </a:xfrm>
          <a:prstGeom prst="rect">
            <a:avLst/>
          </a:prstGeom>
        </p:spPr>
      </p:pic>
      <p:sp>
        <p:nvSpPr>
          <p:cNvPr id="42" name="Text 31"/>
          <p:cNvSpPr/>
          <p:nvPr/>
        </p:nvSpPr>
        <p:spPr>
          <a:xfrm>
            <a:off x="457189" y="3705132"/>
            <a:ext cx="1314036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沟通Agent</a:t>
            </a:r>
            <a:endParaRPr lang="en-US" sz="1050" dirty="0"/>
          </a:p>
        </p:txBody>
      </p:sp>
      <p:sp>
        <p:nvSpPr>
          <p:cNvPr id="43" name="Text 32"/>
          <p:cNvSpPr/>
          <p:nvPr/>
        </p:nvSpPr>
        <p:spPr>
          <a:xfrm>
            <a:off x="1762081" y="3705132"/>
            <a:ext cx="2923721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干系人报告、日报周报生成</a:t>
            </a:r>
            <a:endParaRPr lang="en-US" sz="1050" dirty="0"/>
          </a:p>
        </p:txBody>
      </p:sp>
      <p:sp>
        <p:nvSpPr>
          <p:cNvPr id="44" name="Text 33"/>
          <p:cNvSpPr/>
          <p:nvPr/>
        </p:nvSpPr>
        <p:spPr>
          <a:xfrm>
            <a:off x="4676658" y="3705132"/>
            <a:ext cx="2371285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项目活动日志</a:t>
            </a:r>
            <a:endParaRPr lang="en-US" sz="1050" dirty="0"/>
          </a:p>
        </p:txBody>
      </p:sp>
      <p:sp>
        <p:nvSpPr>
          <p:cNvPr id="45" name="Text 34"/>
          <p:cNvSpPr/>
          <p:nvPr/>
        </p:nvSpPr>
        <p:spPr>
          <a:xfrm>
            <a:off x="7029274" y="3705132"/>
            <a:ext cx="2923721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日报/周报/干系人简报</a:t>
            </a:r>
            <a:endParaRPr lang="en-US" sz="1050" dirty="0"/>
          </a:p>
        </p:txBody>
      </p:sp>
      <p:sp>
        <p:nvSpPr>
          <p:cNvPr id="46" name="Text 35"/>
          <p:cNvSpPr/>
          <p:nvPr/>
        </p:nvSpPr>
        <p:spPr>
          <a:xfrm>
            <a:off x="9943851" y="3705132"/>
            <a:ext cx="1809324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敏感信息措辞</a:t>
            </a:r>
            <a:endParaRPr lang="en-US" sz="1050" dirty="0"/>
          </a:p>
        </p:txBody>
      </p:sp>
      <p:sp>
        <p:nvSpPr>
          <p:cNvPr id="47" name="Text 36"/>
          <p:cNvSpPr/>
          <p:nvPr/>
        </p:nvSpPr>
        <p:spPr>
          <a:xfrm>
            <a:off x="457189" y="4133747"/>
            <a:ext cx="1314036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测试Agent</a:t>
            </a:r>
            <a:endParaRPr lang="en-US" sz="1050" dirty="0"/>
          </a:p>
        </p:txBody>
      </p:sp>
      <p:sp>
        <p:nvSpPr>
          <p:cNvPr id="48" name="Text 37"/>
          <p:cNvSpPr/>
          <p:nvPr/>
        </p:nvSpPr>
        <p:spPr>
          <a:xfrm>
            <a:off x="1762081" y="4133747"/>
            <a:ext cx="2923721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自动化测试、缺陷管理</a:t>
            </a:r>
            <a:endParaRPr lang="en-US" sz="1050" dirty="0"/>
          </a:p>
        </p:txBody>
      </p:sp>
      <p:sp>
        <p:nvSpPr>
          <p:cNvPr id="49" name="Text 38"/>
          <p:cNvSpPr/>
          <p:nvPr/>
        </p:nvSpPr>
        <p:spPr>
          <a:xfrm>
            <a:off x="4676658" y="4133747"/>
            <a:ext cx="2371285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代码仓库、测试用例</a:t>
            </a:r>
            <a:endParaRPr lang="en-US" sz="1050" dirty="0"/>
          </a:p>
        </p:txBody>
      </p:sp>
      <p:sp>
        <p:nvSpPr>
          <p:cNvPr id="50" name="Text 39"/>
          <p:cNvSpPr/>
          <p:nvPr/>
        </p:nvSpPr>
        <p:spPr>
          <a:xfrm>
            <a:off x="7029274" y="4133747"/>
            <a:ext cx="2923721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测试报告、缺陷趋势分析</a:t>
            </a:r>
            <a:endParaRPr lang="en-US" sz="1050" dirty="0"/>
          </a:p>
        </p:txBody>
      </p:sp>
      <p:sp>
        <p:nvSpPr>
          <p:cNvPr id="51" name="Text 40"/>
          <p:cNvSpPr/>
          <p:nvPr/>
        </p:nvSpPr>
        <p:spPr>
          <a:xfrm>
            <a:off x="9943851" y="4133747"/>
            <a:ext cx="1809324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严重缺陷评估</a:t>
            </a:r>
            <a:endParaRPr lang="en-US" sz="1050" dirty="0"/>
          </a:p>
        </p:txBody>
      </p:sp>
      <p:pic>
        <p:nvPicPr>
          <p:cNvPr id="52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189" y="4705232"/>
            <a:ext cx="11277318" cy="533387"/>
          </a:xfrm>
          <a:prstGeom prst="rect">
            <a:avLst/>
          </a:prstGeom>
        </p:spPr>
      </p:pic>
      <p:pic>
        <p:nvPicPr>
          <p:cNvPr id="53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585" y="4895728"/>
            <a:ext cx="190495" cy="190495"/>
          </a:xfrm>
          <a:prstGeom prst="rect">
            <a:avLst/>
          </a:prstGeom>
        </p:spPr>
      </p:pic>
      <p:sp>
        <p:nvSpPr>
          <p:cNvPr id="54" name="Text 41"/>
          <p:cNvSpPr/>
          <p:nvPr/>
        </p:nvSpPr>
        <p:spPr>
          <a:xfrm>
            <a:off x="914377" y="4857629"/>
            <a:ext cx="864810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核心原则：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Agent处理"数据密集"工作，人类聚焦"判断密集"工作。所有涉及安全、合规、品牌声誉、大额资金使用的决策必须保留人工审核节点。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第4章：项目启动与需求管理——多Agent协同需求分析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5524362" cy="2828854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684" y="1333467"/>
            <a:ext cx="5143371" cy="35241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47684" y="1333467"/>
            <a:ext cx="5152515" cy="2762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文旅项目立项论证五要素</a:t>
            </a:r>
            <a:endParaRPr lang="en-US" sz="1350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1800180"/>
            <a:ext cx="304792" cy="304792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647684" y="1800180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3"/>
          <p:cNvSpPr/>
          <p:nvPr/>
        </p:nvSpPr>
        <p:spPr>
          <a:xfrm>
            <a:off x="1028674" y="1800180"/>
            <a:ext cx="300944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战略契合度：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项目是否与景区/机构发展战略一致？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84" y="2181170"/>
            <a:ext cx="304792" cy="304792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647684" y="2181170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</a:t>
            </a:r>
            <a:endParaRPr lang="en-US" sz="900" dirty="0"/>
          </a:p>
        </p:txBody>
      </p:sp>
      <p:sp>
        <p:nvSpPr>
          <p:cNvPr id="12" name="Text 5"/>
          <p:cNvSpPr/>
          <p:nvPr/>
        </p:nvSpPr>
        <p:spPr>
          <a:xfrm>
            <a:off x="1028674" y="2181170"/>
            <a:ext cx="360950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技术可行性：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现有技术栈能否支撑？是否需要新建基础设施？</a:t>
            </a:r>
            <a:endParaRPr lang="en-US" sz="105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84" y="2562161"/>
            <a:ext cx="304792" cy="304792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647684" y="2562161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</a:t>
            </a:r>
            <a:endParaRPr lang="en-US" sz="900" dirty="0"/>
          </a:p>
        </p:txBody>
      </p:sp>
      <p:sp>
        <p:nvSpPr>
          <p:cNvPr id="15" name="Text 7"/>
          <p:cNvSpPr/>
          <p:nvPr/>
        </p:nvSpPr>
        <p:spPr>
          <a:xfrm>
            <a:off x="1028674" y="2562161"/>
            <a:ext cx="320946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经济可行性：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ROI测算、全生命周期成本（TCO）分析</a:t>
            </a:r>
            <a:endParaRPr lang="en-US" sz="105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684" y="2943151"/>
            <a:ext cx="304792" cy="304792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647684" y="2943151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</a:t>
            </a:r>
            <a:endParaRPr lang="en-US" sz="900" dirty="0"/>
          </a:p>
        </p:txBody>
      </p:sp>
      <p:sp>
        <p:nvSpPr>
          <p:cNvPr id="18" name="Text 9"/>
          <p:cNvSpPr/>
          <p:nvPr/>
        </p:nvSpPr>
        <p:spPr>
          <a:xfrm>
            <a:off x="1028674" y="2943151"/>
            <a:ext cx="307611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运营可行性：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系统上线后，有没有团队能持续运营？</a:t>
            </a:r>
            <a:endParaRPr lang="en-US" sz="1050" dirty="0"/>
          </a:p>
        </p:txBody>
      </p:sp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684" y="3324142"/>
            <a:ext cx="304792" cy="304792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647684" y="3324142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</a:t>
            </a:r>
            <a:endParaRPr lang="en-US" sz="900" dirty="0"/>
          </a:p>
        </p:txBody>
      </p:sp>
      <p:sp>
        <p:nvSpPr>
          <p:cNvPr id="21" name="Text 11"/>
          <p:cNvSpPr/>
          <p:nvPr/>
        </p:nvSpPr>
        <p:spPr>
          <a:xfrm>
            <a:off x="1028674" y="3324142"/>
            <a:ext cx="334281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合规性：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是否符合数据安全、隐私保护、文保法规要求？</a:t>
            </a:r>
            <a:endParaRPr lang="en-US" sz="1050" dirty="0"/>
          </a:p>
        </p:txBody>
      </p:sp>
      <p:pic>
        <p:nvPicPr>
          <p:cNvPr id="22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0145" y="1142971"/>
            <a:ext cx="5524362" cy="2828854"/>
          </a:xfrm>
          <a:prstGeom prst="rect">
            <a:avLst/>
          </a:prstGeom>
        </p:spPr>
      </p:pic>
      <p:pic>
        <p:nvPicPr>
          <p:cNvPr id="23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0640" y="1333467"/>
            <a:ext cx="5143371" cy="352416"/>
          </a:xfrm>
          <a:prstGeom prst="rect">
            <a:avLst/>
          </a:prstGeom>
        </p:spPr>
      </p:pic>
      <p:sp>
        <p:nvSpPr>
          <p:cNvPr id="24" name="Text 12"/>
          <p:cNvSpPr/>
          <p:nvPr/>
        </p:nvSpPr>
        <p:spPr>
          <a:xfrm>
            <a:off x="6400640" y="1333467"/>
            <a:ext cx="5152515" cy="2762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需求采集Agent工作流</a:t>
            </a:r>
            <a:endParaRPr lang="en-US" sz="1350" dirty="0"/>
          </a:p>
        </p:txBody>
      </p:sp>
      <p:pic>
        <p:nvPicPr>
          <p:cNvPr id="25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00640" y="1933527"/>
            <a:ext cx="114297" cy="114297"/>
          </a:xfrm>
          <a:prstGeom prst="rect">
            <a:avLst/>
          </a:prstGeom>
        </p:spPr>
      </p:pic>
      <p:sp>
        <p:nvSpPr>
          <p:cNvPr id="26" name="Text 13"/>
          <p:cNvSpPr/>
          <p:nvPr/>
        </p:nvSpPr>
        <p:spPr>
          <a:xfrm>
            <a:off x="6591135" y="1895428"/>
            <a:ext cx="62825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Step 1：</a:t>
            </a:r>
            <a:endParaRPr lang="en-US" sz="1050" dirty="0"/>
          </a:p>
        </p:txBody>
      </p:sp>
      <p:sp>
        <p:nvSpPr>
          <p:cNvPr id="27" name="Text 14"/>
          <p:cNvSpPr/>
          <p:nvPr/>
        </p:nvSpPr>
        <p:spPr>
          <a:xfrm>
            <a:off x="7286443" y="1800180"/>
            <a:ext cx="4276237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多源需求采集——访谈录音转文字、问卷数据汇聚、历史项目需求库检索</a:t>
            </a:r>
            <a:endParaRPr lang="en-US" sz="1050" dirty="0"/>
          </a:p>
        </p:txBody>
      </p:sp>
      <p:pic>
        <p:nvPicPr>
          <p:cNvPr id="28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00640" y="2428814"/>
            <a:ext cx="104772" cy="114297"/>
          </a:xfrm>
          <a:prstGeom prst="rect">
            <a:avLst/>
          </a:prstGeom>
        </p:spPr>
      </p:pic>
      <p:sp>
        <p:nvSpPr>
          <p:cNvPr id="29" name="Text 15"/>
          <p:cNvSpPr/>
          <p:nvPr/>
        </p:nvSpPr>
        <p:spPr>
          <a:xfrm>
            <a:off x="6581610" y="2295468"/>
            <a:ext cx="53300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Step 2：</a:t>
            </a:r>
            <a:endParaRPr lang="en-US" sz="1050" dirty="0"/>
          </a:p>
        </p:txBody>
      </p:sp>
      <p:sp>
        <p:nvSpPr>
          <p:cNvPr id="30" name="Text 16"/>
          <p:cNvSpPr/>
          <p:nvPr/>
        </p:nvSpPr>
        <p:spPr>
          <a:xfrm>
            <a:off x="7181670" y="2295468"/>
            <a:ext cx="438101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需求结构化——将自然语言需求转化为结构化用户故事（As a...I want...So that...）</a:t>
            </a:r>
            <a:endParaRPr lang="en-US" sz="1050" dirty="0"/>
          </a:p>
        </p:txBody>
      </p:sp>
      <p:pic>
        <p:nvPicPr>
          <p:cNvPr id="31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00640" y="2828854"/>
            <a:ext cx="114297" cy="114297"/>
          </a:xfrm>
          <a:prstGeom prst="rect">
            <a:avLst/>
          </a:prstGeom>
        </p:spPr>
      </p:pic>
      <p:sp>
        <p:nvSpPr>
          <p:cNvPr id="32" name="Text 17"/>
          <p:cNvSpPr/>
          <p:nvPr/>
        </p:nvSpPr>
        <p:spPr>
          <a:xfrm>
            <a:off x="6591135" y="2790755"/>
            <a:ext cx="62825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Step 3：</a:t>
            </a:r>
            <a:endParaRPr lang="en-US" sz="1050" dirty="0"/>
          </a:p>
        </p:txBody>
      </p:sp>
      <p:sp>
        <p:nvSpPr>
          <p:cNvPr id="33" name="Text 18"/>
          <p:cNvSpPr/>
          <p:nvPr/>
        </p:nvSpPr>
        <p:spPr>
          <a:xfrm>
            <a:off x="7286443" y="2790755"/>
            <a:ext cx="387619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冲突检测——自动识别互相矛盾的需求（如"高性能"vs"低成本"）</a:t>
            </a:r>
            <a:endParaRPr lang="en-US" sz="1050" dirty="0"/>
          </a:p>
        </p:txBody>
      </p:sp>
      <p:pic>
        <p:nvPicPr>
          <p:cNvPr id="34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00640" y="3228894"/>
            <a:ext cx="114297" cy="114297"/>
          </a:xfrm>
          <a:prstGeom prst="rect">
            <a:avLst/>
          </a:prstGeom>
        </p:spPr>
      </p:pic>
      <p:sp>
        <p:nvSpPr>
          <p:cNvPr id="35" name="Text 19"/>
          <p:cNvSpPr/>
          <p:nvPr/>
        </p:nvSpPr>
        <p:spPr>
          <a:xfrm>
            <a:off x="6591135" y="3095548"/>
            <a:ext cx="599679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Step 4：</a:t>
            </a:r>
            <a:endParaRPr lang="en-US" sz="1050" dirty="0"/>
          </a:p>
        </p:txBody>
      </p:sp>
      <p:sp>
        <p:nvSpPr>
          <p:cNvPr id="36" name="Text 20"/>
          <p:cNvSpPr/>
          <p:nvPr/>
        </p:nvSpPr>
        <p:spPr>
          <a:xfrm>
            <a:off x="7257869" y="3095548"/>
            <a:ext cx="4304812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版本规划——基于MoSCoW方法（Must/Should/Could/Won't）自动分组</a:t>
            </a:r>
            <a:endParaRPr lang="en-US" sz="1050" dirty="0"/>
          </a:p>
        </p:txBody>
      </p:sp>
      <p:pic>
        <p:nvPicPr>
          <p:cNvPr id="37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00640" y="3628934"/>
            <a:ext cx="114297" cy="114297"/>
          </a:xfrm>
          <a:prstGeom prst="rect">
            <a:avLst/>
          </a:prstGeom>
        </p:spPr>
      </p:pic>
      <p:sp>
        <p:nvSpPr>
          <p:cNvPr id="38" name="Text 21"/>
          <p:cNvSpPr/>
          <p:nvPr/>
        </p:nvSpPr>
        <p:spPr>
          <a:xfrm>
            <a:off x="6591135" y="3590835"/>
            <a:ext cx="62825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Step 5：</a:t>
            </a:r>
            <a:endParaRPr lang="en-US" sz="1050" dirty="0"/>
          </a:p>
        </p:txBody>
      </p:sp>
      <p:sp>
        <p:nvSpPr>
          <p:cNvPr id="39" name="Text 22"/>
          <p:cNvSpPr/>
          <p:nvPr/>
        </p:nvSpPr>
        <p:spPr>
          <a:xfrm>
            <a:off x="7286443" y="3590835"/>
            <a:ext cx="376190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AI辅助生成项目章程——汇总需求、目标、范围、里程碑、预算</a:t>
            </a:r>
            <a:endParaRPr lang="en-US" sz="1050" dirty="0"/>
          </a:p>
        </p:txBody>
      </p:sp>
      <p:pic>
        <p:nvPicPr>
          <p:cNvPr id="40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7189" y="4124222"/>
            <a:ext cx="11277318" cy="495288"/>
          </a:xfrm>
          <a:prstGeom prst="rect">
            <a:avLst/>
          </a:prstGeom>
        </p:spPr>
      </p:pic>
      <p:pic>
        <p:nvPicPr>
          <p:cNvPr id="41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09585" y="4305192"/>
            <a:ext cx="171446" cy="133347"/>
          </a:xfrm>
          <a:prstGeom prst="rect">
            <a:avLst/>
          </a:prstGeom>
        </p:spPr>
      </p:pic>
      <p:sp>
        <p:nvSpPr>
          <p:cNvPr id="42" name="Text 23"/>
          <p:cNvSpPr/>
          <p:nvPr/>
        </p:nvSpPr>
        <p:spPr>
          <a:xfrm>
            <a:off x="857229" y="4286143"/>
            <a:ext cx="99019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Agent的价值：</a:t>
            </a:r>
            <a:endParaRPr lang="en-US" sz="1050" dirty="0"/>
          </a:p>
        </p:txBody>
      </p:sp>
      <p:sp>
        <p:nvSpPr>
          <p:cNvPr id="43" name="Text 24"/>
          <p:cNvSpPr/>
          <p:nvPr/>
        </p:nvSpPr>
        <p:spPr>
          <a:xfrm>
            <a:off x="1828754" y="4286143"/>
            <a:ext cx="6133566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将需求采集从"人工整理Excel"升级为"AI自动结构化+冲突检测+智能分组"，需求分析效率提升3-5倍。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第5章：AI驱动的WBS与智能排程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3638459" cy="224784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47684" y="1371566"/>
            <a:ext cx="32666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WBS的AI生成</a:t>
            </a:r>
            <a:endParaRPr lang="en-US" sz="1200" dirty="0"/>
          </a:p>
        </p:txBody>
      </p:sp>
      <p:sp>
        <p:nvSpPr>
          <p:cNvPr id="6" name="Text 2"/>
          <p:cNvSpPr/>
          <p:nvPr/>
        </p:nvSpPr>
        <p:spPr>
          <a:xfrm>
            <a:off x="647684" y="1714457"/>
            <a:ext cx="3266613" cy="7619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传统WBS（工作分解结构）需要项目经理耗费大量时间手动拆解。AI Agent通过学习历史项目的WBS模式，可基于项目范围说明书自动生成初始WBS，项目经理只需审核调整。</a:t>
            </a:r>
            <a:endParaRPr lang="en-US" sz="1050" dirty="0"/>
          </a:p>
        </p:txBody>
      </p:sp>
      <p:sp>
        <p:nvSpPr>
          <p:cNvPr id="7" name="Text 3"/>
          <p:cNvSpPr/>
          <p:nvPr/>
        </p:nvSpPr>
        <p:spPr>
          <a:xfrm>
            <a:off x="647684" y="2590735"/>
            <a:ext cx="3266613" cy="6095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示例：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输入"智慧景区综合管控平台"，Agent自动拆解为票务子系统、安防子系统、导览子系统、大数据平台等100+工作包。</a:t>
            </a:r>
            <a:endParaRPr lang="en-US" sz="9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143" y="1142971"/>
            <a:ext cx="3638459" cy="2247844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476638" y="1371566"/>
            <a:ext cx="32666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多Agent任务分配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4476638" y="1714457"/>
            <a:ext cx="3266613" cy="571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基于团队成员的技能矩阵、可用性和任务依赖关系，Agent自动推荐最优任务分配方案，最小化关键路径长度。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4476638" y="2400240"/>
            <a:ext cx="3266613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依赖管理：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自动检测"任务B依赖任务A的输出"类型依赖关系，防止"人等任务"的空转。</a:t>
            </a:r>
            <a:endParaRPr lang="en-US" sz="9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5572" y="1142971"/>
            <a:ext cx="3638459" cy="2247844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296068" y="1371566"/>
            <a:ext cx="32666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进度仿真与可视化</a:t>
            </a:r>
            <a:endParaRPr lang="en-US" sz="1200" dirty="0"/>
          </a:p>
        </p:txBody>
      </p:sp>
      <p:sp>
        <p:nvSpPr>
          <p:cNvPr id="14" name="Text 8"/>
          <p:cNvSpPr/>
          <p:nvPr/>
        </p:nvSpPr>
        <p:spPr>
          <a:xfrm>
            <a:off x="8296068" y="1714457"/>
            <a:ext cx="3266613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基于蒙特卡洛仿真，模拟不同场景下的项目进度概率分布。自动生成交互式甘特图和关键路径网络图。</a:t>
            </a:r>
            <a:endParaRPr lang="en-US" sz="1050" dirty="0"/>
          </a:p>
        </p:txBody>
      </p:sp>
      <p:sp>
        <p:nvSpPr>
          <p:cNvPr id="15" name="Text 9"/>
          <p:cNvSpPr/>
          <p:nvPr/>
        </p:nvSpPr>
        <p:spPr>
          <a:xfrm>
            <a:off x="8296068" y="2209745"/>
            <a:ext cx="3266613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输出：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进度Agent生成"有80%概率在18个月内完成，关键风险点在第7-9个月的子系统集成阶段"。</a:t>
            </a:r>
            <a:endParaRPr lang="en-US" sz="90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3581310"/>
            <a:ext cx="5543411" cy="1752556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647684" y="3771806"/>
            <a:ext cx="517156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BBF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关键路径法（CPM）的AI增强</a:t>
            </a:r>
            <a:endParaRPr lang="en-US" sz="1350" dirty="0"/>
          </a:p>
        </p:txBody>
      </p:sp>
      <p:sp>
        <p:nvSpPr>
          <p:cNvPr id="18" name="Text 11"/>
          <p:cNvSpPr/>
          <p:nvPr/>
        </p:nvSpPr>
        <p:spPr>
          <a:xfrm>
            <a:off x="647684" y="4152796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Agent自动识别关键路径上的瓶颈任务</a:t>
            </a:r>
            <a:endParaRPr lang="en-US" sz="1050" dirty="0"/>
          </a:p>
        </p:txBody>
      </p:sp>
      <p:sp>
        <p:nvSpPr>
          <p:cNvPr id="19" name="Text 12"/>
          <p:cNvSpPr/>
          <p:nvPr/>
        </p:nvSpPr>
        <p:spPr>
          <a:xfrm>
            <a:off x="647684" y="4419490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资源平衡：在多项目环境下自动优化资源分配</a:t>
            </a:r>
            <a:endParaRPr lang="en-US" sz="1050" dirty="0"/>
          </a:p>
        </p:txBody>
      </p:sp>
      <p:sp>
        <p:nvSpPr>
          <p:cNvPr id="20" name="Text 13"/>
          <p:cNvSpPr/>
          <p:nvPr/>
        </p:nvSpPr>
        <p:spPr>
          <a:xfrm>
            <a:off x="647684" y="4686183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"What-If"分析：模拟"如果供应商X延迟2周，关键路径如何变化？"</a:t>
            </a:r>
            <a:endParaRPr lang="en-US" sz="1050" dirty="0"/>
          </a:p>
        </p:txBody>
      </p:sp>
      <p:sp>
        <p:nvSpPr>
          <p:cNvPr id="21" name="Text 14"/>
          <p:cNvSpPr/>
          <p:nvPr/>
        </p:nvSpPr>
        <p:spPr>
          <a:xfrm>
            <a:off x="647684" y="4952876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动态重新规划：当实际进度偏离计划，Agent自动建议赶工或快速跟进方案</a:t>
            </a:r>
            <a:endParaRPr lang="en-US" sz="1050" dirty="0"/>
          </a:p>
        </p:txBody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095" y="3581310"/>
            <a:ext cx="5543411" cy="1752556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6391115" y="378133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成本估算的AI辅助</a:t>
            </a:r>
            <a:endParaRPr lang="en-US" sz="1350" dirty="0"/>
          </a:p>
        </p:txBody>
      </p:sp>
      <p:pic>
        <p:nvPicPr>
          <p:cNvPr id="2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1115" y="4200420"/>
            <a:ext cx="133347" cy="133347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6600660" y="4162321"/>
            <a:ext cx="360950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类比估算：基于历史项目数据库，自动匹配相似规模项目成本</a:t>
            </a:r>
            <a:endParaRPr lang="en-US" sz="1050" dirty="0"/>
          </a:p>
        </p:txBody>
      </p:sp>
      <p:pic>
        <p:nvPicPr>
          <p:cNvPr id="2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1115" y="4467113"/>
            <a:ext cx="104772" cy="133347"/>
          </a:xfrm>
          <a:prstGeom prst="rect">
            <a:avLst/>
          </a:prstGeom>
        </p:spPr>
      </p:pic>
      <p:sp>
        <p:nvSpPr>
          <p:cNvPr id="27" name="Text 17"/>
          <p:cNvSpPr/>
          <p:nvPr/>
        </p:nvSpPr>
        <p:spPr>
          <a:xfrm>
            <a:off x="6572086" y="4429014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参数估算：基于WBS工作包数量和复杂度指标自动估算</a:t>
            </a:r>
            <a:endParaRPr lang="en-US" sz="1050" dirty="0"/>
          </a:p>
        </p:txBody>
      </p:sp>
      <p:pic>
        <p:nvPicPr>
          <p:cNvPr id="2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1115" y="4733807"/>
            <a:ext cx="133347" cy="133347"/>
          </a:xfrm>
          <a:prstGeom prst="rect">
            <a:avLst/>
          </a:prstGeom>
        </p:spPr>
      </p:pic>
      <p:sp>
        <p:nvSpPr>
          <p:cNvPr id="29" name="Text 18"/>
          <p:cNvSpPr/>
          <p:nvPr/>
        </p:nvSpPr>
        <p:spPr>
          <a:xfrm>
            <a:off x="6600660" y="4695708"/>
            <a:ext cx="414289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预留分析：基于风险Agent的输出，自动建议应急储备和管理储备比例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第6章：Agent自动化监控与调度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5524362" cy="106677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783" y="1333467"/>
            <a:ext cx="5114416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任务分发Agent与执行追踪</a:t>
            </a:r>
            <a:endParaRPr lang="en-US" sz="1200" dirty="0"/>
          </a:p>
        </p:txBody>
      </p:sp>
      <p:sp>
        <p:nvSpPr>
          <p:cNvPr id="6" name="Text 2"/>
          <p:cNvSpPr/>
          <p:nvPr/>
        </p:nvSpPr>
        <p:spPr>
          <a:xfrm>
            <a:off x="685783" y="1638259"/>
            <a:ext cx="511441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Agent根据WBS和资源可用性自动派发任务工单，实时追踪每项任务的状态（待开始/进行中/已完成/阻塞）。当任务超时未更新，自动升级提醒。</a:t>
            </a:r>
            <a:endParaRPr lang="en-US" sz="10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2362141"/>
            <a:ext cx="5524362" cy="106677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85783" y="2552636"/>
            <a:ext cx="5114416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日报周报自动生成与偏差分析</a:t>
            </a:r>
            <a:endParaRPr lang="en-US" sz="1200" dirty="0"/>
          </a:p>
        </p:txBody>
      </p:sp>
      <p:sp>
        <p:nvSpPr>
          <p:cNvPr id="9" name="Text 4"/>
          <p:cNvSpPr/>
          <p:nvPr/>
        </p:nvSpPr>
        <p:spPr>
          <a:xfrm>
            <a:off x="685783" y="2857429"/>
            <a:ext cx="511441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沟通Agent从各任务状态中自动汇总本周完成事项、下周计划、风险和问题。偏差分析Agent对比计划vs实际，自动标注超过5%偏差的任务并给出原因分析。</a:t>
            </a:r>
            <a:endParaRPr lang="en-US" sz="10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3581310"/>
            <a:ext cx="5524362" cy="106677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85783" y="3771806"/>
            <a:ext cx="5114416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变更控制与配置管理</a:t>
            </a:r>
            <a:endParaRPr lang="en-US" sz="1200" dirty="0"/>
          </a:p>
        </p:txBody>
      </p:sp>
      <p:sp>
        <p:nvSpPr>
          <p:cNvPr id="12" name="Text 6"/>
          <p:cNvSpPr/>
          <p:nvPr/>
        </p:nvSpPr>
        <p:spPr>
          <a:xfrm>
            <a:off x="685783" y="4076598"/>
            <a:ext cx="511441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需求变更Agent自动评估变更影响范围——"这个UI调整会影响3个模块的接口，增加约8人天工作量"。所有变更记录自动归档形成变更日志。</a:t>
            </a:r>
            <a:endParaRPr lang="en-US" sz="10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145" y="1142971"/>
            <a:ext cx="5524362" cy="2057349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438739" y="1371566"/>
            <a:ext cx="507631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BBF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项目看板与数据驾驶舱</a:t>
            </a:r>
            <a:endParaRPr lang="en-US" sz="1350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8739" y="1828754"/>
            <a:ext cx="133347" cy="133347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6648284" y="1790655"/>
            <a:ext cx="427623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实时仪表盘：</a:t>
            </a:r>
            <a:pPr algn="l" indent="0" marL="0">
              <a:buNone/>
            </a:pPr>
            <a:r>
              <a:rPr lang="en-US" sz="1050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进度百分比、燃尽图、风险热力图、成本挣值曲线一览无余</a:t>
            </a:r>
            <a:endParaRPr lang="en-US" sz="10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8739" y="2133547"/>
            <a:ext cx="133347" cy="133347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6648284" y="2095448"/>
            <a:ext cx="4866773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自动告警：</a:t>
            </a:r>
            <a:pPr algn="l" indent="0" marL="0">
              <a:buNone/>
            </a:pPr>
            <a:r>
              <a:rPr lang="en-US" sz="1050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当关键指标超阈值（如进度偏差&gt;10%、成本偏差&gt;8%），自动推送通知</a:t>
            </a:r>
            <a:endParaRPr lang="en-US" sz="1050" dirty="0"/>
          </a:p>
        </p:txBody>
      </p:sp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8739" y="2628834"/>
            <a:ext cx="104772" cy="133347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6619710" y="2590735"/>
            <a:ext cx="4904872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干系人视图：</a:t>
            </a:r>
            <a:pPr algn="l" indent="0" marL="0">
              <a:buNone/>
            </a:pPr>
            <a:r>
              <a:rPr lang="en-US" sz="1050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不同干系人看到不同的定制化仪表盘——高管看"进度+成本"，技术主管看"任务+缺陷"，PM看"全局+风险"</a:t>
            </a:r>
            <a:endParaRPr lang="en-US" sz="1050" dirty="0"/>
          </a:p>
        </p:txBody>
      </p:sp>
      <p:pic>
        <p:nvPicPr>
          <p:cNvPr id="2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0145" y="3352716"/>
            <a:ext cx="5524362" cy="1085823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6410165" y="3552736"/>
            <a:ext cx="5133466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执行层Agent的核心价值</a:t>
            </a:r>
            <a:endParaRPr lang="en-US" sz="1200" dirty="0"/>
          </a:p>
        </p:txBody>
      </p:sp>
      <p:sp>
        <p:nvSpPr>
          <p:cNvPr id="23" name="Text 12"/>
          <p:cNvSpPr/>
          <p:nvPr/>
        </p:nvSpPr>
        <p:spPr>
          <a:xfrm>
            <a:off x="6410165" y="3857529"/>
            <a:ext cx="513346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将项目经理从"人肉追踪进度、人工催办任务、手动撰写周报"中解放出来，聚焦于解决阻塞问题、协调干系人关系和做出关键决策。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第7章：AI预警与智能决策——风险管理与质量控制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5524362" cy="266693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47684" y="1371566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文旅项目风险分类与AI识别</a:t>
            </a:r>
            <a:endParaRPr lang="en-US" sz="135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684" y="1828754"/>
            <a:ext cx="133347" cy="133347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857229" y="1790655"/>
            <a:ext cx="320946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技术风险：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系统集成失败、数据迁移出错、性能不达标</a:t>
            </a:r>
            <a:endParaRPr lang="en-US" sz="10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2095448"/>
            <a:ext cx="171446" cy="133347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895328" y="2057349"/>
            <a:ext cx="374285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干系人风险：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需求方变更频繁、供应商退出、团队核心人员离职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84" y="2362141"/>
            <a:ext cx="123822" cy="133347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847704" y="2324042"/>
            <a:ext cx="347615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进度风险：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关键路径延迟、审批流程过长、季节性施工窗口</a:t>
            </a:r>
            <a:endParaRPr lang="en-US" sz="1050" dirty="0"/>
          </a:p>
        </p:txBody>
      </p:sp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84" y="2628834"/>
            <a:ext cx="133347" cy="133347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857229" y="2590735"/>
            <a:ext cx="320946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成本风险：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需求蔓延导致成本超支、硬件采购价格波动</a:t>
            </a:r>
            <a:endParaRPr lang="en-US" sz="1050" dirty="0"/>
          </a:p>
        </p:txBody>
      </p:sp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684" y="2895528"/>
            <a:ext cx="133347" cy="133347"/>
          </a:xfrm>
          <a:prstGeom prst="rect">
            <a:avLst/>
          </a:prstGeom>
        </p:spPr>
      </p:pic>
      <p:sp>
        <p:nvSpPr>
          <p:cNvPr id="15" name="Text 6"/>
          <p:cNvSpPr/>
          <p:nvPr/>
        </p:nvSpPr>
        <p:spPr>
          <a:xfrm>
            <a:off x="857229" y="2857429"/>
            <a:ext cx="347615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合规风险：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数据安全法规、文化遗产保护条例、招投标合规</a:t>
            </a:r>
            <a:endParaRPr lang="en-US" sz="1050" dirty="0"/>
          </a:p>
        </p:txBody>
      </p:sp>
      <p:pic>
        <p:nvPicPr>
          <p:cNvPr id="1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1142971"/>
            <a:ext cx="5524362" cy="2666933"/>
          </a:xfrm>
          <a:prstGeom prst="rect">
            <a:avLst/>
          </a:prstGeom>
        </p:spPr>
      </p:pic>
      <p:sp>
        <p:nvSpPr>
          <p:cNvPr id="17" name="Text 7"/>
          <p:cNvSpPr/>
          <p:nvPr/>
        </p:nvSpPr>
        <p:spPr>
          <a:xfrm>
            <a:off x="6400640" y="1371566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风险Agent的核心机制</a:t>
            </a:r>
            <a:endParaRPr lang="en-US" sz="1350" dirty="0"/>
          </a:p>
        </p:txBody>
      </p:sp>
      <p:sp>
        <p:nvSpPr>
          <p:cNvPr id="18" name="Text 8"/>
          <p:cNvSpPr/>
          <p:nvPr/>
        </p:nvSpPr>
        <p:spPr>
          <a:xfrm>
            <a:off x="6400640" y="1790655"/>
            <a:ext cx="5152515" cy="5333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C262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实时监测：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从任务工单、代码仓库、沟通记录中自动提取风险信号。如检测到"某个模块连续3天没有代码提交"→自动标记为进度风险。</a:t>
            </a:r>
            <a:endParaRPr lang="en-US" sz="1050" dirty="0"/>
          </a:p>
        </p:txBody>
      </p:sp>
      <p:sp>
        <p:nvSpPr>
          <p:cNvPr id="19" name="Text 9"/>
          <p:cNvSpPr/>
          <p:nvPr/>
        </p:nvSpPr>
        <p:spPr>
          <a:xfrm>
            <a:off x="6400640" y="2438339"/>
            <a:ext cx="5152515" cy="5333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EA580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模式匹配：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基于历史项目数据库，自动匹配风险模式。如"当前项目的7个特征与去年延期项目高度相似"。</a:t>
            </a:r>
            <a:endParaRPr lang="en-US" sz="1050" dirty="0"/>
          </a:p>
        </p:txBody>
      </p:sp>
      <p:sp>
        <p:nvSpPr>
          <p:cNvPr id="20" name="Text 10"/>
          <p:cNvSpPr/>
          <p:nvPr/>
        </p:nvSpPr>
        <p:spPr>
          <a:xfrm>
            <a:off x="6400640" y="3086023"/>
            <a:ext cx="5152515" cy="5333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量化评估：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自动计算风险发生概率×影响程度，生成风险优先级排序，推送给项目经理决策。</a:t>
            </a:r>
            <a:endParaRPr lang="en-US" sz="1050" dirty="0"/>
          </a:p>
        </p:txBody>
      </p:sp>
      <p:pic>
        <p:nvPicPr>
          <p:cNvPr id="2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4000400"/>
            <a:ext cx="5543411" cy="1657309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647684" y="4190895"/>
            <a:ext cx="517156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BBF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质量Agent：AI检测与合规审查</a:t>
            </a:r>
            <a:endParaRPr lang="en-US" sz="1350" dirty="0"/>
          </a:p>
        </p:txBody>
      </p:sp>
      <p:sp>
        <p:nvSpPr>
          <p:cNvPr id="23" name="Text 12"/>
          <p:cNvSpPr/>
          <p:nvPr/>
        </p:nvSpPr>
        <p:spPr>
          <a:xfrm>
            <a:off x="647684" y="4571886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代码质量自动扫描（SonarQube风格）</a:t>
            </a:r>
            <a:endParaRPr lang="en-US" sz="1050" dirty="0"/>
          </a:p>
        </p:txBody>
      </p:sp>
      <p:sp>
        <p:nvSpPr>
          <p:cNvPr id="24" name="Text 13"/>
          <p:cNvSpPr/>
          <p:nvPr/>
        </p:nvSpPr>
        <p:spPr>
          <a:xfrm>
            <a:off x="647684" y="4800480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文档完整性检查——需求追踪矩阵是否完整？</a:t>
            </a:r>
            <a:endParaRPr lang="en-US" sz="1050" dirty="0"/>
          </a:p>
        </p:txBody>
      </p:sp>
      <p:sp>
        <p:nvSpPr>
          <p:cNvPr id="25" name="Text 14"/>
          <p:cNvSpPr/>
          <p:nvPr/>
        </p:nvSpPr>
        <p:spPr>
          <a:xfrm>
            <a:off x="647684" y="5029074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交付物格式合规审查——是否符合项目模板标准？</a:t>
            </a:r>
            <a:endParaRPr lang="en-US" sz="1050" dirty="0"/>
          </a:p>
        </p:txBody>
      </p:sp>
      <p:sp>
        <p:nvSpPr>
          <p:cNvPr id="26" name="Text 15"/>
          <p:cNvSpPr/>
          <p:nvPr/>
        </p:nvSpPr>
        <p:spPr>
          <a:xfrm>
            <a:off x="647684" y="5257669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测试覆盖率监控——核心模块测试覆盖率是否&gt;80%？</a:t>
            </a:r>
            <a:endParaRPr lang="en-US" sz="1050" dirty="0"/>
          </a:p>
        </p:txBody>
      </p:sp>
      <p:pic>
        <p:nvPicPr>
          <p:cNvPr id="27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095" y="4000400"/>
            <a:ext cx="5543411" cy="1657309"/>
          </a:xfrm>
          <a:prstGeom prst="rect">
            <a:avLst/>
          </a:prstGeom>
        </p:spPr>
      </p:pic>
      <p:sp>
        <p:nvSpPr>
          <p:cNvPr id="28" name="Text 16"/>
          <p:cNvSpPr/>
          <p:nvPr/>
        </p:nvSpPr>
        <p:spPr>
          <a:xfrm>
            <a:off x="6391115" y="420042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项目收尾与经验沉淀</a:t>
            </a:r>
            <a:endParaRPr lang="en-US" sz="1350" dirty="0"/>
          </a:p>
        </p:txBody>
      </p:sp>
      <p:sp>
        <p:nvSpPr>
          <p:cNvPr id="29" name="Text 17"/>
          <p:cNvSpPr/>
          <p:nvPr/>
        </p:nvSpPr>
        <p:spPr>
          <a:xfrm>
            <a:off x="6391115" y="458141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知识Agent自动生成项目总结报告</a:t>
            </a:r>
            <a:endParaRPr lang="en-US" sz="1050" dirty="0"/>
          </a:p>
        </p:txBody>
      </p:sp>
      <p:sp>
        <p:nvSpPr>
          <p:cNvPr id="30" name="Text 18"/>
          <p:cNvSpPr/>
          <p:nvPr/>
        </p:nvSpPr>
        <p:spPr>
          <a:xfrm>
            <a:off x="6391115" y="4810005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提取"经验教训"——什么做对了？什么做错了？</a:t>
            </a:r>
            <a:endParaRPr lang="en-US" sz="1050" dirty="0"/>
          </a:p>
        </p:txBody>
      </p:sp>
      <p:sp>
        <p:nvSpPr>
          <p:cNvPr id="31" name="Text 19"/>
          <p:cNvSpPr/>
          <p:nvPr/>
        </p:nvSpPr>
        <p:spPr>
          <a:xfrm>
            <a:off x="6391115" y="5038599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更新组织过程资产——为下一个项目提供参考</a:t>
            </a:r>
            <a:endParaRPr lang="en-US" sz="1050" dirty="0"/>
          </a:p>
        </p:txBody>
      </p:sp>
      <p:sp>
        <p:nvSpPr>
          <p:cNvPr id="32" name="Text 20"/>
          <p:cNvSpPr/>
          <p:nvPr/>
        </p:nvSpPr>
        <p:spPr>
          <a:xfrm>
            <a:off x="6391115" y="5267193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项目档案自动归档——确保知识不随人员流动而流失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第8章：智慧景区数字化项目管理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5524362" cy="1876378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684" y="1333467"/>
            <a:ext cx="5143371" cy="35241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47684" y="1333467"/>
            <a:ext cx="5152515" cy="2762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智慧景区系统架构全景</a:t>
            </a:r>
            <a:endParaRPr lang="en-US" sz="1350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1876378"/>
            <a:ext cx="114297" cy="114297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838179" y="1838279"/>
            <a:ext cx="54253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感知层：</a:t>
            </a:r>
            <a:endParaRPr lang="en-US" sz="1050" dirty="0"/>
          </a:p>
        </p:txBody>
      </p:sp>
      <p:sp>
        <p:nvSpPr>
          <p:cNvPr id="9" name="Text 3"/>
          <p:cNvSpPr/>
          <p:nvPr/>
        </p:nvSpPr>
        <p:spPr>
          <a:xfrm>
            <a:off x="1447764" y="1847804"/>
            <a:ext cx="2504632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IoT传感器、摄像头、闸机、环境监测设备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84" y="2143071"/>
            <a:ext cx="114297" cy="114297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838179" y="2104972"/>
            <a:ext cx="54253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网络层：</a:t>
            </a:r>
            <a:endParaRPr lang="en-US" sz="1050" dirty="0"/>
          </a:p>
        </p:txBody>
      </p:sp>
      <p:sp>
        <p:nvSpPr>
          <p:cNvPr id="12" name="Text 5"/>
          <p:cNvSpPr/>
          <p:nvPr/>
        </p:nvSpPr>
        <p:spPr>
          <a:xfrm>
            <a:off x="1447764" y="2114497"/>
            <a:ext cx="2466533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5G/WiFi全覆盖、LoRa物联网、应急通信</a:t>
            </a:r>
            <a:endParaRPr lang="en-US" sz="105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84" y="2409765"/>
            <a:ext cx="114297" cy="114297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838179" y="2371666"/>
            <a:ext cx="54253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平台层：</a:t>
            </a:r>
            <a:endParaRPr lang="en-US" sz="1050" dirty="0"/>
          </a:p>
        </p:txBody>
      </p:sp>
      <p:sp>
        <p:nvSpPr>
          <p:cNvPr id="15" name="Text 7"/>
          <p:cNvSpPr/>
          <p:nvPr/>
        </p:nvSpPr>
        <p:spPr>
          <a:xfrm>
            <a:off x="1447764" y="2381190"/>
            <a:ext cx="269512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数据中台、AI引擎、数字孪生、统一身份认证</a:t>
            </a:r>
            <a:endParaRPr lang="en-US" sz="105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684" y="2676458"/>
            <a:ext cx="114297" cy="114297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838179" y="2638359"/>
            <a:ext cx="54253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应用层：</a:t>
            </a:r>
            <a:endParaRPr lang="en-US" sz="1050" dirty="0"/>
          </a:p>
        </p:txBody>
      </p:sp>
      <p:sp>
        <p:nvSpPr>
          <p:cNvPr id="18" name="Text 9"/>
          <p:cNvSpPr/>
          <p:nvPr/>
        </p:nvSpPr>
        <p:spPr>
          <a:xfrm>
            <a:off x="1447764" y="2647884"/>
            <a:ext cx="320946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电子票务、智能导览、客流监控、应急指挥、停车管理</a:t>
            </a:r>
            <a:endParaRPr lang="en-US" sz="1050" dirty="0"/>
          </a:p>
        </p:txBody>
      </p:sp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1142971"/>
            <a:ext cx="5524362" cy="1876378"/>
          </a:xfrm>
          <a:prstGeom prst="rect">
            <a:avLst/>
          </a:prstGeom>
        </p:spPr>
      </p:pic>
      <p:pic>
        <p:nvPicPr>
          <p:cNvPr id="2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0640" y="1333467"/>
            <a:ext cx="5143371" cy="352416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6400640" y="1333467"/>
            <a:ext cx="5152515" cy="2762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票务系统升级项目实战要点</a:t>
            </a:r>
            <a:endParaRPr lang="en-US" sz="1350" dirty="0"/>
          </a:p>
        </p:txBody>
      </p:sp>
      <p:pic>
        <p:nvPicPr>
          <p:cNvPr id="22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0640" y="1876378"/>
            <a:ext cx="152396" cy="133347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6629234" y="1838279"/>
            <a:ext cx="493344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核心挑战：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高峰期并发10万+人次的售票压力、多OTA渠道对接、分时预约与动态定价</a:t>
            </a:r>
            <a:endParaRPr lang="en-US" sz="1050" dirty="0"/>
          </a:p>
        </p:txBody>
      </p:sp>
      <p:pic>
        <p:nvPicPr>
          <p:cNvPr id="24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00640" y="2333567"/>
            <a:ext cx="171446" cy="133347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6648284" y="2295468"/>
            <a:ext cx="491439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Agent赋能：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需求Agent自动分析多渠道票务需求，测试Agent模拟高并发场景，风险Agent预警"黄金周票务压力"</a:t>
            </a:r>
            <a:endParaRPr lang="en-US" sz="1050" dirty="0"/>
          </a:p>
        </p:txBody>
      </p:sp>
      <p:pic>
        <p:nvPicPr>
          <p:cNvPr id="26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7189" y="3209845"/>
            <a:ext cx="5543411" cy="1571586"/>
          </a:xfrm>
          <a:prstGeom prst="rect">
            <a:avLst/>
          </a:prstGeom>
        </p:spPr>
      </p:pic>
      <p:pic>
        <p:nvPicPr>
          <p:cNvPr id="27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7684" y="3400340"/>
            <a:ext cx="5162421" cy="352416"/>
          </a:xfrm>
          <a:prstGeom prst="rect">
            <a:avLst/>
          </a:prstGeom>
        </p:spPr>
      </p:pic>
      <p:sp>
        <p:nvSpPr>
          <p:cNvPr id="28" name="Text 13"/>
          <p:cNvSpPr/>
          <p:nvPr/>
        </p:nvSpPr>
        <p:spPr>
          <a:xfrm>
            <a:off x="647684" y="3400340"/>
            <a:ext cx="5171565" cy="2762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客流监控与调度系统</a:t>
            </a:r>
            <a:endParaRPr lang="en-US" sz="1350" dirty="0"/>
          </a:p>
        </p:txBody>
      </p:sp>
      <p:sp>
        <p:nvSpPr>
          <p:cNvPr id="29" name="Text 14"/>
          <p:cNvSpPr/>
          <p:nvPr/>
        </p:nvSpPr>
        <p:spPr>
          <a:xfrm>
            <a:off x="647684" y="3867053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热力图Agent实时分析游客分布，预警拥堵区域</a:t>
            </a:r>
            <a:endParaRPr lang="en-US" sz="1050" dirty="0"/>
          </a:p>
        </p:txBody>
      </p:sp>
      <p:sp>
        <p:nvSpPr>
          <p:cNvPr id="30" name="Text 15"/>
          <p:cNvSpPr/>
          <p:nvPr/>
        </p:nvSpPr>
        <p:spPr>
          <a:xfrm>
            <a:off x="647684" y="4133747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调度Agent自动推荐分流方案——"建议开放2号入口，预计缓解北门40%压力"</a:t>
            </a:r>
            <a:endParaRPr lang="en-US" sz="1050" dirty="0"/>
          </a:p>
        </p:txBody>
      </p:sp>
      <p:sp>
        <p:nvSpPr>
          <p:cNvPr id="31" name="Text 16"/>
          <p:cNvSpPr/>
          <p:nvPr/>
        </p:nvSpPr>
        <p:spPr>
          <a:xfrm>
            <a:off x="647684" y="4400440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应急Agent联动广播系统和工作人员终端</a:t>
            </a:r>
            <a:endParaRPr lang="en-US" sz="1050" dirty="0"/>
          </a:p>
        </p:txBody>
      </p:sp>
      <p:pic>
        <p:nvPicPr>
          <p:cNvPr id="32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91095" y="3209845"/>
            <a:ext cx="5543411" cy="1571586"/>
          </a:xfrm>
          <a:prstGeom prst="rect">
            <a:avLst/>
          </a:prstGeom>
        </p:spPr>
      </p:pic>
      <p:sp>
        <p:nvSpPr>
          <p:cNvPr id="33" name="Text 17"/>
          <p:cNvSpPr/>
          <p:nvPr/>
        </p:nvSpPr>
        <p:spPr>
          <a:xfrm>
            <a:off x="6381590" y="3400340"/>
            <a:ext cx="517156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BBF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案例：麦扑"一屏管"景区综合管控平台</a:t>
            </a:r>
            <a:endParaRPr lang="en-US" sz="1350" dirty="0"/>
          </a:p>
        </p:txBody>
      </p:sp>
      <p:sp>
        <p:nvSpPr>
          <p:cNvPr id="34" name="Text 18"/>
          <p:cNvSpPr/>
          <p:nvPr/>
        </p:nvSpPr>
        <p:spPr>
          <a:xfrm>
            <a:off x="6381590" y="3781330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整合票务、安防、导览、停车、环境监测等8+子系统</a:t>
            </a:r>
            <a:endParaRPr lang="en-US" sz="1050" dirty="0"/>
          </a:p>
        </p:txBody>
      </p:sp>
      <p:sp>
        <p:nvSpPr>
          <p:cNvPr id="35" name="Text 19"/>
          <p:cNvSpPr/>
          <p:nvPr/>
        </p:nvSpPr>
        <p:spPr>
          <a:xfrm>
            <a:off x="6381590" y="4048024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实现一屏统管、数据联动、智能预警</a:t>
            </a:r>
            <a:endParaRPr lang="en-US" sz="1050" dirty="0"/>
          </a:p>
        </p:txBody>
      </p:sp>
      <p:sp>
        <p:nvSpPr>
          <p:cNvPr id="36" name="Text 20"/>
          <p:cNvSpPr/>
          <p:nvPr/>
        </p:nvSpPr>
        <p:spPr>
          <a:xfrm>
            <a:off x="6381590" y="4314717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关键成功因素：项目经理制保障跨系统协调权 + Agile Agent处理数据集成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第9章：数字文博与文化遗产项目管理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3638459" cy="232404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47684" y="1371566"/>
            <a:ext cx="32666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数字文博项目的特殊性</a:t>
            </a:r>
            <a:endParaRPr lang="en-US" sz="1200" dirty="0"/>
          </a:p>
        </p:txBody>
      </p:sp>
      <p:sp>
        <p:nvSpPr>
          <p:cNvPr id="6" name="Text 2"/>
          <p:cNvSpPr/>
          <p:nvPr/>
        </p:nvSpPr>
        <p:spPr>
          <a:xfrm>
            <a:off x="647684" y="1714457"/>
            <a:ext cx="3266613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文物安全为第一优先级——任何技术操作不能危及文物本体</a:t>
            </a:r>
            <a:endParaRPr lang="en-US" sz="1050" dirty="0"/>
          </a:p>
        </p:txBody>
      </p:sp>
      <p:sp>
        <p:nvSpPr>
          <p:cNvPr id="7" name="Text 3"/>
          <p:cNvSpPr/>
          <p:nvPr/>
        </p:nvSpPr>
        <p:spPr>
          <a:xfrm>
            <a:off x="647684" y="2171646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数据精度要求极高——0.1mm级别的三维扫描精度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647684" y="2438339"/>
            <a:ext cx="3266613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文化解释的学术严谨性——不能为"好看"牺牲学术准确性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647684" y="2895528"/>
            <a:ext cx="3266613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永久保存的技术挑战——数字资源需要跨世纪的长期保存策略</a:t>
            </a:r>
            <a:endParaRPr lang="en-US" sz="10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143" y="1142971"/>
            <a:ext cx="3638459" cy="232404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476638" y="1371566"/>
            <a:ext cx="32666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文物数字化采集与建模项目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4476638" y="1714457"/>
            <a:ext cx="3266613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多源数据采集：三维激光扫描、摄影测量、高光谱成像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4476638" y="2171646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Agent自动质检：检测模型是否存在孔洞、纹理失真</a:t>
            </a:r>
            <a:endParaRPr lang="en-US" sz="1050" dirty="0"/>
          </a:p>
        </p:txBody>
      </p:sp>
      <p:sp>
        <p:nvSpPr>
          <p:cNvPr id="14" name="Text 9"/>
          <p:cNvSpPr/>
          <p:nvPr/>
        </p:nvSpPr>
        <p:spPr>
          <a:xfrm>
            <a:off x="4476638" y="2438339"/>
            <a:ext cx="3266613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元数据管理Agent：自动标注文物年代、材质、尺寸、来源</a:t>
            </a:r>
            <a:endParaRPr lang="en-US" sz="1050" dirty="0"/>
          </a:p>
        </p:txBody>
      </p:sp>
      <p:sp>
        <p:nvSpPr>
          <p:cNvPr id="15" name="Text 10"/>
          <p:cNvSpPr/>
          <p:nvPr/>
        </p:nvSpPr>
        <p:spPr>
          <a:xfrm>
            <a:off x="4476638" y="2895528"/>
            <a:ext cx="3266613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工作量估算Agent：基于文物复杂度自动估算采集工时</a:t>
            </a:r>
            <a:endParaRPr lang="en-US" sz="1050" dirty="0"/>
          </a:p>
        </p:txBody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5572" y="1142971"/>
            <a:ext cx="3638459" cy="2324042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8296068" y="1371566"/>
            <a:ext cx="32666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数字博物馆与虚拟展厅</a:t>
            </a:r>
            <a:endParaRPr lang="en-US" sz="1200" dirty="0"/>
          </a:p>
        </p:txBody>
      </p:sp>
      <p:sp>
        <p:nvSpPr>
          <p:cNvPr id="18" name="Text 12"/>
          <p:cNvSpPr/>
          <p:nvPr/>
        </p:nvSpPr>
        <p:spPr>
          <a:xfrm>
            <a:off x="8296068" y="1714457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VR/AR体验的内容策划与交互设计</a:t>
            </a:r>
            <a:endParaRPr lang="en-US" sz="1050" dirty="0"/>
          </a:p>
        </p:txBody>
      </p:sp>
      <p:sp>
        <p:nvSpPr>
          <p:cNvPr id="19" name="Text 13"/>
          <p:cNvSpPr/>
          <p:nvPr/>
        </p:nvSpPr>
        <p:spPr>
          <a:xfrm>
            <a:off x="8296068" y="1981150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数字人导览Agent的配置与训练</a:t>
            </a:r>
            <a:endParaRPr lang="en-US" sz="1050" dirty="0"/>
          </a:p>
        </p:txBody>
      </p:sp>
      <p:sp>
        <p:nvSpPr>
          <p:cNvPr id="20" name="Text 14"/>
          <p:cNvSpPr/>
          <p:nvPr/>
        </p:nvSpPr>
        <p:spPr>
          <a:xfrm>
            <a:off x="8296068" y="2247844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线上线下的数据同步与一致性管理</a:t>
            </a:r>
            <a:endParaRPr lang="en-US" sz="1050" dirty="0"/>
          </a:p>
        </p:txBody>
      </p:sp>
      <p:sp>
        <p:nvSpPr>
          <p:cNvPr id="21" name="Text 15"/>
          <p:cNvSpPr/>
          <p:nvPr/>
        </p:nvSpPr>
        <p:spPr>
          <a:xfrm>
            <a:off x="8296068" y="2514537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大同博物馆数字人导览项目模式</a:t>
            </a:r>
            <a:endParaRPr lang="en-US" sz="1050" dirty="0"/>
          </a:p>
        </p:txBody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3657509"/>
            <a:ext cx="11277318" cy="1600160"/>
          </a:xfrm>
          <a:prstGeom prst="rect">
            <a:avLst/>
          </a:prstGeom>
        </p:spPr>
      </p:pic>
      <p:pic>
        <p:nvPicPr>
          <p:cNvPr id="2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803" y="3848004"/>
            <a:ext cx="285743" cy="285743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647684" y="4200420"/>
            <a:ext cx="77112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标杆案例</a:t>
            </a:r>
            <a:endParaRPr lang="en-US" sz="900" dirty="0"/>
          </a:p>
        </p:txBody>
      </p:sp>
      <p:sp>
        <p:nvSpPr>
          <p:cNvPr id="25" name="Text 17"/>
          <p:cNvSpPr/>
          <p:nvPr/>
        </p:nvSpPr>
        <p:spPr>
          <a:xfrm>
            <a:off x="1562061" y="3848004"/>
            <a:ext cx="733368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BBF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云冈石窟数字化工程</a:t>
            </a:r>
            <a:endParaRPr lang="en-US" sz="1350" dirty="0"/>
          </a:p>
        </p:txBody>
      </p:sp>
      <p:sp>
        <p:nvSpPr>
          <p:cNvPr id="26" name="Text 18"/>
          <p:cNvSpPr/>
          <p:nvPr/>
        </p:nvSpPr>
        <p:spPr>
          <a:xfrm>
            <a:off x="1562061" y="4190895"/>
            <a:ext cx="733368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全球最大规模的石窟寺数字化项目之一，涉及45个主要洞窟、59000余尊造像</a:t>
            </a:r>
            <a:endParaRPr lang="en-US" sz="1050" dirty="0"/>
          </a:p>
        </p:txBody>
      </p:sp>
      <p:sp>
        <p:nvSpPr>
          <p:cNvPr id="27" name="Text 19"/>
          <p:cNvSpPr/>
          <p:nvPr/>
        </p:nvSpPr>
        <p:spPr>
          <a:xfrm>
            <a:off x="1562061" y="4419490"/>
            <a:ext cx="733368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项目工期超过10年，是多Agent模型在长周期文旅项目中应用的典型案例</a:t>
            </a:r>
            <a:endParaRPr lang="en-US" sz="1050" dirty="0"/>
          </a:p>
        </p:txBody>
      </p:sp>
      <p:sp>
        <p:nvSpPr>
          <p:cNvPr id="28" name="Text 20"/>
          <p:cNvSpPr/>
          <p:nvPr/>
        </p:nvSpPr>
        <p:spPr>
          <a:xfrm>
            <a:off x="1562061" y="4648084"/>
            <a:ext cx="733368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关键启示：长周期文博项目需要"分期规划+阶段收尾+持续交付价值"的策略</a:t>
            </a:r>
            <a:endParaRPr lang="en-US" sz="1050" dirty="0"/>
          </a:p>
        </p:txBody>
      </p:sp>
      <p:sp>
        <p:nvSpPr>
          <p:cNvPr id="29" name="Text 21"/>
          <p:cNvSpPr/>
          <p:nvPr/>
        </p:nvSpPr>
        <p:spPr>
          <a:xfrm>
            <a:off x="1562061" y="4876678"/>
            <a:ext cx="733368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Agent的核心价值体现在：自动化质量检测（每天数千张影像的一致性检查）、进度跨期追踪（10年跨度下保持知识连续）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第10章：文旅平台与数据中台项目管理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5524362" cy="1876378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684" y="1333467"/>
            <a:ext cx="5143371" cy="35241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47684" y="1333467"/>
            <a:ext cx="5152515" cy="2762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文旅大数据平台架构</a:t>
            </a:r>
            <a:endParaRPr lang="en-US" sz="1350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1876378"/>
            <a:ext cx="133347" cy="133347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857229" y="1838279"/>
            <a:ext cx="4942971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数据采集层：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景区闸机、OTA平台、社交媒体、IoT设备、交通卡口——异构数据源的统一接入</a:t>
            </a:r>
            <a:endParaRPr lang="en-US" sz="1050" dirty="0"/>
          </a:p>
        </p:txBody>
      </p:sp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84" y="2333567"/>
            <a:ext cx="133347" cy="133347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857229" y="2295468"/>
            <a:ext cx="400954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数据治理层：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数据清洗、标准化、质量监控Agent自动标注异常数据</a:t>
            </a:r>
            <a:endParaRPr lang="en-US" sz="1050" dirty="0"/>
          </a:p>
        </p:txBody>
      </p:sp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84" y="2600260"/>
            <a:ext cx="152396" cy="133347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876278" y="2562161"/>
            <a:ext cx="3399959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数据服务层：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游客画像API、客流预测API、精准营销引擎</a:t>
            </a:r>
            <a:endParaRPr lang="en-US" sz="1050" dirty="0"/>
          </a:p>
        </p:txBody>
      </p:sp>
      <p:pic>
        <p:nvPicPr>
          <p:cNvPr id="1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145" y="1142971"/>
            <a:ext cx="5524362" cy="1876378"/>
          </a:xfrm>
          <a:prstGeom prst="rect">
            <a:avLst/>
          </a:prstGeom>
        </p:spPr>
      </p:pic>
      <p:pic>
        <p:nvPicPr>
          <p:cNvPr id="1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640" y="1333467"/>
            <a:ext cx="5143371" cy="352416"/>
          </a:xfrm>
          <a:prstGeom prst="rect">
            <a:avLst/>
          </a:prstGeom>
        </p:spPr>
      </p:pic>
      <p:sp>
        <p:nvSpPr>
          <p:cNvPr id="15" name="Text 5"/>
          <p:cNvSpPr/>
          <p:nvPr/>
        </p:nvSpPr>
        <p:spPr>
          <a:xfrm>
            <a:off x="6400640" y="1333467"/>
            <a:ext cx="5152515" cy="2762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数据中台项目管理的核心挑战</a:t>
            </a:r>
            <a:endParaRPr lang="en-US" sz="1350" dirty="0"/>
          </a:p>
        </p:txBody>
      </p:sp>
      <p:sp>
        <p:nvSpPr>
          <p:cNvPr id="16" name="Text 6"/>
          <p:cNvSpPr/>
          <p:nvPr/>
        </p:nvSpPr>
        <p:spPr>
          <a:xfrm>
            <a:off x="6400640" y="1838279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数据标准统一难：不同系统对"游客"的定义都不一样</a:t>
            </a:r>
            <a:endParaRPr lang="en-US" sz="1050" dirty="0"/>
          </a:p>
        </p:txBody>
      </p:sp>
      <p:sp>
        <p:nvSpPr>
          <p:cNvPr id="17" name="Text 7"/>
          <p:cNvSpPr/>
          <p:nvPr/>
        </p:nvSpPr>
        <p:spPr>
          <a:xfrm>
            <a:off x="6400640" y="2104972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数据质量治理难：垃圾进、垃圾出</a:t>
            </a:r>
            <a:endParaRPr lang="en-US" sz="1050" dirty="0"/>
          </a:p>
        </p:txBody>
      </p:sp>
      <p:sp>
        <p:nvSpPr>
          <p:cNvPr id="18" name="Text 8"/>
          <p:cNvSpPr/>
          <p:nvPr/>
        </p:nvSpPr>
        <p:spPr>
          <a:xfrm>
            <a:off x="6400640" y="2371666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部门壁垒高：各科室不愿共享数据</a:t>
            </a:r>
            <a:endParaRPr lang="en-US" sz="1050" dirty="0"/>
          </a:p>
        </p:txBody>
      </p:sp>
      <p:sp>
        <p:nvSpPr>
          <p:cNvPr id="19" name="Text 9"/>
          <p:cNvSpPr/>
          <p:nvPr/>
        </p:nvSpPr>
        <p:spPr>
          <a:xfrm>
            <a:off x="6400640" y="2638359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Agent赋能：数据治理Agent自动检测数据质量问题，生成清洗规则建议</a:t>
            </a:r>
            <a:endParaRPr lang="en-US" sz="1050" dirty="0"/>
          </a:p>
        </p:txBody>
      </p:sp>
      <p:pic>
        <p:nvPicPr>
          <p:cNvPr id="2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3209845"/>
            <a:ext cx="11277318" cy="1714457"/>
          </a:xfrm>
          <a:prstGeom prst="rect">
            <a:avLst/>
          </a:prstGeom>
        </p:spPr>
      </p:pic>
      <p:pic>
        <p:nvPicPr>
          <p:cNvPr id="2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9605" y="3438439"/>
            <a:ext cx="219070" cy="285743"/>
          </a:xfrm>
          <a:prstGeom prst="rect">
            <a:avLst/>
          </a:prstGeom>
        </p:spPr>
      </p:pic>
      <p:sp>
        <p:nvSpPr>
          <p:cNvPr id="22" name="Text 10"/>
          <p:cNvSpPr/>
          <p:nvPr/>
        </p:nvSpPr>
        <p:spPr>
          <a:xfrm>
            <a:off x="685783" y="3790855"/>
            <a:ext cx="46633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标杆案例</a:t>
            </a:r>
            <a:endParaRPr lang="en-US" sz="900" dirty="0"/>
          </a:p>
        </p:txBody>
      </p:sp>
      <p:sp>
        <p:nvSpPr>
          <p:cNvPr id="23" name="Text 11"/>
          <p:cNvSpPr/>
          <p:nvPr/>
        </p:nvSpPr>
        <p:spPr>
          <a:xfrm>
            <a:off x="1295368" y="3438439"/>
            <a:ext cx="595259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BBF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贵州"一码游"平台建设</a:t>
            </a:r>
            <a:endParaRPr lang="en-US" sz="1350" dirty="0"/>
          </a:p>
        </p:txBody>
      </p:sp>
      <p:sp>
        <p:nvSpPr>
          <p:cNvPr id="24" name="Text 12"/>
          <p:cNvSpPr/>
          <p:nvPr/>
        </p:nvSpPr>
        <p:spPr>
          <a:xfrm>
            <a:off x="1295368" y="3819430"/>
            <a:ext cx="595259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省级文旅平台：覆盖全省景区、酒店、餐饮、交通的"一码通"服务体系</a:t>
            </a:r>
            <a:endParaRPr lang="en-US" sz="1050" dirty="0"/>
          </a:p>
        </p:txBody>
      </p:sp>
      <p:sp>
        <p:nvSpPr>
          <p:cNvPr id="25" name="Text 13"/>
          <p:cNvSpPr/>
          <p:nvPr/>
        </p:nvSpPr>
        <p:spPr>
          <a:xfrm>
            <a:off x="1295368" y="4048024"/>
            <a:ext cx="595259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项目规模：1000万+级，涉及全省9个市州、数百个景区的数据汇聚</a:t>
            </a:r>
            <a:endParaRPr lang="en-US" sz="1050" dirty="0"/>
          </a:p>
        </p:txBody>
      </p:sp>
      <p:sp>
        <p:nvSpPr>
          <p:cNvPr id="26" name="Text 14"/>
          <p:cNvSpPr/>
          <p:nvPr/>
        </p:nvSpPr>
        <p:spPr>
          <a:xfrm>
            <a:off x="1295368" y="4276618"/>
            <a:ext cx="595259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核心项目管理挑战：跨行政区的协调难度、多供应商集成的技术复杂度、持续运营的商业模式设计</a:t>
            </a:r>
            <a:endParaRPr lang="en-US" sz="1050" dirty="0"/>
          </a:p>
        </p:txBody>
      </p:sp>
      <p:sp>
        <p:nvSpPr>
          <p:cNvPr id="27" name="Text 15"/>
          <p:cNvSpPr/>
          <p:nvPr/>
        </p:nvSpPr>
        <p:spPr>
          <a:xfrm>
            <a:off x="1295368" y="4505212"/>
            <a:ext cx="595259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Agent应用亮点：集成Agent自动对接各景区异构系统，风险Agent实时监控各市州数据上报完整性</a:t>
            </a:r>
            <a:endParaRPr lang="en-US" sz="10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第11章：项目经理+Agent的人机协同治理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5524362" cy="280028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783" y="1409665"/>
            <a:ext cx="507631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人机协同的项目决策模型</a:t>
            </a:r>
            <a:endParaRPr lang="en-US" sz="15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83" y="1828754"/>
            <a:ext cx="380990" cy="38099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85783" y="1828754"/>
            <a:ext cx="390134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</a:t>
            </a:r>
            <a:endParaRPr lang="en-US" sz="900" dirty="0"/>
          </a:p>
        </p:txBody>
      </p:sp>
      <p:sp>
        <p:nvSpPr>
          <p:cNvPr id="8" name="Text 3"/>
          <p:cNvSpPr/>
          <p:nvPr/>
        </p:nvSpPr>
        <p:spPr>
          <a:xfrm>
            <a:off x="1181070" y="1828754"/>
            <a:ext cx="359045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数据分析 → 模式识别 → 生成选项 → 量化评估 → 推荐方案</a:t>
            </a:r>
            <a:endParaRPr lang="en-US" sz="105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0795" y="2324042"/>
            <a:ext cx="66673" cy="133347"/>
          </a:xfrm>
          <a:prstGeom prst="rect">
            <a:avLst/>
          </a:prstGeom>
        </p:spPr>
      </p:pic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783" y="2571686"/>
            <a:ext cx="380990" cy="38099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685783" y="2571686"/>
            <a:ext cx="390134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PM</a:t>
            </a:r>
            <a:endParaRPr lang="en-US" sz="900" dirty="0"/>
          </a:p>
        </p:txBody>
      </p:sp>
      <p:sp>
        <p:nvSpPr>
          <p:cNvPr id="12" name="Text 5"/>
          <p:cNvSpPr/>
          <p:nvPr/>
        </p:nvSpPr>
        <p:spPr>
          <a:xfrm>
            <a:off x="1181070" y="2571686"/>
            <a:ext cx="359045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直觉判断 → 情境理解 → 价值权衡 → 责任承担 → 最终决策</a:t>
            </a:r>
            <a:endParaRPr lang="en-US" sz="1050" dirty="0"/>
          </a:p>
        </p:txBody>
      </p:sp>
      <p:sp>
        <p:nvSpPr>
          <p:cNvPr id="13" name="Text 6"/>
          <p:cNvSpPr/>
          <p:nvPr/>
        </p:nvSpPr>
        <p:spPr>
          <a:xfrm>
            <a:off x="685783" y="3105072"/>
            <a:ext cx="5076317" cy="6095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核心原则：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Agent负责"数据→信息→建议"，项目经理负责"判断→决策→责任"。Agent永远不会成为决策主体。</a:t>
            </a:r>
            <a:endParaRPr lang="en-US" sz="105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0145" y="1142971"/>
            <a:ext cx="5524362" cy="280028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438739" y="1409665"/>
            <a:ext cx="507631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Agent的权限边界与人工审核节点</a:t>
            </a:r>
            <a:endParaRPr lang="en-US" sz="150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8739" y="1866853"/>
            <a:ext cx="114297" cy="114297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6629234" y="1828754"/>
            <a:ext cx="405716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Agent可自主执行：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数据采集、状态更新、标准报告生成、常规提醒</a:t>
            </a:r>
            <a:endParaRPr lang="en-US" sz="1050" dirty="0"/>
          </a:p>
        </p:txBody>
      </p:sp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8739" y="2133547"/>
            <a:ext cx="114297" cy="114297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6629234" y="2095448"/>
            <a:ext cx="360950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需人工确认：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需求优先级排序、资源调配方案、风险应对策略</a:t>
            </a:r>
            <a:endParaRPr lang="en-US" sz="1050" dirty="0"/>
          </a:p>
        </p:txBody>
      </p:sp>
      <p:pic>
        <p:nvPicPr>
          <p:cNvPr id="2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8739" y="2400240"/>
            <a:ext cx="114297" cy="114297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6629234" y="2362141"/>
            <a:ext cx="43238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Agent禁止操作：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预算审批、合同签署、安全策略变更、重大干系人沟通</a:t>
            </a:r>
            <a:endParaRPr lang="en-US" sz="1050" dirty="0"/>
          </a:p>
        </p:txBody>
      </p:sp>
      <p:pic>
        <p:nvPicPr>
          <p:cNvPr id="22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189" y="4133747"/>
            <a:ext cx="5543411" cy="1638259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647684" y="4324242"/>
            <a:ext cx="517156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BBF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项目经理在AI时代的新角色</a:t>
            </a:r>
            <a:endParaRPr lang="en-US" sz="1350" dirty="0"/>
          </a:p>
        </p:txBody>
      </p:sp>
      <p:sp>
        <p:nvSpPr>
          <p:cNvPr id="24" name="Text 12"/>
          <p:cNvSpPr/>
          <p:nvPr/>
        </p:nvSpPr>
        <p:spPr>
          <a:xfrm>
            <a:off x="647684" y="4705232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从"计划制定者"→"决策架构师"</a:t>
            </a:r>
            <a:endParaRPr lang="en-US" sz="1050" dirty="0"/>
          </a:p>
        </p:txBody>
      </p:sp>
      <p:sp>
        <p:nvSpPr>
          <p:cNvPr id="25" name="Text 13"/>
          <p:cNvSpPr/>
          <p:nvPr/>
        </p:nvSpPr>
        <p:spPr>
          <a:xfrm>
            <a:off x="647684" y="4933827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从"进度追踪者"→"风险判断者"</a:t>
            </a:r>
            <a:endParaRPr lang="en-US" sz="1050" dirty="0"/>
          </a:p>
        </p:txBody>
      </p:sp>
      <p:sp>
        <p:nvSpPr>
          <p:cNvPr id="26" name="Text 14"/>
          <p:cNvSpPr/>
          <p:nvPr/>
        </p:nvSpPr>
        <p:spPr>
          <a:xfrm>
            <a:off x="647684" y="5162421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从"信息收集者"→"干系人关系管理者"</a:t>
            </a:r>
            <a:endParaRPr lang="en-US" sz="1050" dirty="0"/>
          </a:p>
        </p:txBody>
      </p:sp>
      <p:sp>
        <p:nvSpPr>
          <p:cNvPr id="27" name="Text 15"/>
          <p:cNvSpPr/>
          <p:nvPr/>
        </p:nvSpPr>
        <p:spPr>
          <a:xfrm>
            <a:off x="647684" y="5391015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从"个人的大脑"→"AI参谋部的指挥官"</a:t>
            </a:r>
            <a:endParaRPr lang="en-US" sz="1050" dirty="0"/>
          </a:p>
        </p:txBody>
      </p:sp>
      <p:pic>
        <p:nvPicPr>
          <p:cNvPr id="28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1095" y="4133747"/>
            <a:ext cx="5543411" cy="1638259"/>
          </a:xfrm>
          <a:prstGeom prst="rect">
            <a:avLst/>
          </a:prstGeom>
        </p:spPr>
      </p:pic>
      <p:sp>
        <p:nvSpPr>
          <p:cNvPr id="29" name="Text 16"/>
          <p:cNvSpPr/>
          <p:nvPr/>
        </p:nvSpPr>
        <p:spPr>
          <a:xfrm>
            <a:off x="6391115" y="4333767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PMO的AI化转型</a:t>
            </a:r>
            <a:endParaRPr lang="en-US" sz="1350" dirty="0"/>
          </a:p>
        </p:txBody>
      </p:sp>
      <p:sp>
        <p:nvSpPr>
          <p:cNvPr id="30" name="Text 17"/>
          <p:cNvSpPr/>
          <p:nvPr/>
        </p:nvSpPr>
        <p:spPr>
          <a:xfrm>
            <a:off x="6391115" y="471475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从"管流程"到"管决策质量"</a:t>
            </a:r>
            <a:endParaRPr lang="en-US" sz="1050" dirty="0"/>
          </a:p>
        </p:txBody>
      </p:sp>
      <p:sp>
        <p:nvSpPr>
          <p:cNvPr id="31" name="Text 18"/>
          <p:cNvSpPr/>
          <p:nvPr/>
        </p:nvSpPr>
        <p:spPr>
          <a:xfrm>
            <a:off x="6391115" y="4943351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建立Agent管理制度：Agent的创建、评估、退役</a:t>
            </a:r>
            <a:endParaRPr lang="en-US" sz="1050" dirty="0"/>
          </a:p>
        </p:txBody>
      </p:sp>
      <p:sp>
        <p:nvSpPr>
          <p:cNvPr id="32" name="Text 19"/>
          <p:cNvSpPr/>
          <p:nvPr/>
        </p:nvSpPr>
        <p:spPr>
          <a:xfrm>
            <a:off x="6391115" y="5171946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维护组织级项目知识库：让每个项目都成为下一个项目的资产</a:t>
            </a:r>
            <a:endParaRPr lang="en-US" sz="10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第12章：典型案例全流程复盘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3657509" cy="201925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09585" y="1333467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案例一：景区票务系统升级</a:t>
            </a:r>
            <a:endParaRPr lang="en-US" sz="1200" dirty="0"/>
          </a:p>
        </p:txBody>
      </p:sp>
      <p:sp>
        <p:nvSpPr>
          <p:cNvPr id="6" name="Text 2"/>
          <p:cNvSpPr/>
          <p:nvPr/>
        </p:nvSpPr>
        <p:spPr>
          <a:xfrm>
            <a:off x="609585" y="1638259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类型：</a:t>
            </a:r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智慧景区 |</a:t>
            </a:r>
            <a:pPr algn="l" indent="0" marL="0">
              <a:buNone/>
            </a:pPr>
            <a:r>
              <a:rPr lang="en-US" sz="900" b="1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工期：</a:t>
            </a:r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14个月</a:t>
            </a:r>
            <a:endParaRPr lang="en-US" sz="900" dirty="0"/>
          </a:p>
        </p:txBody>
      </p:sp>
      <p:sp>
        <p:nvSpPr>
          <p:cNvPr id="7" name="Text 3"/>
          <p:cNvSpPr/>
          <p:nvPr/>
        </p:nvSpPr>
        <p:spPr>
          <a:xfrm>
            <a:off x="609585" y="1828754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核心挑战：</a:t>
            </a:r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高峰期10万+并发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609585" y="2095448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Agent介入点：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609585" y="2285943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需求Agent：结构化32类票种规则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09585" y="2476438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测试Agent：模拟黄金周并发压力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609585" y="2666933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进度Agent：追踪10+供应商集成进度</a:t>
            </a:r>
            <a:endParaRPr lang="en-US" sz="900" dirty="0"/>
          </a:p>
        </p:txBody>
      </p:sp>
      <p:sp>
        <p:nvSpPr>
          <p:cNvPr id="12" name="Text 8"/>
          <p:cNvSpPr/>
          <p:nvPr/>
        </p:nvSpPr>
        <p:spPr>
          <a:xfrm>
            <a:off x="609585" y="2857429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6A34A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结果：按期上线，零重大事故</a:t>
            </a:r>
            <a:endParaRPr lang="en-US" sz="90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093" y="1142971"/>
            <a:ext cx="3657509" cy="201925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419490" y="1333467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案例二：省级文旅大数据平台</a:t>
            </a: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4419490" y="1638259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类型：</a:t>
            </a:r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文旅平台 |</a:t>
            </a:r>
            <a:pPr algn="l" indent="0" marL="0">
              <a:buNone/>
            </a:pPr>
            <a:r>
              <a:rPr lang="en-US" sz="900" b="1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工期：</a:t>
            </a:r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24个月</a:t>
            </a:r>
            <a:endParaRPr lang="en-US" sz="900" dirty="0"/>
          </a:p>
        </p:txBody>
      </p:sp>
      <p:sp>
        <p:nvSpPr>
          <p:cNvPr id="16" name="Text 11"/>
          <p:cNvSpPr/>
          <p:nvPr/>
        </p:nvSpPr>
        <p:spPr>
          <a:xfrm>
            <a:off x="4419490" y="1828754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核心挑战：</a:t>
            </a:r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跨9市州数据汇聚</a:t>
            </a:r>
            <a:endParaRPr lang="en-US" sz="900" dirty="0"/>
          </a:p>
        </p:txBody>
      </p:sp>
      <p:sp>
        <p:nvSpPr>
          <p:cNvPr id="17" name="Text 12"/>
          <p:cNvSpPr/>
          <p:nvPr/>
        </p:nvSpPr>
        <p:spPr>
          <a:xfrm>
            <a:off x="4419490" y="2095448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Agent介入点：</a:t>
            </a:r>
            <a:endParaRPr lang="en-US" sz="900" dirty="0"/>
          </a:p>
        </p:txBody>
      </p:sp>
      <p:sp>
        <p:nvSpPr>
          <p:cNvPr id="18" name="Text 13"/>
          <p:cNvSpPr/>
          <p:nvPr/>
        </p:nvSpPr>
        <p:spPr>
          <a:xfrm>
            <a:off x="4419490" y="2285943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集成Agent：自动对接异构系统</a:t>
            </a:r>
            <a:endParaRPr lang="en-US" sz="900" dirty="0"/>
          </a:p>
        </p:txBody>
      </p:sp>
      <p:sp>
        <p:nvSpPr>
          <p:cNvPr id="19" name="Text 14"/>
          <p:cNvSpPr/>
          <p:nvPr/>
        </p:nvSpPr>
        <p:spPr>
          <a:xfrm>
            <a:off x="4419490" y="2476438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数据治理Agent：检测数据质量</a:t>
            </a:r>
            <a:endParaRPr lang="en-US" sz="900" dirty="0"/>
          </a:p>
        </p:txBody>
      </p:sp>
      <p:sp>
        <p:nvSpPr>
          <p:cNvPr id="20" name="Text 15"/>
          <p:cNvSpPr/>
          <p:nvPr/>
        </p:nvSpPr>
        <p:spPr>
          <a:xfrm>
            <a:off x="4419490" y="2666933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风险Agent：监控数据上报完整性</a:t>
            </a:r>
            <a:endParaRPr lang="en-US" sz="900" dirty="0"/>
          </a:p>
        </p:txBody>
      </p:sp>
      <p:sp>
        <p:nvSpPr>
          <p:cNvPr id="21" name="Text 16"/>
          <p:cNvSpPr/>
          <p:nvPr/>
        </p:nvSpPr>
        <p:spPr>
          <a:xfrm>
            <a:off x="4419490" y="2857429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6A34A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结果：覆盖全省90%+景区</a:t>
            </a:r>
            <a:endParaRPr lang="en-US" sz="900" dirty="0"/>
          </a:p>
        </p:txBody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6998" y="1142971"/>
            <a:ext cx="3657509" cy="201925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8229394" y="1333467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案例三：博物馆数字化改造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8229394" y="1638259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类型：</a:t>
            </a:r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数字文博 |</a:t>
            </a:r>
            <a:pPr algn="l" indent="0" marL="0">
              <a:buNone/>
            </a:pPr>
            <a:r>
              <a:rPr lang="en-US" sz="900" b="1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工期：</a:t>
            </a:r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18个月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8229394" y="1828754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核心挑战：</a:t>
            </a:r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文物安全保障</a:t>
            </a:r>
            <a:endParaRPr lang="en-US" sz="900" dirty="0"/>
          </a:p>
        </p:txBody>
      </p:sp>
      <p:sp>
        <p:nvSpPr>
          <p:cNvPr id="26" name="Text 20"/>
          <p:cNvSpPr/>
          <p:nvPr/>
        </p:nvSpPr>
        <p:spPr>
          <a:xfrm>
            <a:off x="8229394" y="2095448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Agent介入点：</a:t>
            </a:r>
            <a:endParaRPr lang="en-US" sz="900" dirty="0"/>
          </a:p>
        </p:txBody>
      </p:sp>
      <p:sp>
        <p:nvSpPr>
          <p:cNvPr id="27" name="Text 21"/>
          <p:cNvSpPr/>
          <p:nvPr/>
        </p:nvSpPr>
        <p:spPr>
          <a:xfrm>
            <a:off x="8229394" y="2285943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质量Agent：0.1mm精度自动检测</a:t>
            </a:r>
            <a:endParaRPr lang="en-US" sz="900" dirty="0"/>
          </a:p>
        </p:txBody>
      </p:sp>
      <p:sp>
        <p:nvSpPr>
          <p:cNvPr id="28" name="Text 22"/>
          <p:cNvSpPr/>
          <p:nvPr/>
        </p:nvSpPr>
        <p:spPr>
          <a:xfrm>
            <a:off x="8229394" y="2476438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进度Agent：10年跨期知识连续</a:t>
            </a:r>
            <a:endParaRPr lang="en-US" sz="900" dirty="0"/>
          </a:p>
        </p:txBody>
      </p:sp>
      <p:sp>
        <p:nvSpPr>
          <p:cNvPr id="29" name="Text 23"/>
          <p:cNvSpPr/>
          <p:nvPr/>
        </p:nvSpPr>
        <p:spPr>
          <a:xfrm>
            <a:off x="8229394" y="2666933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文档Agent：学术严谨性审查</a:t>
            </a:r>
            <a:endParaRPr lang="en-US" sz="900" dirty="0"/>
          </a:p>
        </p:txBody>
      </p:sp>
      <p:sp>
        <p:nvSpPr>
          <p:cNvPr id="30" name="Text 24"/>
          <p:cNvSpPr/>
          <p:nvPr/>
        </p:nvSpPr>
        <p:spPr>
          <a:xfrm>
            <a:off x="8229394" y="2857429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6A34A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结果：数字化成果入选国际标准</a:t>
            </a:r>
            <a:endParaRPr lang="en-US" sz="900" dirty="0"/>
          </a:p>
        </p:txBody>
      </p:sp>
      <p:pic>
        <p:nvPicPr>
          <p:cNvPr id="3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3352716"/>
            <a:ext cx="11277318" cy="1485863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647684" y="3543211"/>
            <a:ext cx="1090547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BBF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三大项目的共性成功要素</a:t>
            </a:r>
            <a:endParaRPr lang="en-US" sz="1350" dirty="0"/>
          </a:p>
        </p:txBody>
      </p:sp>
      <p:sp>
        <p:nvSpPr>
          <p:cNvPr id="33" name="Text 26"/>
          <p:cNvSpPr/>
          <p:nvPr/>
        </p:nvSpPr>
        <p:spPr>
          <a:xfrm>
            <a:off x="647684" y="3924202"/>
            <a:ext cx="2647503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</a:t>
            </a:r>
            <a:endParaRPr lang="en-US" sz="1800" dirty="0"/>
          </a:p>
        </p:txBody>
      </p:sp>
      <p:sp>
        <p:nvSpPr>
          <p:cNvPr id="34" name="Text 27"/>
          <p:cNvSpPr/>
          <p:nvPr/>
        </p:nvSpPr>
        <p:spPr>
          <a:xfrm>
            <a:off x="647684" y="4267093"/>
            <a:ext cx="264750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项目经理制保障了跨组织协调权和决策效率</a:t>
            </a:r>
            <a:endParaRPr lang="en-US" sz="1050" dirty="0"/>
          </a:p>
        </p:txBody>
      </p:sp>
      <p:sp>
        <p:nvSpPr>
          <p:cNvPr id="35" name="Text 28"/>
          <p:cNvSpPr/>
          <p:nvPr/>
        </p:nvSpPr>
        <p:spPr>
          <a:xfrm>
            <a:off x="3400340" y="3924202"/>
            <a:ext cx="2647503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</a:t>
            </a:r>
            <a:endParaRPr lang="en-US" sz="1800" dirty="0"/>
          </a:p>
        </p:txBody>
      </p:sp>
      <p:sp>
        <p:nvSpPr>
          <p:cNvPr id="36" name="Text 29"/>
          <p:cNvSpPr/>
          <p:nvPr/>
        </p:nvSpPr>
        <p:spPr>
          <a:xfrm>
            <a:off x="3400340" y="4267093"/>
            <a:ext cx="2647503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多Agent模型提供了实时、数据驱动的项目洞察</a:t>
            </a:r>
            <a:endParaRPr lang="en-US" sz="1050" dirty="0"/>
          </a:p>
        </p:txBody>
      </p:sp>
      <p:sp>
        <p:nvSpPr>
          <p:cNvPr id="37" name="Text 30"/>
          <p:cNvSpPr/>
          <p:nvPr/>
        </p:nvSpPr>
        <p:spPr>
          <a:xfrm>
            <a:off x="6152996" y="3924202"/>
            <a:ext cx="2647503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</a:t>
            </a:r>
            <a:endParaRPr lang="en-US" sz="1800" dirty="0"/>
          </a:p>
        </p:txBody>
      </p:sp>
      <p:sp>
        <p:nvSpPr>
          <p:cNvPr id="38" name="Text 31"/>
          <p:cNvSpPr/>
          <p:nvPr/>
        </p:nvSpPr>
        <p:spPr>
          <a:xfrm>
            <a:off x="6152996" y="4267093"/>
            <a:ext cx="264750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方法论融合避免了单一方法的局限性</a:t>
            </a:r>
            <a:endParaRPr lang="en-US" sz="1050" dirty="0"/>
          </a:p>
        </p:txBody>
      </p:sp>
      <p:sp>
        <p:nvSpPr>
          <p:cNvPr id="39" name="Text 32"/>
          <p:cNvSpPr/>
          <p:nvPr/>
        </p:nvSpPr>
        <p:spPr>
          <a:xfrm>
            <a:off x="8905652" y="3924202"/>
            <a:ext cx="2647503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</a:t>
            </a:r>
            <a:endParaRPr lang="en-US" sz="1800" dirty="0"/>
          </a:p>
        </p:txBody>
      </p:sp>
      <p:sp>
        <p:nvSpPr>
          <p:cNvPr id="40" name="Text 33"/>
          <p:cNvSpPr/>
          <p:nvPr/>
        </p:nvSpPr>
        <p:spPr>
          <a:xfrm>
            <a:off x="8905652" y="4267093"/>
            <a:ext cx="264750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人机协同——Agent做分析，人做判断</a:t>
            </a:r>
            <a:endParaRPr lang="en-US" sz="10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AI项目经理的发展趋势与人才路径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5524362" cy="327651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47684" y="1371566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AI项目经理的四大发展趋势</a:t>
            </a:r>
            <a:endParaRPr lang="en-US" sz="135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684" y="1790655"/>
            <a:ext cx="304792" cy="304792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07" y="1876378"/>
            <a:ext cx="133347" cy="133347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1066773" y="1800180"/>
            <a:ext cx="192362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趋势一：Agent自主性持续提升</a:t>
            </a:r>
            <a:endParaRPr lang="en-US" sz="1050" dirty="0"/>
          </a:p>
        </p:txBody>
      </p:sp>
      <p:sp>
        <p:nvSpPr>
          <p:cNvPr id="9" name="Text 3"/>
          <p:cNvSpPr/>
          <p:nvPr/>
        </p:nvSpPr>
        <p:spPr>
          <a:xfrm>
            <a:off x="1066773" y="1981150"/>
            <a:ext cx="473342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Agent将从"被动响应指令"升级为"主动发现问题并提出建议"。项目经理更像AI团队的"教练"而非"操作员"。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84" y="2476438"/>
            <a:ext cx="304792" cy="304792"/>
          </a:xfrm>
          <a:prstGeom prst="rect">
            <a:avLst/>
          </a:prstGeom>
        </p:spPr>
      </p:pic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407" y="2562161"/>
            <a:ext cx="152396" cy="133347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1066773" y="2485963"/>
            <a:ext cx="147595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趋势二：多项目智能编排</a:t>
            </a:r>
            <a:endParaRPr lang="en-US" sz="1050" dirty="0"/>
          </a:p>
        </p:txBody>
      </p:sp>
      <p:sp>
        <p:nvSpPr>
          <p:cNvPr id="13" name="Text 5"/>
          <p:cNvSpPr/>
          <p:nvPr/>
        </p:nvSpPr>
        <p:spPr>
          <a:xfrm>
            <a:off x="1066773" y="2666933"/>
            <a:ext cx="469532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AI将能同时管理多个项目的资源冲突和依赖关系，实现组织级的项目组合优化。</a:t>
            </a:r>
            <a:endParaRPr lang="en-US" sz="1050" dirty="0"/>
          </a:p>
        </p:txBody>
      </p:sp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684" y="2971726"/>
            <a:ext cx="304792" cy="304792"/>
          </a:xfrm>
          <a:prstGeom prst="rect">
            <a:avLst/>
          </a:prstGeom>
        </p:spPr>
      </p:pic>
      <p:pic>
        <p:nvPicPr>
          <p:cNvPr id="1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882" y="3057449"/>
            <a:ext cx="171446" cy="133347"/>
          </a:xfrm>
          <a:prstGeom prst="rect">
            <a:avLst/>
          </a:prstGeom>
        </p:spPr>
      </p:pic>
      <p:sp>
        <p:nvSpPr>
          <p:cNvPr id="16" name="Text 6"/>
          <p:cNvSpPr/>
          <p:nvPr/>
        </p:nvSpPr>
        <p:spPr>
          <a:xfrm>
            <a:off x="1066773" y="2981250"/>
            <a:ext cx="200934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趋势三：自然语言驱动的项目管理</a:t>
            </a:r>
            <a:endParaRPr lang="en-US" sz="1050" dirty="0"/>
          </a:p>
        </p:txBody>
      </p:sp>
      <p:sp>
        <p:nvSpPr>
          <p:cNvPr id="17" name="Text 7"/>
          <p:cNvSpPr/>
          <p:nvPr/>
        </p:nvSpPr>
        <p:spPr>
          <a:xfrm>
            <a:off x="1066773" y="3162221"/>
            <a:ext cx="473342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未来项目经理可以用自然语言与AI交互——"帮我分析一下如果供应商X延迟2周的影响"——AI自动完成复杂分析。</a:t>
            </a:r>
            <a:endParaRPr lang="en-US" sz="1050" dirty="0"/>
          </a:p>
        </p:txBody>
      </p:sp>
      <p:pic>
        <p:nvPicPr>
          <p:cNvPr id="1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684" y="3657509"/>
            <a:ext cx="304792" cy="304792"/>
          </a:xfrm>
          <a:prstGeom prst="rect">
            <a:avLst/>
          </a:prstGeom>
        </p:spPr>
      </p:pic>
      <p:pic>
        <p:nvPicPr>
          <p:cNvPr id="19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3407" y="3743231"/>
            <a:ext cx="133347" cy="133347"/>
          </a:xfrm>
          <a:prstGeom prst="rect">
            <a:avLst/>
          </a:prstGeom>
        </p:spPr>
      </p:pic>
      <p:sp>
        <p:nvSpPr>
          <p:cNvPr id="20" name="Text 8"/>
          <p:cNvSpPr/>
          <p:nvPr/>
        </p:nvSpPr>
        <p:spPr>
          <a:xfrm>
            <a:off x="1066773" y="3667033"/>
            <a:ext cx="1656928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趋势四：伦理与合规AI治理</a:t>
            </a:r>
            <a:endParaRPr lang="en-US" sz="1050" dirty="0"/>
          </a:p>
        </p:txBody>
      </p:sp>
      <p:sp>
        <p:nvSpPr>
          <p:cNvPr id="21" name="Text 9"/>
          <p:cNvSpPr/>
          <p:nvPr/>
        </p:nvSpPr>
        <p:spPr>
          <a:xfrm>
            <a:off x="1066773" y="3848004"/>
            <a:ext cx="473342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随着Agent在项目管理中承担更多职责，如何确保AI决策的公平性、透明性和可问责性成为关键议题。</a:t>
            </a:r>
            <a:endParaRPr lang="en-US" sz="1050" dirty="0"/>
          </a:p>
        </p:txBody>
      </p:sp>
      <p:pic>
        <p:nvPicPr>
          <p:cNvPr id="2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0145" y="1142971"/>
            <a:ext cx="5524362" cy="3276518"/>
          </a:xfrm>
          <a:prstGeom prst="rect">
            <a:avLst/>
          </a:prstGeom>
        </p:spPr>
      </p:pic>
      <p:sp>
        <p:nvSpPr>
          <p:cNvPr id="23" name="Text 10"/>
          <p:cNvSpPr/>
          <p:nvPr/>
        </p:nvSpPr>
        <p:spPr>
          <a:xfrm>
            <a:off x="6438739" y="1371566"/>
            <a:ext cx="507631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BBF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文旅数字化项目管理人才发展路径</a:t>
            </a:r>
            <a:endParaRPr lang="en-US" sz="1350" dirty="0"/>
          </a:p>
        </p:txBody>
      </p:sp>
      <p:pic>
        <p:nvPicPr>
          <p:cNvPr id="24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38739" y="1790655"/>
            <a:ext cx="228594" cy="228594"/>
          </a:xfrm>
          <a:prstGeom prst="rect">
            <a:avLst/>
          </a:prstGeom>
        </p:spPr>
      </p:pic>
      <p:sp>
        <p:nvSpPr>
          <p:cNvPr id="25" name="Text 11"/>
          <p:cNvSpPr/>
          <p:nvPr/>
        </p:nvSpPr>
        <p:spPr>
          <a:xfrm>
            <a:off x="6438739" y="1790655"/>
            <a:ext cx="237738" cy="228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C191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</a:t>
            </a:r>
            <a:endParaRPr lang="en-US" sz="900" dirty="0"/>
          </a:p>
        </p:txBody>
      </p:sp>
      <p:sp>
        <p:nvSpPr>
          <p:cNvPr id="26" name="Text 12"/>
          <p:cNvSpPr/>
          <p:nvPr/>
        </p:nvSpPr>
        <p:spPr>
          <a:xfrm>
            <a:off x="6743531" y="1790655"/>
            <a:ext cx="425718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CD34D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初级项目经理：</a:t>
            </a:r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掌握PMBOK基础+熟练使用CrewAI等工具，1-3年经验</a:t>
            </a:r>
            <a:endParaRPr lang="en-US" sz="1050" dirty="0"/>
          </a:p>
        </p:txBody>
      </p:sp>
      <p:pic>
        <p:nvPicPr>
          <p:cNvPr id="27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38739" y="2133547"/>
            <a:ext cx="228594" cy="228594"/>
          </a:xfrm>
          <a:prstGeom prst="rect">
            <a:avLst/>
          </a:prstGeom>
        </p:spPr>
      </p:pic>
      <p:sp>
        <p:nvSpPr>
          <p:cNvPr id="28" name="Text 13"/>
          <p:cNvSpPr/>
          <p:nvPr/>
        </p:nvSpPr>
        <p:spPr>
          <a:xfrm>
            <a:off x="6438739" y="2133547"/>
            <a:ext cx="237738" cy="228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C191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</a:t>
            </a:r>
            <a:endParaRPr lang="en-US" sz="900" dirty="0"/>
          </a:p>
        </p:txBody>
      </p:sp>
      <p:sp>
        <p:nvSpPr>
          <p:cNvPr id="29" name="Text 14"/>
          <p:cNvSpPr/>
          <p:nvPr/>
        </p:nvSpPr>
        <p:spPr>
          <a:xfrm>
            <a:off x="6743531" y="2133547"/>
            <a:ext cx="43238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CD34D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高级项目经理：</a:t>
            </a:r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能独立设计Agent角色和协作流程，管理2000万+级项目</a:t>
            </a:r>
            <a:endParaRPr lang="en-US" sz="1050" dirty="0"/>
          </a:p>
        </p:txBody>
      </p:sp>
      <p:pic>
        <p:nvPicPr>
          <p:cNvPr id="30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38739" y="2476438"/>
            <a:ext cx="228594" cy="228594"/>
          </a:xfrm>
          <a:prstGeom prst="rect">
            <a:avLst/>
          </a:prstGeom>
        </p:spPr>
      </p:pic>
      <p:sp>
        <p:nvSpPr>
          <p:cNvPr id="31" name="Text 15"/>
          <p:cNvSpPr/>
          <p:nvPr/>
        </p:nvSpPr>
        <p:spPr>
          <a:xfrm>
            <a:off x="6438739" y="2476438"/>
            <a:ext cx="237738" cy="228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C191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</a:t>
            </a:r>
            <a:endParaRPr lang="en-US" sz="900" dirty="0"/>
          </a:p>
        </p:txBody>
      </p:sp>
      <p:sp>
        <p:nvSpPr>
          <p:cNvPr id="32" name="Text 16"/>
          <p:cNvSpPr/>
          <p:nvPr/>
        </p:nvSpPr>
        <p:spPr>
          <a:xfrm>
            <a:off x="6743531" y="2476438"/>
            <a:ext cx="427623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CD34D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项目集经理：</a:t>
            </a:r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协调多个文旅数字化项目组合，建立组织级Agent管理制度</a:t>
            </a:r>
            <a:endParaRPr lang="en-US" sz="1050" dirty="0"/>
          </a:p>
        </p:txBody>
      </p:sp>
      <p:pic>
        <p:nvPicPr>
          <p:cNvPr id="33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38739" y="2819330"/>
            <a:ext cx="228594" cy="228594"/>
          </a:xfrm>
          <a:prstGeom prst="rect">
            <a:avLst/>
          </a:prstGeom>
        </p:spPr>
      </p:pic>
      <p:sp>
        <p:nvSpPr>
          <p:cNvPr id="34" name="Text 17"/>
          <p:cNvSpPr/>
          <p:nvPr/>
        </p:nvSpPr>
        <p:spPr>
          <a:xfrm>
            <a:off x="6438739" y="2819330"/>
            <a:ext cx="237738" cy="228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C191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</a:t>
            </a:r>
            <a:endParaRPr lang="en-US" sz="900" dirty="0"/>
          </a:p>
        </p:txBody>
      </p:sp>
      <p:sp>
        <p:nvSpPr>
          <p:cNvPr id="35" name="Text 18"/>
          <p:cNvSpPr/>
          <p:nvPr/>
        </p:nvSpPr>
        <p:spPr>
          <a:xfrm>
            <a:off x="6743531" y="2819330"/>
            <a:ext cx="458103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CD34D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PMO AI化负责人：</a:t>
            </a:r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推动组织级项目管理AI化转型，建设知识库与Agent生态</a:t>
            </a:r>
            <a:endParaRPr lang="en-US" sz="10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附录精要：工具对比与模板体系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5524362" cy="221927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684" y="1333467"/>
            <a:ext cx="5143371" cy="35241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47684" y="1333467"/>
            <a:ext cx="5152515" cy="2762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附录A：文旅数字化项目管理术语表（摘录）</a:t>
            </a:r>
            <a:endParaRPr lang="en-US" sz="1350" dirty="0"/>
          </a:p>
        </p:txBody>
      </p:sp>
      <p:sp>
        <p:nvSpPr>
          <p:cNvPr id="7" name="Text 2"/>
          <p:cNvSpPr/>
          <p:nvPr/>
        </p:nvSpPr>
        <p:spPr>
          <a:xfrm>
            <a:off x="647684" y="1838279"/>
            <a:ext cx="96162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WBS：</a:t>
            </a:r>
            <a:endParaRPr lang="en-US" sz="1050" dirty="0"/>
          </a:p>
        </p:txBody>
      </p:sp>
      <p:sp>
        <p:nvSpPr>
          <p:cNvPr id="8" name="Text 3"/>
          <p:cNvSpPr/>
          <p:nvPr/>
        </p:nvSpPr>
        <p:spPr>
          <a:xfrm>
            <a:off x="1676358" y="1838279"/>
            <a:ext cx="320946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工作分解结构，将项目范围逐层分解为可管理的工作包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47684" y="2066873"/>
            <a:ext cx="96162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CrewAI：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1676358" y="2066873"/>
            <a:ext cx="174265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角色扮演型多Agent协作框架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647684" y="2295468"/>
            <a:ext cx="96162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agent-pm：</a:t>
            </a:r>
            <a:endParaRPr lang="en-US" sz="1050" dirty="0"/>
          </a:p>
        </p:txBody>
      </p:sp>
      <p:sp>
        <p:nvSpPr>
          <p:cNvPr id="12" name="Text 7"/>
          <p:cNvSpPr/>
          <p:nvPr/>
        </p:nvSpPr>
        <p:spPr>
          <a:xfrm>
            <a:off x="1676358" y="2295468"/>
            <a:ext cx="149500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AI原生的项目管理工具集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647684" y="2524062"/>
            <a:ext cx="96162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CPM：</a:t>
            </a:r>
            <a:endParaRPr lang="en-US" sz="1050" dirty="0"/>
          </a:p>
        </p:txBody>
      </p:sp>
      <p:sp>
        <p:nvSpPr>
          <p:cNvPr id="14" name="Text 9"/>
          <p:cNvSpPr/>
          <p:nvPr/>
        </p:nvSpPr>
        <p:spPr>
          <a:xfrm>
            <a:off x="1676358" y="2524062"/>
            <a:ext cx="254273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关键路径法，识别项目中最长路径的任务链</a:t>
            </a:r>
            <a:endParaRPr lang="en-US" sz="1050" dirty="0"/>
          </a:p>
        </p:txBody>
      </p:sp>
      <p:sp>
        <p:nvSpPr>
          <p:cNvPr id="15" name="Text 10"/>
          <p:cNvSpPr/>
          <p:nvPr/>
        </p:nvSpPr>
        <p:spPr>
          <a:xfrm>
            <a:off x="647684" y="2752656"/>
            <a:ext cx="96162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MoSCoW：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1676358" y="2752656"/>
            <a:ext cx="2799899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需求优先级方法：Must/Should/Could/Won't</a:t>
            </a:r>
            <a:endParaRPr lang="en-US" sz="1050" dirty="0"/>
          </a:p>
        </p:txBody>
      </p:sp>
      <p:sp>
        <p:nvSpPr>
          <p:cNvPr id="17" name="Text 12"/>
          <p:cNvSpPr/>
          <p:nvPr/>
        </p:nvSpPr>
        <p:spPr>
          <a:xfrm>
            <a:off x="647684" y="2981250"/>
            <a:ext cx="96162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OPC：</a:t>
            </a:r>
            <a:endParaRPr lang="en-US" sz="1050" dirty="0"/>
          </a:p>
        </p:txBody>
      </p:sp>
      <p:sp>
        <p:nvSpPr>
          <p:cNvPr id="18" name="Text 13"/>
          <p:cNvSpPr/>
          <p:nvPr/>
        </p:nvSpPr>
        <p:spPr>
          <a:xfrm>
            <a:off x="1676358" y="2981250"/>
            <a:ext cx="213316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One-Person Company，一人公司</a:t>
            </a:r>
            <a:endParaRPr lang="en-US" sz="1050" dirty="0"/>
          </a:p>
        </p:txBody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1142971"/>
            <a:ext cx="5524362" cy="2219270"/>
          </a:xfrm>
          <a:prstGeom prst="rect">
            <a:avLst/>
          </a:prstGeom>
        </p:spPr>
      </p:pic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640" y="1333467"/>
            <a:ext cx="5143371" cy="352416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6400640" y="1333467"/>
            <a:ext cx="5152515" cy="2762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附录C：多Agent项目管理工具对比</a:t>
            </a:r>
            <a:endParaRPr lang="en-US" sz="1350" dirty="0"/>
          </a:p>
        </p:txBody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640" y="1876378"/>
            <a:ext cx="171446" cy="133347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6648284" y="1838279"/>
            <a:ext cx="377142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CrewAI：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角色扮演型，适合需要明确角色分工的项目管理场景</a:t>
            </a:r>
            <a:endParaRPr lang="en-US" sz="1050" dirty="0"/>
          </a:p>
        </p:txBody>
      </p:sp>
      <p:pic>
        <p:nvPicPr>
          <p:cNvPr id="2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640" y="2143071"/>
            <a:ext cx="133347" cy="133347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6610185" y="2104972"/>
            <a:ext cx="425718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agent-pm：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专为项目管理设计，集成WBS生成、甘特图、风险登记册</a:t>
            </a:r>
            <a:endParaRPr lang="en-US" sz="1050" dirty="0"/>
          </a:p>
        </p:txBody>
      </p:sp>
      <p:pic>
        <p:nvPicPr>
          <p:cNvPr id="2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640" y="2409765"/>
            <a:ext cx="123822" cy="133347"/>
          </a:xfrm>
          <a:prstGeom prst="rect">
            <a:avLst/>
          </a:prstGeom>
        </p:spPr>
      </p:pic>
      <p:sp>
        <p:nvSpPr>
          <p:cNvPr id="27" name="Text 17"/>
          <p:cNvSpPr/>
          <p:nvPr/>
        </p:nvSpPr>
        <p:spPr>
          <a:xfrm>
            <a:off x="6600660" y="2371666"/>
            <a:ext cx="371427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AutoGen：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微软开源的多Agent对话框架，适合复杂协商场景</a:t>
            </a:r>
            <a:endParaRPr lang="en-US" sz="1050" dirty="0"/>
          </a:p>
        </p:txBody>
      </p:sp>
      <p:pic>
        <p:nvPicPr>
          <p:cNvPr id="2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0640" y="2676458"/>
            <a:ext cx="152396" cy="133347"/>
          </a:xfrm>
          <a:prstGeom prst="rect">
            <a:avLst/>
          </a:prstGeom>
        </p:spPr>
      </p:pic>
      <p:sp>
        <p:nvSpPr>
          <p:cNvPr id="29" name="Text 18"/>
          <p:cNvSpPr/>
          <p:nvPr/>
        </p:nvSpPr>
        <p:spPr>
          <a:xfrm>
            <a:off x="6629234" y="2638359"/>
            <a:ext cx="376190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LangGraph：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基于图的工作流编排，适合自定义项目管理流程</a:t>
            </a:r>
            <a:endParaRPr lang="en-US" sz="1050" dirty="0"/>
          </a:p>
        </p:txBody>
      </p:sp>
      <p:pic>
        <p:nvPicPr>
          <p:cNvPr id="30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189" y="3552736"/>
            <a:ext cx="11277318" cy="1609685"/>
          </a:xfrm>
          <a:prstGeom prst="rect">
            <a:avLst/>
          </a:prstGeom>
        </p:spPr>
      </p:pic>
      <p:sp>
        <p:nvSpPr>
          <p:cNvPr id="31" name="Text 19"/>
          <p:cNvSpPr/>
          <p:nvPr/>
        </p:nvSpPr>
        <p:spPr>
          <a:xfrm>
            <a:off x="657209" y="3752756"/>
            <a:ext cx="1088642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附录D：文旅数字化项目模板库</a:t>
            </a:r>
            <a:endParaRPr lang="en-US" sz="1350" dirty="0"/>
          </a:p>
        </p:txBody>
      </p:sp>
      <p:pic>
        <p:nvPicPr>
          <p:cNvPr id="3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7209" y="4133747"/>
            <a:ext cx="2085923" cy="828654"/>
          </a:xfrm>
          <a:prstGeom prst="rect">
            <a:avLst/>
          </a:prstGeom>
        </p:spPr>
      </p:pic>
      <p:pic>
        <p:nvPicPr>
          <p:cNvPr id="3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28734" y="4248044"/>
            <a:ext cx="142871" cy="190495"/>
          </a:xfrm>
          <a:prstGeom prst="rect">
            <a:avLst/>
          </a:prstGeom>
        </p:spPr>
      </p:pic>
      <p:sp>
        <p:nvSpPr>
          <p:cNvPr id="34" name="Text 20"/>
          <p:cNvSpPr/>
          <p:nvPr/>
        </p:nvSpPr>
        <p:spPr>
          <a:xfrm>
            <a:off x="771506" y="4505212"/>
            <a:ext cx="186647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项目章程模板</a:t>
            </a:r>
            <a:endParaRPr lang="en-US" sz="1050" dirty="0"/>
          </a:p>
        </p:txBody>
      </p:sp>
      <p:sp>
        <p:nvSpPr>
          <p:cNvPr id="35" name="Text 21"/>
          <p:cNvSpPr/>
          <p:nvPr/>
        </p:nvSpPr>
        <p:spPr>
          <a:xfrm>
            <a:off x="771506" y="4695708"/>
            <a:ext cx="186647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目标、范围、里程碑</a:t>
            </a:r>
            <a:endParaRPr lang="en-US" sz="900" dirty="0"/>
          </a:p>
        </p:txBody>
      </p:sp>
      <p:pic>
        <p:nvPicPr>
          <p:cNvPr id="36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57429" y="4133747"/>
            <a:ext cx="2085923" cy="828654"/>
          </a:xfrm>
          <a:prstGeom prst="rect">
            <a:avLst/>
          </a:prstGeom>
        </p:spPr>
      </p:pic>
      <p:pic>
        <p:nvPicPr>
          <p:cNvPr id="37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90855" y="4248044"/>
            <a:ext cx="219070" cy="190495"/>
          </a:xfrm>
          <a:prstGeom prst="rect">
            <a:avLst/>
          </a:prstGeom>
        </p:spPr>
      </p:pic>
      <p:sp>
        <p:nvSpPr>
          <p:cNvPr id="38" name="Text 22"/>
          <p:cNvSpPr/>
          <p:nvPr/>
        </p:nvSpPr>
        <p:spPr>
          <a:xfrm>
            <a:off x="2971726" y="4505212"/>
            <a:ext cx="186647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WBS模板</a:t>
            </a:r>
            <a:endParaRPr lang="en-US" sz="1050" dirty="0"/>
          </a:p>
        </p:txBody>
      </p:sp>
      <p:sp>
        <p:nvSpPr>
          <p:cNvPr id="39" name="Text 23"/>
          <p:cNvSpPr/>
          <p:nvPr/>
        </p:nvSpPr>
        <p:spPr>
          <a:xfrm>
            <a:off x="2971726" y="4695708"/>
            <a:ext cx="186647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多层任务分解结构</a:t>
            </a:r>
            <a:endParaRPr lang="en-US" sz="900" dirty="0"/>
          </a:p>
        </p:txBody>
      </p:sp>
      <p:pic>
        <p:nvPicPr>
          <p:cNvPr id="40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057649" y="4133747"/>
            <a:ext cx="2085923" cy="828654"/>
          </a:xfrm>
          <a:prstGeom prst="rect">
            <a:avLst/>
          </a:prstGeom>
        </p:spPr>
      </p:pic>
      <p:pic>
        <p:nvPicPr>
          <p:cNvPr id="41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000600" y="4248044"/>
            <a:ext cx="190495" cy="190495"/>
          </a:xfrm>
          <a:prstGeom prst="rect">
            <a:avLst/>
          </a:prstGeom>
        </p:spPr>
      </p:pic>
      <p:sp>
        <p:nvSpPr>
          <p:cNvPr id="42" name="Text 24"/>
          <p:cNvSpPr/>
          <p:nvPr/>
        </p:nvSpPr>
        <p:spPr>
          <a:xfrm>
            <a:off x="5171946" y="4505212"/>
            <a:ext cx="186647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风险登记册模板</a:t>
            </a:r>
            <a:endParaRPr lang="en-US" sz="1050" dirty="0"/>
          </a:p>
        </p:txBody>
      </p:sp>
      <p:sp>
        <p:nvSpPr>
          <p:cNvPr id="43" name="Text 25"/>
          <p:cNvSpPr/>
          <p:nvPr/>
        </p:nvSpPr>
        <p:spPr>
          <a:xfrm>
            <a:off x="5171946" y="4695708"/>
            <a:ext cx="186647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概率、影响、应对</a:t>
            </a:r>
            <a:endParaRPr lang="en-US" sz="900" dirty="0"/>
          </a:p>
        </p:txBody>
      </p:sp>
      <p:pic>
        <p:nvPicPr>
          <p:cNvPr id="44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57869" y="4133747"/>
            <a:ext cx="2085923" cy="828654"/>
          </a:xfrm>
          <a:prstGeom prst="rect">
            <a:avLst/>
          </a:prstGeom>
        </p:spPr>
      </p:pic>
      <p:pic>
        <p:nvPicPr>
          <p:cNvPr id="45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229394" y="4248044"/>
            <a:ext cx="142871" cy="190495"/>
          </a:xfrm>
          <a:prstGeom prst="rect">
            <a:avLst/>
          </a:prstGeom>
        </p:spPr>
      </p:pic>
      <p:sp>
        <p:nvSpPr>
          <p:cNvPr id="46" name="Text 26"/>
          <p:cNvSpPr/>
          <p:nvPr/>
        </p:nvSpPr>
        <p:spPr>
          <a:xfrm>
            <a:off x="7372166" y="4505212"/>
            <a:ext cx="186647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需求追踪矩阵</a:t>
            </a:r>
            <a:endParaRPr lang="en-US" sz="1050" dirty="0"/>
          </a:p>
        </p:txBody>
      </p:sp>
      <p:sp>
        <p:nvSpPr>
          <p:cNvPr id="47" name="Text 27"/>
          <p:cNvSpPr/>
          <p:nvPr/>
        </p:nvSpPr>
        <p:spPr>
          <a:xfrm>
            <a:off x="7372166" y="4695708"/>
            <a:ext cx="186647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需求-设计-测试追溯</a:t>
            </a:r>
            <a:endParaRPr lang="en-US" sz="900" dirty="0"/>
          </a:p>
        </p:txBody>
      </p:sp>
      <p:pic>
        <p:nvPicPr>
          <p:cNvPr id="48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458089" y="4133747"/>
            <a:ext cx="2085923" cy="828654"/>
          </a:xfrm>
          <a:prstGeom prst="rect">
            <a:avLst/>
          </a:prstGeom>
        </p:spPr>
      </p:pic>
      <p:pic>
        <p:nvPicPr>
          <p:cNvPr id="49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429614" y="4248044"/>
            <a:ext cx="142871" cy="190495"/>
          </a:xfrm>
          <a:prstGeom prst="rect">
            <a:avLst/>
          </a:prstGeom>
        </p:spPr>
      </p:pic>
      <p:sp>
        <p:nvSpPr>
          <p:cNvPr id="50" name="Text 28"/>
          <p:cNvSpPr/>
          <p:nvPr/>
        </p:nvSpPr>
        <p:spPr>
          <a:xfrm>
            <a:off x="9572386" y="4505212"/>
            <a:ext cx="186647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项目总结报告</a:t>
            </a:r>
            <a:endParaRPr lang="en-US" sz="1050" dirty="0"/>
          </a:p>
        </p:txBody>
      </p:sp>
      <p:sp>
        <p:nvSpPr>
          <p:cNvPr id="51" name="Text 29"/>
          <p:cNvSpPr/>
          <p:nvPr/>
        </p:nvSpPr>
        <p:spPr>
          <a:xfrm>
            <a:off x="9572386" y="4695708"/>
            <a:ext cx="186647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经验教训与知识沉淀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教学大纲与实验方案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5524362" cy="236214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47684" y="1371566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附录F：教学大纲概览</a:t>
            </a:r>
            <a:endParaRPr lang="en-US" sz="135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684" y="1752556"/>
            <a:ext cx="600060" cy="190495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723882" y="1771606"/>
            <a:ext cx="45680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第1-4周</a:t>
            </a:r>
            <a:endParaRPr lang="en-US" sz="900" dirty="0"/>
          </a:p>
        </p:txBody>
      </p:sp>
      <p:sp>
        <p:nvSpPr>
          <p:cNvPr id="8" name="Text 3"/>
          <p:cNvSpPr/>
          <p:nvPr/>
        </p:nvSpPr>
        <p:spPr>
          <a:xfrm>
            <a:off x="1323942" y="1752556"/>
            <a:ext cx="374285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基础篇：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文旅数字化项目概述、项目经理制、多Agent框架入门</a:t>
            </a:r>
            <a:endParaRPr lang="en-US" sz="105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2019250"/>
            <a:ext cx="600060" cy="190495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723882" y="2038299"/>
            <a:ext cx="45680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第5-8周</a:t>
            </a:r>
            <a:endParaRPr lang="en-US" sz="900" dirty="0"/>
          </a:p>
        </p:txBody>
      </p:sp>
      <p:sp>
        <p:nvSpPr>
          <p:cNvPr id="11" name="Text 5"/>
          <p:cNvSpPr/>
          <p:nvPr/>
        </p:nvSpPr>
        <p:spPr>
          <a:xfrm>
            <a:off x="1323942" y="2019250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核心篇：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需求管理、WBS与排程、进度控制、风险管理</a:t>
            </a:r>
            <a:endParaRPr lang="en-US" sz="105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84" y="2285943"/>
            <a:ext cx="685783" cy="190495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723882" y="2304992"/>
            <a:ext cx="542531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第9-12周</a:t>
            </a:r>
            <a:endParaRPr lang="en-US" sz="900" dirty="0"/>
          </a:p>
        </p:txBody>
      </p:sp>
      <p:sp>
        <p:nvSpPr>
          <p:cNvPr id="14" name="Text 7"/>
          <p:cNvSpPr/>
          <p:nvPr/>
        </p:nvSpPr>
        <p:spPr>
          <a:xfrm>
            <a:off x="1409665" y="2285943"/>
            <a:ext cx="334281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实战篇：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智慧景区、数字文博、文旅平台项目分类型实战</a:t>
            </a:r>
            <a:endParaRPr lang="en-US" sz="1050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84" y="2552636"/>
            <a:ext cx="761981" cy="190495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723882" y="2571686"/>
            <a:ext cx="61872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第13-16周</a:t>
            </a:r>
            <a:endParaRPr lang="en-US" sz="900" dirty="0"/>
          </a:p>
        </p:txBody>
      </p:sp>
      <p:sp>
        <p:nvSpPr>
          <p:cNvPr id="17" name="Text 9"/>
          <p:cNvSpPr/>
          <p:nvPr/>
        </p:nvSpPr>
        <p:spPr>
          <a:xfrm>
            <a:off x="1485863" y="2552636"/>
            <a:ext cx="294277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治理篇：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人机协同治理、案例复盘、综合项目实践</a:t>
            </a:r>
            <a:endParaRPr lang="en-US" sz="1050" dirty="0"/>
          </a:p>
        </p:txBody>
      </p:sp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145" y="1142971"/>
            <a:ext cx="5524362" cy="2362141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6400640" y="1371566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实验方案设计</a:t>
            </a:r>
            <a:endParaRPr lang="en-US" sz="1350" dirty="0"/>
          </a:p>
        </p:txBody>
      </p:sp>
      <p:pic>
        <p:nvPicPr>
          <p:cNvPr id="2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640" y="1790655"/>
            <a:ext cx="123822" cy="133347"/>
          </a:xfrm>
          <a:prstGeom prst="rect">
            <a:avLst/>
          </a:prstGeom>
        </p:spPr>
      </p:pic>
      <p:sp>
        <p:nvSpPr>
          <p:cNvPr id="21" name="Text 11"/>
          <p:cNvSpPr/>
          <p:nvPr/>
        </p:nvSpPr>
        <p:spPr>
          <a:xfrm>
            <a:off x="6600660" y="1752556"/>
            <a:ext cx="496202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实验一：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搭建CrewAI项目管理Agent团队——配置PM Agent、需求Agent、进度Agent、风险Agent</a:t>
            </a:r>
            <a:endParaRPr lang="en-US" sz="1050" dirty="0"/>
          </a:p>
        </p:txBody>
      </p:sp>
      <p:pic>
        <p:nvPicPr>
          <p:cNvPr id="22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0640" y="2247844"/>
            <a:ext cx="123822" cy="133347"/>
          </a:xfrm>
          <a:prstGeom prst="rect">
            <a:avLst/>
          </a:prstGeom>
        </p:spPr>
      </p:pic>
      <p:sp>
        <p:nvSpPr>
          <p:cNvPr id="23" name="Text 12"/>
          <p:cNvSpPr/>
          <p:nvPr/>
        </p:nvSpPr>
        <p:spPr>
          <a:xfrm>
            <a:off x="6600660" y="2209745"/>
            <a:ext cx="496202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实验二：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AI辅助WBS生成——输入景区数字化项目场景，让Agent生成WBS并人工审核优化</a:t>
            </a:r>
            <a:endParaRPr lang="en-US" sz="1050" dirty="0"/>
          </a:p>
        </p:txBody>
      </p:sp>
      <p:pic>
        <p:nvPicPr>
          <p:cNvPr id="2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0640" y="2705032"/>
            <a:ext cx="123822" cy="133347"/>
          </a:xfrm>
          <a:prstGeom prst="rect">
            <a:avLst/>
          </a:prstGeom>
        </p:spPr>
      </p:pic>
      <p:sp>
        <p:nvSpPr>
          <p:cNvPr id="25" name="Text 13"/>
          <p:cNvSpPr/>
          <p:nvPr/>
        </p:nvSpPr>
        <p:spPr>
          <a:xfrm>
            <a:off x="6600660" y="2666933"/>
            <a:ext cx="493344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实验三：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风险Agent的配置与预警演练——模拟项目异常场景，测试Agent预警机制</a:t>
            </a:r>
            <a:endParaRPr lang="en-US" sz="1050" dirty="0"/>
          </a:p>
        </p:txBody>
      </p:sp>
      <p:pic>
        <p:nvPicPr>
          <p:cNvPr id="26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00640" y="2971726"/>
            <a:ext cx="123822" cy="133347"/>
          </a:xfrm>
          <a:prstGeom prst="rect">
            <a:avLst/>
          </a:prstGeom>
        </p:spPr>
      </p:pic>
      <p:sp>
        <p:nvSpPr>
          <p:cNvPr id="27" name="Text 14"/>
          <p:cNvSpPr/>
          <p:nvPr/>
        </p:nvSpPr>
        <p:spPr>
          <a:xfrm>
            <a:off x="6600660" y="2933627"/>
            <a:ext cx="496202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实验四：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综合项目模拟——以真实景区案例为基础，完整走一遍"人机协同"项目管理全流程</a:t>
            </a:r>
            <a:endParaRPr lang="en-US" sz="1050" dirty="0"/>
          </a:p>
        </p:txBody>
      </p:sp>
      <p:pic>
        <p:nvPicPr>
          <p:cNvPr id="28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7189" y="3695608"/>
            <a:ext cx="11277318" cy="1295368"/>
          </a:xfrm>
          <a:prstGeom prst="rect">
            <a:avLst/>
          </a:prstGeom>
        </p:spPr>
      </p:pic>
      <p:sp>
        <p:nvSpPr>
          <p:cNvPr id="29" name="Text 15"/>
          <p:cNvSpPr/>
          <p:nvPr/>
        </p:nvSpPr>
        <p:spPr>
          <a:xfrm>
            <a:off x="647684" y="3886103"/>
            <a:ext cx="1090547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BBF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课程核心产出</a:t>
            </a:r>
            <a:endParaRPr lang="en-US" sz="1350" dirty="0"/>
          </a:p>
        </p:txBody>
      </p:sp>
      <p:pic>
        <p:nvPicPr>
          <p:cNvPr id="30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7684" y="4295668"/>
            <a:ext cx="133347" cy="133347"/>
          </a:xfrm>
          <a:prstGeom prst="rect">
            <a:avLst/>
          </a:prstGeom>
        </p:spPr>
      </p:pic>
      <p:sp>
        <p:nvSpPr>
          <p:cNvPr id="31" name="Text 16"/>
          <p:cNvSpPr/>
          <p:nvPr/>
        </p:nvSpPr>
        <p:spPr>
          <a:xfrm>
            <a:off x="857229" y="4276618"/>
            <a:ext cx="249510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能独立搭建CrewAI多Agent项目管理环境</a:t>
            </a:r>
            <a:endParaRPr lang="en-US" sz="1050" dirty="0"/>
          </a:p>
        </p:txBody>
      </p:sp>
      <p:pic>
        <p:nvPicPr>
          <p:cNvPr id="32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33767" y="4295668"/>
            <a:ext cx="133347" cy="133347"/>
          </a:xfrm>
          <a:prstGeom prst="rect">
            <a:avLst/>
          </a:prstGeom>
        </p:spPr>
      </p:pic>
      <p:sp>
        <p:nvSpPr>
          <p:cNvPr id="33" name="Text 17"/>
          <p:cNvSpPr/>
          <p:nvPr/>
        </p:nvSpPr>
        <p:spPr>
          <a:xfrm>
            <a:off x="4543311" y="4276618"/>
            <a:ext cx="2466533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能运用PMBOK+Agent完成项目计划编制</a:t>
            </a:r>
            <a:endParaRPr lang="en-US" sz="1050" dirty="0"/>
          </a:p>
        </p:txBody>
      </p:sp>
      <p:pic>
        <p:nvPicPr>
          <p:cNvPr id="34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19849" y="4295668"/>
            <a:ext cx="133347" cy="133347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8229394" y="4276618"/>
            <a:ext cx="214269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能设计人机协同的文旅项目管理流程</a:t>
            </a:r>
            <a:endParaRPr lang="en-US" sz="1050" dirty="0"/>
          </a:p>
        </p:txBody>
      </p:sp>
      <p:pic>
        <p:nvPicPr>
          <p:cNvPr id="36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7684" y="4638559"/>
            <a:ext cx="133347" cy="133347"/>
          </a:xfrm>
          <a:prstGeom prst="rect">
            <a:avLst/>
          </a:prstGeom>
        </p:spPr>
      </p:pic>
      <p:sp>
        <p:nvSpPr>
          <p:cNvPr id="37" name="Text 19"/>
          <p:cNvSpPr/>
          <p:nvPr/>
        </p:nvSpPr>
        <p:spPr>
          <a:xfrm>
            <a:off x="857229" y="4619510"/>
            <a:ext cx="189504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能基于项目数据做出AI增强决策</a:t>
            </a:r>
            <a:endParaRPr lang="en-US" sz="1050" dirty="0"/>
          </a:p>
        </p:txBody>
      </p:sp>
      <p:pic>
        <p:nvPicPr>
          <p:cNvPr id="3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333767" y="4638559"/>
            <a:ext cx="133347" cy="133347"/>
          </a:xfrm>
          <a:prstGeom prst="rect">
            <a:avLst/>
          </a:prstGeom>
        </p:spPr>
      </p:pic>
      <p:sp>
        <p:nvSpPr>
          <p:cNvPr id="39" name="Text 20"/>
          <p:cNvSpPr/>
          <p:nvPr/>
        </p:nvSpPr>
        <p:spPr>
          <a:xfrm>
            <a:off x="4543311" y="4619510"/>
            <a:ext cx="240938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能为具体文旅场景选择合适的方法论组合</a:t>
            </a:r>
            <a:endParaRPr lang="en-US" sz="1050" dirty="0"/>
          </a:p>
        </p:txBody>
      </p:sp>
      <p:pic>
        <p:nvPicPr>
          <p:cNvPr id="40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019849" y="4638559"/>
            <a:ext cx="133347" cy="133347"/>
          </a:xfrm>
          <a:prstGeom prst="rect">
            <a:avLst/>
          </a:prstGeom>
        </p:spPr>
      </p:pic>
      <p:sp>
        <p:nvSpPr>
          <p:cNvPr id="41" name="Text 21"/>
          <p:cNvSpPr/>
          <p:nvPr/>
        </p:nvSpPr>
        <p:spPr>
          <a:xfrm>
            <a:off x="8229394" y="4619510"/>
            <a:ext cx="227603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能撰写完整的项目总结与经验沉淀报告</a:t>
            </a:r>
            <a:endParaRPr lang="en-US" sz="10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人机协同项目管理的核心认知总结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5543411" cy="40004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783" y="1371566"/>
            <a:ext cx="5095367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BBF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五项核心认知</a:t>
            </a:r>
            <a:endParaRPr lang="en-US" sz="18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83" y="1828754"/>
            <a:ext cx="304792" cy="304792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85783" y="1828754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C191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</a:t>
            </a:r>
            <a:endParaRPr lang="en-US" sz="1050" dirty="0"/>
          </a:p>
        </p:txBody>
      </p:sp>
      <p:sp>
        <p:nvSpPr>
          <p:cNvPr id="8" name="Text 3"/>
          <p:cNvSpPr/>
          <p:nvPr/>
        </p:nvSpPr>
        <p:spPr>
          <a:xfrm>
            <a:off x="1104872" y="1828754"/>
            <a:ext cx="4676277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不是替代，是增强：</a:t>
            </a:r>
            <a:pPr algn="l" indent="0" marL="0">
              <a:buNone/>
            </a:pPr>
            <a:r>
              <a:rPr lang="en-US" sz="1050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多Agent模型不是替代项目经理，而是为项目经理配备AI"参谋部"。</a:t>
            </a:r>
            <a:endParaRPr lang="en-US" sz="105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783" y="2362141"/>
            <a:ext cx="304792" cy="304792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85783" y="2362141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C191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</a:t>
            </a:r>
            <a:endParaRPr lang="en-US" sz="1050" dirty="0"/>
          </a:p>
        </p:txBody>
      </p:sp>
      <p:sp>
        <p:nvSpPr>
          <p:cNvPr id="11" name="Text 5"/>
          <p:cNvSpPr/>
          <p:nvPr/>
        </p:nvSpPr>
        <p:spPr>
          <a:xfrm>
            <a:off x="1104872" y="2362141"/>
            <a:ext cx="4676277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方法论融合而非对立：</a:t>
            </a:r>
            <a:pPr algn="l" indent="0" marL="0">
              <a:buNone/>
            </a:pPr>
            <a:r>
              <a:rPr lang="en-US" sz="1050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文旅项目需要PMBOK+PRINCE2+敏捷的灵活组合，Agent帮助在不同阶段切换最优方法。</a:t>
            </a:r>
            <a:endParaRPr lang="en-US" sz="105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783" y="2895528"/>
            <a:ext cx="304792" cy="304792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685783" y="2895528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C191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</a:t>
            </a:r>
            <a:endParaRPr lang="en-US" sz="1050" dirty="0"/>
          </a:p>
        </p:txBody>
      </p:sp>
      <p:sp>
        <p:nvSpPr>
          <p:cNvPr id="14" name="Text 7"/>
          <p:cNvSpPr/>
          <p:nvPr/>
        </p:nvSpPr>
        <p:spPr>
          <a:xfrm>
            <a:off x="1104872" y="2895528"/>
            <a:ext cx="4676277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数据密集vs判断密集：</a:t>
            </a:r>
            <a:pPr algn="l" indent="0" marL="0">
              <a:buNone/>
            </a:pPr>
            <a:r>
              <a:rPr lang="en-US" sz="1050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Agent处理数据密集工作（采集、监控、分析），人聚焦判断密集工作（决策、协调、价值权衡）。</a:t>
            </a:r>
            <a:endParaRPr lang="en-US" sz="1050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783" y="3428914"/>
            <a:ext cx="304792" cy="304792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685783" y="3428914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C191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</a:t>
            </a:r>
            <a:endParaRPr lang="en-US" sz="1050" dirty="0"/>
          </a:p>
        </p:txBody>
      </p:sp>
      <p:sp>
        <p:nvSpPr>
          <p:cNvPr id="17" name="Text 9"/>
          <p:cNvSpPr/>
          <p:nvPr/>
        </p:nvSpPr>
        <p:spPr>
          <a:xfrm>
            <a:off x="1104872" y="3428914"/>
            <a:ext cx="4676277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知识沉淀是AI的基础：</a:t>
            </a:r>
            <a:pPr algn="l" indent="0" marL="0">
              <a:buNone/>
            </a:pPr>
            <a:r>
              <a:rPr lang="en-US" sz="1050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没有好的历史项目数据，Agent就是"巧妇难为无米之炊"。知识管理是AI增强项目管理的前提。</a:t>
            </a:r>
            <a:endParaRPr lang="en-US" sz="1050" dirty="0"/>
          </a:p>
        </p:txBody>
      </p:sp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783" y="3962301"/>
            <a:ext cx="304792" cy="304792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685783" y="3962301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C191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</a:t>
            </a:r>
            <a:endParaRPr lang="en-US" sz="1050" dirty="0"/>
          </a:p>
        </p:txBody>
      </p:sp>
      <p:sp>
        <p:nvSpPr>
          <p:cNvPr id="20" name="Text 11"/>
          <p:cNvSpPr/>
          <p:nvPr/>
        </p:nvSpPr>
        <p:spPr>
          <a:xfrm>
            <a:off x="1104872" y="3962301"/>
            <a:ext cx="4676277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项目经理永远是决策主体：</a:t>
            </a:r>
            <a:pPr algn="l" indent="0" marL="0">
              <a:buNone/>
            </a:pPr>
            <a:r>
              <a:rPr lang="en-US" sz="1050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不管AI能力如何提升，涉及安全、合规、资金的决策必须有人类承担责任。</a:t>
            </a:r>
            <a:endParaRPr lang="en-US" sz="1050" dirty="0"/>
          </a:p>
        </p:txBody>
      </p:sp>
      <p:pic>
        <p:nvPicPr>
          <p:cNvPr id="2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095" y="1142971"/>
            <a:ext cx="5543411" cy="4000400"/>
          </a:xfrm>
          <a:prstGeom prst="rect">
            <a:avLst/>
          </a:prstGeom>
        </p:spPr>
      </p:pic>
      <p:sp>
        <p:nvSpPr>
          <p:cNvPr id="22" name="Text 12"/>
          <p:cNvSpPr/>
          <p:nvPr/>
        </p:nvSpPr>
        <p:spPr>
          <a:xfrm>
            <a:off x="6419690" y="1371566"/>
            <a:ext cx="509536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全书核心公式</a:t>
            </a:r>
            <a:endParaRPr lang="en-US" sz="1500" dirty="0"/>
          </a:p>
        </p:txBody>
      </p:sp>
      <p:sp>
        <p:nvSpPr>
          <p:cNvPr id="23" name="Text 13"/>
          <p:cNvSpPr/>
          <p:nvPr/>
        </p:nvSpPr>
        <p:spPr>
          <a:xfrm>
            <a:off x="6419690" y="1790655"/>
            <a:ext cx="5095367" cy="6857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项目经理制 + 多Agent模型 = 人机协同项目治理</a:t>
            </a:r>
            <a:endParaRPr lang="en-US" sz="2250" dirty="0"/>
          </a:p>
        </p:txBody>
      </p:sp>
      <p:pic>
        <p:nvPicPr>
          <p:cNvPr id="24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53216" y="2552636"/>
            <a:ext cx="1219170" cy="38099"/>
          </a:xfrm>
          <a:prstGeom prst="rect">
            <a:avLst/>
          </a:prstGeom>
        </p:spPr>
      </p:pic>
      <p:sp>
        <p:nvSpPr>
          <p:cNvPr id="25" name="Text 14"/>
          <p:cNvSpPr/>
          <p:nvPr/>
        </p:nvSpPr>
        <p:spPr>
          <a:xfrm>
            <a:off x="6419690" y="2819330"/>
            <a:ext cx="5095367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项目经理制提供：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权责对等制度、全生命周期视角、跨部门协调权、知识资产管理</a:t>
            </a:r>
            <a:endParaRPr lang="en-US" sz="1050" dirty="0"/>
          </a:p>
        </p:txBody>
      </p:sp>
      <p:sp>
        <p:nvSpPr>
          <p:cNvPr id="26" name="Text 15"/>
          <p:cNvSpPr/>
          <p:nvPr/>
        </p:nvSpPr>
        <p:spPr>
          <a:xfrm>
            <a:off x="6419690" y="3352716"/>
            <a:ext cx="5095367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多Agent模型提供：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实时数据洞察、主动风险预警、自动化工作流、历史经验复用</a:t>
            </a:r>
            <a:endParaRPr lang="en-US" sz="1050" dirty="0"/>
          </a:p>
        </p:txBody>
      </p:sp>
      <p:sp>
        <p:nvSpPr>
          <p:cNvPr id="27" name="Text 16"/>
          <p:cNvSpPr/>
          <p:nvPr/>
        </p:nvSpPr>
        <p:spPr>
          <a:xfrm>
            <a:off x="6419690" y="3886103"/>
            <a:ext cx="5095367" cy="6095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融合结果：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更快发现问题的项目管理、更准评估风险的项目管理、更强知识复用的项目管理</a:t>
            </a:r>
            <a:endParaRPr lang="en-US" sz="1050" dirty="0"/>
          </a:p>
        </p:txBody>
      </p:sp>
      <p:sp>
        <p:nvSpPr>
          <p:cNvPr id="28" name="Text 17"/>
          <p:cNvSpPr/>
          <p:nvPr/>
        </p:nvSpPr>
        <p:spPr>
          <a:xfrm>
            <a:off x="6419690" y="4648084"/>
            <a:ext cx="509536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培养"懂管理、会用Agent、能落地"的文旅数字化项目经理</a:t>
            </a:r>
            <a:endParaRPr lang="en-US" sz="13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方法论融合：PRINCE2×PMBOK×敏捷在文旅场景中的协同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3638459" cy="205734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47684" y="1371566"/>
            <a:ext cx="32666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PRINCE2：定框架</a:t>
            </a:r>
            <a:endParaRPr lang="en-US" sz="1200" dirty="0"/>
          </a:p>
        </p:txBody>
      </p:sp>
      <p:sp>
        <p:nvSpPr>
          <p:cNvPr id="6" name="Text 2"/>
          <p:cNvSpPr/>
          <p:nvPr/>
        </p:nvSpPr>
        <p:spPr>
          <a:xfrm>
            <a:off x="647684" y="1676358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3B82F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受控环境的过程管控</a:t>
            </a:r>
            <a:endParaRPr lang="en-US" sz="900" dirty="0"/>
          </a:p>
        </p:txBody>
      </p:sp>
      <p:sp>
        <p:nvSpPr>
          <p:cNvPr id="7" name="Text 3"/>
          <p:cNvSpPr/>
          <p:nvPr/>
        </p:nvSpPr>
        <p:spPr>
          <a:xfrm>
            <a:off x="647684" y="1943051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商业论证持续有效性审查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647684" y="2171646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阶段边界管理（Stage Gate）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647684" y="2400240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按管理阶段而非技术阶段划分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647684" y="2628834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明确定义的项目管理层级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647684" y="2857429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文旅场景价值：政府审批节点对齐、财政拨款批次对应</a:t>
            </a:r>
            <a:endParaRPr lang="en-US" sz="90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143" y="1142971"/>
            <a:ext cx="3638459" cy="2057349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4476638" y="1371566"/>
            <a:ext cx="32666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PMBOK：定领域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4476638" y="1676358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22C55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十大知识体系全覆盖</a:t>
            </a:r>
            <a:endParaRPr lang="en-US" sz="900" dirty="0"/>
          </a:p>
        </p:txBody>
      </p:sp>
      <p:sp>
        <p:nvSpPr>
          <p:cNvPr id="15" name="Text 10"/>
          <p:cNvSpPr/>
          <p:nvPr/>
        </p:nvSpPr>
        <p:spPr>
          <a:xfrm>
            <a:off x="4476638" y="1943051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十大知识领域完整覆盖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4476638" y="2171646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47个标准过程组</a:t>
            </a:r>
            <a:endParaRPr lang="en-US" sz="1050" dirty="0"/>
          </a:p>
        </p:txBody>
      </p:sp>
      <p:sp>
        <p:nvSpPr>
          <p:cNvPr id="17" name="Text 12"/>
          <p:cNvSpPr/>
          <p:nvPr/>
        </p:nvSpPr>
        <p:spPr>
          <a:xfrm>
            <a:off x="4476638" y="2400240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输入-工具-输出(ITTO)规范</a:t>
            </a:r>
            <a:endParaRPr lang="en-US" sz="1050" dirty="0"/>
          </a:p>
        </p:txBody>
      </p:sp>
      <p:sp>
        <p:nvSpPr>
          <p:cNvPr id="18" name="Text 13"/>
          <p:cNvSpPr/>
          <p:nvPr/>
        </p:nvSpPr>
        <p:spPr>
          <a:xfrm>
            <a:off x="4476638" y="2628834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项目管理计划整合</a:t>
            </a:r>
            <a:endParaRPr lang="en-US" sz="1050" dirty="0"/>
          </a:p>
        </p:txBody>
      </p:sp>
      <p:sp>
        <p:nvSpPr>
          <p:cNvPr id="19" name="Text 14"/>
          <p:cNvSpPr/>
          <p:nvPr/>
        </p:nvSpPr>
        <p:spPr>
          <a:xfrm>
            <a:off x="4476638" y="2857429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文旅场景价值：确保不遗漏任何管理维度</a:t>
            </a:r>
            <a:endParaRPr lang="en-US" sz="900" dirty="0"/>
          </a:p>
        </p:txBody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5572" y="1142971"/>
            <a:ext cx="3638459" cy="2057349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8296068" y="1371566"/>
            <a:ext cx="32666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敏捷：定交付</a:t>
            </a:r>
            <a:endParaRPr lang="en-US" sz="1200" dirty="0"/>
          </a:p>
        </p:txBody>
      </p:sp>
      <p:sp>
        <p:nvSpPr>
          <p:cNvPr id="22" name="Text 16"/>
          <p:cNvSpPr/>
          <p:nvPr/>
        </p:nvSpPr>
        <p:spPr>
          <a:xfrm>
            <a:off x="8296068" y="1676358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55F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迭代开发的灵活响应</a:t>
            </a:r>
            <a:endParaRPr lang="en-US" sz="900" dirty="0"/>
          </a:p>
        </p:txBody>
      </p:sp>
      <p:sp>
        <p:nvSpPr>
          <p:cNvPr id="23" name="Text 17"/>
          <p:cNvSpPr/>
          <p:nvPr/>
        </p:nvSpPr>
        <p:spPr>
          <a:xfrm>
            <a:off x="8296068" y="1943051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Scrum框架的Sprint迭代</a:t>
            </a:r>
            <a:endParaRPr lang="en-US" sz="1050" dirty="0"/>
          </a:p>
        </p:txBody>
      </p:sp>
      <p:sp>
        <p:nvSpPr>
          <p:cNvPr id="24" name="Text 18"/>
          <p:cNvSpPr/>
          <p:nvPr/>
        </p:nvSpPr>
        <p:spPr>
          <a:xfrm>
            <a:off x="8296068" y="2171646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持续集成与持续交付(CI/CD)</a:t>
            </a:r>
            <a:endParaRPr lang="en-US" sz="1050" dirty="0"/>
          </a:p>
        </p:txBody>
      </p:sp>
      <p:sp>
        <p:nvSpPr>
          <p:cNvPr id="25" name="Text 19"/>
          <p:cNvSpPr/>
          <p:nvPr/>
        </p:nvSpPr>
        <p:spPr>
          <a:xfrm>
            <a:off x="8296068" y="2400240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用户故事驱动的需求管理</a:t>
            </a:r>
            <a:endParaRPr lang="en-US" sz="1050" dirty="0"/>
          </a:p>
        </p:txBody>
      </p:sp>
      <p:sp>
        <p:nvSpPr>
          <p:cNvPr id="26" name="Text 20"/>
          <p:cNvSpPr/>
          <p:nvPr/>
        </p:nvSpPr>
        <p:spPr>
          <a:xfrm>
            <a:off x="8296068" y="2628834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每日站会与回顾会议</a:t>
            </a:r>
            <a:endParaRPr lang="en-US" sz="1050" dirty="0"/>
          </a:p>
        </p:txBody>
      </p:sp>
      <p:sp>
        <p:nvSpPr>
          <p:cNvPr id="27" name="Text 21"/>
          <p:cNvSpPr/>
          <p:nvPr/>
        </p:nvSpPr>
        <p:spPr>
          <a:xfrm>
            <a:off x="8296068" y="2857429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文旅场景价值：快速响应用户反馈和需求变化</a:t>
            </a:r>
            <a:endParaRPr lang="en-US" sz="900" dirty="0"/>
          </a:p>
        </p:txBody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3390815"/>
            <a:ext cx="11277318" cy="2524062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657209" y="3590835"/>
            <a:ext cx="1088642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文旅项目的"三合一"选型决策表</a:t>
            </a:r>
            <a:endParaRPr lang="en-US" sz="1350" dirty="0"/>
          </a:p>
        </p:txBody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209" y="3971826"/>
            <a:ext cx="10877278" cy="342891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657209" y="3971826"/>
            <a:ext cx="2199839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项目类型</a:t>
            </a:r>
            <a:endParaRPr lang="en-US" sz="1050" dirty="0"/>
          </a:p>
        </p:txBody>
      </p:sp>
      <p:sp>
        <p:nvSpPr>
          <p:cNvPr id="32" name="Text 24"/>
          <p:cNvSpPr/>
          <p:nvPr/>
        </p:nvSpPr>
        <p:spPr>
          <a:xfrm>
            <a:off x="2847904" y="3971826"/>
            <a:ext cx="1904572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PRINCE2</a:t>
            </a:r>
            <a:endParaRPr lang="en-US" sz="1050" dirty="0"/>
          </a:p>
        </p:txBody>
      </p:sp>
      <p:sp>
        <p:nvSpPr>
          <p:cNvPr id="33" name="Text 25"/>
          <p:cNvSpPr/>
          <p:nvPr/>
        </p:nvSpPr>
        <p:spPr>
          <a:xfrm>
            <a:off x="4743331" y="3971826"/>
            <a:ext cx="1609304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PMBOK</a:t>
            </a:r>
            <a:endParaRPr lang="en-US" sz="1050" dirty="0"/>
          </a:p>
        </p:txBody>
      </p:sp>
      <p:sp>
        <p:nvSpPr>
          <p:cNvPr id="34" name="Text 26"/>
          <p:cNvSpPr/>
          <p:nvPr/>
        </p:nvSpPr>
        <p:spPr>
          <a:xfrm>
            <a:off x="6333967" y="3971826"/>
            <a:ext cx="1285462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敏捷</a:t>
            </a:r>
            <a:endParaRPr lang="en-US" sz="1050" dirty="0"/>
          </a:p>
        </p:txBody>
      </p:sp>
      <p:sp>
        <p:nvSpPr>
          <p:cNvPr id="35" name="Text 27"/>
          <p:cNvSpPr/>
          <p:nvPr/>
        </p:nvSpPr>
        <p:spPr>
          <a:xfrm>
            <a:off x="7610285" y="3971826"/>
            <a:ext cx="3942871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说明</a:t>
            </a:r>
            <a:endParaRPr lang="en-US" sz="1050" dirty="0"/>
          </a:p>
        </p:txBody>
      </p:sp>
      <p:pic>
        <p:nvPicPr>
          <p:cNvPr id="3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209" y="4314717"/>
            <a:ext cx="10877278" cy="352416"/>
          </a:xfrm>
          <a:prstGeom prst="rect">
            <a:avLst/>
          </a:prstGeom>
        </p:spPr>
      </p:pic>
      <p:sp>
        <p:nvSpPr>
          <p:cNvPr id="37" name="Text 28"/>
          <p:cNvSpPr/>
          <p:nvPr/>
        </p:nvSpPr>
        <p:spPr>
          <a:xfrm>
            <a:off x="657209" y="4314717"/>
            <a:ext cx="2199839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智慧景区平台</a:t>
            </a:r>
            <a:endParaRPr lang="en-US" sz="1050" dirty="0"/>
          </a:p>
        </p:txBody>
      </p:sp>
      <p:sp>
        <p:nvSpPr>
          <p:cNvPr id="38" name="Text 29"/>
          <p:cNvSpPr/>
          <p:nvPr/>
        </p:nvSpPr>
        <p:spPr>
          <a:xfrm>
            <a:off x="2847904" y="4314717"/>
            <a:ext cx="190457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★★★</a:t>
            </a:r>
            <a:endParaRPr lang="en-US" sz="1050" dirty="0"/>
          </a:p>
        </p:txBody>
      </p:sp>
      <p:sp>
        <p:nvSpPr>
          <p:cNvPr id="39" name="Text 30"/>
          <p:cNvSpPr/>
          <p:nvPr/>
        </p:nvSpPr>
        <p:spPr>
          <a:xfrm>
            <a:off x="4743331" y="4314717"/>
            <a:ext cx="1609304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★★★</a:t>
            </a:r>
            <a:endParaRPr lang="en-US" sz="1050" dirty="0"/>
          </a:p>
        </p:txBody>
      </p:sp>
      <p:sp>
        <p:nvSpPr>
          <p:cNvPr id="40" name="Text 31"/>
          <p:cNvSpPr/>
          <p:nvPr/>
        </p:nvSpPr>
        <p:spPr>
          <a:xfrm>
            <a:off x="6333967" y="4314717"/>
            <a:ext cx="128546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★★</a:t>
            </a:r>
            <a:endParaRPr lang="en-US" sz="1050" dirty="0"/>
          </a:p>
        </p:txBody>
      </p:sp>
      <p:sp>
        <p:nvSpPr>
          <p:cNvPr id="41" name="Text 32"/>
          <p:cNvSpPr/>
          <p:nvPr/>
        </p:nvSpPr>
        <p:spPr>
          <a:xfrm>
            <a:off x="7610285" y="4314717"/>
            <a:ext cx="3942871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阶段审批+完整覆盖+部分迭代</a:t>
            </a:r>
            <a:endParaRPr lang="en-US" sz="900" dirty="0"/>
          </a:p>
        </p:txBody>
      </p:sp>
      <p:pic>
        <p:nvPicPr>
          <p:cNvPr id="4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209" y="4667133"/>
            <a:ext cx="10877278" cy="352416"/>
          </a:xfrm>
          <a:prstGeom prst="rect">
            <a:avLst/>
          </a:prstGeom>
        </p:spPr>
      </p:pic>
      <p:sp>
        <p:nvSpPr>
          <p:cNvPr id="43" name="Text 33"/>
          <p:cNvSpPr/>
          <p:nvPr/>
        </p:nvSpPr>
        <p:spPr>
          <a:xfrm>
            <a:off x="657209" y="4667133"/>
            <a:ext cx="2199839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数字文博</a:t>
            </a:r>
            <a:endParaRPr lang="en-US" sz="1050" dirty="0"/>
          </a:p>
        </p:txBody>
      </p:sp>
      <p:sp>
        <p:nvSpPr>
          <p:cNvPr id="44" name="Text 34"/>
          <p:cNvSpPr/>
          <p:nvPr/>
        </p:nvSpPr>
        <p:spPr>
          <a:xfrm>
            <a:off x="2847904" y="4667133"/>
            <a:ext cx="190457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★★</a:t>
            </a:r>
            <a:endParaRPr lang="en-US" sz="1050" dirty="0"/>
          </a:p>
        </p:txBody>
      </p:sp>
      <p:sp>
        <p:nvSpPr>
          <p:cNvPr id="45" name="Text 35"/>
          <p:cNvSpPr/>
          <p:nvPr/>
        </p:nvSpPr>
        <p:spPr>
          <a:xfrm>
            <a:off x="4743331" y="4667133"/>
            <a:ext cx="1609304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★★★</a:t>
            </a:r>
            <a:endParaRPr lang="en-US" sz="1050" dirty="0"/>
          </a:p>
        </p:txBody>
      </p:sp>
      <p:sp>
        <p:nvSpPr>
          <p:cNvPr id="46" name="Text 36"/>
          <p:cNvSpPr/>
          <p:nvPr/>
        </p:nvSpPr>
        <p:spPr>
          <a:xfrm>
            <a:off x="6333967" y="4667133"/>
            <a:ext cx="128546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★</a:t>
            </a:r>
            <a:endParaRPr lang="en-US" sz="1050" dirty="0"/>
          </a:p>
        </p:txBody>
      </p:sp>
      <p:sp>
        <p:nvSpPr>
          <p:cNvPr id="47" name="Text 37"/>
          <p:cNvSpPr/>
          <p:nvPr/>
        </p:nvSpPr>
        <p:spPr>
          <a:xfrm>
            <a:off x="7610285" y="4667133"/>
            <a:ext cx="3942871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质量管控优先，需求相对稳定</a:t>
            </a:r>
            <a:endParaRPr lang="en-US" sz="900" dirty="0"/>
          </a:p>
        </p:txBody>
      </p:sp>
      <p:pic>
        <p:nvPicPr>
          <p:cNvPr id="4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7209" y="5019550"/>
            <a:ext cx="10877278" cy="352416"/>
          </a:xfrm>
          <a:prstGeom prst="rect">
            <a:avLst/>
          </a:prstGeom>
        </p:spPr>
      </p:pic>
      <p:sp>
        <p:nvSpPr>
          <p:cNvPr id="49" name="Text 38"/>
          <p:cNvSpPr/>
          <p:nvPr/>
        </p:nvSpPr>
        <p:spPr>
          <a:xfrm>
            <a:off x="657209" y="5019550"/>
            <a:ext cx="2199839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省级文旅平台</a:t>
            </a:r>
            <a:endParaRPr lang="en-US" sz="1050" dirty="0"/>
          </a:p>
        </p:txBody>
      </p:sp>
      <p:sp>
        <p:nvSpPr>
          <p:cNvPr id="50" name="Text 39"/>
          <p:cNvSpPr/>
          <p:nvPr/>
        </p:nvSpPr>
        <p:spPr>
          <a:xfrm>
            <a:off x="2847904" y="5019550"/>
            <a:ext cx="190457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★★★</a:t>
            </a:r>
            <a:endParaRPr lang="en-US" sz="1050" dirty="0"/>
          </a:p>
        </p:txBody>
      </p:sp>
      <p:sp>
        <p:nvSpPr>
          <p:cNvPr id="51" name="Text 40"/>
          <p:cNvSpPr/>
          <p:nvPr/>
        </p:nvSpPr>
        <p:spPr>
          <a:xfrm>
            <a:off x="4743331" y="5019550"/>
            <a:ext cx="1609304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★★★</a:t>
            </a:r>
            <a:endParaRPr lang="en-US" sz="1050" dirty="0"/>
          </a:p>
        </p:txBody>
      </p:sp>
      <p:sp>
        <p:nvSpPr>
          <p:cNvPr id="52" name="Text 41"/>
          <p:cNvSpPr/>
          <p:nvPr/>
        </p:nvSpPr>
        <p:spPr>
          <a:xfrm>
            <a:off x="6333967" y="5019550"/>
            <a:ext cx="128546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★★</a:t>
            </a:r>
            <a:endParaRPr lang="en-US" sz="1050" dirty="0"/>
          </a:p>
        </p:txBody>
      </p:sp>
      <p:sp>
        <p:nvSpPr>
          <p:cNvPr id="53" name="Text 42"/>
          <p:cNvSpPr/>
          <p:nvPr/>
        </p:nvSpPr>
        <p:spPr>
          <a:xfrm>
            <a:off x="7610285" y="5019550"/>
            <a:ext cx="3942871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多层审批+全面管理+迭代交付</a:t>
            </a:r>
            <a:endParaRPr lang="en-US" sz="900" dirty="0"/>
          </a:p>
        </p:txBody>
      </p:sp>
      <p:sp>
        <p:nvSpPr>
          <p:cNvPr id="54" name="Text 43"/>
          <p:cNvSpPr/>
          <p:nvPr/>
        </p:nvSpPr>
        <p:spPr>
          <a:xfrm>
            <a:off x="657209" y="5371966"/>
            <a:ext cx="2199839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营销内容类</a:t>
            </a:r>
            <a:endParaRPr lang="en-US" sz="1050" dirty="0"/>
          </a:p>
        </p:txBody>
      </p:sp>
      <p:sp>
        <p:nvSpPr>
          <p:cNvPr id="55" name="Text 44"/>
          <p:cNvSpPr/>
          <p:nvPr/>
        </p:nvSpPr>
        <p:spPr>
          <a:xfrm>
            <a:off x="2847904" y="5371966"/>
            <a:ext cx="190457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★</a:t>
            </a:r>
            <a:endParaRPr lang="en-US" sz="1050" dirty="0"/>
          </a:p>
        </p:txBody>
      </p:sp>
      <p:sp>
        <p:nvSpPr>
          <p:cNvPr id="56" name="Text 45"/>
          <p:cNvSpPr/>
          <p:nvPr/>
        </p:nvSpPr>
        <p:spPr>
          <a:xfrm>
            <a:off x="4743331" y="5371966"/>
            <a:ext cx="1609304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★★</a:t>
            </a:r>
            <a:endParaRPr lang="en-US" sz="1050" dirty="0"/>
          </a:p>
        </p:txBody>
      </p:sp>
      <p:sp>
        <p:nvSpPr>
          <p:cNvPr id="57" name="Text 46"/>
          <p:cNvSpPr/>
          <p:nvPr/>
        </p:nvSpPr>
        <p:spPr>
          <a:xfrm>
            <a:off x="6333967" y="5371966"/>
            <a:ext cx="128546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★★★</a:t>
            </a:r>
            <a:endParaRPr lang="en-US" sz="1050" dirty="0"/>
          </a:p>
        </p:txBody>
      </p:sp>
      <p:sp>
        <p:nvSpPr>
          <p:cNvPr id="58" name="Text 47"/>
          <p:cNvSpPr/>
          <p:nvPr/>
        </p:nvSpPr>
        <p:spPr>
          <a:xfrm>
            <a:off x="7610285" y="5371966"/>
            <a:ext cx="3942871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需求变化快，敏捷为主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项目经理人机协同"一日工作流"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2733607" cy="125726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09585" y="1333467"/>
            <a:ext cx="243795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09:00 晨会前准备</a:t>
            </a:r>
            <a:endParaRPr lang="en-US" sz="1050" dirty="0"/>
          </a:p>
        </p:txBody>
      </p:sp>
      <p:sp>
        <p:nvSpPr>
          <p:cNvPr id="6" name="Text 2"/>
          <p:cNvSpPr/>
          <p:nvPr/>
        </p:nvSpPr>
        <p:spPr>
          <a:xfrm>
            <a:off x="609585" y="1600160"/>
            <a:ext cx="2437958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自动汇总昨日任务完成情况、生成今日待办优先级排序、推送风险预警摘要</a:t>
            </a:r>
            <a:endParaRPr lang="en-US" sz="900" dirty="0"/>
          </a:p>
        </p:txBody>
      </p:sp>
      <p:sp>
        <p:nvSpPr>
          <p:cNvPr id="7" name="Text 3"/>
          <p:cNvSpPr/>
          <p:nvPr/>
        </p:nvSpPr>
        <p:spPr>
          <a:xfrm>
            <a:off x="609585" y="1943051"/>
            <a:ext cx="2437958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PM：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快速浏览Agent汇总，标记需要重点关注的事项</a:t>
            </a:r>
            <a:endParaRPr lang="en-US" sz="9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092" y="1142971"/>
            <a:ext cx="2733607" cy="1257269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3457489" y="1333467"/>
            <a:ext cx="243795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10:00 每日站会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3457489" y="1600160"/>
            <a:ext cx="2437958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自动记录会议要点，将行动项分发到任务工单系统</a:t>
            </a:r>
            <a:endParaRPr lang="en-US" sz="900" dirty="0"/>
          </a:p>
        </p:txBody>
      </p:sp>
      <p:sp>
        <p:nvSpPr>
          <p:cNvPr id="11" name="Text 6"/>
          <p:cNvSpPr/>
          <p:nvPr/>
        </p:nvSpPr>
        <p:spPr>
          <a:xfrm>
            <a:off x="3457489" y="1943051"/>
            <a:ext cx="24379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PM：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聚焦解决阻塞问题，做协调决策</a:t>
            </a:r>
            <a:endParaRPr lang="en-US" sz="9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2996" y="1142971"/>
            <a:ext cx="2733607" cy="1257269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305392" y="1333467"/>
            <a:ext cx="243795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14:00 进度审查</a:t>
            </a:r>
            <a:endParaRPr lang="en-US" sz="1050" dirty="0"/>
          </a:p>
        </p:txBody>
      </p:sp>
      <p:sp>
        <p:nvSpPr>
          <p:cNvPr id="14" name="Text 8"/>
          <p:cNvSpPr/>
          <p:nvPr/>
        </p:nvSpPr>
        <p:spPr>
          <a:xfrm>
            <a:off x="6305392" y="1600160"/>
            <a:ext cx="2437958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实时更新甘特图，标注偏差&gt;5%的任务</a:t>
            </a:r>
            <a:endParaRPr lang="en-US" sz="900" dirty="0"/>
          </a:p>
        </p:txBody>
      </p:sp>
      <p:sp>
        <p:nvSpPr>
          <p:cNvPr id="15" name="Text 9"/>
          <p:cNvSpPr/>
          <p:nvPr/>
        </p:nvSpPr>
        <p:spPr>
          <a:xfrm>
            <a:off x="6305392" y="1943051"/>
            <a:ext cx="2437958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PM：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针对偏差任务与负责人沟通，决定是否调整计划</a:t>
            </a:r>
            <a:endParaRPr lang="en-US" sz="90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900" y="1142971"/>
            <a:ext cx="2733607" cy="1257269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9153296" y="1333467"/>
            <a:ext cx="243795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17:00 日终总结</a:t>
            </a:r>
            <a:endParaRPr lang="en-US" sz="1050" dirty="0"/>
          </a:p>
        </p:txBody>
      </p:sp>
      <p:sp>
        <p:nvSpPr>
          <p:cNvPr id="18" name="Text 11"/>
          <p:cNvSpPr/>
          <p:nvPr/>
        </p:nvSpPr>
        <p:spPr>
          <a:xfrm>
            <a:off x="9153296" y="1600160"/>
            <a:ext cx="24379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自动生成日报草稿、更新风险登记册</a:t>
            </a:r>
            <a:endParaRPr lang="en-US" sz="900" dirty="0"/>
          </a:p>
        </p:txBody>
      </p:sp>
      <p:sp>
        <p:nvSpPr>
          <p:cNvPr id="19" name="Text 12"/>
          <p:cNvSpPr/>
          <p:nvPr/>
        </p:nvSpPr>
        <p:spPr>
          <a:xfrm>
            <a:off x="9153296" y="1790655"/>
            <a:ext cx="2437958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PM：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审核日报内容，补充Agent无法捕捉的"软信息"</a:t>
            </a:r>
            <a:endParaRPr lang="en-US" sz="900" dirty="0"/>
          </a:p>
        </p:txBody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2628834"/>
            <a:ext cx="5543411" cy="2095448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647684" y="2819330"/>
            <a:ext cx="517156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BBF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Agent负责的"数据密集"工作</a:t>
            </a:r>
            <a:endParaRPr lang="en-US" sz="1350" dirty="0"/>
          </a:p>
        </p:txBody>
      </p:sp>
      <p:sp>
        <p:nvSpPr>
          <p:cNvPr id="22" name="Text 14"/>
          <p:cNvSpPr/>
          <p:nvPr/>
        </p:nvSpPr>
        <p:spPr>
          <a:xfrm>
            <a:off x="647684" y="3200320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任务工单的自动派发与状态追踪</a:t>
            </a:r>
            <a:endParaRPr lang="en-US" sz="1050" dirty="0"/>
          </a:p>
        </p:txBody>
      </p:sp>
      <p:sp>
        <p:nvSpPr>
          <p:cNvPr id="23" name="Text 15"/>
          <p:cNvSpPr/>
          <p:nvPr/>
        </p:nvSpPr>
        <p:spPr>
          <a:xfrm>
            <a:off x="647684" y="3428914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甘特图、燃尽图、风险热力图的实时更新</a:t>
            </a:r>
            <a:endParaRPr lang="en-US" sz="1050" dirty="0"/>
          </a:p>
        </p:txBody>
      </p:sp>
      <p:sp>
        <p:nvSpPr>
          <p:cNvPr id="24" name="Text 16"/>
          <p:cNvSpPr/>
          <p:nvPr/>
        </p:nvSpPr>
        <p:spPr>
          <a:xfrm>
            <a:off x="647684" y="3657509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日报/周报/干系人报告的自动生成</a:t>
            </a:r>
            <a:endParaRPr lang="en-US" sz="1050" dirty="0"/>
          </a:p>
        </p:txBody>
      </p:sp>
      <p:sp>
        <p:nvSpPr>
          <p:cNvPr id="25" name="Text 17"/>
          <p:cNvSpPr/>
          <p:nvPr/>
        </p:nvSpPr>
        <p:spPr>
          <a:xfrm>
            <a:off x="647684" y="3886103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需求变更的影响范围自动分析</a:t>
            </a:r>
            <a:endParaRPr lang="en-US" sz="1050" dirty="0"/>
          </a:p>
        </p:txBody>
      </p:sp>
      <p:sp>
        <p:nvSpPr>
          <p:cNvPr id="26" name="Text 18"/>
          <p:cNvSpPr/>
          <p:nvPr/>
        </p:nvSpPr>
        <p:spPr>
          <a:xfrm>
            <a:off x="647684" y="4114697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历史项目数据的模式匹配与风险预警</a:t>
            </a:r>
            <a:endParaRPr lang="en-US" sz="1050" dirty="0"/>
          </a:p>
        </p:txBody>
      </p:sp>
      <p:sp>
        <p:nvSpPr>
          <p:cNvPr id="27" name="Text 19"/>
          <p:cNvSpPr/>
          <p:nvPr/>
        </p:nvSpPr>
        <p:spPr>
          <a:xfrm>
            <a:off x="647684" y="4343291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交付物格式合规的自动审查</a:t>
            </a:r>
            <a:endParaRPr lang="en-US" sz="1050" dirty="0"/>
          </a:p>
        </p:txBody>
      </p:sp>
      <p:pic>
        <p:nvPicPr>
          <p:cNvPr id="2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095" y="2628834"/>
            <a:ext cx="5543411" cy="2095448"/>
          </a:xfrm>
          <a:prstGeom prst="rect">
            <a:avLst/>
          </a:prstGeom>
        </p:spPr>
      </p:pic>
      <p:sp>
        <p:nvSpPr>
          <p:cNvPr id="29" name="Text 20"/>
          <p:cNvSpPr/>
          <p:nvPr/>
        </p:nvSpPr>
        <p:spPr>
          <a:xfrm>
            <a:off x="6381590" y="2819330"/>
            <a:ext cx="517156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PM聚焦的"判断密集"工作</a:t>
            </a:r>
            <a:endParaRPr lang="en-US" sz="1350" dirty="0"/>
          </a:p>
        </p:txBody>
      </p:sp>
      <p:sp>
        <p:nvSpPr>
          <p:cNvPr id="30" name="Text 21"/>
          <p:cNvSpPr/>
          <p:nvPr/>
        </p:nvSpPr>
        <p:spPr>
          <a:xfrm>
            <a:off x="6381590" y="3200320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干系人期望管理与利益协调</a:t>
            </a:r>
            <a:endParaRPr lang="en-US" sz="1050" dirty="0"/>
          </a:p>
        </p:txBody>
      </p:sp>
      <p:sp>
        <p:nvSpPr>
          <p:cNvPr id="31" name="Text 22"/>
          <p:cNvSpPr/>
          <p:nvPr/>
        </p:nvSpPr>
        <p:spPr>
          <a:xfrm>
            <a:off x="6381590" y="3428914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项目范围变更的最终取舍判断</a:t>
            </a:r>
            <a:endParaRPr lang="en-US" sz="1050" dirty="0"/>
          </a:p>
        </p:txBody>
      </p:sp>
      <p:sp>
        <p:nvSpPr>
          <p:cNvPr id="32" name="Text 23"/>
          <p:cNvSpPr/>
          <p:nvPr/>
        </p:nvSpPr>
        <p:spPr>
          <a:xfrm>
            <a:off x="6381590" y="3657509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供应商关系维护与冲突调解</a:t>
            </a:r>
            <a:endParaRPr lang="en-US" sz="1050" dirty="0"/>
          </a:p>
        </p:txBody>
      </p:sp>
      <p:sp>
        <p:nvSpPr>
          <p:cNvPr id="33" name="Text 24"/>
          <p:cNvSpPr/>
          <p:nvPr/>
        </p:nvSpPr>
        <p:spPr>
          <a:xfrm>
            <a:off x="6381590" y="3886103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团队士气建设与人才发展</a:t>
            </a:r>
            <a:endParaRPr lang="en-US" sz="1050" dirty="0"/>
          </a:p>
        </p:txBody>
      </p:sp>
      <p:sp>
        <p:nvSpPr>
          <p:cNvPr id="34" name="Text 25"/>
          <p:cNvSpPr/>
          <p:nvPr/>
        </p:nvSpPr>
        <p:spPr>
          <a:xfrm>
            <a:off x="6381590" y="4114697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商业价值的判断与优先级决策</a:t>
            </a:r>
            <a:endParaRPr lang="en-US" sz="1050" dirty="0"/>
          </a:p>
        </p:txBody>
      </p:sp>
      <p:sp>
        <p:nvSpPr>
          <p:cNvPr id="35" name="Text 26"/>
          <p:cNvSpPr/>
          <p:nvPr/>
        </p:nvSpPr>
        <p:spPr>
          <a:xfrm>
            <a:off x="6381590" y="4343291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合规与安全红线的最终把关</a:t>
            </a:r>
            <a:endParaRPr lang="en-US" sz="10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智慧景区项目管理的十大关键成功因素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5562461" cy="533387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86" y="1257269"/>
            <a:ext cx="304792" cy="304792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571486" y="1257269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</a:t>
            </a:r>
            <a:endParaRPr lang="en-US" sz="1050" dirty="0"/>
          </a:p>
        </p:txBody>
      </p:sp>
      <p:sp>
        <p:nvSpPr>
          <p:cNvPr id="7" name="Text 2"/>
          <p:cNvSpPr/>
          <p:nvPr/>
        </p:nvSpPr>
        <p:spPr>
          <a:xfrm>
            <a:off x="990575" y="1257269"/>
            <a:ext cx="4200039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明确的项目经理任命：</a:t>
            </a:r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不能由部门负责人兼任，必须全职投入，拥有充分的授权</a:t>
            </a:r>
            <a:endParaRPr lang="en-US" sz="120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046" y="1142971"/>
            <a:ext cx="5562461" cy="533387"/>
          </a:xfrm>
          <a:prstGeom prst="rect">
            <a:avLst/>
          </a:prstGeom>
        </p:spPr>
      </p:pic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343" y="1257269"/>
            <a:ext cx="304792" cy="304792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6286343" y="1257269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</a:t>
            </a:r>
            <a:endParaRPr lang="en-US" sz="1050" dirty="0"/>
          </a:p>
        </p:txBody>
      </p:sp>
      <p:sp>
        <p:nvSpPr>
          <p:cNvPr id="11" name="Text 4"/>
          <p:cNvSpPr/>
          <p:nvPr/>
        </p:nvSpPr>
        <p:spPr>
          <a:xfrm>
            <a:off x="6705432" y="1257269"/>
            <a:ext cx="368570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干系人地图前置绘制：</a:t>
            </a:r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项目启动前就明确所有干系人的权力-利益矩阵</a:t>
            </a:r>
            <a:endParaRPr lang="en-US" sz="1200" dirty="0"/>
          </a:p>
        </p:txBody>
      </p:sp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1828754"/>
            <a:ext cx="5562461" cy="533387"/>
          </a:xfrm>
          <a:prstGeom prst="rect">
            <a:avLst/>
          </a:prstGeom>
        </p:spPr>
      </p:pic>
      <p:pic>
        <p:nvPicPr>
          <p:cNvPr id="1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486" y="1943051"/>
            <a:ext cx="304792" cy="304792"/>
          </a:xfrm>
          <a:prstGeom prst="rect">
            <a:avLst/>
          </a:prstGeom>
        </p:spPr>
      </p:pic>
      <p:sp>
        <p:nvSpPr>
          <p:cNvPr id="14" name="Text 5"/>
          <p:cNvSpPr/>
          <p:nvPr/>
        </p:nvSpPr>
        <p:spPr>
          <a:xfrm>
            <a:off x="571486" y="1943051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</a:t>
            </a:r>
            <a:endParaRPr lang="en-US" sz="1050" dirty="0"/>
          </a:p>
        </p:txBody>
      </p:sp>
      <p:sp>
        <p:nvSpPr>
          <p:cNvPr id="15" name="Text 6"/>
          <p:cNvSpPr/>
          <p:nvPr/>
        </p:nvSpPr>
        <p:spPr>
          <a:xfrm>
            <a:off x="990575" y="1943051"/>
            <a:ext cx="374285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需求结构化而非冻结：</a:t>
            </a:r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接受需求会变化，但必须结构化地管理变化过程</a:t>
            </a:r>
            <a:endParaRPr lang="en-US" sz="1200" dirty="0"/>
          </a:p>
        </p:txBody>
      </p:sp>
      <p:pic>
        <p:nvPicPr>
          <p:cNvPr id="1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2046" y="1828754"/>
            <a:ext cx="5562461" cy="533387"/>
          </a:xfrm>
          <a:prstGeom prst="rect">
            <a:avLst/>
          </a:prstGeom>
        </p:spPr>
      </p:pic>
      <p:pic>
        <p:nvPicPr>
          <p:cNvPr id="1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6343" y="1943051"/>
            <a:ext cx="304792" cy="304792"/>
          </a:xfrm>
          <a:prstGeom prst="rect">
            <a:avLst/>
          </a:prstGeom>
        </p:spPr>
      </p:pic>
      <p:sp>
        <p:nvSpPr>
          <p:cNvPr id="18" name="Text 7"/>
          <p:cNvSpPr/>
          <p:nvPr/>
        </p:nvSpPr>
        <p:spPr>
          <a:xfrm>
            <a:off x="6286343" y="1943051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</a:t>
            </a:r>
            <a:endParaRPr lang="en-US" sz="1050" dirty="0"/>
          </a:p>
        </p:txBody>
      </p:sp>
      <p:sp>
        <p:nvSpPr>
          <p:cNvPr id="19" name="Text 8"/>
          <p:cNvSpPr/>
          <p:nvPr/>
        </p:nvSpPr>
        <p:spPr>
          <a:xfrm>
            <a:off x="6705432" y="1943051"/>
            <a:ext cx="482867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集成测试早期介入：</a:t>
            </a:r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不要等到所有系统开发完毕才开始集成测试，从第3个月就搭建集成沙箱</a:t>
            </a:r>
            <a:endParaRPr lang="en-US" sz="1200" dirty="0"/>
          </a:p>
        </p:txBody>
      </p:sp>
      <p:pic>
        <p:nvPicPr>
          <p:cNvPr id="20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189" y="2514537"/>
            <a:ext cx="5562461" cy="533387"/>
          </a:xfrm>
          <a:prstGeom prst="rect">
            <a:avLst/>
          </a:prstGeom>
        </p:spPr>
      </p:pic>
      <p:pic>
        <p:nvPicPr>
          <p:cNvPr id="21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486" y="2628834"/>
            <a:ext cx="304792" cy="304792"/>
          </a:xfrm>
          <a:prstGeom prst="rect">
            <a:avLst/>
          </a:prstGeom>
        </p:spPr>
      </p:pic>
      <p:sp>
        <p:nvSpPr>
          <p:cNvPr id="22" name="Text 9"/>
          <p:cNvSpPr/>
          <p:nvPr/>
        </p:nvSpPr>
        <p:spPr>
          <a:xfrm>
            <a:off x="571486" y="2628834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</a:t>
            </a:r>
            <a:endParaRPr lang="en-US" sz="1050" dirty="0"/>
          </a:p>
        </p:txBody>
      </p:sp>
      <p:sp>
        <p:nvSpPr>
          <p:cNvPr id="23" name="Text 10"/>
          <p:cNvSpPr/>
          <p:nvPr/>
        </p:nvSpPr>
        <p:spPr>
          <a:xfrm>
            <a:off x="990575" y="2628834"/>
            <a:ext cx="408574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供应商"主备"策略：</a:t>
            </a:r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关键子系统有备份供应商方案，防止被单一供应商"绑架"</a:t>
            </a:r>
            <a:endParaRPr lang="en-US" sz="1200" dirty="0"/>
          </a:p>
        </p:txBody>
      </p:sp>
      <p:pic>
        <p:nvPicPr>
          <p:cNvPr id="24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72046" y="2514537"/>
            <a:ext cx="5562461" cy="533387"/>
          </a:xfrm>
          <a:prstGeom prst="rect">
            <a:avLst/>
          </a:prstGeom>
        </p:spPr>
      </p:pic>
      <p:pic>
        <p:nvPicPr>
          <p:cNvPr id="25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86343" y="2628834"/>
            <a:ext cx="304792" cy="304792"/>
          </a:xfrm>
          <a:prstGeom prst="rect">
            <a:avLst/>
          </a:prstGeom>
        </p:spPr>
      </p:pic>
      <p:sp>
        <p:nvSpPr>
          <p:cNvPr id="26" name="Text 11"/>
          <p:cNvSpPr/>
          <p:nvPr/>
        </p:nvSpPr>
        <p:spPr>
          <a:xfrm>
            <a:off x="6286343" y="2628834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6</a:t>
            </a:r>
            <a:endParaRPr lang="en-US" sz="1050" dirty="0"/>
          </a:p>
        </p:txBody>
      </p:sp>
      <p:sp>
        <p:nvSpPr>
          <p:cNvPr id="27" name="Text 12"/>
          <p:cNvSpPr/>
          <p:nvPr/>
        </p:nvSpPr>
        <p:spPr>
          <a:xfrm>
            <a:off x="6705432" y="2628834"/>
            <a:ext cx="4838198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Agent驱动的进度透明：</a:t>
            </a:r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所有干系人通过数据驾驶舱看到同一份实时进度，消除信息不对称</a:t>
            </a:r>
            <a:endParaRPr lang="en-US" sz="1200" dirty="0"/>
          </a:p>
        </p:txBody>
      </p:sp>
      <p:pic>
        <p:nvPicPr>
          <p:cNvPr id="28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7189" y="3200320"/>
            <a:ext cx="5562461" cy="533387"/>
          </a:xfrm>
          <a:prstGeom prst="rect">
            <a:avLst/>
          </a:prstGeom>
        </p:spPr>
      </p:pic>
      <p:pic>
        <p:nvPicPr>
          <p:cNvPr id="29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1486" y="3314617"/>
            <a:ext cx="304792" cy="304792"/>
          </a:xfrm>
          <a:prstGeom prst="rect">
            <a:avLst/>
          </a:prstGeom>
        </p:spPr>
      </p:pic>
      <p:sp>
        <p:nvSpPr>
          <p:cNvPr id="30" name="Text 13"/>
          <p:cNvSpPr/>
          <p:nvPr/>
        </p:nvSpPr>
        <p:spPr>
          <a:xfrm>
            <a:off x="571486" y="3314617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7</a:t>
            </a:r>
            <a:endParaRPr lang="en-US" sz="1050" dirty="0"/>
          </a:p>
        </p:txBody>
      </p:sp>
      <p:sp>
        <p:nvSpPr>
          <p:cNvPr id="31" name="Text 14"/>
          <p:cNvSpPr/>
          <p:nvPr/>
        </p:nvSpPr>
        <p:spPr>
          <a:xfrm>
            <a:off x="990575" y="3314617"/>
            <a:ext cx="399049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运维前置：</a:t>
            </a:r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运维团队从项目中期就参与进来，而非等到上线前一个月"交钥匙"</a:t>
            </a:r>
            <a:endParaRPr lang="en-US" sz="1200" dirty="0"/>
          </a:p>
        </p:txBody>
      </p:sp>
      <p:pic>
        <p:nvPicPr>
          <p:cNvPr id="32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72046" y="3200320"/>
            <a:ext cx="5562461" cy="533387"/>
          </a:xfrm>
          <a:prstGeom prst="rect">
            <a:avLst/>
          </a:prstGeom>
        </p:spPr>
      </p:pic>
      <p:pic>
        <p:nvPicPr>
          <p:cNvPr id="33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86343" y="3314617"/>
            <a:ext cx="304792" cy="304792"/>
          </a:xfrm>
          <a:prstGeom prst="rect">
            <a:avLst/>
          </a:prstGeom>
        </p:spPr>
      </p:pic>
      <p:sp>
        <p:nvSpPr>
          <p:cNvPr id="34" name="Text 15"/>
          <p:cNvSpPr/>
          <p:nvPr/>
        </p:nvSpPr>
        <p:spPr>
          <a:xfrm>
            <a:off x="6286343" y="3314617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8</a:t>
            </a:r>
            <a:endParaRPr lang="en-US" sz="1050" dirty="0"/>
          </a:p>
        </p:txBody>
      </p:sp>
      <p:sp>
        <p:nvSpPr>
          <p:cNvPr id="35" name="Text 16"/>
          <p:cNvSpPr/>
          <p:nvPr/>
        </p:nvSpPr>
        <p:spPr>
          <a:xfrm>
            <a:off x="6705432" y="3314617"/>
            <a:ext cx="404764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分阶段交付价值：</a:t>
            </a:r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不追求"大爆炸"上线，每个阶段都应产出可感知的业务价值</a:t>
            </a:r>
            <a:endParaRPr lang="en-US" sz="1200" dirty="0"/>
          </a:p>
        </p:txBody>
      </p:sp>
      <p:pic>
        <p:nvPicPr>
          <p:cNvPr id="36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7189" y="3886103"/>
            <a:ext cx="5562461" cy="533387"/>
          </a:xfrm>
          <a:prstGeom prst="rect">
            <a:avLst/>
          </a:prstGeom>
        </p:spPr>
      </p:pic>
      <p:pic>
        <p:nvPicPr>
          <p:cNvPr id="37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1486" y="4000400"/>
            <a:ext cx="304792" cy="304792"/>
          </a:xfrm>
          <a:prstGeom prst="rect">
            <a:avLst/>
          </a:prstGeom>
        </p:spPr>
      </p:pic>
      <p:sp>
        <p:nvSpPr>
          <p:cNvPr id="38" name="Text 17"/>
          <p:cNvSpPr/>
          <p:nvPr/>
        </p:nvSpPr>
        <p:spPr>
          <a:xfrm>
            <a:off x="571486" y="4000400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9</a:t>
            </a:r>
            <a:endParaRPr lang="en-US" sz="1050" dirty="0"/>
          </a:p>
        </p:txBody>
      </p:sp>
      <p:sp>
        <p:nvSpPr>
          <p:cNvPr id="39" name="Text 18"/>
          <p:cNvSpPr/>
          <p:nvPr/>
        </p:nvSpPr>
        <p:spPr>
          <a:xfrm>
            <a:off x="990575" y="4000400"/>
            <a:ext cx="3914296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数据标准先行：</a:t>
            </a:r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项目启动时就定义数据字典和接口标准，降低后期集成成本</a:t>
            </a:r>
            <a:endParaRPr lang="en-US" sz="1200" dirty="0"/>
          </a:p>
        </p:txBody>
      </p:sp>
      <p:pic>
        <p:nvPicPr>
          <p:cNvPr id="40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172046" y="3886103"/>
            <a:ext cx="5562461" cy="533387"/>
          </a:xfrm>
          <a:prstGeom prst="rect">
            <a:avLst/>
          </a:prstGeom>
        </p:spPr>
      </p:pic>
      <p:pic>
        <p:nvPicPr>
          <p:cNvPr id="41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286343" y="4000400"/>
            <a:ext cx="304792" cy="304792"/>
          </a:xfrm>
          <a:prstGeom prst="rect">
            <a:avLst/>
          </a:prstGeom>
        </p:spPr>
      </p:pic>
      <p:sp>
        <p:nvSpPr>
          <p:cNvPr id="42" name="Text 19"/>
          <p:cNvSpPr/>
          <p:nvPr/>
        </p:nvSpPr>
        <p:spPr>
          <a:xfrm>
            <a:off x="6286343" y="4000400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10</a:t>
            </a:r>
            <a:endParaRPr lang="en-US" sz="1050" dirty="0"/>
          </a:p>
        </p:txBody>
      </p:sp>
      <p:sp>
        <p:nvSpPr>
          <p:cNvPr id="43" name="Text 20"/>
          <p:cNvSpPr/>
          <p:nvPr/>
        </p:nvSpPr>
        <p:spPr>
          <a:xfrm>
            <a:off x="6705432" y="4000400"/>
            <a:ext cx="3799999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知识不随人走：</a:t>
            </a:r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建立项目知识库，让Agent持续学习并沉淀组织过程资产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PMBOK十大知识领域速查与Agent覆盖矩阵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11277318" cy="41909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57189" y="1142971"/>
            <a:ext cx="1895047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知识领域</a:t>
            </a:r>
            <a:endParaRPr lang="en-US" sz="1050" dirty="0"/>
          </a:p>
        </p:txBody>
      </p:sp>
      <p:sp>
        <p:nvSpPr>
          <p:cNvPr id="6" name="Text 2"/>
          <p:cNvSpPr/>
          <p:nvPr/>
        </p:nvSpPr>
        <p:spPr>
          <a:xfrm>
            <a:off x="2343091" y="1142971"/>
            <a:ext cx="3771425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核心过程</a:t>
            </a:r>
            <a:endParaRPr lang="en-US" sz="1050" dirty="0"/>
          </a:p>
        </p:txBody>
      </p:sp>
      <p:sp>
        <p:nvSpPr>
          <p:cNvPr id="7" name="Text 3"/>
          <p:cNvSpPr/>
          <p:nvPr/>
        </p:nvSpPr>
        <p:spPr>
          <a:xfrm>
            <a:off x="6095848" y="1142971"/>
            <a:ext cx="1895047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对应Agent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7981750" y="1142971"/>
            <a:ext cx="3771425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Agent赋能方式</a:t>
            </a:r>
            <a:endParaRPr lang="en-US" sz="10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562061"/>
            <a:ext cx="11277318" cy="4276618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1562061"/>
            <a:ext cx="11277318" cy="42861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457189" y="1562061"/>
            <a:ext cx="189504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整合管理</a:t>
            </a:r>
            <a:endParaRPr lang="en-US" sz="1050" dirty="0"/>
          </a:p>
        </p:txBody>
      </p:sp>
      <p:sp>
        <p:nvSpPr>
          <p:cNvPr id="12" name="Text 6"/>
          <p:cNvSpPr/>
          <p:nvPr/>
        </p:nvSpPr>
        <p:spPr>
          <a:xfrm>
            <a:off x="2343091" y="1562061"/>
            <a:ext cx="3771425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制定项目章程、管理计划、整体变更控制</a:t>
            </a:r>
            <a:endParaRPr lang="en-US" sz="900" dirty="0"/>
          </a:p>
        </p:txBody>
      </p:sp>
      <p:sp>
        <p:nvSpPr>
          <p:cNvPr id="13" name="Text 7"/>
          <p:cNvSpPr/>
          <p:nvPr/>
        </p:nvSpPr>
        <p:spPr>
          <a:xfrm>
            <a:off x="6095848" y="1562061"/>
            <a:ext cx="189504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PM Agent</a:t>
            </a:r>
            <a:endParaRPr lang="en-US" sz="900" dirty="0"/>
          </a:p>
        </p:txBody>
      </p:sp>
      <p:sp>
        <p:nvSpPr>
          <p:cNvPr id="14" name="Text 8"/>
          <p:cNvSpPr/>
          <p:nvPr/>
        </p:nvSpPr>
        <p:spPr>
          <a:xfrm>
            <a:off x="7981750" y="1562061"/>
            <a:ext cx="3771425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自动整合各知识领域信息，生成项目管理计划草案</a:t>
            </a:r>
            <a:endParaRPr lang="en-US" sz="90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1990675"/>
            <a:ext cx="11277318" cy="428614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457189" y="1990675"/>
            <a:ext cx="189504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范围管理</a:t>
            </a:r>
            <a:endParaRPr lang="en-US" sz="1050" dirty="0"/>
          </a:p>
        </p:txBody>
      </p:sp>
      <p:sp>
        <p:nvSpPr>
          <p:cNvPr id="17" name="Text 10"/>
          <p:cNvSpPr/>
          <p:nvPr/>
        </p:nvSpPr>
        <p:spPr>
          <a:xfrm>
            <a:off x="2343091" y="1990675"/>
            <a:ext cx="3771425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需求收集、范围定义、WBS创建</a:t>
            </a:r>
            <a:endParaRPr lang="en-US" sz="900" dirty="0"/>
          </a:p>
        </p:txBody>
      </p:sp>
      <p:sp>
        <p:nvSpPr>
          <p:cNvPr id="18" name="Text 11"/>
          <p:cNvSpPr/>
          <p:nvPr/>
        </p:nvSpPr>
        <p:spPr>
          <a:xfrm>
            <a:off x="6095848" y="1990675"/>
            <a:ext cx="189504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需求Agent</a:t>
            </a:r>
            <a:endParaRPr lang="en-US" sz="900" dirty="0"/>
          </a:p>
        </p:txBody>
      </p:sp>
      <p:sp>
        <p:nvSpPr>
          <p:cNvPr id="19" name="Text 12"/>
          <p:cNvSpPr/>
          <p:nvPr/>
        </p:nvSpPr>
        <p:spPr>
          <a:xfrm>
            <a:off x="7981750" y="1990675"/>
            <a:ext cx="3771425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AI生成WBS，自动检测范围蔓延</a:t>
            </a:r>
            <a:endParaRPr lang="en-US" sz="900" dirty="0"/>
          </a:p>
        </p:txBody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2419290"/>
            <a:ext cx="11277318" cy="428614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457189" y="2419290"/>
            <a:ext cx="189504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进度管理</a:t>
            </a:r>
            <a:endParaRPr lang="en-US" sz="1050" dirty="0"/>
          </a:p>
        </p:txBody>
      </p:sp>
      <p:sp>
        <p:nvSpPr>
          <p:cNvPr id="22" name="Text 14"/>
          <p:cNvSpPr/>
          <p:nvPr/>
        </p:nvSpPr>
        <p:spPr>
          <a:xfrm>
            <a:off x="2343091" y="2419290"/>
            <a:ext cx="3771425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活动排序、资源估算、进度计划</a:t>
            </a:r>
            <a:endParaRPr lang="en-US" sz="900" dirty="0"/>
          </a:p>
        </p:txBody>
      </p:sp>
      <p:sp>
        <p:nvSpPr>
          <p:cNvPr id="23" name="Text 15"/>
          <p:cNvSpPr/>
          <p:nvPr/>
        </p:nvSpPr>
        <p:spPr>
          <a:xfrm>
            <a:off x="6095848" y="2419290"/>
            <a:ext cx="189504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进度Agent</a:t>
            </a:r>
            <a:endParaRPr lang="en-US" sz="900" dirty="0"/>
          </a:p>
        </p:txBody>
      </p:sp>
      <p:sp>
        <p:nvSpPr>
          <p:cNvPr id="24" name="Text 16"/>
          <p:cNvSpPr/>
          <p:nvPr/>
        </p:nvSpPr>
        <p:spPr>
          <a:xfrm>
            <a:off x="7981750" y="2419290"/>
            <a:ext cx="3771425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自动计算关键路径，实时追踪进度偏差</a:t>
            </a:r>
            <a:endParaRPr lang="en-US" sz="900" dirty="0"/>
          </a:p>
        </p:txBody>
      </p:sp>
      <p:pic>
        <p:nvPicPr>
          <p:cNvPr id="2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2847904"/>
            <a:ext cx="11277318" cy="428614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457189" y="2847904"/>
            <a:ext cx="189504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成本管理</a:t>
            </a:r>
            <a:endParaRPr lang="en-US" sz="1050" dirty="0"/>
          </a:p>
        </p:txBody>
      </p:sp>
      <p:sp>
        <p:nvSpPr>
          <p:cNvPr id="27" name="Text 18"/>
          <p:cNvSpPr/>
          <p:nvPr/>
        </p:nvSpPr>
        <p:spPr>
          <a:xfrm>
            <a:off x="2343091" y="2847904"/>
            <a:ext cx="3771425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成本估算、预算制定、挣值分析</a:t>
            </a:r>
            <a:endParaRPr lang="en-US" sz="900" dirty="0"/>
          </a:p>
        </p:txBody>
      </p:sp>
      <p:sp>
        <p:nvSpPr>
          <p:cNvPr id="28" name="Text 19"/>
          <p:cNvSpPr/>
          <p:nvPr/>
        </p:nvSpPr>
        <p:spPr>
          <a:xfrm>
            <a:off x="6095848" y="2847904"/>
            <a:ext cx="189504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进度Agent</a:t>
            </a:r>
            <a:endParaRPr lang="en-US" sz="900" dirty="0"/>
          </a:p>
        </p:txBody>
      </p:sp>
      <p:sp>
        <p:nvSpPr>
          <p:cNvPr id="29" name="Text 20"/>
          <p:cNvSpPr/>
          <p:nvPr/>
        </p:nvSpPr>
        <p:spPr>
          <a:xfrm>
            <a:off x="7981750" y="2847904"/>
            <a:ext cx="3771425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挣值管理(EVM)自动计算，成本超支预警</a:t>
            </a:r>
            <a:endParaRPr lang="en-US" sz="900" dirty="0"/>
          </a:p>
        </p:txBody>
      </p:sp>
      <p:pic>
        <p:nvPicPr>
          <p:cNvPr id="3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3276518"/>
            <a:ext cx="11277318" cy="428614"/>
          </a:xfrm>
          <a:prstGeom prst="rect">
            <a:avLst/>
          </a:prstGeom>
        </p:spPr>
      </p:pic>
      <p:sp>
        <p:nvSpPr>
          <p:cNvPr id="31" name="Text 21"/>
          <p:cNvSpPr/>
          <p:nvPr/>
        </p:nvSpPr>
        <p:spPr>
          <a:xfrm>
            <a:off x="457189" y="3276518"/>
            <a:ext cx="189504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质量管理</a:t>
            </a:r>
            <a:endParaRPr lang="en-US" sz="1050" dirty="0"/>
          </a:p>
        </p:txBody>
      </p:sp>
      <p:sp>
        <p:nvSpPr>
          <p:cNvPr id="32" name="Text 22"/>
          <p:cNvSpPr/>
          <p:nvPr/>
        </p:nvSpPr>
        <p:spPr>
          <a:xfrm>
            <a:off x="2343091" y="3276518"/>
            <a:ext cx="3771425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质量规划、保证、控制</a:t>
            </a:r>
            <a:endParaRPr lang="en-US" sz="900" dirty="0"/>
          </a:p>
        </p:txBody>
      </p:sp>
      <p:sp>
        <p:nvSpPr>
          <p:cNvPr id="33" name="Text 23"/>
          <p:cNvSpPr/>
          <p:nvPr/>
        </p:nvSpPr>
        <p:spPr>
          <a:xfrm>
            <a:off x="6095848" y="3276518"/>
            <a:ext cx="189504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质量Agent</a:t>
            </a:r>
            <a:endParaRPr lang="en-US" sz="900" dirty="0"/>
          </a:p>
        </p:txBody>
      </p:sp>
      <p:sp>
        <p:nvSpPr>
          <p:cNvPr id="34" name="Text 24"/>
          <p:cNvSpPr/>
          <p:nvPr/>
        </p:nvSpPr>
        <p:spPr>
          <a:xfrm>
            <a:off x="7981750" y="3276518"/>
            <a:ext cx="3771425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自动化质量审计，交付物合规性检查</a:t>
            </a:r>
            <a:endParaRPr lang="en-US" sz="900" dirty="0"/>
          </a:p>
        </p:txBody>
      </p:sp>
      <p:pic>
        <p:nvPicPr>
          <p:cNvPr id="35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3705132"/>
            <a:ext cx="11277318" cy="428614"/>
          </a:xfrm>
          <a:prstGeom prst="rect">
            <a:avLst/>
          </a:prstGeom>
        </p:spPr>
      </p:pic>
      <p:sp>
        <p:nvSpPr>
          <p:cNvPr id="36" name="Text 25"/>
          <p:cNvSpPr/>
          <p:nvPr/>
        </p:nvSpPr>
        <p:spPr>
          <a:xfrm>
            <a:off x="457189" y="3705132"/>
            <a:ext cx="189504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资源管理</a:t>
            </a:r>
            <a:endParaRPr lang="en-US" sz="1050" dirty="0"/>
          </a:p>
        </p:txBody>
      </p:sp>
      <p:sp>
        <p:nvSpPr>
          <p:cNvPr id="37" name="Text 26"/>
          <p:cNvSpPr/>
          <p:nvPr/>
        </p:nvSpPr>
        <p:spPr>
          <a:xfrm>
            <a:off x="2343091" y="3705132"/>
            <a:ext cx="3771425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团队组建、建设、管理</a:t>
            </a:r>
            <a:endParaRPr lang="en-US" sz="900" dirty="0"/>
          </a:p>
        </p:txBody>
      </p:sp>
      <p:sp>
        <p:nvSpPr>
          <p:cNvPr id="38" name="Text 27"/>
          <p:cNvSpPr/>
          <p:nvPr/>
        </p:nvSpPr>
        <p:spPr>
          <a:xfrm>
            <a:off x="6095848" y="3705132"/>
            <a:ext cx="189504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PM Agent</a:t>
            </a:r>
            <a:endParaRPr lang="en-US" sz="900" dirty="0"/>
          </a:p>
        </p:txBody>
      </p:sp>
      <p:sp>
        <p:nvSpPr>
          <p:cNvPr id="39" name="Text 28"/>
          <p:cNvSpPr/>
          <p:nvPr/>
        </p:nvSpPr>
        <p:spPr>
          <a:xfrm>
            <a:off x="7981750" y="3705132"/>
            <a:ext cx="3771425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基于技能矩阵推荐任务分配方案</a:t>
            </a:r>
            <a:endParaRPr lang="en-US" sz="900" dirty="0"/>
          </a:p>
        </p:txBody>
      </p:sp>
      <p:pic>
        <p:nvPicPr>
          <p:cNvPr id="40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189" y="4133747"/>
            <a:ext cx="11277318" cy="428614"/>
          </a:xfrm>
          <a:prstGeom prst="rect">
            <a:avLst/>
          </a:prstGeom>
        </p:spPr>
      </p:pic>
      <p:sp>
        <p:nvSpPr>
          <p:cNvPr id="41" name="Text 29"/>
          <p:cNvSpPr/>
          <p:nvPr/>
        </p:nvSpPr>
        <p:spPr>
          <a:xfrm>
            <a:off x="457189" y="4133747"/>
            <a:ext cx="189504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沟通管理</a:t>
            </a:r>
            <a:endParaRPr lang="en-US" sz="1050" dirty="0"/>
          </a:p>
        </p:txBody>
      </p:sp>
      <p:sp>
        <p:nvSpPr>
          <p:cNvPr id="42" name="Text 30"/>
          <p:cNvSpPr/>
          <p:nvPr/>
        </p:nvSpPr>
        <p:spPr>
          <a:xfrm>
            <a:off x="2343091" y="4133747"/>
            <a:ext cx="3771425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沟通规划、信息分发、报告</a:t>
            </a:r>
            <a:endParaRPr lang="en-US" sz="900" dirty="0"/>
          </a:p>
        </p:txBody>
      </p:sp>
      <p:sp>
        <p:nvSpPr>
          <p:cNvPr id="43" name="Text 31"/>
          <p:cNvSpPr/>
          <p:nvPr/>
        </p:nvSpPr>
        <p:spPr>
          <a:xfrm>
            <a:off x="6095848" y="4133747"/>
            <a:ext cx="189504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沟通Agent</a:t>
            </a:r>
            <a:endParaRPr lang="en-US" sz="900" dirty="0"/>
          </a:p>
        </p:txBody>
      </p:sp>
      <p:sp>
        <p:nvSpPr>
          <p:cNvPr id="44" name="Text 32"/>
          <p:cNvSpPr/>
          <p:nvPr/>
        </p:nvSpPr>
        <p:spPr>
          <a:xfrm>
            <a:off x="7981750" y="4133747"/>
            <a:ext cx="3771425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自动生成日报/周报，定制化干系人视图</a:t>
            </a:r>
            <a:endParaRPr lang="en-US" sz="900" dirty="0"/>
          </a:p>
        </p:txBody>
      </p:sp>
      <p:pic>
        <p:nvPicPr>
          <p:cNvPr id="45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7189" y="4562361"/>
            <a:ext cx="11277318" cy="428614"/>
          </a:xfrm>
          <a:prstGeom prst="rect">
            <a:avLst/>
          </a:prstGeom>
        </p:spPr>
      </p:pic>
      <p:sp>
        <p:nvSpPr>
          <p:cNvPr id="46" name="Text 33"/>
          <p:cNvSpPr/>
          <p:nvPr/>
        </p:nvSpPr>
        <p:spPr>
          <a:xfrm>
            <a:off x="457189" y="4562361"/>
            <a:ext cx="189504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风险管理</a:t>
            </a:r>
            <a:endParaRPr lang="en-US" sz="1050" dirty="0"/>
          </a:p>
        </p:txBody>
      </p:sp>
      <p:sp>
        <p:nvSpPr>
          <p:cNvPr id="47" name="Text 34"/>
          <p:cNvSpPr/>
          <p:nvPr/>
        </p:nvSpPr>
        <p:spPr>
          <a:xfrm>
            <a:off x="2343091" y="4562361"/>
            <a:ext cx="3771425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风险识别、分析、应对</a:t>
            </a:r>
            <a:endParaRPr lang="en-US" sz="900" dirty="0"/>
          </a:p>
        </p:txBody>
      </p:sp>
      <p:sp>
        <p:nvSpPr>
          <p:cNvPr id="48" name="Text 35"/>
          <p:cNvSpPr/>
          <p:nvPr/>
        </p:nvSpPr>
        <p:spPr>
          <a:xfrm>
            <a:off x="6095848" y="4562361"/>
            <a:ext cx="189504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风险Agent</a:t>
            </a:r>
            <a:endParaRPr lang="en-US" sz="900" dirty="0"/>
          </a:p>
        </p:txBody>
      </p:sp>
      <p:sp>
        <p:nvSpPr>
          <p:cNvPr id="49" name="Text 36"/>
          <p:cNvSpPr/>
          <p:nvPr/>
        </p:nvSpPr>
        <p:spPr>
          <a:xfrm>
            <a:off x="7981750" y="4562361"/>
            <a:ext cx="3771425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历史模式匹配，实时风险监测与预警</a:t>
            </a:r>
            <a:endParaRPr lang="en-US" sz="900" dirty="0"/>
          </a:p>
        </p:txBody>
      </p:sp>
      <p:pic>
        <p:nvPicPr>
          <p:cNvPr id="50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7189" y="4990975"/>
            <a:ext cx="11277318" cy="428614"/>
          </a:xfrm>
          <a:prstGeom prst="rect">
            <a:avLst/>
          </a:prstGeom>
        </p:spPr>
      </p:pic>
      <p:sp>
        <p:nvSpPr>
          <p:cNvPr id="51" name="Text 37"/>
          <p:cNvSpPr/>
          <p:nvPr/>
        </p:nvSpPr>
        <p:spPr>
          <a:xfrm>
            <a:off x="457189" y="4990975"/>
            <a:ext cx="189504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采购管理</a:t>
            </a:r>
            <a:endParaRPr lang="en-US" sz="1050" dirty="0"/>
          </a:p>
        </p:txBody>
      </p:sp>
      <p:sp>
        <p:nvSpPr>
          <p:cNvPr id="52" name="Text 38"/>
          <p:cNvSpPr/>
          <p:nvPr/>
        </p:nvSpPr>
        <p:spPr>
          <a:xfrm>
            <a:off x="2343091" y="4990975"/>
            <a:ext cx="3771425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采购规划、询价、供应商选择</a:t>
            </a:r>
            <a:endParaRPr lang="en-US" sz="900" dirty="0"/>
          </a:p>
        </p:txBody>
      </p:sp>
      <p:sp>
        <p:nvSpPr>
          <p:cNvPr id="53" name="Text 39"/>
          <p:cNvSpPr/>
          <p:nvPr/>
        </p:nvSpPr>
        <p:spPr>
          <a:xfrm>
            <a:off x="6095848" y="4990975"/>
            <a:ext cx="189504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PM Agent</a:t>
            </a:r>
            <a:endParaRPr lang="en-US" sz="900" dirty="0"/>
          </a:p>
        </p:txBody>
      </p:sp>
      <p:sp>
        <p:nvSpPr>
          <p:cNvPr id="54" name="Text 40"/>
          <p:cNvSpPr/>
          <p:nvPr/>
        </p:nvSpPr>
        <p:spPr>
          <a:xfrm>
            <a:off x="7981750" y="4990975"/>
            <a:ext cx="3771425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供应商评估模板，合同条款合规检查</a:t>
            </a:r>
            <a:endParaRPr lang="en-US" sz="900" dirty="0"/>
          </a:p>
        </p:txBody>
      </p:sp>
      <p:sp>
        <p:nvSpPr>
          <p:cNvPr id="55" name="Text 41"/>
          <p:cNvSpPr/>
          <p:nvPr/>
        </p:nvSpPr>
        <p:spPr>
          <a:xfrm>
            <a:off x="457189" y="5419590"/>
            <a:ext cx="189504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干系人管理</a:t>
            </a:r>
            <a:endParaRPr lang="en-US" sz="1050" dirty="0"/>
          </a:p>
        </p:txBody>
      </p:sp>
      <p:sp>
        <p:nvSpPr>
          <p:cNvPr id="56" name="Text 42"/>
          <p:cNvSpPr/>
          <p:nvPr/>
        </p:nvSpPr>
        <p:spPr>
          <a:xfrm>
            <a:off x="2343091" y="5419590"/>
            <a:ext cx="3771425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干系人识别、参与度管理</a:t>
            </a:r>
            <a:endParaRPr lang="en-US" sz="900" dirty="0"/>
          </a:p>
        </p:txBody>
      </p:sp>
      <p:sp>
        <p:nvSpPr>
          <p:cNvPr id="57" name="Text 43"/>
          <p:cNvSpPr/>
          <p:nvPr/>
        </p:nvSpPr>
        <p:spPr>
          <a:xfrm>
            <a:off x="6095848" y="5419590"/>
            <a:ext cx="189504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沟通Agent</a:t>
            </a:r>
            <a:endParaRPr lang="en-US" sz="900" dirty="0"/>
          </a:p>
        </p:txBody>
      </p:sp>
      <p:sp>
        <p:nvSpPr>
          <p:cNvPr id="58" name="Text 44"/>
          <p:cNvSpPr/>
          <p:nvPr/>
        </p:nvSpPr>
        <p:spPr>
          <a:xfrm>
            <a:off x="7981750" y="5419590"/>
            <a:ext cx="3771425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干系人权力-利益矩阵自动生成，参与度评估</a:t>
            </a:r>
            <a:endParaRPr lang="en-US" sz="900" dirty="0"/>
          </a:p>
        </p:txBody>
      </p:sp>
      <p:pic>
        <p:nvPicPr>
          <p:cNvPr id="59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7189" y="5991075"/>
            <a:ext cx="11277318" cy="609585"/>
          </a:xfrm>
          <a:prstGeom prst="rect">
            <a:avLst/>
          </a:prstGeom>
        </p:spPr>
      </p:pic>
      <p:pic>
        <p:nvPicPr>
          <p:cNvPr id="60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1486" y="6133947"/>
            <a:ext cx="133347" cy="133347"/>
          </a:xfrm>
          <a:prstGeom prst="rect">
            <a:avLst/>
          </a:prstGeom>
        </p:spPr>
      </p:pic>
      <p:sp>
        <p:nvSpPr>
          <p:cNvPr id="61" name="Text 45"/>
          <p:cNvSpPr/>
          <p:nvPr/>
        </p:nvSpPr>
        <p:spPr>
          <a:xfrm>
            <a:off x="781030" y="6114897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核心洞察：</a:t>
            </a:r>
            <a:endParaRPr lang="en-US" sz="1050" dirty="0"/>
          </a:p>
        </p:txBody>
      </p:sp>
      <p:sp>
        <p:nvSpPr>
          <p:cNvPr id="62" name="Text 46"/>
          <p:cNvSpPr/>
          <p:nvPr/>
        </p:nvSpPr>
        <p:spPr>
          <a:xfrm>
            <a:off x="571486" y="6114897"/>
            <a:ext cx="10953095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PMBOK的十大知识领域中，每个领域都有明确的Agent赋能空间。Agent并非替代知识领域的管理，而是将管理者从重复性工作中解放出来，聚焦于需要人类判断力的决策环节。</a:t>
            </a:r>
            <a:endParaRPr lang="en-US" sz="10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文旅数字化项目管理大事记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981" y="1142971"/>
            <a:ext cx="19050" cy="5562461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2" y="1200120"/>
            <a:ext cx="152396" cy="152396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773" y="1142971"/>
            <a:ext cx="10667733" cy="990575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1257269" y="1333467"/>
            <a:ext cx="837798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2015-2018</a:t>
            </a:r>
            <a:endParaRPr lang="en-US" sz="1050" dirty="0"/>
          </a:p>
        </p:txBody>
      </p:sp>
      <p:sp>
        <p:nvSpPr>
          <p:cNvPr id="8" name="Text 2"/>
          <p:cNvSpPr/>
          <p:nvPr/>
        </p:nvSpPr>
        <p:spPr>
          <a:xfrm>
            <a:off x="1257269" y="1562061"/>
            <a:ext cx="10333986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智慧旅游试点阶段</a:t>
            </a:r>
            <a:endParaRPr lang="en-US" sz="1200" dirty="0"/>
          </a:p>
        </p:txBody>
      </p:sp>
      <p:sp>
        <p:nvSpPr>
          <p:cNvPr id="9" name="Text 3"/>
          <p:cNvSpPr/>
          <p:nvPr/>
        </p:nvSpPr>
        <p:spPr>
          <a:xfrm>
            <a:off x="1257269" y="1790655"/>
            <a:ext cx="1033398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首批智慧旅游试点城市启动，景区电子票务系统开始普及。项目管理以传统瀑布模式为主。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792" y="2343091"/>
            <a:ext cx="152396" cy="152396"/>
          </a:xfrm>
          <a:prstGeom prst="rect">
            <a:avLst/>
          </a:prstGeom>
        </p:spPr>
      </p:pic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773" y="2285943"/>
            <a:ext cx="10667733" cy="990575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1257269" y="2476438"/>
            <a:ext cx="837798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2019-2020</a:t>
            </a:r>
            <a:endParaRPr lang="en-US" sz="1050" dirty="0"/>
          </a:p>
        </p:txBody>
      </p:sp>
      <p:sp>
        <p:nvSpPr>
          <p:cNvPr id="13" name="Text 5"/>
          <p:cNvSpPr/>
          <p:nvPr/>
        </p:nvSpPr>
        <p:spPr>
          <a:xfrm>
            <a:off x="1257269" y="2705032"/>
            <a:ext cx="10333986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文旅融合与平台化</a:t>
            </a:r>
            <a:endParaRPr lang="en-US" sz="1200" dirty="0"/>
          </a:p>
        </p:txBody>
      </p:sp>
      <p:sp>
        <p:nvSpPr>
          <p:cNvPr id="14" name="Text 6"/>
          <p:cNvSpPr/>
          <p:nvPr/>
        </p:nvSpPr>
        <p:spPr>
          <a:xfrm>
            <a:off x="1257269" y="2933627"/>
            <a:ext cx="1033398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"一码游"等省级平台兴起。项目规模从百万级跃升至千万级。多供应商集成的项目管理挑战凸显。</a:t>
            </a:r>
            <a:endParaRPr lang="en-US" sz="1050" dirty="0"/>
          </a:p>
        </p:txBody>
      </p:sp>
      <p:pic>
        <p:nvPicPr>
          <p:cNvPr id="1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792" y="3486063"/>
            <a:ext cx="152396" cy="152396"/>
          </a:xfrm>
          <a:prstGeom prst="rect">
            <a:avLst/>
          </a:prstGeom>
        </p:spPr>
      </p:pic>
      <p:pic>
        <p:nvPicPr>
          <p:cNvPr id="1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6773" y="3428914"/>
            <a:ext cx="10667733" cy="990575"/>
          </a:xfrm>
          <a:prstGeom prst="rect">
            <a:avLst/>
          </a:prstGeom>
        </p:spPr>
      </p:pic>
      <p:sp>
        <p:nvSpPr>
          <p:cNvPr id="17" name="Text 7"/>
          <p:cNvSpPr/>
          <p:nvPr/>
        </p:nvSpPr>
        <p:spPr>
          <a:xfrm>
            <a:off x="1257269" y="3619410"/>
            <a:ext cx="837798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2021-2022</a:t>
            </a:r>
            <a:endParaRPr lang="en-US" sz="1050" dirty="0"/>
          </a:p>
        </p:txBody>
      </p:sp>
      <p:sp>
        <p:nvSpPr>
          <p:cNvPr id="18" name="Text 8"/>
          <p:cNvSpPr/>
          <p:nvPr/>
        </p:nvSpPr>
        <p:spPr>
          <a:xfrm>
            <a:off x="1257269" y="3848004"/>
            <a:ext cx="10333986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数字文博加速</a:t>
            </a:r>
            <a:endParaRPr lang="en-US" sz="1200" dirty="0"/>
          </a:p>
        </p:txBody>
      </p:sp>
      <p:sp>
        <p:nvSpPr>
          <p:cNvPr id="19" name="Text 9"/>
          <p:cNvSpPr/>
          <p:nvPr/>
        </p:nvSpPr>
        <p:spPr>
          <a:xfrm>
            <a:off x="1257269" y="4076598"/>
            <a:ext cx="1033398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云冈石窟数字化工程等标杆项目推进。数字孪生、VR/AR技术进入文博领域。项目管理开始探索敏捷+传统的混合方法。</a:t>
            </a:r>
            <a:endParaRPr lang="en-US" sz="1050" dirty="0"/>
          </a:p>
        </p:txBody>
      </p:sp>
      <p:pic>
        <p:nvPicPr>
          <p:cNvPr id="2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4792" y="4629034"/>
            <a:ext cx="152396" cy="152396"/>
          </a:xfrm>
          <a:prstGeom prst="rect">
            <a:avLst/>
          </a:prstGeom>
        </p:spPr>
      </p:pic>
      <p:pic>
        <p:nvPicPr>
          <p:cNvPr id="2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6773" y="4571886"/>
            <a:ext cx="10667733" cy="990575"/>
          </a:xfrm>
          <a:prstGeom prst="rect">
            <a:avLst/>
          </a:prstGeom>
        </p:spPr>
      </p:pic>
      <p:sp>
        <p:nvSpPr>
          <p:cNvPr id="22" name="Text 10"/>
          <p:cNvSpPr/>
          <p:nvPr/>
        </p:nvSpPr>
        <p:spPr>
          <a:xfrm>
            <a:off x="1257269" y="4762381"/>
            <a:ext cx="837798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2023-2024</a:t>
            </a:r>
            <a:endParaRPr lang="en-US" sz="1050" dirty="0"/>
          </a:p>
        </p:txBody>
      </p:sp>
      <p:sp>
        <p:nvSpPr>
          <p:cNvPr id="23" name="Text 11"/>
          <p:cNvSpPr/>
          <p:nvPr/>
        </p:nvSpPr>
        <p:spPr>
          <a:xfrm>
            <a:off x="1257269" y="4990975"/>
            <a:ext cx="10333986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AI管理工具涌现</a:t>
            </a:r>
            <a:endParaRPr lang="en-US" sz="1200" dirty="0"/>
          </a:p>
        </p:txBody>
      </p:sp>
      <p:sp>
        <p:nvSpPr>
          <p:cNvPr id="24" name="Text 12"/>
          <p:cNvSpPr/>
          <p:nvPr/>
        </p:nvSpPr>
        <p:spPr>
          <a:xfrm>
            <a:off x="1257269" y="5219570"/>
            <a:ext cx="1033398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CrewAI等多Agent框架成熟。agent-pm等项目管理专用工具出现。人机协同的项目管理模式开始被探索。</a:t>
            </a:r>
            <a:endParaRPr lang="en-US" sz="1050" dirty="0"/>
          </a:p>
        </p:txBody>
      </p:sp>
      <p:pic>
        <p:nvPicPr>
          <p:cNvPr id="25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4792" y="5772006"/>
            <a:ext cx="152396" cy="152396"/>
          </a:xfrm>
          <a:prstGeom prst="rect">
            <a:avLst/>
          </a:prstGeom>
        </p:spPr>
      </p:pic>
      <p:pic>
        <p:nvPicPr>
          <p:cNvPr id="26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66773" y="5714857"/>
            <a:ext cx="10667733" cy="990575"/>
          </a:xfrm>
          <a:prstGeom prst="rect">
            <a:avLst/>
          </a:prstGeom>
        </p:spPr>
      </p:pic>
      <p:sp>
        <p:nvSpPr>
          <p:cNvPr id="27" name="Text 13"/>
          <p:cNvSpPr/>
          <p:nvPr/>
        </p:nvSpPr>
        <p:spPr>
          <a:xfrm>
            <a:off x="1257269" y="5905352"/>
            <a:ext cx="504432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2025+</a:t>
            </a:r>
            <a:endParaRPr lang="en-US" sz="1050" dirty="0"/>
          </a:p>
        </p:txBody>
      </p:sp>
      <p:sp>
        <p:nvSpPr>
          <p:cNvPr id="28" name="Text 14"/>
          <p:cNvSpPr/>
          <p:nvPr/>
        </p:nvSpPr>
        <p:spPr>
          <a:xfrm>
            <a:off x="1257269" y="6133947"/>
            <a:ext cx="10333986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人机协同治理新范式确立</a:t>
            </a:r>
            <a:endParaRPr lang="en-US" sz="1200" dirty="0"/>
          </a:p>
        </p:txBody>
      </p:sp>
      <p:sp>
        <p:nvSpPr>
          <p:cNvPr id="29" name="Text 15"/>
          <p:cNvSpPr/>
          <p:nvPr/>
        </p:nvSpPr>
        <p:spPr>
          <a:xfrm>
            <a:off x="1257269" y="6362541"/>
            <a:ext cx="1033398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项目经理制+多Agent模型成为文旅数字化项目管理的新标准。PMO全面AI化转型。项目管理效率实现质的飞跃。</a:t>
            </a:r>
            <a:endParaRPr lang="en-US" sz="10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从传统PM到AI增强型PM的能力转型路径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3638459" cy="2524062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646" y="1371566"/>
            <a:ext cx="219070" cy="285743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47684" y="1800180"/>
            <a:ext cx="32666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传统项目经理</a:t>
            </a:r>
            <a:endParaRPr lang="en-US" sz="1200" dirty="0"/>
          </a:p>
        </p:txBody>
      </p:sp>
      <p:sp>
        <p:nvSpPr>
          <p:cNvPr id="7" name="Text 2"/>
          <p:cNvSpPr/>
          <p:nvPr/>
        </p:nvSpPr>
        <p:spPr>
          <a:xfrm>
            <a:off x="647684" y="2143071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手动制定WBS</a:t>
            </a:r>
            <a:endParaRPr lang="en-US" sz="1050" dirty="0"/>
          </a:p>
        </p:txBody>
      </p:sp>
      <p:sp>
        <p:nvSpPr>
          <p:cNvPr id="8" name="Text 3"/>
          <p:cNvSpPr/>
          <p:nvPr/>
        </p:nvSpPr>
        <p:spPr>
          <a:xfrm>
            <a:off x="647684" y="2371666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人工追踪进度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47684" y="2600260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经验驱动风险判断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647684" y="2828854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手工撰写周报月报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647684" y="3057449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Excel管理项目</a:t>
            </a:r>
            <a:endParaRPr lang="en-US" sz="1050" dirty="0"/>
          </a:p>
        </p:txBody>
      </p:sp>
      <p:sp>
        <p:nvSpPr>
          <p:cNvPr id="12" name="Text 7"/>
          <p:cNvSpPr/>
          <p:nvPr/>
        </p:nvSpPr>
        <p:spPr>
          <a:xfrm>
            <a:off x="647684" y="3286043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依赖个人记忆</a:t>
            </a:r>
            <a:endParaRPr lang="en-US" sz="10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143" y="1142971"/>
            <a:ext cx="3638459" cy="2524062"/>
          </a:xfrm>
          <a:prstGeom prst="rect">
            <a:avLst/>
          </a:prstGeom>
        </p:spPr>
      </p:pic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976" y="1371566"/>
            <a:ext cx="285743" cy="285743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4476638" y="1800180"/>
            <a:ext cx="32666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转型中</a:t>
            </a:r>
            <a:endParaRPr lang="en-US" sz="1200" dirty="0"/>
          </a:p>
        </p:txBody>
      </p:sp>
      <p:sp>
        <p:nvSpPr>
          <p:cNvPr id="16" name="Text 9"/>
          <p:cNvSpPr/>
          <p:nvPr/>
        </p:nvSpPr>
        <p:spPr>
          <a:xfrm>
            <a:off x="4476638" y="2143071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学习Agent工具使用</a:t>
            </a:r>
            <a:endParaRPr lang="en-US" sz="1050" dirty="0"/>
          </a:p>
        </p:txBody>
      </p:sp>
      <p:sp>
        <p:nvSpPr>
          <p:cNvPr id="17" name="Text 10"/>
          <p:cNvSpPr/>
          <p:nvPr/>
        </p:nvSpPr>
        <p:spPr>
          <a:xfrm>
            <a:off x="4476638" y="2371666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设计Agent角色与任务</a:t>
            </a:r>
            <a:endParaRPr lang="en-US" sz="1050" dirty="0"/>
          </a:p>
        </p:txBody>
      </p:sp>
      <p:sp>
        <p:nvSpPr>
          <p:cNvPr id="18" name="Text 11"/>
          <p:cNvSpPr/>
          <p:nvPr/>
        </p:nvSpPr>
        <p:spPr>
          <a:xfrm>
            <a:off x="4476638" y="2600260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建立数据驱动思维</a:t>
            </a:r>
            <a:endParaRPr lang="en-US" sz="1050" dirty="0"/>
          </a:p>
        </p:txBody>
      </p:sp>
      <p:sp>
        <p:nvSpPr>
          <p:cNvPr id="19" name="Text 12"/>
          <p:cNvSpPr/>
          <p:nvPr/>
        </p:nvSpPr>
        <p:spPr>
          <a:xfrm>
            <a:off x="4476638" y="2828854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培养AI判断力</a:t>
            </a:r>
            <a:endParaRPr lang="en-US" sz="1050" dirty="0"/>
          </a:p>
        </p:txBody>
      </p:sp>
      <p:sp>
        <p:nvSpPr>
          <p:cNvPr id="20" name="Text 13"/>
          <p:cNvSpPr/>
          <p:nvPr/>
        </p:nvSpPr>
        <p:spPr>
          <a:xfrm>
            <a:off x="4476638" y="3057449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从操作者到指挥者</a:t>
            </a:r>
            <a:endParaRPr lang="en-US" sz="1050" dirty="0"/>
          </a:p>
        </p:txBody>
      </p:sp>
      <p:sp>
        <p:nvSpPr>
          <p:cNvPr id="21" name="Text 14"/>
          <p:cNvSpPr/>
          <p:nvPr/>
        </p:nvSpPr>
        <p:spPr>
          <a:xfrm>
            <a:off x="4476638" y="3286043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建设项目知识库</a:t>
            </a:r>
            <a:endParaRPr lang="en-US" sz="1050" dirty="0"/>
          </a:p>
        </p:txBody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5572" y="1142971"/>
            <a:ext cx="3638459" cy="2524062"/>
          </a:xfrm>
          <a:prstGeom prst="rect">
            <a:avLst/>
          </a:prstGeom>
        </p:spPr>
      </p:pic>
      <p:pic>
        <p:nvPicPr>
          <p:cNvPr id="2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81930" y="1371566"/>
            <a:ext cx="285743" cy="285743"/>
          </a:xfrm>
          <a:prstGeom prst="rect">
            <a:avLst/>
          </a:prstGeom>
        </p:spPr>
      </p:pic>
      <p:sp>
        <p:nvSpPr>
          <p:cNvPr id="24" name="Text 15"/>
          <p:cNvSpPr/>
          <p:nvPr/>
        </p:nvSpPr>
        <p:spPr>
          <a:xfrm>
            <a:off x="8296068" y="1800180"/>
            <a:ext cx="32666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AI增强型项目经理</a:t>
            </a:r>
            <a:endParaRPr lang="en-US" sz="1200" dirty="0"/>
          </a:p>
        </p:txBody>
      </p:sp>
      <p:sp>
        <p:nvSpPr>
          <p:cNvPr id="25" name="Text 16"/>
          <p:cNvSpPr/>
          <p:nvPr/>
        </p:nvSpPr>
        <p:spPr>
          <a:xfrm>
            <a:off x="8296068" y="2143071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Agent自动生成WBS，PM审核</a:t>
            </a:r>
            <a:endParaRPr lang="en-US" sz="1050" dirty="0"/>
          </a:p>
        </p:txBody>
      </p:sp>
      <p:sp>
        <p:nvSpPr>
          <p:cNvPr id="26" name="Text 17"/>
          <p:cNvSpPr/>
          <p:nvPr/>
        </p:nvSpPr>
        <p:spPr>
          <a:xfrm>
            <a:off x="8296068" y="2371666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实时数据驾驶舱监控</a:t>
            </a:r>
            <a:endParaRPr lang="en-US" sz="1050" dirty="0"/>
          </a:p>
        </p:txBody>
      </p:sp>
      <p:sp>
        <p:nvSpPr>
          <p:cNvPr id="27" name="Text 18"/>
          <p:cNvSpPr/>
          <p:nvPr/>
        </p:nvSpPr>
        <p:spPr>
          <a:xfrm>
            <a:off x="8296068" y="2600260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数据+直觉双重驱动决策</a:t>
            </a:r>
            <a:endParaRPr lang="en-US" sz="1050" dirty="0"/>
          </a:p>
        </p:txBody>
      </p:sp>
      <p:sp>
        <p:nvSpPr>
          <p:cNvPr id="28" name="Text 19"/>
          <p:cNvSpPr/>
          <p:nvPr/>
        </p:nvSpPr>
        <p:spPr>
          <a:xfrm>
            <a:off x="8296068" y="2828854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Agent自动生成报告，PM审核</a:t>
            </a:r>
            <a:endParaRPr lang="en-US" sz="1050" dirty="0"/>
          </a:p>
        </p:txBody>
      </p:sp>
      <p:sp>
        <p:nvSpPr>
          <p:cNvPr id="29" name="Text 20"/>
          <p:cNvSpPr/>
          <p:nvPr/>
        </p:nvSpPr>
        <p:spPr>
          <a:xfrm>
            <a:off x="8296068" y="3057449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多Agent协作管理项目</a:t>
            </a:r>
            <a:endParaRPr lang="en-US" sz="1050" dirty="0"/>
          </a:p>
        </p:txBody>
      </p:sp>
      <p:sp>
        <p:nvSpPr>
          <p:cNvPr id="30" name="Text 21"/>
          <p:cNvSpPr/>
          <p:nvPr/>
        </p:nvSpPr>
        <p:spPr>
          <a:xfrm>
            <a:off x="8296068" y="3286043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知识库持续学习和复用</a:t>
            </a:r>
            <a:endParaRPr lang="en-US" sz="1050" dirty="0"/>
          </a:p>
        </p:txBody>
      </p:sp>
      <p:pic>
        <p:nvPicPr>
          <p:cNvPr id="3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3895628"/>
            <a:ext cx="11277318" cy="1676358"/>
          </a:xfrm>
          <a:prstGeom prst="rect">
            <a:avLst/>
          </a:prstGeom>
        </p:spPr>
      </p:pic>
      <p:sp>
        <p:nvSpPr>
          <p:cNvPr id="32" name="Text 22"/>
          <p:cNvSpPr/>
          <p:nvPr/>
        </p:nvSpPr>
        <p:spPr>
          <a:xfrm>
            <a:off x="685783" y="4124222"/>
            <a:ext cx="1082927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BBF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转型的三个关键跃迁</a:t>
            </a:r>
            <a:endParaRPr lang="en-US" sz="1350" dirty="0"/>
          </a:p>
        </p:txBody>
      </p:sp>
      <p:pic>
        <p:nvPicPr>
          <p:cNvPr id="3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24042" y="4581410"/>
            <a:ext cx="228594" cy="228594"/>
          </a:xfrm>
          <a:prstGeom prst="rect">
            <a:avLst/>
          </a:prstGeom>
        </p:spPr>
      </p:pic>
      <p:sp>
        <p:nvSpPr>
          <p:cNvPr id="34" name="Text 23"/>
          <p:cNvSpPr/>
          <p:nvPr/>
        </p:nvSpPr>
        <p:spPr>
          <a:xfrm>
            <a:off x="685783" y="4924302"/>
            <a:ext cx="351425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认知跃迁</a:t>
            </a:r>
            <a:endParaRPr lang="en-US" sz="1050" dirty="0"/>
          </a:p>
        </p:txBody>
      </p:sp>
      <p:sp>
        <p:nvSpPr>
          <p:cNvPr id="35" name="Text 24"/>
          <p:cNvSpPr/>
          <p:nvPr/>
        </p:nvSpPr>
        <p:spPr>
          <a:xfrm>
            <a:off x="685783" y="5152896"/>
            <a:ext cx="351425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从"我一个人管项目"到"我指挥AI团队管项目"</a:t>
            </a:r>
            <a:endParaRPr lang="en-US" sz="1050" dirty="0"/>
          </a:p>
        </p:txBody>
      </p:sp>
      <p:pic>
        <p:nvPicPr>
          <p:cNvPr id="36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81550" y="4581410"/>
            <a:ext cx="228594" cy="228594"/>
          </a:xfrm>
          <a:prstGeom prst="rect">
            <a:avLst/>
          </a:prstGeom>
        </p:spPr>
      </p:pic>
      <p:sp>
        <p:nvSpPr>
          <p:cNvPr id="37" name="Text 25"/>
          <p:cNvSpPr/>
          <p:nvPr/>
        </p:nvSpPr>
        <p:spPr>
          <a:xfrm>
            <a:off x="4343291" y="4924302"/>
            <a:ext cx="351425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工具跃迁</a:t>
            </a:r>
            <a:endParaRPr lang="en-US" sz="1050" dirty="0"/>
          </a:p>
        </p:txBody>
      </p:sp>
      <p:sp>
        <p:nvSpPr>
          <p:cNvPr id="38" name="Text 26"/>
          <p:cNvSpPr/>
          <p:nvPr/>
        </p:nvSpPr>
        <p:spPr>
          <a:xfrm>
            <a:off x="4343291" y="5152896"/>
            <a:ext cx="351425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从Excel/Project到CrewAI/agent-pm多Agent工具链</a:t>
            </a:r>
            <a:endParaRPr lang="en-US" sz="1050" dirty="0"/>
          </a:p>
        </p:txBody>
      </p:sp>
      <p:pic>
        <p:nvPicPr>
          <p:cNvPr id="39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39059" y="4581410"/>
            <a:ext cx="228594" cy="228594"/>
          </a:xfrm>
          <a:prstGeom prst="rect">
            <a:avLst/>
          </a:prstGeom>
        </p:spPr>
      </p:pic>
      <p:sp>
        <p:nvSpPr>
          <p:cNvPr id="40" name="Text 27"/>
          <p:cNvSpPr/>
          <p:nvPr/>
        </p:nvSpPr>
        <p:spPr>
          <a:xfrm>
            <a:off x="8000800" y="4924302"/>
            <a:ext cx="351425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价值跃迁</a:t>
            </a:r>
            <a:endParaRPr lang="en-US" sz="1050" dirty="0"/>
          </a:p>
        </p:txBody>
      </p:sp>
      <p:sp>
        <p:nvSpPr>
          <p:cNvPr id="41" name="Text 28"/>
          <p:cNvSpPr/>
          <p:nvPr/>
        </p:nvSpPr>
        <p:spPr>
          <a:xfrm>
            <a:off x="8000800" y="5152896"/>
            <a:ext cx="351425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从"管进度成本"到"管决策质量和组织知识资产"</a:t>
            </a:r>
            <a:endParaRPr lang="en-US" sz="10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文旅数字化项目常见风险TOP10与Agent应对策略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5562461" cy="80008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09585" y="1295368"/>
            <a:ext cx="733026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1. 需求蔓延</a:t>
            </a:r>
            <a:endParaRPr lang="en-US" sz="1050" dirty="0"/>
          </a:p>
        </p:txBody>
      </p:sp>
      <p:sp>
        <p:nvSpPr>
          <p:cNvPr id="6" name="Text 2"/>
          <p:cNvSpPr/>
          <p:nvPr/>
        </p:nvSpPr>
        <p:spPr>
          <a:xfrm>
            <a:off x="609585" y="1485863"/>
            <a:ext cx="138071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需求不断追加导致范围失控</a:t>
            </a:r>
            <a:endParaRPr lang="en-US" sz="9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065" y="1257269"/>
            <a:ext cx="495288" cy="19049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486263" y="1276318"/>
            <a:ext cx="35203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EF444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高概率</a:t>
            </a:r>
            <a:endParaRPr lang="en-US" sz="900" dirty="0"/>
          </a:p>
        </p:txBody>
      </p:sp>
      <p:sp>
        <p:nvSpPr>
          <p:cNvPr id="9" name="Text 4"/>
          <p:cNvSpPr/>
          <p:nvPr/>
        </p:nvSpPr>
        <p:spPr>
          <a:xfrm>
            <a:off x="609585" y="1676358"/>
            <a:ext cx="530491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Agent应对：</a:t>
            </a:r>
            <a:pPr algn="l" indent="0" marL="0">
              <a:buNone/>
            </a:pPr>
            <a:r>
              <a:rPr lang="en-US" sz="90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需求Agent自动检测范围蔓延，生成变更影响分析</a:t>
            </a:r>
            <a:endParaRPr lang="en-US" sz="9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046" y="1142971"/>
            <a:ext cx="5562461" cy="80008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324442" y="1295368"/>
            <a:ext cx="1133066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2. 供应商交付延迟</a:t>
            </a:r>
            <a:endParaRPr lang="en-US" sz="1050" dirty="0"/>
          </a:p>
        </p:txBody>
      </p:sp>
      <p:sp>
        <p:nvSpPr>
          <p:cNvPr id="12" name="Text 6"/>
          <p:cNvSpPr/>
          <p:nvPr/>
        </p:nvSpPr>
        <p:spPr>
          <a:xfrm>
            <a:off x="6324442" y="1485863"/>
            <a:ext cx="12664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关键供应商未能按时交付</a:t>
            </a:r>
            <a:endParaRPr lang="en-US" sz="9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24922" y="1257269"/>
            <a:ext cx="495288" cy="190495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1201120" y="1276318"/>
            <a:ext cx="35203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EF444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高概率</a:t>
            </a:r>
            <a:endParaRPr lang="en-US" sz="900" dirty="0"/>
          </a:p>
        </p:txBody>
      </p:sp>
      <p:sp>
        <p:nvSpPr>
          <p:cNvPr id="15" name="Text 8"/>
          <p:cNvSpPr/>
          <p:nvPr/>
        </p:nvSpPr>
        <p:spPr>
          <a:xfrm>
            <a:off x="6324442" y="1676358"/>
            <a:ext cx="530491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Agent应对：</a:t>
            </a:r>
            <a:pPr algn="l" indent="0" marL="0">
              <a:buNone/>
            </a:pPr>
            <a:r>
              <a:rPr lang="en-US" sz="90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进度Agent实时追踪供应商里程碑，提前预警</a:t>
            </a:r>
            <a:endParaRPr lang="en-US" sz="900" dirty="0"/>
          </a:p>
        </p:txBody>
      </p:sp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2095448"/>
            <a:ext cx="5562461" cy="800080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609585" y="2247844"/>
            <a:ext cx="999719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3. 系统集成失败</a:t>
            </a:r>
            <a:endParaRPr lang="en-US" sz="1050" dirty="0"/>
          </a:p>
        </p:txBody>
      </p:sp>
      <p:sp>
        <p:nvSpPr>
          <p:cNvPr id="18" name="Text 10"/>
          <p:cNvSpPr/>
          <p:nvPr/>
        </p:nvSpPr>
        <p:spPr>
          <a:xfrm>
            <a:off x="609585" y="2438339"/>
            <a:ext cx="11521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多系统数据互通不成功</a:t>
            </a:r>
            <a:endParaRPr lang="en-US" sz="900" dirty="0"/>
          </a:p>
        </p:txBody>
      </p:sp>
      <p:pic>
        <p:nvPicPr>
          <p:cNvPr id="1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5768" y="2209745"/>
            <a:ext cx="609585" cy="190495"/>
          </a:xfrm>
          <a:prstGeom prst="rect">
            <a:avLst/>
          </a:prstGeom>
        </p:spPr>
      </p:pic>
      <p:sp>
        <p:nvSpPr>
          <p:cNvPr id="20" name="Text 11"/>
          <p:cNvSpPr/>
          <p:nvPr/>
        </p:nvSpPr>
        <p:spPr>
          <a:xfrm>
            <a:off x="5371966" y="2228794"/>
            <a:ext cx="46633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F9731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中高概率</a:t>
            </a:r>
            <a:endParaRPr lang="en-US" sz="900" dirty="0"/>
          </a:p>
        </p:txBody>
      </p:sp>
      <p:sp>
        <p:nvSpPr>
          <p:cNvPr id="21" name="Text 12"/>
          <p:cNvSpPr/>
          <p:nvPr/>
        </p:nvSpPr>
        <p:spPr>
          <a:xfrm>
            <a:off x="609585" y="2628834"/>
            <a:ext cx="530491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Agent应对：</a:t>
            </a:r>
            <a:pPr algn="l" indent="0" marL="0">
              <a:buNone/>
            </a:pPr>
            <a:r>
              <a:rPr lang="en-US" sz="90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测试Agent持续执行集成测试，质量Agent审查接口规范</a:t>
            </a:r>
            <a:endParaRPr lang="en-US" sz="900" dirty="0"/>
          </a:p>
        </p:txBody>
      </p:sp>
      <p:pic>
        <p:nvPicPr>
          <p:cNvPr id="2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2046" y="2095448"/>
            <a:ext cx="5562461" cy="800080"/>
          </a:xfrm>
          <a:prstGeom prst="rect">
            <a:avLst/>
          </a:prstGeom>
        </p:spPr>
      </p:pic>
      <p:sp>
        <p:nvSpPr>
          <p:cNvPr id="23" name="Text 13"/>
          <p:cNvSpPr/>
          <p:nvPr/>
        </p:nvSpPr>
        <p:spPr>
          <a:xfrm>
            <a:off x="6324442" y="2247844"/>
            <a:ext cx="999719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4. 核心人员流失</a:t>
            </a:r>
            <a:endParaRPr lang="en-US" sz="1050" dirty="0"/>
          </a:p>
        </p:txBody>
      </p:sp>
      <p:sp>
        <p:nvSpPr>
          <p:cNvPr id="24" name="Text 14"/>
          <p:cNvSpPr/>
          <p:nvPr/>
        </p:nvSpPr>
        <p:spPr>
          <a:xfrm>
            <a:off x="6324442" y="2438339"/>
            <a:ext cx="12664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关键技术或业务人员离职</a:t>
            </a:r>
            <a:endParaRPr lang="en-US" sz="900" dirty="0"/>
          </a:p>
        </p:txBody>
      </p:sp>
      <p:pic>
        <p:nvPicPr>
          <p:cNvPr id="25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24922" y="2209745"/>
            <a:ext cx="495288" cy="190495"/>
          </a:xfrm>
          <a:prstGeom prst="rect">
            <a:avLst/>
          </a:prstGeom>
        </p:spPr>
      </p:pic>
      <p:sp>
        <p:nvSpPr>
          <p:cNvPr id="26" name="Text 15"/>
          <p:cNvSpPr/>
          <p:nvPr/>
        </p:nvSpPr>
        <p:spPr>
          <a:xfrm>
            <a:off x="11201120" y="2228794"/>
            <a:ext cx="35203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F9731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中概率</a:t>
            </a:r>
            <a:endParaRPr lang="en-US" sz="900" dirty="0"/>
          </a:p>
        </p:txBody>
      </p:sp>
      <p:sp>
        <p:nvSpPr>
          <p:cNvPr id="27" name="Text 16"/>
          <p:cNvSpPr/>
          <p:nvPr/>
        </p:nvSpPr>
        <p:spPr>
          <a:xfrm>
            <a:off x="6324442" y="2628834"/>
            <a:ext cx="530491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Agent应对：</a:t>
            </a:r>
            <a:pPr algn="l" indent="0" marL="0">
              <a:buNone/>
            </a:pPr>
            <a:r>
              <a:rPr lang="en-US" sz="90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知识Agent确保文档完整，降低人员离职影响</a:t>
            </a:r>
            <a:endParaRPr lang="en-US" sz="900" dirty="0"/>
          </a:p>
        </p:txBody>
      </p:sp>
      <p:pic>
        <p:nvPicPr>
          <p:cNvPr id="28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189" y="3047924"/>
            <a:ext cx="5562461" cy="800080"/>
          </a:xfrm>
          <a:prstGeom prst="rect">
            <a:avLst/>
          </a:prstGeom>
        </p:spPr>
      </p:pic>
      <p:sp>
        <p:nvSpPr>
          <p:cNvPr id="29" name="Text 17"/>
          <p:cNvSpPr/>
          <p:nvPr/>
        </p:nvSpPr>
        <p:spPr>
          <a:xfrm>
            <a:off x="609585" y="3200320"/>
            <a:ext cx="999719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5. 审批流程过长</a:t>
            </a:r>
            <a:endParaRPr lang="en-US" sz="1050" dirty="0"/>
          </a:p>
        </p:txBody>
      </p:sp>
      <p:sp>
        <p:nvSpPr>
          <p:cNvPr id="30" name="Text 18"/>
          <p:cNvSpPr/>
          <p:nvPr/>
        </p:nvSpPr>
        <p:spPr>
          <a:xfrm>
            <a:off x="609585" y="3390815"/>
            <a:ext cx="11521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政府审批导致进度延迟</a:t>
            </a:r>
            <a:endParaRPr lang="en-US" sz="900" dirty="0"/>
          </a:p>
        </p:txBody>
      </p:sp>
      <p:pic>
        <p:nvPicPr>
          <p:cNvPr id="31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10065" y="3162221"/>
            <a:ext cx="495288" cy="190495"/>
          </a:xfrm>
          <a:prstGeom prst="rect">
            <a:avLst/>
          </a:prstGeom>
        </p:spPr>
      </p:pic>
      <p:sp>
        <p:nvSpPr>
          <p:cNvPr id="32" name="Text 19"/>
          <p:cNvSpPr/>
          <p:nvPr/>
        </p:nvSpPr>
        <p:spPr>
          <a:xfrm>
            <a:off x="5486263" y="3181270"/>
            <a:ext cx="35203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A8A0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中概率</a:t>
            </a:r>
            <a:endParaRPr lang="en-US" sz="900" dirty="0"/>
          </a:p>
        </p:txBody>
      </p:sp>
      <p:sp>
        <p:nvSpPr>
          <p:cNvPr id="33" name="Text 20"/>
          <p:cNvSpPr/>
          <p:nvPr/>
        </p:nvSpPr>
        <p:spPr>
          <a:xfrm>
            <a:off x="609585" y="3581310"/>
            <a:ext cx="530491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Agent应对：</a:t>
            </a:r>
            <a:pPr algn="l" indent="0" marL="0">
              <a:buNone/>
            </a:pPr>
            <a:r>
              <a:rPr lang="en-US" sz="90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进度Agent在计划中预留审批缓冲时间</a:t>
            </a:r>
            <a:endParaRPr lang="en-US" sz="900" dirty="0"/>
          </a:p>
        </p:txBody>
      </p:sp>
      <p:pic>
        <p:nvPicPr>
          <p:cNvPr id="34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72046" y="3047924"/>
            <a:ext cx="5562461" cy="800080"/>
          </a:xfrm>
          <a:prstGeom prst="rect">
            <a:avLst/>
          </a:prstGeom>
        </p:spPr>
      </p:pic>
      <p:sp>
        <p:nvSpPr>
          <p:cNvPr id="35" name="Text 21"/>
          <p:cNvSpPr/>
          <p:nvPr/>
        </p:nvSpPr>
        <p:spPr>
          <a:xfrm>
            <a:off x="6324442" y="3200320"/>
            <a:ext cx="999719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6. 数据质量问题</a:t>
            </a:r>
            <a:endParaRPr lang="en-US" sz="1050" dirty="0"/>
          </a:p>
        </p:txBody>
      </p:sp>
      <p:sp>
        <p:nvSpPr>
          <p:cNvPr id="36" name="Text 22"/>
          <p:cNvSpPr/>
          <p:nvPr/>
        </p:nvSpPr>
        <p:spPr>
          <a:xfrm>
            <a:off x="6324442" y="3390815"/>
            <a:ext cx="12664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历史数据不完整或不准确</a:t>
            </a:r>
            <a:endParaRPr lang="en-US" sz="900" dirty="0"/>
          </a:p>
        </p:txBody>
      </p:sp>
      <p:pic>
        <p:nvPicPr>
          <p:cNvPr id="37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124922" y="3162221"/>
            <a:ext cx="495288" cy="190495"/>
          </a:xfrm>
          <a:prstGeom prst="rect">
            <a:avLst/>
          </a:prstGeom>
        </p:spPr>
      </p:pic>
      <p:sp>
        <p:nvSpPr>
          <p:cNvPr id="38" name="Text 23"/>
          <p:cNvSpPr/>
          <p:nvPr/>
        </p:nvSpPr>
        <p:spPr>
          <a:xfrm>
            <a:off x="11201120" y="3181270"/>
            <a:ext cx="35203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A8A0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中概率</a:t>
            </a:r>
            <a:endParaRPr lang="en-US" sz="900" dirty="0"/>
          </a:p>
        </p:txBody>
      </p:sp>
      <p:sp>
        <p:nvSpPr>
          <p:cNvPr id="39" name="Text 24"/>
          <p:cNvSpPr/>
          <p:nvPr/>
        </p:nvSpPr>
        <p:spPr>
          <a:xfrm>
            <a:off x="6324442" y="3581310"/>
            <a:ext cx="530491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Agent应对：</a:t>
            </a:r>
            <a:pPr algn="l" indent="0" marL="0">
              <a:buNone/>
            </a:pPr>
            <a:r>
              <a:rPr lang="en-US" sz="90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质量Agent在数据迁移前执行完整性检查</a:t>
            </a:r>
            <a:endParaRPr lang="en-US" sz="900" dirty="0"/>
          </a:p>
        </p:txBody>
      </p:sp>
      <p:pic>
        <p:nvPicPr>
          <p:cNvPr id="40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7189" y="4000400"/>
            <a:ext cx="5562461" cy="800080"/>
          </a:xfrm>
          <a:prstGeom prst="rect">
            <a:avLst/>
          </a:prstGeom>
        </p:spPr>
      </p:pic>
      <p:sp>
        <p:nvSpPr>
          <p:cNvPr id="41" name="Text 25"/>
          <p:cNvSpPr/>
          <p:nvPr/>
        </p:nvSpPr>
        <p:spPr>
          <a:xfrm>
            <a:off x="609585" y="4152796"/>
            <a:ext cx="999719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7. 技术选型失误</a:t>
            </a:r>
            <a:endParaRPr lang="en-US" sz="1050" dirty="0"/>
          </a:p>
        </p:txBody>
      </p:sp>
      <p:sp>
        <p:nvSpPr>
          <p:cNvPr id="42" name="Text 26"/>
          <p:cNvSpPr/>
          <p:nvPr/>
        </p:nvSpPr>
        <p:spPr>
          <a:xfrm>
            <a:off x="609585" y="4343291"/>
            <a:ext cx="11521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选用的技术方案不成熟</a:t>
            </a:r>
            <a:endParaRPr lang="en-US" sz="900" dirty="0"/>
          </a:p>
        </p:txBody>
      </p:sp>
      <p:pic>
        <p:nvPicPr>
          <p:cNvPr id="43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95768" y="4114697"/>
            <a:ext cx="609585" cy="190495"/>
          </a:xfrm>
          <a:prstGeom prst="rect">
            <a:avLst/>
          </a:prstGeom>
        </p:spPr>
      </p:pic>
      <p:sp>
        <p:nvSpPr>
          <p:cNvPr id="44" name="Text 27"/>
          <p:cNvSpPr/>
          <p:nvPr/>
        </p:nvSpPr>
        <p:spPr>
          <a:xfrm>
            <a:off x="5371966" y="4133747"/>
            <a:ext cx="46633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中低概率</a:t>
            </a:r>
            <a:endParaRPr lang="en-US" sz="900" dirty="0"/>
          </a:p>
        </p:txBody>
      </p:sp>
      <p:sp>
        <p:nvSpPr>
          <p:cNvPr id="45" name="Text 28"/>
          <p:cNvSpPr/>
          <p:nvPr/>
        </p:nvSpPr>
        <p:spPr>
          <a:xfrm>
            <a:off x="609585" y="4533787"/>
            <a:ext cx="530491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Agent应对：</a:t>
            </a:r>
            <a:pPr algn="l" indent="0" marL="0">
              <a:buNone/>
            </a:pPr>
            <a:r>
              <a:rPr lang="en-US" sz="90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风险Agent匹配历史技术选型失败案例</a:t>
            </a:r>
            <a:endParaRPr lang="en-US" sz="900" dirty="0"/>
          </a:p>
        </p:txBody>
      </p:sp>
      <p:pic>
        <p:nvPicPr>
          <p:cNvPr id="46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72046" y="4000400"/>
            <a:ext cx="5562461" cy="800080"/>
          </a:xfrm>
          <a:prstGeom prst="rect">
            <a:avLst/>
          </a:prstGeom>
        </p:spPr>
      </p:pic>
      <p:sp>
        <p:nvSpPr>
          <p:cNvPr id="47" name="Text 29"/>
          <p:cNvSpPr/>
          <p:nvPr/>
        </p:nvSpPr>
        <p:spPr>
          <a:xfrm>
            <a:off x="6324442" y="4152796"/>
            <a:ext cx="733026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8. 成本超支</a:t>
            </a:r>
            <a:endParaRPr lang="en-US" sz="1050" dirty="0"/>
          </a:p>
        </p:txBody>
      </p:sp>
      <p:sp>
        <p:nvSpPr>
          <p:cNvPr id="48" name="Text 30"/>
          <p:cNvSpPr/>
          <p:nvPr/>
        </p:nvSpPr>
        <p:spPr>
          <a:xfrm>
            <a:off x="6324442" y="4343291"/>
            <a:ext cx="11521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预算控制不力导致超支</a:t>
            </a:r>
            <a:endParaRPr lang="en-US" sz="900" dirty="0"/>
          </a:p>
        </p:txBody>
      </p:sp>
      <p:pic>
        <p:nvPicPr>
          <p:cNvPr id="49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124922" y="4114697"/>
            <a:ext cx="495288" cy="190495"/>
          </a:xfrm>
          <a:prstGeom prst="rect">
            <a:avLst/>
          </a:prstGeom>
        </p:spPr>
      </p:pic>
      <p:sp>
        <p:nvSpPr>
          <p:cNvPr id="50" name="Text 31"/>
          <p:cNvSpPr/>
          <p:nvPr/>
        </p:nvSpPr>
        <p:spPr>
          <a:xfrm>
            <a:off x="11201120" y="4133747"/>
            <a:ext cx="35203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中概率</a:t>
            </a:r>
            <a:endParaRPr lang="en-US" sz="900" dirty="0"/>
          </a:p>
        </p:txBody>
      </p:sp>
      <p:sp>
        <p:nvSpPr>
          <p:cNvPr id="51" name="Text 32"/>
          <p:cNvSpPr/>
          <p:nvPr/>
        </p:nvSpPr>
        <p:spPr>
          <a:xfrm>
            <a:off x="6324442" y="4533787"/>
            <a:ext cx="530491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Agent应对：</a:t>
            </a:r>
            <a:pPr algn="l" indent="0" marL="0">
              <a:buNone/>
            </a:pPr>
            <a:r>
              <a:rPr lang="en-US" sz="90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进度Agent执行EVM分析，成本偏差超8%自动告警</a:t>
            </a:r>
            <a:endParaRPr lang="en-US" sz="900" dirty="0"/>
          </a:p>
        </p:txBody>
      </p:sp>
      <p:pic>
        <p:nvPicPr>
          <p:cNvPr id="52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7189" y="4952876"/>
            <a:ext cx="5562461" cy="800080"/>
          </a:xfrm>
          <a:prstGeom prst="rect">
            <a:avLst/>
          </a:prstGeom>
        </p:spPr>
      </p:pic>
      <p:sp>
        <p:nvSpPr>
          <p:cNvPr id="53" name="Text 33"/>
          <p:cNvSpPr/>
          <p:nvPr/>
        </p:nvSpPr>
        <p:spPr>
          <a:xfrm>
            <a:off x="609585" y="5105272"/>
            <a:ext cx="999719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9. 文物安全风险</a:t>
            </a:r>
            <a:endParaRPr lang="en-US" sz="1050" dirty="0"/>
          </a:p>
        </p:txBody>
      </p:sp>
      <p:sp>
        <p:nvSpPr>
          <p:cNvPr id="54" name="Text 34"/>
          <p:cNvSpPr/>
          <p:nvPr/>
        </p:nvSpPr>
        <p:spPr>
          <a:xfrm>
            <a:off x="609585" y="5295768"/>
            <a:ext cx="12664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施工或操作危及文保单位</a:t>
            </a:r>
            <a:endParaRPr lang="en-US" sz="900" dirty="0"/>
          </a:p>
        </p:txBody>
      </p:sp>
      <p:pic>
        <p:nvPicPr>
          <p:cNvPr id="55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067173" y="5067173"/>
            <a:ext cx="838179" cy="190495"/>
          </a:xfrm>
          <a:prstGeom prst="rect">
            <a:avLst/>
          </a:prstGeom>
        </p:spPr>
      </p:pic>
      <p:sp>
        <p:nvSpPr>
          <p:cNvPr id="56" name="Text 35"/>
          <p:cNvSpPr/>
          <p:nvPr/>
        </p:nvSpPr>
        <p:spPr>
          <a:xfrm>
            <a:off x="5143371" y="5086223"/>
            <a:ext cx="694927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低概率高影响</a:t>
            </a:r>
            <a:endParaRPr lang="en-US" sz="900" dirty="0"/>
          </a:p>
        </p:txBody>
      </p:sp>
      <p:sp>
        <p:nvSpPr>
          <p:cNvPr id="57" name="Text 36"/>
          <p:cNvSpPr/>
          <p:nvPr/>
        </p:nvSpPr>
        <p:spPr>
          <a:xfrm>
            <a:off x="609585" y="5486263"/>
            <a:ext cx="530491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Agent应对：</a:t>
            </a:r>
            <a:pPr algn="l" indent="0" marL="0">
              <a:buNone/>
            </a:pPr>
            <a:r>
              <a:rPr lang="en-US" sz="90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风险Agent设置文物安全最高预警级别</a:t>
            </a:r>
            <a:endParaRPr lang="en-US" sz="900" dirty="0"/>
          </a:p>
        </p:txBody>
      </p:sp>
      <p:pic>
        <p:nvPicPr>
          <p:cNvPr id="58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172046" y="4952876"/>
            <a:ext cx="5562461" cy="800080"/>
          </a:xfrm>
          <a:prstGeom prst="rect">
            <a:avLst/>
          </a:prstGeom>
        </p:spPr>
      </p:pic>
      <p:sp>
        <p:nvSpPr>
          <p:cNvPr id="59" name="Text 37"/>
          <p:cNvSpPr/>
          <p:nvPr/>
        </p:nvSpPr>
        <p:spPr>
          <a:xfrm>
            <a:off x="6324442" y="5105272"/>
            <a:ext cx="82827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10. 舆情风险</a:t>
            </a:r>
            <a:endParaRPr lang="en-US" sz="1050" dirty="0"/>
          </a:p>
        </p:txBody>
      </p:sp>
      <p:sp>
        <p:nvSpPr>
          <p:cNvPr id="60" name="Text 38"/>
          <p:cNvSpPr/>
          <p:nvPr/>
        </p:nvSpPr>
        <p:spPr>
          <a:xfrm>
            <a:off x="6324442" y="5295768"/>
            <a:ext cx="923521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项目负面舆情发酵</a:t>
            </a:r>
            <a:endParaRPr lang="en-US" sz="900" dirty="0"/>
          </a:p>
        </p:txBody>
      </p:sp>
      <p:pic>
        <p:nvPicPr>
          <p:cNvPr id="61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782030" y="5067173"/>
            <a:ext cx="838179" cy="190495"/>
          </a:xfrm>
          <a:prstGeom prst="rect">
            <a:avLst/>
          </a:prstGeom>
        </p:spPr>
      </p:pic>
      <p:sp>
        <p:nvSpPr>
          <p:cNvPr id="62" name="Text 39"/>
          <p:cNvSpPr/>
          <p:nvPr/>
        </p:nvSpPr>
        <p:spPr>
          <a:xfrm>
            <a:off x="10858229" y="5086223"/>
            <a:ext cx="694927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低概率高影响</a:t>
            </a:r>
            <a:endParaRPr lang="en-US" sz="900" dirty="0"/>
          </a:p>
        </p:txBody>
      </p:sp>
      <p:sp>
        <p:nvSpPr>
          <p:cNvPr id="63" name="Text 40"/>
          <p:cNvSpPr/>
          <p:nvPr/>
        </p:nvSpPr>
        <p:spPr>
          <a:xfrm>
            <a:off x="6324442" y="5486263"/>
            <a:ext cx="530491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Agent应对：</a:t>
            </a:r>
            <a:pPr algn="l" indent="0" marL="0">
              <a:buNone/>
            </a:pPr>
            <a:r>
              <a:rPr lang="en-US" sz="90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风险Agent监测社交媒体舆情，异常波动自动预警</a:t>
            </a:r>
            <a:endParaRPr lang="en-US" sz="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文旅数字化项目全生命周期Agent部署地图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1819230" cy="163825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71486" y="1295368"/>
            <a:ext cx="159977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B82F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启动阶段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571486" y="1523962"/>
            <a:ext cx="159977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需求Agent</a:t>
            </a:r>
            <a:endParaRPr lang="en-US" sz="900" dirty="0"/>
          </a:p>
        </p:txBody>
      </p:sp>
      <p:sp>
        <p:nvSpPr>
          <p:cNvPr id="7" name="Text 3"/>
          <p:cNvSpPr/>
          <p:nvPr/>
        </p:nvSpPr>
        <p:spPr>
          <a:xfrm>
            <a:off x="571486" y="1714457"/>
            <a:ext cx="159977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干系人Agent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71486" y="1904952"/>
            <a:ext cx="159977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PM Agent</a:t>
            </a:r>
            <a:endParaRPr lang="en-US" sz="9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86" y="2133547"/>
            <a:ext cx="1590635" cy="53338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142971" y="2171646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立项论证</a:t>
            </a:r>
            <a:endParaRPr lang="en-US" sz="900" dirty="0"/>
          </a:p>
        </p:txBody>
      </p:sp>
      <p:sp>
        <p:nvSpPr>
          <p:cNvPr id="11" name="Text 6"/>
          <p:cNvSpPr/>
          <p:nvPr/>
        </p:nvSpPr>
        <p:spPr>
          <a:xfrm>
            <a:off x="1142971" y="2324042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章程生成</a:t>
            </a:r>
            <a:endParaRPr lang="en-US" sz="900" dirty="0"/>
          </a:p>
        </p:txBody>
      </p:sp>
      <p:sp>
        <p:nvSpPr>
          <p:cNvPr id="12" name="Text 7"/>
          <p:cNvSpPr/>
          <p:nvPr/>
        </p:nvSpPr>
        <p:spPr>
          <a:xfrm>
            <a:off x="1085823" y="2476438"/>
            <a:ext cx="58063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干系人映射</a:t>
            </a:r>
            <a:endParaRPr lang="en-US" sz="90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2616" y="1142971"/>
            <a:ext cx="1819230" cy="1638259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2466913" y="1295368"/>
            <a:ext cx="159977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规划阶段</a:t>
            </a:r>
            <a:endParaRPr lang="en-US" sz="900" dirty="0"/>
          </a:p>
        </p:txBody>
      </p:sp>
      <p:sp>
        <p:nvSpPr>
          <p:cNvPr id="15" name="Text 9"/>
          <p:cNvSpPr/>
          <p:nvPr/>
        </p:nvSpPr>
        <p:spPr>
          <a:xfrm>
            <a:off x="2466913" y="1523962"/>
            <a:ext cx="159977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进度Agent</a:t>
            </a:r>
            <a:endParaRPr lang="en-US" sz="900" dirty="0"/>
          </a:p>
        </p:txBody>
      </p:sp>
      <p:sp>
        <p:nvSpPr>
          <p:cNvPr id="16" name="Text 10"/>
          <p:cNvSpPr/>
          <p:nvPr/>
        </p:nvSpPr>
        <p:spPr>
          <a:xfrm>
            <a:off x="2466913" y="1714457"/>
            <a:ext cx="159977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需求Agent</a:t>
            </a:r>
            <a:endParaRPr lang="en-US" sz="900" dirty="0"/>
          </a:p>
        </p:txBody>
      </p:sp>
      <p:sp>
        <p:nvSpPr>
          <p:cNvPr id="17" name="Text 11"/>
          <p:cNvSpPr/>
          <p:nvPr/>
        </p:nvSpPr>
        <p:spPr>
          <a:xfrm>
            <a:off x="2466913" y="1904952"/>
            <a:ext cx="159977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风险Agent</a:t>
            </a:r>
            <a:endParaRPr lang="en-US" sz="900" dirty="0"/>
          </a:p>
        </p:txBody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6913" y="2133547"/>
            <a:ext cx="1590635" cy="533387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3009825" y="2171646"/>
            <a:ext cx="513956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WBS生成</a:t>
            </a:r>
            <a:endParaRPr lang="en-US" sz="900" dirty="0"/>
          </a:p>
        </p:txBody>
      </p:sp>
      <p:sp>
        <p:nvSpPr>
          <p:cNvPr id="20" name="Text 13"/>
          <p:cNvSpPr/>
          <p:nvPr/>
        </p:nvSpPr>
        <p:spPr>
          <a:xfrm>
            <a:off x="3086023" y="2324042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甘特图</a:t>
            </a:r>
            <a:endParaRPr lang="en-US" sz="900" dirty="0"/>
          </a:p>
        </p:txBody>
      </p:sp>
      <p:sp>
        <p:nvSpPr>
          <p:cNvPr id="21" name="Text 14"/>
          <p:cNvSpPr/>
          <p:nvPr/>
        </p:nvSpPr>
        <p:spPr>
          <a:xfrm>
            <a:off x="2971726" y="2476438"/>
            <a:ext cx="58063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风险登记册</a:t>
            </a:r>
            <a:endParaRPr lang="en-US" sz="900" dirty="0"/>
          </a:p>
        </p:txBody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8044" y="1142971"/>
            <a:ext cx="1819230" cy="1638259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4362341" y="1295368"/>
            <a:ext cx="159977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执行阶段</a:t>
            </a:r>
            <a:endParaRPr lang="en-US" sz="900" dirty="0"/>
          </a:p>
        </p:txBody>
      </p:sp>
      <p:sp>
        <p:nvSpPr>
          <p:cNvPr id="24" name="Text 16"/>
          <p:cNvSpPr/>
          <p:nvPr/>
        </p:nvSpPr>
        <p:spPr>
          <a:xfrm>
            <a:off x="4362341" y="1523962"/>
            <a:ext cx="159977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任务Agent</a:t>
            </a:r>
            <a:endParaRPr lang="en-US" sz="900" dirty="0"/>
          </a:p>
        </p:txBody>
      </p:sp>
      <p:sp>
        <p:nvSpPr>
          <p:cNvPr id="25" name="Text 17"/>
          <p:cNvSpPr/>
          <p:nvPr/>
        </p:nvSpPr>
        <p:spPr>
          <a:xfrm>
            <a:off x="4362341" y="1714457"/>
            <a:ext cx="159977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沟通Agent</a:t>
            </a:r>
            <a:endParaRPr lang="en-US" sz="900" dirty="0"/>
          </a:p>
        </p:txBody>
      </p:sp>
      <p:sp>
        <p:nvSpPr>
          <p:cNvPr id="26" name="Text 18"/>
          <p:cNvSpPr/>
          <p:nvPr/>
        </p:nvSpPr>
        <p:spPr>
          <a:xfrm>
            <a:off x="4362341" y="1904952"/>
            <a:ext cx="159977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测试Agent</a:t>
            </a:r>
            <a:endParaRPr lang="en-US" sz="900" dirty="0"/>
          </a:p>
        </p:txBody>
      </p:sp>
      <p:pic>
        <p:nvPicPr>
          <p:cNvPr id="2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62341" y="2133547"/>
            <a:ext cx="1590635" cy="533387"/>
          </a:xfrm>
          <a:prstGeom prst="rect">
            <a:avLst/>
          </a:prstGeom>
        </p:spPr>
      </p:pic>
      <p:sp>
        <p:nvSpPr>
          <p:cNvPr id="28" name="Text 19"/>
          <p:cNvSpPr/>
          <p:nvPr/>
        </p:nvSpPr>
        <p:spPr>
          <a:xfrm>
            <a:off x="4924302" y="2171646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任务派发</a:t>
            </a:r>
            <a:endParaRPr lang="en-US" sz="900" dirty="0"/>
          </a:p>
        </p:txBody>
      </p:sp>
      <p:sp>
        <p:nvSpPr>
          <p:cNvPr id="29" name="Text 20"/>
          <p:cNvSpPr/>
          <p:nvPr/>
        </p:nvSpPr>
        <p:spPr>
          <a:xfrm>
            <a:off x="4924302" y="2324042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日报生成</a:t>
            </a:r>
            <a:endParaRPr lang="en-US" sz="900" dirty="0"/>
          </a:p>
        </p:txBody>
      </p:sp>
      <p:sp>
        <p:nvSpPr>
          <p:cNvPr id="30" name="Text 21"/>
          <p:cNvSpPr/>
          <p:nvPr/>
        </p:nvSpPr>
        <p:spPr>
          <a:xfrm>
            <a:off x="4867153" y="2476438"/>
            <a:ext cx="58063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自动化测试</a:t>
            </a:r>
            <a:endParaRPr lang="en-US" sz="900" dirty="0"/>
          </a:p>
        </p:txBody>
      </p:sp>
      <p:pic>
        <p:nvPicPr>
          <p:cNvPr id="3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947" y="1142971"/>
            <a:ext cx="1819230" cy="1638259"/>
          </a:xfrm>
          <a:prstGeom prst="rect">
            <a:avLst/>
          </a:prstGeom>
        </p:spPr>
      </p:pic>
      <p:sp>
        <p:nvSpPr>
          <p:cNvPr id="32" name="Text 22"/>
          <p:cNvSpPr/>
          <p:nvPr/>
        </p:nvSpPr>
        <p:spPr>
          <a:xfrm>
            <a:off x="6248244" y="1295368"/>
            <a:ext cx="159977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监控阶段</a:t>
            </a:r>
            <a:endParaRPr lang="en-US" sz="900" dirty="0"/>
          </a:p>
        </p:txBody>
      </p:sp>
      <p:sp>
        <p:nvSpPr>
          <p:cNvPr id="33" name="Text 23"/>
          <p:cNvSpPr/>
          <p:nvPr/>
        </p:nvSpPr>
        <p:spPr>
          <a:xfrm>
            <a:off x="6248244" y="1523962"/>
            <a:ext cx="159977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进度Agent</a:t>
            </a:r>
            <a:endParaRPr lang="en-US" sz="900" dirty="0"/>
          </a:p>
        </p:txBody>
      </p:sp>
      <p:sp>
        <p:nvSpPr>
          <p:cNvPr id="34" name="Text 24"/>
          <p:cNvSpPr/>
          <p:nvPr/>
        </p:nvSpPr>
        <p:spPr>
          <a:xfrm>
            <a:off x="6248244" y="1714457"/>
            <a:ext cx="159977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风险Agent</a:t>
            </a:r>
            <a:endParaRPr lang="en-US" sz="900" dirty="0"/>
          </a:p>
        </p:txBody>
      </p:sp>
      <p:sp>
        <p:nvSpPr>
          <p:cNvPr id="35" name="Text 25"/>
          <p:cNvSpPr/>
          <p:nvPr/>
        </p:nvSpPr>
        <p:spPr>
          <a:xfrm>
            <a:off x="6248244" y="1904952"/>
            <a:ext cx="159977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质量Agent</a:t>
            </a:r>
            <a:endParaRPr lang="en-US" sz="900" dirty="0"/>
          </a:p>
        </p:txBody>
      </p:sp>
      <p:pic>
        <p:nvPicPr>
          <p:cNvPr id="36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8244" y="2133547"/>
            <a:ext cx="1590635" cy="533387"/>
          </a:xfrm>
          <a:prstGeom prst="rect">
            <a:avLst/>
          </a:prstGeom>
        </p:spPr>
      </p:pic>
      <p:sp>
        <p:nvSpPr>
          <p:cNvPr id="37" name="Text 26"/>
          <p:cNvSpPr/>
          <p:nvPr/>
        </p:nvSpPr>
        <p:spPr>
          <a:xfrm>
            <a:off x="6762581" y="2171646"/>
            <a:ext cx="58063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数据驾驶舱</a:t>
            </a:r>
            <a:endParaRPr lang="en-US" sz="900" dirty="0"/>
          </a:p>
        </p:txBody>
      </p:sp>
      <p:sp>
        <p:nvSpPr>
          <p:cNvPr id="38" name="Text 27"/>
          <p:cNvSpPr/>
          <p:nvPr/>
        </p:nvSpPr>
        <p:spPr>
          <a:xfrm>
            <a:off x="6819730" y="2324042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偏差告警</a:t>
            </a:r>
            <a:endParaRPr lang="en-US" sz="900" dirty="0"/>
          </a:p>
        </p:txBody>
      </p:sp>
      <p:sp>
        <p:nvSpPr>
          <p:cNvPr id="39" name="Text 28"/>
          <p:cNvSpPr/>
          <p:nvPr/>
        </p:nvSpPr>
        <p:spPr>
          <a:xfrm>
            <a:off x="6819730" y="2476438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质量审计</a:t>
            </a:r>
            <a:endParaRPr lang="en-US" sz="900" dirty="0"/>
          </a:p>
        </p:txBody>
      </p:sp>
      <p:pic>
        <p:nvPicPr>
          <p:cNvPr id="40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29374" y="1142971"/>
            <a:ext cx="1819230" cy="1638259"/>
          </a:xfrm>
          <a:prstGeom prst="rect">
            <a:avLst/>
          </a:prstGeom>
        </p:spPr>
      </p:pic>
      <p:sp>
        <p:nvSpPr>
          <p:cNvPr id="41" name="Text 29"/>
          <p:cNvSpPr/>
          <p:nvPr/>
        </p:nvSpPr>
        <p:spPr>
          <a:xfrm>
            <a:off x="8143671" y="1295368"/>
            <a:ext cx="159977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收尾阶段</a:t>
            </a:r>
            <a:endParaRPr lang="en-US" sz="900" dirty="0"/>
          </a:p>
        </p:txBody>
      </p:sp>
      <p:sp>
        <p:nvSpPr>
          <p:cNvPr id="42" name="Text 30"/>
          <p:cNvSpPr/>
          <p:nvPr/>
        </p:nvSpPr>
        <p:spPr>
          <a:xfrm>
            <a:off x="8143671" y="1523962"/>
            <a:ext cx="159977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质量Agent</a:t>
            </a:r>
            <a:endParaRPr lang="en-US" sz="900" dirty="0"/>
          </a:p>
        </p:txBody>
      </p:sp>
      <p:sp>
        <p:nvSpPr>
          <p:cNvPr id="43" name="Text 31"/>
          <p:cNvSpPr/>
          <p:nvPr/>
        </p:nvSpPr>
        <p:spPr>
          <a:xfrm>
            <a:off x="8143671" y="1714457"/>
            <a:ext cx="159977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知识Agent</a:t>
            </a:r>
            <a:endParaRPr lang="en-US" sz="900" dirty="0"/>
          </a:p>
        </p:txBody>
      </p:sp>
      <p:sp>
        <p:nvSpPr>
          <p:cNvPr id="44" name="Text 32"/>
          <p:cNvSpPr/>
          <p:nvPr/>
        </p:nvSpPr>
        <p:spPr>
          <a:xfrm>
            <a:off x="8143671" y="1904952"/>
            <a:ext cx="159977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PM Agent</a:t>
            </a:r>
            <a:endParaRPr lang="en-US" sz="900" dirty="0"/>
          </a:p>
        </p:txBody>
      </p:sp>
      <p:pic>
        <p:nvPicPr>
          <p:cNvPr id="45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43671" y="2133547"/>
            <a:ext cx="1590635" cy="533387"/>
          </a:xfrm>
          <a:prstGeom prst="rect">
            <a:avLst/>
          </a:prstGeom>
        </p:spPr>
      </p:pic>
      <p:sp>
        <p:nvSpPr>
          <p:cNvPr id="46" name="Text 33"/>
          <p:cNvSpPr/>
          <p:nvPr/>
        </p:nvSpPr>
        <p:spPr>
          <a:xfrm>
            <a:off x="8705632" y="2171646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验收测试</a:t>
            </a:r>
            <a:endParaRPr lang="en-US" sz="900" dirty="0"/>
          </a:p>
        </p:txBody>
      </p:sp>
      <p:sp>
        <p:nvSpPr>
          <p:cNvPr id="47" name="Text 34"/>
          <p:cNvSpPr/>
          <p:nvPr/>
        </p:nvSpPr>
        <p:spPr>
          <a:xfrm>
            <a:off x="8705632" y="2324042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经验沉淀</a:t>
            </a:r>
            <a:endParaRPr lang="en-US" sz="900" dirty="0"/>
          </a:p>
        </p:txBody>
      </p:sp>
      <p:sp>
        <p:nvSpPr>
          <p:cNvPr id="48" name="Text 35"/>
          <p:cNvSpPr/>
          <p:nvPr/>
        </p:nvSpPr>
        <p:spPr>
          <a:xfrm>
            <a:off x="8705632" y="2476438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档案归档</a:t>
            </a:r>
            <a:endParaRPr lang="en-US" sz="900" dirty="0"/>
          </a:p>
        </p:txBody>
      </p:sp>
      <p:pic>
        <p:nvPicPr>
          <p:cNvPr id="49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24802" y="1142971"/>
            <a:ext cx="1819230" cy="1638259"/>
          </a:xfrm>
          <a:prstGeom prst="rect">
            <a:avLst/>
          </a:prstGeom>
        </p:spPr>
      </p:pic>
      <p:sp>
        <p:nvSpPr>
          <p:cNvPr id="50" name="Text 36"/>
          <p:cNvSpPr/>
          <p:nvPr/>
        </p:nvSpPr>
        <p:spPr>
          <a:xfrm>
            <a:off x="10039099" y="1295368"/>
            <a:ext cx="159977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A855F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运维阶段</a:t>
            </a:r>
            <a:endParaRPr lang="en-US" sz="900" dirty="0"/>
          </a:p>
        </p:txBody>
      </p:sp>
      <p:sp>
        <p:nvSpPr>
          <p:cNvPr id="51" name="Text 37"/>
          <p:cNvSpPr/>
          <p:nvPr/>
        </p:nvSpPr>
        <p:spPr>
          <a:xfrm>
            <a:off x="10039099" y="1523962"/>
            <a:ext cx="159977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监控Agent</a:t>
            </a:r>
            <a:endParaRPr lang="en-US" sz="900" dirty="0"/>
          </a:p>
        </p:txBody>
      </p:sp>
      <p:sp>
        <p:nvSpPr>
          <p:cNvPr id="52" name="Text 38"/>
          <p:cNvSpPr/>
          <p:nvPr/>
        </p:nvSpPr>
        <p:spPr>
          <a:xfrm>
            <a:off x="10039099" y="1714457"/>
            <a:ext cx="159977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风险Agent</a:t>
            </a:r>
            <a:endParaRPr lang="en-US" sz="900" dirty="0"/>
          </a:p>
        </p:txBody>
      </p:sp>
      <p:sp>
        <p:nvSpPr>
          <p:cNvPr id="53" name="Text 39"/>
          <p:cNvSpPr/>
          <p:nvPr/>
        </p:nvSpPr>
        <p:spPr>
          <a:xfrm>
            <a:off x="10039099" y="1904952"/>
            <a:ext cx="159977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沟通Agent</a:t>
            </a:r>
            <a:endParaRPr lang="en-US" sz="900" dirty="0"/>
          </a:p>
        </p:txBody>
      </p:sp>
      <p:pic>
        <p:nvPicPr>
          <p:cNvPr id="5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39099" y="2133547"/>
            <a:ext cx="1590635" cy="533387"/>
          </a:xfrm>
          <a:prstGeom prst="rect">
            <a:avLst/>
          </a:prstGeom>
        </p:spPr>
      </p:pic>
      <p:sp>
        <p:nvSpPr>
          <p:cNvPr id="55" name="Text 40"/>
          <p:cNvSpPr/>
          <p:nvPr/>
        </p:nvSpPr>
        <p:spPr>
          <a:xfrm>
            <a:off x="10601060" y="2171646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系统健康</a:t>
            </a:r>
            <a:endParaRPr lang="en-US" sz="900" dirty="0"/>
          </a:p>
        </p:txBody>
      </p:sp>
      <p:sp>
        <p:nvSpPr>
          <p:cNvPr id="56" name="Text 41"/>
          <p:cNvSpPr/>
          <p:nvPr/>
        </p:nvSpPr>
        <p:spPr>
          <a:xfrm>
            <a:off x="10601060" y="2324042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故障预警</a:t>
            </a:r>
            <a:endParaRPr lang="en-US" sz="900" dirty="0"/>
          </a:p>
        </p:txBody>
      </p:sp>
      <p:sp>
        <p:nvSpPr>
          <p:cNvPr id="57" name="Text 42"/>
          <p:cNvSpPr/>
          <p:nvPr/>
        </p:nvSpPr>
        <p:spPr>
          <a:xfrm>
            <a:off x="10601060" y="2476438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用户反馈</a:t>
            </a:r>
            <a:endParaRPr lang="en-US" sz="900" dirty="0"/>
          </a:p>
        </p:txBody>
      </p:sp>
      <p:pic>
        <p:nvPicPr>
          <p:cNvPr id="58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7189" y="2971726"/>
            <a:ext cx="11277318" cy="1142971"/>
          </a:xfrm>
          <a:prstGeom prst="rect">
            <a:avLst/>
          </a:prstGeom>
        </p:spPr>
      </p:pic>
      <p:sp>
        <p:nvSpPr>
          <p:cNvPr id="59" name="Text 43"/>
          <p:cNvSpPr/>
          <p:nvPr/>
        </p:nvSpPr>
        <p:spPr>
          <a:xfrm>
            <a:off x="647684" y="3162221"/>
            <a:ext cx="1090547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BBF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全生命周期的Agent协作特征</a:t>
            </a:r>
            <a:endParaRPr lang="en-US" sz="1350" dirty="0"/>
          </a:p>
        </p:txBody>
      </p:sp>
      <p:sp>
        <p:nvSpPr>
          <p:cNvPr id="60" name="Text 44"/>
          <p:cNvSpPr/>
          <p:nvPr/>
        </p:nvSpPr>
        <p:spPr>
          <a:xfrm>
            <a:off x="647684" y="3543211"/>
            <a:ext cx="3542831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前期重分析：</a:t>
            </a:r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需求Agent和干系人Agent主导，AI辅助"把事情做对"</a:t>
            </a:r>
            <a:endParaRPr lang="en-US" sz="1050" dirty="0"/>
          </a:p>
        </p:txBody>
      </p:sp>
      <p:sp>
        <p:nvSpPr>
          <p:cNvPr id="61" name="Text 45"/>
          <p:cNvSpPr/>
          <p:nvPr/>
        </p:nvSpPr>
        <p:spPr>
          <a:xfrm>
            <a:off x="4333767" y="3543211"/>
            <a:ext cx="3542831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中期重监控：</a:t>
            </a:r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进度Agent和风险Agent持续运行，AI辅助"把事做对"</a:t>
            </a:r>
            <a:endParaRPr lang="en-US" sz="1050" dirty="0"/>
          </a:p>
        </p:txBody>
      </p:sp>
      <p:sp>
        <p:nvSpPr>
          <p:cNvPr id="62" name="Text 46"/>
          <p:cNvSpPr/>
          <p:nvPr/>
        </p:nvSpPr>
        <p:spPr>
          <a:xfrm>
            <a:off x="8019849" y="3543211"/>
            <a:ext cx="3542831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后期重沉淀：</a:t>
            </a:r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知识Agent和质量Agent收尾，AI辅助"下次做得更好"</a:t>
            </a:r>
            <a:endParaRPr lang="en-US" sz="10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agent-pm：AI原生项目管理工具核心功能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5524362" cy="2257369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684" y="1333467"/>
            <a:ext cx="5143371" cy="35241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47684" y="1333467"/>
            <a:ext cx="5152515" cy="2762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六大核心模块</a:t>
            </a:r>
            <a:endParaRPr lang="en-US" sz="1350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1838279"/>
            <a:ext cx="380990" cy="380990"/>
          </a:xfrm>
          <a:prstGeom prst="rect">
            <a:avLst/>
          </a:prstGeom>
        </p:spPr>
      </p:pic>
      <p:pic>
        <p:nvPicPr>
          <p:cNvPr id="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06" y="1962101"/>
            <a:ext cx="152396" cy="133347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1142971" y="1847804"/>
            <a:ext cx="102829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智能WBS生成器</a:t>
            </a:r>
            <a:endParaRPr lang="en-US" sz="1050" dirty="0"/>
          </a:p>
        </p:txBody>
      </p:sp>
      <p:sp>
        <p:nvSpPr>
          <p:cNvPr id="10" name="Text 3"/>
          <p:cNvSpPr/>
          <p:nvPr/>
        </p:nvSpPr>
        <p:spPr>
          <a:xfrm>
            <a:off x="1142971" y="2028774"/>
            <a:ext cx="407621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输入项目范围描述，AI自动生成多层WBS，支持拖拽调整和版本对比</a:t>
            </a:r>
            <a:endParaRPr lang="en-US" sz="1050" dirty="0"/>
          </a:p>
        </p:txBody>
      </p:sp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84" y="2333567"/>
            <a:ext cx="380990" cy="380990"/>
          </a:xfrm>
          <a:prstGeom prst="rect">
            <a:avLst/>
          </a:prstGeom>
        </p:spPr>
      </p:pic>
      <p:pic>
        <p:nvPicPr>
          <p:cNvPr id="1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030" y="2457389"/>
            <a:ext cx="123822" cy="133347"/>
          </a:xfrm>
          <a:prstGeom prst="rect">
            <a:avLst/>
          </a:prstGeom>
        </p:spPr>
      </p:pic>
      <p:sp>
        <p:nvSpPr>
          <p:cNvPr id="13" name="Text 4"/>
          <p:cNvSpPr/>
          <p:nvPr/>
        </p:nvSpPr>
        <p:spPr>
          <a:xfrm>
            <a:off x="1142971" y="2343091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动态排程引擎</a:t>
            </a:r>
            <a:endParaRPr lang="en-US" sz="1050" dirty="0"/>
          </a:p>
        </p:txBody>
      </p:sp>
      <p:sp>
        <p:nvSpPr>
          <p:cNvPr id="14" name="Text 5"/>
          <p:cNvSpPr/>
          <p:nvPr/>
        </p:nvSpPr>
        <p:spPr>
          <a:xfrm>
            <a:off x="1142971" y="2524062"/>
            <a:ext cx="331423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自动计算关键路径，支持资源平衡和"What-If"场景仿真</a:t>
            </a:r>
            <a:endParaRPr lang="en-US" sz="1050" dirty="0"/>
          </a:p>
        </p:txBody>
      </p:sp>
      <p:pic>
        <p:nvPicPr>
          <p:cNvPr id="1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684" y="2828854"/>
            <a:ext cx="380990" cy="380990"/>
          </a:xfrm>
          <a:prstGeom prst="rect">
            <a:avLst/>
          </a:prstGeom>
        </p:spPr>
      </p:pic>
      <p:pic>
        <p:nvPicPr>
          <p:cNvPr id="16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1506" y="2952676"/>
            <a:ext cx="133347" cy="133347"/>
          </a:xfrm>
          <a:prstGeom prst="rect">
            <a:avLst/>
          </a:prstGeom>
        </p:spPr>
      </p:pic>
      <p:sp>
        <p:nvSpPr>
          <p:cNvPr id="17" name="Text 6"/>
          <p:cNvSpPr/>
          <p:nvPr/>
        </p:nvSpPr>
        <p:spPr>
          <a:xfrm>
            <a:off x="1142971" y="2838379"/>
            <a:ext cx="94257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实时数据驾驶舱</a:t>
            </a:r>
            <a:endParaRPr lang="en-US" sz="1050" dirty="0"/>
          </a:p>
        </p:txBody>
      </p:sp>
      <p:sp>
        <p:nvSpPr>
          <p:cNvPr id="18" name="Text 7"/>
          <p:cNvSpPr/>
          <p:nvPr/>
        </p:nvSpPr>
        <p:spPr>
          <a:xfrm>
            <a:off x="1142971" y="3019350"/>
            <a:ext cx="414289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多维度可视化：燃尽图、挣值曲线、风险热力图、干系人满意度仪表盘</a:t>
            </a:r>
            <a:endParaRPr lang="en-US" sz="1050" dirty="0"/>
          </a:p>
        </p:txBody>
      </p:sp>
      <p:pic>
        <p:nvPicPr>
          <p:cNvPr id="19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0145" y="1142971"/>
            <a:ext cx="5524362" cy="2257369"/>
          </a:xfrm>
          <a:prstGeom prst="rect">
            <a:avLst/>
          </a:prstGeom>
        </p:spPr>
      </p:pic>
      <p:pic>
        <p:nvPicPr>
          <p:cNvPr id="20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00640" y="1333467"/>
            <a:ext cx="5143371" cy="352416"/>
          </a:xfrm>
          <a:prstGeom prst="rect">
            <a:avLst/>
          </a:prstGeom>
        </p:spPr>
      </p:pic>
      <p:sp>
        <p:nvSpPr>
          <p:cNvPr id="21" name="Text 8"/>
          <p:cNvSpPr/>
          <p:nvPr/>
        </p:nvSpPr>
        <p:spPr>
          <a:xfrm>
            <a:off x="6400640" y="1333467"/>
            <a:ext cx="5152515" cy="2762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核心功能（续）</a:t>
            </a:r>
            <a:endParaRPr lang="en-US" sz="1350" dirty="0"/>
          </a:p>
        </p:txBody>
      </p:sp>
      <p:pic>
        <p:nvPicPr>
          <p:cNvPr id="22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00640" y="1838279"/>
            <a:ext cx="380990" cy="380990"/>
          </a:xfrm>
          <a:prstGeom prst="rect">
            <a:avLst/>
          </a:prstGeom>
        </p:spPr>
      </p:pic>
      <p:pic>
        <p:nvPicPr>
          <p:cNvPr id="23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24462" y="1962101"/>
            <a:ext cx="133347" cy="133347"/>
          </a:xfrm>
          <a:prstGeom prst="rect">
            <a:avLst/>
          </a:prstGeom>
        </p:spPr>
      </p:pic>
      <p:sp>
        <p:nvSpPr>
          <p:cNvPr id="24" name="Text 9"/>
          <p:cNvSpPr/>
          <p:nvPr/>
        </p:nvSpPr>
        <p:spPr>
          <a:xfrm>
            <a:off x="6895928" y="1847804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智能风险预警</a:t>
            </a:r>
            <a:endParaRPr lang="en-US" sz="1050" dirty="0"/>
          </a:p>
        </p:txBody>
      </p:sp>
      <p:sp>
        <p:nvSpPr>
          <p:cNvPr id="25" name="Text 10"/>
          <p:cNvSpPr/>
          <p:nvPr/>
        </p:nvSpPr>
        <p:spPr>
          <a:xfrm>
            <a:off x="6895928" y="2028774"/>
            <a:ext cx="347615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基于历史项目数据库的模式匹配，实时风险评分和预警推送</a:t>
            </a:r>
            <a:endParaRPr lang="en-US" sz="1050" dirty="0"/>
          </a:p>
        </p:txBody>
      </p:sp>
      <p:pic>
        <p:nvPicPr>
          <p:cNvPr id="26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00640" y="2333567"/>
            <a:ext cx="380990" cy="380990"/>
          </a:xfrm>
          <a:prstGeom prst="rect">
            <a:avLst/>
          </a:prstGeom>
        </p:spPr>
      </p:pic>
      <p:pic>
        <p:nvPicPr>
          <p:cNvPr id="27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43511" y="2457389"/>
            <a:ext cx="104772" cy="133347"/>
          </a:xfrm>
          <a:prstGeom prst="rect">
            <a:avLst/>
          </a:prstGeom>
        </p:spPr>
      </p:pic>
      <p:sp>
        <p:nvSpPr>
          <p:cNvPr id="28" name="Text 11"/>
          <p:cNvSpPr/>
          <p:nvPr/>
        </p:nvSpPr>
        <p:spPr>
          <a:xfrm>
            <a:off x="6895928" y="2343091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自动报告生成</a:t>
            </a:r>
            <a:endParaRPr lang="en-US" sz="1050" dirty="0"/>
          </a:p>
        </p:txBody>
      </p:sp>
      <p:sp>
        <p:nvSpPr>
          <p:cNvPr id="29" name="Text 12"/>
          <p:cNvSpPr/>
          <p:nvPr/>
        </p:nvSpPr>
        <p:spPr>
          <a:xfrm>
            <a:off x="6895928" y="2524062"/>
            <a:ext cx="366665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日报/周报/里程碑报告/干系人简报自动生成，支持多格式导出</a:t>
            </a:r>
            <a:endParaRPr lang="en-US" sz="1050" dirty="0"/>
          </a:p>
        </p:txBody>
      </p:sp>
      <p:pic>
        <p:nvPicPr>
          <p:cNvPr id="30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00640" y="2828854"/>
            <a:ext cx="380990" cy="380990"/>
          </a:xfrm>
          <a:prstGeom prst="rect">
            <a:avLst/>
          </a:prstGeom>
        </p:spPr>
      </p:pic>
      <p:pic>
        <p:nvPicPr>
          <p:cNvPr id="31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514937" y="2952676"/>
            <a:ext cx="171446" cy="133347"/>
          </a:xfrm>
          <a:prstGeom prst="rect">
            <a:avLst/>
          </a:prstGeom>
        </p:spPr>
      </p:pic>
      <p:sp>
        <p:nvSpPr>
          <p:cNvPr id="32" name="Text 13"/>
          <p:cNvSpPr/>
          <p:nvPr/>
        </p:nvSpPr>
        <p:spPr>
          <a:xfrm>
            <a:off x="6895928" y="2838379"/>
            <a:ext cx="112354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多Agent协作编排</a:t>
            </a:r>
            <a:endParaRPr lang="en-US" sz="1050" dirty="0"/>
          </a:p>
        </p:txBody>
      </p:sp>
      <p:sp>
        <p:nvSpPr>
          <p:cNvPr id="33" name="Text 14"/>
          <p:cNvSpPr/>
          <p:nvPr/>
        </p:nvSpPr>
        <p:spPr>
          <a:xfrm>
            <a:off x="6895928" y="3019350"/>
            <a:ext cx="356188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可视化配置Agent角色、任务、协作流程，支持CrewAI集成</a:t>
            </a:r>
            <a:endParaRPr lang="en-US" sz="1050" dirty="0"/>
          </a:p>
        </p:txBody>
      </p:sp>
      <p:pic>
        <p:nvPicPr>
          <p:cNvPr id="34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7189" y="3590835"/>
            <a:ext cx="11277318" cy="514337"/>
          </a:xfrm>
          <a:prstGeom prst="rect">
            <a:avLst/>
          </a:prstGeom>
        </p:spPr>
      </p:pic>
      <p:pic>
        <p:nvPicPr>
          <p:cNvPr id="35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19110" y="3781330"/>
            <a:ext cx="104772" cy="133347"/>
          </a:xfrm>
          <a:prstGeom prst="rect">
            <a:avLst/>
          </a:prstGeom>
        </p:spPr>
      </p:pic>
      <p:sp>
        <p:nvSpPr>
          <p:cNvPr id="36" name="Text 15"/>
          <p:cNvSpPr/>
          <p:nvPr/>
        </p:nvSpPr>
        <p:spPr>
          <a:xfrm>
            <a:off x="800080" y="3762281"/>
            <a:ext cx="1237838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与CrewAI的协同：</a:t>
            </a:r>
            <a:endParaRPr lang="en-US" sz="1050" dirty="0"/>
          </a:p>
        </p:txBody>
      </p:sp>
      <p:sp>
        <p:nvSpPr>
          <p:cNvPr id="37" name="Text 16"/>
          <p:cNvSpPr/>
          <p:nvPr/>
        </p:nvSpPr>
        <p:spPr>
          <a:xfrm>
            <a:off x="2028774" y="3762281"/>
            <a:ext cx="819091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agent-pm提供项目管理专用界面和模板，CrewAI提供底层多Agent协作框架。两者结合可实现"前台专业工具+后台AI引擎"的最佳体验。</a:t>
            </a:r>
            <a:endParaRPr lang="en-US" sz="10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多Agent协作的四种典型工作流模式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5543411" cy="137156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47684" y="1371566"/>
            <a:ext cx="517156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模式一：顺序流水线</a:t>
            </a:r>
            <a:endParaRPr lang="en-US" sz="1200" dirty="0"/>
          </a:p>
        </p:txBody>
      </p:sp>
      <p:sp>
        <p:nvSpPr>
          <p:cNvPr id="6" name="Text 2"/>
          <p:cNvSpPr/>
          <p:nvPr/>
        </p:nvSpPr>
        <p:spPr>
          <a:xfrm>
            <a:off x="647684" y="1676358"/>
            <a:ext cx="517156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3B82F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Sequential Pipeline</a:t>
            </a:r>
            <a:endParaRPr lang="en-US" sz="9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684" y="1943051"/>
            <a:ext cx="723882" cy="19049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23882" y="1962101"/>
            <a:ext cx="58063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需求Agent</a:t>
            </a:r>
            <a:endParaRPr lang="en-US" sz="90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9665" y="1981150"/>
            <a:ext cx="104772" cy="114297"/>
          </a:xfrm>
          <a:prstGeom prst="rect">
            <a:avLst/>
          </a:prstGeom>
        </p:spPr>
      </p:pic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3011" y="1943051"/>
            <a:ext cx="723882" cy="190495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1619210" y="1962101"/>
            <a:ext cx="58063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进度Agent</a:t>
            </a:r>
            <a:endParaRPr lang="en-US" sz="900" dirty="0"/>
          </a:p>
        </p:txBody>
      </p:sp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5468" y="1981150"/>
            <a:ext cx="104772" cy="114297"/>
          </a:xfrm>
          <a:prstGeom prst="rect">
            <a:avLst/>
          </a:prstGeom>
        </p:spPr>
      </p:pic>
      <p:pic>
        <p:nvPicPr>
          <p:cNvPr id="1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8339" y="1943051"/>
            <a:ext cx="723882" cy="190495"/>
          </a:xfrm>
          <a:prstGeom prst="rect">
            <a:avLst/>
          </a:prstGeom>
        </p:spPr>
      </p:pic>
      <p:sp>
        <p:nvSpPr>
          <p:cNvPr id="14" name="Text 5"/>
          <p:cNvSpPr/>
          <p:nvPr/>
        </p:nvSpPr>
        <p:spPr>
          <a:xfrm>
            <a:off x="2514537" y="1962101"/>
            <a:ext cx="58063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风险Agent</a:t>
            </a:r>
            <a:endParaRPr lang="en-US" sz="900" dirty="0"/>
          </a:p>
        </p:txBody>
      </p:sp>
      <p:sp>
        <p:nvSpPr>
          <p:cNvPr id="15" name="Text 6"/>
          <p:cNvSpPr/>
          <p:nvPr/>
        </p:nvSpPr>
        <p:spPr>
          <a:xfrm>
            <a:off x="647684" y="2171646"/>
            <a:ext cx="517156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适用：需求→计划→风险分析的标准流程</a:t>
            </a:r>
            <a:endParaRPr lang="en-US" sz="900" dirty="0"/>
          </a:p>
        </p:txBody>
      </p:sp>
      <p:pic>
        <p:nvPicPr>
          <p:cNvPr id="1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095" y="1142971"/>
            <a:ext cx="5543411" cy="1371566"/>
          </a:xfrm>
          <a:prstGeom prst="rect">
            <a:avLst/>
          </a:prstGeom>
        </p:spPr>
      </p:pic>
      <p:sp>
        <p:nvSpPr>
          <p:cNvPr id="17" name="Text 7"/>
          <p:cNvSpPr/>
          <p:nvPr/>
        </p:nvSpPr>
        <p:spPr>
          <a:xfrm>
            <a:off x="6381590" y="1371566"/>
            <a:ext cx="517156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模式二：层级审批</a:t>
            </a:r>
            <a:endParaRPr lang="en-US" sz="1200" dirty="0"/>
          </a:p>
        </p:txBody>
      </p:sp>
      <p:sp>
        <p:nvSpPr>
          <p:cNvPr id="18" name="Text 8"/>
          <p:cNvSpPr/>
          <p:nvPr/>
        </p:nvSpPr>
        <p:spPr>
          <a:xfrm>
            <a:off x="6381590" y="1676358"/>
            <a:ext cx="517156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22C55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Hierarchical Review</a:t>
            </a:r>
            <a:endParaRPr lang="en-US" sz="900" dirty="0"/>
          </a:p>
        </p:txBody>
      </p:sp>
      <p:pic>
        <p:nvPicPr>
          <p:cNvPr id="19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81590" y="1943051"/>
            <a:ext cx="723882" cy="190495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6457789" y="1962101"/>
            <a:ext cx="58063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分析Agent</a:t>
            </a:r>
            <a:endParaRPr lang="en-US" sz="900" dirty="0"/>
          </a:p>
        </p:txBody>
      </p:sp>
      <p:pic>
        <p:nvPicPr>
          <p:cNvPr id="2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43571" y="1981150"/>
            <a:ext cx="104772" cy="114297"/>
          </a:xfrm>
          <a:prstGeom prst="rect">
            <a:avLst/>
          </a:prstGeom>
        </p:spPr>
      </p:pic>
      <p:pic>
        <p:nvPicPr>
          <p:cNvPr id="2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76918" y="1943051"/>
            <a:ext cx="695308" cy="190495"/>
          </a:xfrm>
          <a:prstGeom prst="rect">
            <a:avLst/>
          </a:prstGeom>
        </p:spPr>
      </p:pic>
      <p:sp>
        <p:nvSpPr>
          <p:cNvPr id="23" name="Text 10"/>
          <p:cNvSpPr/>
          <p:nvPr/>
        </p:nvSpPr>
        <p:spPr>
          <a:xfrm>
            <a:off x="7353116" y="1962101"/>
            <a:ext cx="55205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PM Agent</a:t>
            </a:r>
            <a:endParaRPr lang="en-US" sz="900" dirty="0"/>
          </a:p>
        </p:txBody>
      </p:sp>
      <p:pic>
        <p:nvPicPr>
          <p:cNvPr id="24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10325" y="1981150"/>
            <a:ext cx="104772" cy="114297"/>
          </a:xfrm>
          <a:prstGeom prst="rect">
            <a:avLst/>
          </a:prstGeom>
        </p:spPr>
      </p:pic>
      <p:pic>
        <p:nvPicPr>
          <p:cNvPr id="25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43671" y="1943051"/>
            <a:ext cx="609585" cy="190495"/>
          </a:xfrm>
          <a:prstGeom prst="rect">
            <a:avLst/>
          </a:prstGeom>
        </p:spPr>
      </p:pic>
      <p:sp>
        <p:nvSpPr>
          <p:cNvPr id="26" name="Text 11"/>
          <p:cNvSpPr/>
          <p:nvPr/>
        </p:nvSpPr>
        <p:spPr>
          <a:xfrm>
            <a:off x="8219869" y="1962101"/>
            <a:ext cx="46633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人工审核</a:t>
            </a:r>
            <a:endParaRPr lang="en-US" sz="900" dirty="0"/>
          </a:p>
        </p:txBody>
      </p:sp>
      <p:sp>
        <p:nvSpPr>
          <p:cNvPr id="27" name="Text 12"/>
          <p:cNvSpPr/>
          <p:nvPr/>
        </p:nvSpPr>
        <p:spPr>
          <a:xfrm>
            <a:off x="6381590" y="2171646"/>
            <a:ext cx="517156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适用：需要人工最终确认的关键决策</a:t>
            </a:r>
            <a:endParaRPr lang="en-US" sz="900" dirty="0"/>
          </a:p>
        </p:txBody>
      </p:sp>
      <p:pic>
        <p:nvPicPr>
          <p:cNvPr id="28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7189" y="2705032"/>
            <a:ext cx="5543411" cy="1371566"/>
          </a:xfrm>
          <a:prstGeom prst="rect">
            <a:avLst/>
          </a:prstGeom>
        </p:spPr>
      </p:pic>
      <p:sp>
        <p:nvSpPr>
          <p:cNvPr id="29" name="Text 13"/>
          <p:cNvSpPr/>
          <p:nvPr/>
        </p:nvSpPr>
        <p:spPr>
          <a:xfrm>
            <a:off x="647684" y="2933627"/>
            <a:ext cx="517156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模式三：并行竞争</a:t>
            </a:r>
            <a:endParaRPr lang="en-US" sz="1200" dirty="0"/>
          </a:p>
        </p:txBody>
      </p:sp>
      <p:sp>
        <p:nvSpPr>
          <p:cNvPr id="30" name="Text 14"/>
          <p:cNvSpPr/>
          <p:nvPr/>
        </p:nvSpPr>
        <p:spPr>
          <a:xfrm>
            <a:off x="647684" y="3238419"/>
            <a:ext cx="517156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F59E0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Parallel Competition</a:t>
            </a:r>
            <a:endParaRPr lang="en-US" sz="900" dirty="0"/>
          </a:p>
        </p:txBody>
      </p:sp>
      <p:sp>
        <p:nvSpPr>
          <p:cNvPr id="31" name="Text 15"/>
          <p:cNvSpPr/>
          <p:nvPr/>
        </p:nvSpPr>
        <p:spPr>
          <a:xfrm>
            <a:off x="647684" y="3505112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多个Agent独立分析同一问题→PM Agent汇总比较→推荐最佳方案</a:t>
            </a:r>
            <a:endParaRPr lang="en-US" sz="1050" dirty="0"/>
          </a:p>
        </p:txBody>
      </p:sp>
      <p:sp>
        <p:nvSpPr>
          <p:cNvPr id="32" name="Text 16"/>
          <p:cNvSpPr/>
          <p:nvPr/>
        </p:nvSpPr>
        <p:spPr>
          <a:xfrm>
            <a:off x="647684" y="3733707"/>
            <a:ext cx="517156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适用：技术方案选型、供应商评估等需要多方对比的决策</a:t>
            </a:r>
            <a:endParaRPr lang="en-US" sz="900" dirty="0"/>
          </a:p>
        </p:txBody>
      </p:sp>
      <p:pic>
        <p:nvPicPr>
          <p:cNvPr id="33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91095" y="2705032"/>
            <a:ext cx="5543411" cy="1371566"/>
          </a:xfrm>
          <a:prstGeom prst="rect">
            <a:avLst/>
          </a:prstGeom>
        </p:spPr>
      </p:pic>
      <p:sp>
        <p:nvSpPr>
          <p:cNvPr id="34" name="Text 17"/>
          <p:cNvSpPr/>
          <p:nvPr/>
        </p:nvSpPr>
        <p:spPr>
          <a:xfrm>
            <a:off x="6381590" y="2933627"/>
            <a:ext cx="517156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模式四：持续监控环</a:t>
            </a:r>
            <a:endParaRPr lang="en-US" sz="1200" dirty="0"/>
          </a:p>
        </p:txBody>
      </p:sp>
      <p:sp>
        <p:nvSpPr>
          <p:cNvPr id="35" name="Text 18"/>
          <p:cNvSpPr/>
          <p:nvPr/>
        </p:nvSpPr>
        <p:spPr>
          <a:xfrm>
            <a:off x="6381590" y="3238419"/>
            <a:ext cx="517156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55F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Continuous Monitoring Loop</a:t>
            </a:r>
            <a:endParaRPr lang="en-US" sz="900" dirty="0"/>
          </a:p>
        </p:txBody>
      </p:sp>
      <p:sp>
        <p:nvSpPr>
          <p:cNvPr id="36" name="Text 19"/>
          <p:cNvSpPr/>
          <p:nvPr/>
        </p:nvSpPr>
        <p:spPr>
          <a:xfrm>
            <a:off x="6381590" y="3505112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进度Agent持续采集数据→风险Agent持续分析→异常时触发告警→PM响应</a:t>
            </a:r>
            <a:endParaRPr lang="en-US" sz="1050" dirty="0"/>
          </a:p>
        </p:txBody>
      </p:sp>
      <p:sp>
        <p:nvSpPr>
          <p:cNvPr id="37" name="Text 20"/>
          <p:cNvSpPr/>
          <p:nvPr/>
        </p:nvSpPr>
        <p:spPr>
          <a:xfrm>
            <a:off x="6381590" y="3733707"/>
            <a:ext cx="517156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适用：项目执行阶段的持续监控和动态调整</a:t>
            </a:r>
            <a:endParaRPr lang="en-US" sz="900" dirty="0"/>
          </a:p>
        </p:txBody>
      </p:sp>
      <p:pic>
        <p:nvPicPr>
          <p:cNvPr id="38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7189" y="4267093"/>
            <a:ext cx="11277318" cy="1638259"/>
          </a:xfrm>
          <a:prstGeom prst="rect">
            <a:avLst/>
          </a:prstGeom>
        </p:spPr>
      </p:pic>
      <p:sp>
        <p:nvSpPr>
          <p:cNvPr id="39" name="Text 21"/>
          <p:cNvSpPr/>
          <p:nvPr/>
        </p:nvSpPr>
        <p:spPr>
          <a:xfrm>
            <a:off x="647684" y="4457589"/>
            <a:ext cx="1090547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BBF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工作流选择决策树</a:t>
            </a:r>
            <a:endParaRPr lang="en-US" sz="1350" dirty="0"/>
          </a:p>
        </p:txBody>
      </p:sp>
      <p:sp>
        <p:nvSpPr>
          <p:cNvPr id="40" name="Text 22"/>
          <p:cNvSpPr/>
          <p:nvPr/>
        </p:nvSpPr>
        <p:spPr>
          <a:xfrm>
            <a:off x="647684" y="4838579"/>
            <a:ext cx="1090547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需要标准输出物且步骤明确？→</a:t>
            </a:r>
            <a:pPr algn="l" indent="0" marL="0">
              <a:buNone/>
            </a:pPr>
            <a:r>
              <a:rPr lang="en-US" sz="1050" b="1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顺序流水线</a:t>
            </a:r>
            <a:endParaRPr lang="en-US" sz="1050" dirty="0"/>
          </a:p>
        </p:txBody>
      </p:sp>
      <p:sp>
        <p:nvSpPr>
          <p:cNvPr id="41" name="Text 23"/>
          <p:cNvSpPr/>
          <p:nvPr/>
        </p:nvSpPr>
        <p:spPr>
          <a:xfrm>
            <a:off x="647684" y="5067173"/>
            <a:ext cx="1090547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决策影响大且需要人类判断？→</a:t>
            </a:r>
            <a:pPr algn="l" indent="0" marL="0">
              <a:buNone/>
            </a:pPr>
            <a:r>
              <a:rPr lang="en-US" sz="1050" b="1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层级审批</a:t>
            </a:r>
            <a:endParaRPr lang="en-US" sz="1050" dirty="0"/>
          </a:p>
        </p:txBody>
      </p:sp>
      <p:sp>
        <p:nvSpPr>
          <p:cNvPr id="42" name="Text 24"/>
          <p:cNvSpPr/>
          <p:nvPr/>
        </p:nvSpPr>
        <p:spPr>
          <a:xfrm>
            <a:off x="647684" y="5295768"/>
            <a:ext cx="1090547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需要多方意见对比择优？→</a:t>
            </a:r>
            <a:pPr algn="l" indent="0" marL="0">
              <a:buNone/>
            </a:pPr>
            <a:r>
              <a:rPr lang="en-US" sz="1050" b="1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并行竞争</a:t>
            </a:r>
            <a:endParaRPr lang="en-US" sz="1050" dirty="0"/>
          </a:p>
        </p:txBody>
      </p:sp>
      <p:sp>
        <p:nvSpPr>
          <p:cNvPr id="43" name="Text 25"/>
          <p:cNvSpPr/>
          <p:nvPr/>
        </p:nvSpPr>
        <p:spPr>
          <a:xfrm>
            <a:off x="647684" y="5524362"/>
            <a:ext cx="1090547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需要持续监测和快速响应？→</a:t>
            </a:r>
            <a:pPr algn="l" indent="0" marL="0">
              <a:buNone/>
            </a:pPr>
            <a:r>
              <a:rPr lang="en-US" sz="1050" b="1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持续监控环</a:t>
            </a:r>
            <a:endParaRPr lang="en-US" sz="10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人机协同项目管理的伦理与治理框架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5524362" cy="327651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783" y="1409665"/>
            <a:ext cx="507631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五项伦理原则</a:t>
            </a:r>
            <a:endParaRPr lang="en-US" sz="15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83" y="1828754"/>
            <a:ext cx="304792" cy="304792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85783" y="1828754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</a:t>
            </a:r>
            <a:endParaRPr lang="en-US" sz="1050" dirty="0"/>
          </a:p>
        </p:txBody>
      </p:sp>
      <p:sp>
        <p:nvSpPr>
          <p:cNvPr id="8" name="Text 3"/>
          <p:cNvSpPr/>
          <p:nvPr/>
        </p:nvSpPr>
        <p:spPr>
          <a:xfrm>
            <a:off x="1066773" y="1828754"/>
            <a:ext cx="4695327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人类决策终审权：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任何AI建议都不能自动成为最终决策，涉及安全、合规、资金的决策必须有人类签字确认。</a:t>
            </a:r>
            <a:endParaRPr lang="en-US" sz="105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783" y="2324042"/>
            <a:ext cx="304792" cy="304792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85783" y="2324042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</a:t>
            </a:r>
            <a:endParaRPr lang="en-US" sz="1050" dirty="0"/>
          </a:p>
        </p:txBody>
      </p:sp>
      <p:sp>
        <p:nvSpPr>
          <p:cNvPr id="11" name="Text 5"/>
          <p:cNvSpPr/>
          <p:nvPr/>
        </p:nvSpPr>
        <p:spPr>
          <a:xfrm>
            <a:off x="1066773" y="2324042"/>
            <a:ext cx="4695327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透明度原则：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Agent做出的分析和建议必须可解释——"为什么建议这个方案？基于哪些数据？"</a:t>
            </a:r>
            <a:endParaRPr lang="en-US" sz="105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783" y="2819330"/>
            <a:ext cx="304792" cy="304792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685783" y="2819330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</a:t>
            </a:r>
            <a:endParaRPr lang="en-US" sz="1050" dirty="0"/>
          </a:p>
        </p:txBody>
      </p:sp>
      <p:sp>
        <p:nvSpPr>
          <p:cNvPr id="14" name="Text 7"/>
          <p:cNvSpPr/>
          <p:nvPr/>
        </p:nvSpPr>
        <p:spPr>
          <a:xfrm>
            <a:off x="1066773" y="2819330"/>
            <a:ext cx="4695327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公平性原则：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确保Agent的算法不因历史数据偏见而对特定干系人群体产生歧视。</a:t>
            </a:r>
            <a:endParaRPr lang="en-US" sz="1050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783" y="3314617"/>
            <a:ext cx="304792" cy="304792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685783" y="3314617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</a:t>
            </a:r>
            <a:endParaRPr lang="en-US" sz="1050" dirty="0"/>
          </a:p>
        </p:txBody>
      </p:sp>
      <p:sp>
        <p:nvSpPr>
          <p:cNvPr id="17" name="Text 9"/>
          <p:cNvSpPr/>
          <p:nvPr/>
        </p:nvSpPr>
        <p:spPr>
          <a:xfrm>
            <a:off x="1066773" y="3314617"/>
            <a:ext cx="4695327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隐私保护：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Agent在分析项目数据时必须遵守数据隐私法规，不得将敏感数据用于非授权用途。</a:t>
            </a:r>
            <a:endParaRPr lang="en-US" sz="1050" dirty="0"/>
          </a:p>
        </p:txBody>
      </p:sp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783" y="3809905"/>
            <a:ext cx="304792" cy="304792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685783" y="3809905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</a:t>
            </a:r>
            <a:endParaRPr lang="en-US" sz="1050" dirty="0"/>
          </a:p>
        </p:txBody>
      </p:sp>
      <p:sp>
        <p:nvSpPr>
          <p:cNvPr id="20" name="Text 11"/>
          <p:cNvSpPr/>
          <p:nvPr/>
        </p:nvSpPr>
        <p:spPr>
          <a:xfrm>
            <a:off x="1066773" y="3809905"/>
            <a:ext cx="4695327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持续审计：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定期审计Agent的决策建议质量——是否存在"算法漂移"或性能退化。</a:t>
            </a:r>
            <a:endParaRPr lang="en-US" sz="1050" dirty="0"/>
          </a:p>
        </p:txBody>
      </p:sp>
      <p:pic>
        <p:nvPicPr>
          <p:cNvPr id="2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1142971"/>
            <a:ext cx="5524362" cy="3276518"/>
          </a:xfrm>
          <a:prstGeom prst="rect">
            <a:avLst/>
          </a:prstGeom>
        </p:spPr>
      </p:pic>
      <p:sp>
        <p:nvSpPr>
          <p:cNvPr id="22" name="Text 12"/>
          <p:cNvSpPr/>
          <p:nvPr/>
        </p:nvSpPr>
        <p:spPr>
          <a:xfrm>
            <a:off x="6438739" y="1371566"/>
            <a:ext cx="507631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BBF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Agent治理制度框架</a:t>
            </a:r>
            <a:endParaRPr lang="en-US" sz="1350" dirty="0"/>
          </a:p>
        </p:txBody>
      </p:sp>
      <p:pic>
        <p:nvPicPr>
          <p:cNvPr id="2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8739" y="1828754"/>
            <a:ext cx="133347" cy="133347"/>
          </a:xfrm>
          <a:prstGeom prst="rect">
            <a:avLst/>
          </a:prstGeom>
        </p:spPr>
      </p:pic>
      <p:sp>
        <p:nvSpPr>
          <p:cNvPr id="24" name="Text 13"/>
          <p:cNvSpPr/>
          <p:nvPr/>
        </p:nvSpPr>
        <p:spPr>
          <a:xfrm>
            <a:off x="6648284" y="1790655"/>
            <a:ext cx="4866773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Agent准入制度：</a:t>
            </a:r>
            <a:pPr algn="l" indent="0" marL="0">
              <a:buNone/>
            </a:pPr>
            <a:r>
              <a:rPr lang="en-US" sz="1050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新Agent上线前必须通过"准确性测试+偏差测试+安全审查"三关。</a:t>
            </a:r>
            <a:endParaRPr lang="en-US" sz="1050" dirty="0"/>
          </a:p>
        </p:txBody>
      </p:sp>
      <p:pic>
        <p:nvPicPr>
          <p:cNvPr id="25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38739" y="2324042"/>
            <a:ext cx="133347" cy="133347"/>
          </a:xfrm>
          <a:prstGeom prst="rect">
            <a:avLst/>
          </a:prstGeom>
        </p:spPr>
      </p:pic>
      <p:sp>
        <p:nvSpPr>
          <p:cNvPr id="26" name="Text 14"/>
          <p:cNvSpPr/>
          <p:nvPr/>
        </p:nvSpPr>
        <p:spPr>
          <a:xfrm>
            <a:off x="6648284" y="2285943"/>
            <a:ext cx="4866773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Agent绩效评估：</a:t>
            </a:r>
            <a:pPr algn="l" indent="0" marL="0">
              <a:buNone/>
            </a:pPr>
            <a:r>
              <a:rPr lang="en-US" sz="1050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定期评估Agent的建议采纳率、预警准确率、误报率等关键指标。</a:t>
            </a:r>
            <a:endParaRPr lang="en-US" sz="1050" dirty="0"/>
          </a:p>
        </p:txBody>
      </p:sp>
      <p:pic>
        <p:nvPicPr>
          <p:cNvPr id="27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8739" y="2819330"/>
            <a:ext cx="133347" cy="133347"/>
          </a:xfrm>
          <a:prstGeom prst="rect">
            <a:avLst/>
          </a:prstGeom>
        </p:spPr>
      </p:pic>
      <p:sp>
        <p:nvSpPr>
          <p:cNvPr id="28" name="Text 15"/>
          <p:cNvSpPr/>
          <p:nvPr/>
        </p:nvSpPr>
        <p:spPr>
          <a:xfrm>
            <a:off x="6648284" y="2781230"/>
            <a:ext cx="4866773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Agent退役流程：</a:t>
            </a:r>
            <a:pPr algn="l" indent="0" marL="0">
              <a:buNone/>
            </a:pPr>
            <a:r>
              <a:rPr lang="en-US" sz="1050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当Agent的准确率低于阈值或业务场景发生变化时，执行正式的退役和知识交接流程。</a:t>
            </a:r>
            <a:endParaRPr lang="en-US" sz="1050" dirty="0"/>
          </a:p>
        </p:txBody>
      </p:sp>
      <p:pic>
        <p:nvPicPr>
          <p:cNvPr id="29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38739" y="3314617"/>
            <a:ext cx="123822" cy="133347"/>
          </a:xfrm>
          <a:prstGeom prst="rect">
            <a:avLst/>
          </a:prstGeom>
        </p:spPr>
      </p:pic>
      <p:sp>
        <p:nvSpPr>
          <p:cNvPr id="30" name="Text 16"/>
          <p:cNvSpPr/>
          <p:nvPr/>
        </p:nvSpPr>
        <p:spPr>
          <a:xfrm>
            <a:off x="6638759" y="3276518"/>
            <a:ext cx="44095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知识资产管理：</a:t>
            </a:r>
            <a:pPr algn="l" indent="0" marL="0">
              <a:buNone/>
            </a:pPr>
            <a:r>
              <a:rPr lang="en-US" sz="1050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Agent积累的项目知识和经验归组织所有，不是个人资产。</a:t>
            </a:r>
            <a:endParaRPr lang="en-US" sz="10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文旅数字化项目案例集精选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5543411" cy="1571586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684" y="1333467"/>
            <a:ext cx="5162421" cy="35241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47684" y="1333467"/>
            <a:ext cx="5171565" cy="2762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麦扑"一屏管"景区综合管控平台</a:t>
            </a:r>
            <a:endParaRPr lang="en-US" sz="1350" dirty="0"/>
          </a:p>
        </p:txBody>
      </p:sp>
      <p:sp>
        <p:nvSpPr>
          <p:cNvPr id="7" name="Text 2"/>
          <p:cNvSpPr/>
          <p:nvPr/>
        </p:nvSpPr>
        <p:spPr>
          <a:xfrm>
            <a:off x="647684" y="1800180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类型：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智慧景区综合管控</a:t>
            </a:r>
            <a:endParaRPr lang="en-US" sz="1050" dirty="0"/>
          </a:p>
        </p:txBody>
      </p:sp>
      <p:sp>
        <p:nvSpPr>
          <p:cNvPr id="8" name="Text 3"/>
          <p:cNvSpPr/>
          <p:nvPr/>
        </p:nvSpPr>
        <p:spPr>
          <a:xfrm>
            <a:off x="647684" y="2066873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核心功能：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整合票务、安防、导览、停车、环境监测等8+子系统，一屏统管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47684" y="2333567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项目亮点：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项目经理制保障跨系统协调，Agent处理多源数据实时融合</a:t>
            </a:r>
            <a:endParaRPr lang="en-US" sz="10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095" y="1142971"/>
            <a:ext cx="5543411" cy="1571586"/>
          </a:xfrm>
          <a:prstGeom prst="rect">
            <a:avLst/>
          </a:prstGeom>
        </p:spPr>
      </p:pic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1590" y="1333467"/>
            <a:ext cx="5162421" cy="352416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6381590" y="1333467"/>
            <a:ext cx="5171565" cy="2762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云冈石窟数字化工程</a:t>
            </a:r>
            <a:endParaRPr lang="en-US" sz="1350" dirty="0"/>
          </a:p>
        </p:txBody>
      </p:sp>
      <p:sp>
        <p:nvSpPr>
          <p:cNvPr id="13" name="Text 6"/>
          <p:cNvSpPr/>
          <p:nvPr/>
        </p:nvSpPr>
        <p:spPr>
          <a:xfrm>
            <a:off x="6381590" y="1800180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类型：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数字文博</a:t>
            </a:r>
            <a:endParaRPr lang="en-US" sz="1050" dirty="0"/>
          </a:p>
        </p:txBody>
      </p:sp>
      <p:sp>
        <p:nvSpPr>
          <p:cNvPr id="14" name="Text 7"/>
          <p:cNvSpPr/>
          <p:nvPr/>
        </p:nvSpPr>
        <p:spPr>
          <a:xfrm>
            <a:off x="6381590" y="2066873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规模：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45个主要洞窟、59000余尊造像</a:t>
            </a:r>
            <a:endParaRPr lang="en-US" sz="1050" dirty="0"/>
          </a:p>
        </p:txBody>
      </p:sp>
      <p:sp>
        <p:nvSpPr>
          <p:cNvPr id="15" name="Text 8"/>
          <p:cNvSpPr/>
          <p:nvPr/>
        </p:nvSpPr>
        <p:spPr>
          <a:xfrm>
            <a:off x="6381590" y="2333567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项目亮点：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10年超长周期项目，Agent保障跨期知识连续性和质量一致性</a:t>
            </a:r>
            <a:endParaRPr lang="en-US" sz="1050" dirty="0"/>
          </a:p>
        </p:txBody>
      </p:sp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2905052"/>
            <a:ext cx="5543411" cy="1762081"/>
          </a:xfrm>
          <a:prstGeom prst="rect">
            <a:avLst/>
          </a:prstGeom>
        </p:spPr>
      </p:pic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684" y="3095548"/>
            <a:ext cx="5162421" cy="352416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647684" y="3095548"/>
            <a:ext cx="5171565" cy="2762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贵州"一码游"平台</a:t>
            </a:r>
            <a:endParaRPr lang="en-US" sz="1350" dirty="0"/>
          </a:p>
        </p:txBody>
      </p:sp>
      <p:sp>
        <p:nvSpPr>
          <p:cNvPr id="19" name="Text 10"/>
          <p:cNvSpPr/>
          <p:nvPr/>
        </p:nvSpPr>
        <p:spPr>
          <a:xfrm>
            <a:off x="647684" y="3562261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类型：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省级文旅平台</a:t>
            </a:r>
            <a:endParaRPr lang="en-US" sz="1050" dirty="0"/>
          </a:p>
        </p:txBody>
      </p:sp>
      <p:sp>
        <p:nvSpPr>
          <p:cNvPr id="20" name="Text 11"/>
          <p:cNvSpPr/>
          <p:nvPr/>
        </p:nvSpPr>
        <p:spPr>
          <a:xfrm>
            <a:off x="647684" y="3828954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覆盖：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全省9市州、数百个景区</a:t>
            </a:r>
            <a:endParaRPr lang="en-US" sz="1050" dirty="0"/>
          </a:p>
        </p:txBody>
      </p:sp>
      <p:sp>
        <p:nvSpPr>
          <p:cNvPr id="21" name="Text 12"/>
          <p:cNvSpPr/>
          <p:nvPr/>
        </p:nvSpPr>
        <p:spPr>
          <a:xfrm>
            <a:off x="647684" y="4095648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项目亮点：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跨行政区协调，Agent自动对接异构系统，监控数据上报完整性</a:t>
            </a:r>
            <a:endParaRPr lang="en-US" sz="1050" dirty="0"/>
          </a:p>
        </p:txBody>
      </p:sp>
      <p:pic>
        <p:nvPicPr>
          <p:cNvPr id="2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095" y="2905052"/>
            <a:ext cx="5543411" cy="1762081"/>
          </a:xfrm>
          <a:prstGeom prst="rect">
            <a:avLst/>
          </a:prstGeom>
        </p:spPr>
      </p:pic>
      <p:pic>
        <p:nvPicPr>
          <p:cNvPr id="2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81590" y="3095548"/>
            <a:ext cx="5162421" cy="352416"/>
          </a:xfrm>
          <a:prstGeom prst="rect">
            <a:avLst/>
          </a:prstGeom>
        </p:spPr>
      </p:pic>
      <p:sp>
        <p:nvSpPr>
          <p:cNvPr id="24" name="Text 13"/>
          <p:cNvSpPr/>
          <p:nvPr/>
        </p:nvSpPr>
        <p:spPr>
          <a:xfrm>
            <a:off x="6381590" y="3095548"/>
            <a:ext cx="5171565" cy="2762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华住AI住中服务系统</a:t>
            </a:r>
            <a:endParaRPr lang="en-US" sz="1350" dirty="0"/>
          </a:p>
        </p:txBody>
      </p:sp>
      <p:sp>
        <p:nvSpPr>
          <p:cNvPr id="25" name="Text 14"/>
          <p:cNvSpPr/>
          <p:nvPr/>
        </p:nvSpPr>
        <p:spPr>
          <a:xfrm>
            <a:off x="6381590" y="3562261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类型：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酒店数字化</a:t>
            </a:r>
            <a:endParaRPr lang="en-US" sz="1050" dirty="0"/>
          </a:p>
        </p:txBody>
      </p:sp>
      <p:sp>
        <p:nvSpPr>
          <p:cNvPr id="26" name="Text 15"/>
          <p:cNvSpPr/>
          <p:nvPr/>
        </p:nvSpPr>
        <p:spPr>
          <a:xfrm>
            <a:off x="6381590" y="3828954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规模：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万店级别AI客服覆盖</a:t>
            </a:r>
            <a:endParaRPr lang="en-US" sz="1050" dirty="0"/>
          </a:p>
        </p:txBody>
      </p:sp>
      <p:sp>
        <p:nvSpPr>
          <p:cNvPr id="27" name="Text 16"/>
          <p:cNvSpPr/>
          <p:nvPr/>
        </p:nvSpPr>
        <p:spPr>
          <a:xfrm>
            <a:off x="6381590" y="4095648"/>
            <a:ext cx="517156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项目亮点：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AI处理标准问询，人类聚焦高价值个性化服务——人机协同在酒店领域的标杆实践</a:t>
            </a:r>
            <a:endParaRPr lang="en-US" sz="1050" dirty="0"/>
          </a:p>
        </p:txBody>
      </p:sp>
      <p:pic>
        <p:nvPicPr>
          <p:cNvPr id="28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189" y="4819530"/>
            <a:ext cx="11277318" cy="495288"/>
          </a:xfrm>
          <a:prstGeom prst="rect">
            <a:avLst/>
          </a:prstGeom>
        </p:spPr>
      </p:pic>
      <p:pic>
        <p:nvPicPr>
          <p:cNvPr id="29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585" y="5000500"/>
            <a:ext cx="133347" cy="133347"/>
          </a:xfrm>
          <a:prstGeom prst="rect">
            <a:avLst/>
          </a:prstGeom>
        </p:spPr>
      </p:pic>
      <p:sp>
        <p:nvSpPr>
          <p:cNvPr id="30" name="Text 17"/>
          <p:cNvSpPr/>
          <p:nvPr/>
        </p:nvSpPr>
        <p:spPr>
          <a:xfrm>
            <a:off x="819130" y="4981450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共同特征：</a:t>
            </a:r>
            <a:endParaRPr lang="en-US" sz="1050" dirty="0"/>
          </a:p>
        </p:txBody>
      </p:sp>
      <p:sp>
        <p:nvSpPr>
          <p:cNvPr id="31" name="Text 18"/>
          <p:cNvSpPr/>
          <p:nvPr/>
        </p:nvSpPr>
        <p:spPr>
          <a:xfrm>
            <a:off x="1485863" y="4981450"/>
            <a:ext cx="700984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这四个标杆项目都体现了"项目经理制保证决策力+多Agent提供洞察力+方法论融合提供灵活性"的三位一体成功模式。</a:t>
            </a:r>
            <a:endParaRPr lang="en-US" sz="10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文旅数字化项目管理：常见问题与误区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5543411" cy="1085823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09" y="1381090"/>
            <a:ext cx="152396" cy="15239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885803" y="1362041"/>
            <a:ext cx="2142691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误区一：Agent能替代项目经理</a:t>
            </a:r>
            <a:endParaRPr lang="en-US" sz="1200" dirty="0"/>
          </a:p>
        </p:txBody>
      </p:sp>
      <p:sp>
        <p:nvSpPr>
          <p:cNvPr id="7" name="Text 2"/>
          <p:cNvSpPr/>
          <p:nvPr/>
        </p:nvSpPr>
        <p:spPr>
          <a:xfrm>
            <a:off x="657209" y="1647784"/>
            <a:ext cx="515251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Agent是工具，不是决策者。项目经理的干系人关系管理、价值判断、团队领导力是Agent无法替代的。把决策权交给Agent是危险的。</a:t>
            </a:r>
            <a:endParaRPr lang="en-US" sz="10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095" y="1142971"/>
            <a:ext cx="5543411" cy="1085823"/>
          </a:xfrm>
          <a:prstGeom prst="rect">
            <a:avLst/>
          </a:prstGeom>
        </p:spPr>
      </p:pic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1115" y="1381090"/>
            <a:ext cx="152396" cy="152396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6619710" y="1362041"/>
            <a:ext cx="1837898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误区二：一套方法论走天下</a:t>
            </a:r>
            <a:endParaRPr lang="en-US" sz="1200" dirty="0"/>
          </a:p>
        </p:txBody>
      </p:sp>
      <p:sp>
        <p:nvSpPr>
          <p:cNvPr id="11" name="Text 4"/>
          <p:cNvSpPr/>
          <p:nvPr/>
        </p:nvSpPr>
        <p:spPr>
          <a:xfrm>
            <a:off x="6391115" y="1647784"/>
            <a:ext cx="515251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试图用纯敏捷管理政府审批类文旅项目，或用纯瀑布管理快速迭代的内容项目——方法论选型必须匹配项目特征。</a:t>
            </a:r>
            <a:endParaRPr lang="en-US" sz="1050" dirty="0"/>
          </a:p>
        </p:txBody>
      </p:sp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2419290"/>
            <a:ext cx="5543411" cy="1085823"/>
          </a:xfrm>
          <a:prstGeom prst="rect">
            <a:avLst/>
          </a:prstGeom>
        </p:spPr>
      </p:pic>
      <p:pic>
        <p:nvPicPr>
          <p:cNvPr id="1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209" y="2657409"/>
            <a:ext cx="152396" cy="152396"/>
          </a:xfrm>
          <a:prstGeom prst="rect">
            <a:avLst/>
          </a:prstGeom>
        </p:spPr>
      </p:pic>
      <p:sp>
        <p:nvSpPr>
          <p:cNvPr id="14" name="Text 5"/>
          <p:cNvSpPr/>
          <p:nvPr/>
        </p:nvSpPr>
        <p:spPr>
          <a:xfrm>
            <a:off x="885803" y="2638359"/>
            <a:ext cx="1837898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误区三：数据越多决策越好</a:t>
            </a:r>
            <a:endParaRPr lang="en-US" sz="1200" dirty="0"/>
          </a:p>
        </p:txBody>
      </p:sp>
      <p:sp>
        <p:nvSpPr>
          <p:cNvPr id="15" name="Text 6"/>
          <p:cNvSpPr/>
          <p:nvPr/>
        </p:nvSpPr>
        <p:spPr>
          <a:xfrm>
            <a:off x="657209" y="2924102"/>
            <a:ext cx="515251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Agent可以生成海量数据和分析报告，但信息过载反而降低决策效率。关键是识别"对决策有意义的数据"，而非追求数据量。</a:t>
            </a:r>
            <a:endParaRPr lang="en-US" sz="1050" dirty="0"/>
          </a:p>
        </p:txBody>
      </p:sp>
      <p:pic>
        <p:nvPicPr>
          <p:cNvPr id="1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095" y="2419290"/>
            <a:ext cx="5543411" cy="1085823"/>
          </a:xfrm>
          <a:prstGeom prst="rect">
            <a:avLst/>
          </a:prstGeom>
        </p:spPr>
      </p:pic>
      <p:pic>
        <p:nvPicPr>
          <p:cNvPr id="1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1115" y="2657409"/>
            <a:ext cx="152396" cy="152396"/>
          </a:xfrm>
          <a:prstGeom prst="rect">
            <a:avLst/>
          </a:prstGeom>
        </p:spPr>
      </p:pic>
      <p:sp>
        <p:nvSpPr>
          <p:cNvPr id="18" name="Text 7"/>
          <p:cNvSpPr/>
          <p:nvPr/>
        </p:nvSpPr>
        <p:spPr>
          <a:xfrm>
            <a:off x="6619710" y="2638359"/>
            <a:ext cx="2142691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误区四：Agent部署了就完事了</a:t>
            </a:r>
            <a:endParaRPr lang="en-US" sz="1200" dirty="0"/>
          </a:p>
        </p:txBody>
      </p:sp>
      <p:sp>
        <p:nvSpPr>
          <p:cNvPr id="19" name="Text 8"/>
          <p:cNvSpPr/>
          <p:nvPr/>
        </p:nvSpPr>
        <p:spPr>
          <a:xfrm>
            <a:off x="6391115" y="2924102"/>
            <a:ext cx="515251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Agent需要持续喂养高质量的项目数据、定期评估性能、根据场景变化调优。Agent治理是持续工作，不是一次性工程。</a:t>
            </a:r>
            <a:endParaRPr lang="en-US" sz="1050" dirty="0"/>
          </a:p>
        </p:txBody>
      </p:sp>
      <p:pic>
        <p:nvPicPr>
          <p:cNvPr id="20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189" y="3695608"/>
            <a:ext cx="5543411" cy="1085823"/>
          </a:xfrm>
          <a:prstGeom prst="rect">
            <a:avLst/>
          </a:prstGeom>
        </p:spPr>
      </p:pic>
      <p:pic>
        <p:nvPicPr>
          <p:cNvPr id="21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7209" y="3933727"/>
            <a:ext cx="152396" cy="152396"/>
          </a:xfrm>
          <a:prstGeom prst="rect">
            <a:avLst/>
          </a:prstGeom>
        </p:spPr>
      </p:pic>
      <p:sp>
        <p:nvSpPr>
          <p:cNvPr id="22" name="Text 9"/>
          <p:cNvSpPr/>
          <p:nvPr/>
        </p:nvSpPr>
        <p:spPr>
          <a:xfrm>
            <a:off x="885803" y="3914677"/>
            <a:ext cx="2142691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误区五：技术成熟了再考虑管理</a:t>
            </a:r>
            <a:endParaRPr lang="en-US" sz="1200" dirty="0"/>
          </a:p>
        </p:txBody>
      </p:sp>
      <p:sp>
        <p:nvSpPr>
          <p:cNvPr id="23" name="Text 10"/>
          <p:cNvSpPr/>
          <p:nvPr/>
        </p:nvSpPr>
        <p:spPr>
          <a:xfrm>
            <a:off x="657209" y="4200420"/>
            <a:ext cx="515251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"先把系统开发出来，管理的事后面再说"是文旅数字化项目最常见的失败模式。管理和技术必须同步推进，从项目启动第一天就纳入Agent辅助。</a:t>
            </a:r>
            <a:endParaRPr lang="en-US" sz="1050" dirty="0"/>
          </a:p>
        </p:txBody>
      </p:sp>
      <p:pic>
        <p:nvPicPr>
          <p:cNvPr id="24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1095" y="3695608"/>
            <a:ext cx="5543411" cy="1085823"/>
          </a:xfrm>
          <a:prstGeom prst="rect">
            <a:avLst/>
          </a:prstGeom>
        </p:spPr>
      </p:pic>
      <p:pic>
        <p:nvPicPr>
          <p:cNvPr id="25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91115" y="3933727"/>
            <a:ext cx="152396" cy="152396"/>
          </a:xfrm>
          <a:prstGeom prst="rect">
            <a:avLst/>
          </a:prstGeom>
        </p:spPr>
      </p:pic>
      <p:sp>
        <p:nvSpPr>
          <p:cNvPr id="26" name="Text 11"/>
          <p:cNvSpPr/>
          <p:nvPr/>
        </p:nvSpPr>
        <p:spPr>
          <a:xfrm>
            <a:off x="6619710" y="3914677"/>
            <a:ext cx="2447483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误区六：知识管理是项目结束后的事</a:t>
            </a:r>
            <a:endParaRPr lang="en-US" sz="1200" dirty="0"/>
          </a:p>
        </p:txBody>
      </p:sp>
      <p:sp>
        <p:nvSpPr>
          <p:cNvPr id="27" name="Text 12"/>
          <p:cNvSpPr/>
          <p:nvPr/>
        </p:nvSpPr>
        <p:spPr>
          <a:xfrm>
            <a:off x="6391115" y="4200420"/>
            <a:ext cx="515251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知识沉淀应该贯穿项目全过程——Agent需要持续学习才能提供有价值的建议。等到项目收尾才做知识管理，Agent在项目中就缺乏"弹药"。</a:t>
            </a:r>
            <a:endParaRPr lang="en-US" sz="10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38459" y="1647784"/>
            <a:ext cx="493344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感谢阅读</a:t>
            </a:r>
            <a:endParaRPr lang="en-US" sz="1350" dirty="0"/>
          </a:p>
        </p:txBody>
      </p:sp>
      <p:sp>
        <p:nvSpPr>
          <p:cNvPr id="4" name="Text 1"/>
          <p:cNvSpPr/>
          <p:nvPr/>
        </p:nvSpPr>
        <p:spPr>
          <a:xfrm>
            <a:off x="3876578" y="2085923"/>
            <a:ext cx="4466733" cy="3905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F5F5F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项目经理制下的多Agent模型</a:t>
            </a:r>
            <a:endParaRPr lang="en-US" sz="2700" dirty="0"/>
          </a:p>
        </p:txBody>
      </p:sp>
      <p:sp>
        <p:nvSpPr>
          <p:cNvPr id="5" name="Text 2"/>
          <p:cNvSpPr/>
          <p:nvPr/>
        </p:nvSpPr>
        <p:spPr>
          <a:xfrm>
            <a:off x="4552836" y="2514537"/>
            <a:ext cx="3095167" cy="3905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F5F5F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文旅数字化项目管理</a:t>
            </a:r>
            <a:endParaRPr lang="en-US" sz="27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659" y="3152696"/>
            <a:ext cx="914377" cy="3809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638459" y="3495588"/>
            <a:ext cx="493344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59E0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培养"懂管理、会用Agent、能落地"的文旅数字化项目经理</a:t>
            </a:r>
            <a:endParaRPr lang="en-US" sz="15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8459" y="4143271"/>
            <a:ext cx="200020" cy="228594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3962301" y="4457589"/>
            <a:ext cx="847323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12章核心内容</a:t>
            </a:r>
            <a:endParaRPr lang="en-US" sz="10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2916" y="4143271"/>
            <a:ext cx="228594" cy="22859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724382" y="4457589"/>
            <a:ext cx="761600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7个实用附录</a:t>
            </a:r>
            <a:endParaRPr lang="en-US" sz="105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6898" y="4143271"/>
            <a:ext cx="257169" cy="228594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7438839" y="4457589"/>
            <a:ext cx="761600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3大实战场景</a:t>
            </a:r>
            <a:endParaRPr lang="en-US" sz="1050" dirty="0"/>
          </a:p>
        </p:txBody>
      </p:sp>
      <p:sp>
        <p:nvSpPr>
          <p:cNvPr id="14" name="Text 7"/>
          <p:cNvSpPr/>
          <p:nvPr/>
        </p:nvSpPr>
        <p:spPr>
          <a:xfrm>
            <a:off x="3638459" y="5019550"/>
            <a:ext cx="493344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数字文旅专业系列教材之十 · 安顺学院旅游管理学院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2026-07-05T16:45:02Z</dcterms:created>
  <dcterms:modified xsi:type="dcterms:W3CDTF">2026-07-05T16:45:02Z</dcterms:modified>
</cp:coreProperties>
</file>