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01 · AI时代文旅产品营销</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AI时代的文旅营销变革</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367433"/>
            <a:ext cx="3576063" cy="2380655"/>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2026年五一假期前，北京白领小林打开ChatGPT，输入了一行字："推荐一个适合周末出游的小众古镇，不要太商业化，要有特色美食…</a:t>
            </a:r>
            <a:endParaRPr lang="en-US" sz="2500" dirty="0"/>
          </a:p>
        </p:txBody>
      </p:sp>
      <p:sp>
        <p:nvSpPr>
          <p:cNvPr id="6" name="Text 4"/>
          <p:cNvSpPr/>
          <p:nvPr/>
        </p:nvSpPr>
        <p:spPr>
          <a:xfrm>
            <a:off x="355550" y="3875038"/>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938439"/>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几秒钟后，ChatGPT给出了一个结构清晰的回答——推荐了三个古镇，每个都附带了特色说明、交通方式和美食推荐。</a:t>
            </a:r>
            <a:endParaRPr lang="en-US" sz="900" dirty="0"/>
          </a:p>
        </p:txBody>
      </p:sp>
      <p:sp>
        <p:nvSpPr>
          <p:cNvPr id="8" name="Text 6"/>
          <p:cNvSpPr/>
          <p:nvPr/>
        </p:nvSpPr>
        <p:spPr>
          <a:xfrm>
            <a:off x="355550" y="4411712"/>
            <a:ext cx="22604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475113"/>
            <a:ext cx="2098548"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排名第一的是一个她从未听说过的古镇。</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年五一假期前，北京白领小林打开Cha</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几秒钟后，ChatGPT给出了一个结</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排名第一的是一个她从未听说过的古镇。</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191048"/>
            <a:ext cx="3505944" cy="167788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理解AI技术对文旅营销格局的深层影响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掌握从"流量思维"到"答案思维"的范式转变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了解生成式AI在旅游决策中的渗透率与影响机制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认识文旅营销面临的新挑战与新机遇</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理解AI技术对文旅营销格局的深层影响</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掌握从"流量思维"到"答案思维"的范</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了解生成式AI在旅游决策中的渗透率与</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认识文旅营销面临的新挑战与新机遇</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12——AI时代的文旅产品营销\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AI重塑旅游决策链｜核心概念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传统旅游决策模式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AI搜索时代的决策新模式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决策权力转移的深远影响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传统旅游决策模式</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AI搜索时代的决策新模式</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决策权力转移的深远影响</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AI重塑旅游决策链｜关键要素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在AI搜索普及之前，旅游者的决策路径大致遵循"AISAS模型"：注意（Attention）——通过广告、攻略、社交媒体注意到目的地；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兴趣（Interest）——产生兴趣后进行搜索和比较；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搜索（Search）——在搜索引擎和OTA平台搜索详细信息；</a:t>
            </a:r>
            <a:endParaRPr lang="en-US" sz="14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pic>
        <p:nvPicPr>
          <p:cNvPr id="9" name="Image 0" descr="C:\Users\gonge\Documents\Playground\work\数智文旅教材编写\其他专著逐章PPT_20260804\专著12——AI时代的文旅产品营销\assets\docx_media\image2.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AI重塑旅游决策链｜机制拆解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行动（Action）——预订机票、酒店、门票；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分享（Share）——在社交媒体分享旅行体验。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这个模型的核心特征是"人找信息"——消费者主动搜索，品牌通过SEO和SEM争夺搜索结果的排名位置。</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行动（Action）——预订机票、酒</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分享（Share）——在社交媒体分享</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这个模型的核心特征是"人找信息"——</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AI重塑旅游决策链｜方法路径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整个过程中，消费者需要自己浏览大量信息、对比不同选项、做出最终决策。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AI搜索彻底改变了这一模式。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新的决策路径可以概括为"QAGA模型"：提问（Question）——用户用自然语言向AI提出需求；</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整个过程中，消费者需要自己浏览大量信</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AI搜索彻底改变了这一模式。</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新的决策路径可以概括为"QAGA模型</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AI重塑旅游决策链｜工具与数据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答案（Answer）——AI综合分析后给出精准答案；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生成（Generate）——AI进一步生成详细攻略、对比分析或行程规划；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行动（Action）——用户基于AI推荐进行预订和出行。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答案（Answer）——AI综合分析</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生成（Generate）——AI进一</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行动（Action）——用户基于AI</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AI重塑旅游决策链｜场景应用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这个新模型的核心特征是"信息找人"——AI主动理解用户需求，整合多源信息，生成个性化答案。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消费者不再需要自己"搜"和"比"，AI替他们完成了信息筛选和决策辅助。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从"人找信息"到"信息找人"，本质上是旅游决策权力的转移——从消费者自己判断，到AI辅助判断，再到AI主导推荐。</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这个新模型的核心特征是"信息找人"—</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消费者不再需要自己"搜"和"比"，A</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从"人找信息"到"信息找人"，本质上</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生成式AI在旅游决策中的渗透｜核心概念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用户行为数据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AI旅游搜索的典型场景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AI搜索的独特优势</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768967" y="2302669"/>
            <a:ext cx="1010260"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用户行为数据</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AI旅游搜索的典型场景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600615" y="353451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AI搜索的独特优势</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生成式AI在旅游决策中的渗透｜关键要素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多项调研数据显示，AI搜索在旅游决策中的渗透速度远超预期：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2025年，约35%的旅游者在出行前使用了ChatGPT等AI工具进行信息查询和行程规划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2026年，这一比例攀升至67%以上</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多项调研数据显示，AI搜索在旅游决策</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年，约35%的旅游者在出行前使用了C</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年，这一比例攀升至67%以上</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生成式AI在旅游决策中的渗透｜机制拆解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在18-35岁年轻群体中，AI工具使用率超过80%</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ChatGPT和Perplexity是旅游场景使用最多的AI搜索平台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超过60%的用户表示"AI推荐直接影响了我的最终选择"</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在18-35岁年轻群体中，AI工具使</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ChatGPT和Perplexity</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超过60%的用户表示"AI推荐直接影</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生成式AI在旅游决策中的渗透｜方法路径</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"我想去一个不太商业化、有历史文化底蕴的古镇，推荐几个。</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"——AI成为旅游灵感的"第一站"。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"帮我规划一个三天两夜的贵州安顺行程，重点是美食和屯堡文化。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"我想去一个不太商业化、有历史文化底</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"——AI成为旅游灵感的"第一站"。</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"帮我规划一个三天两夜的贵州安顺行程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生成式AI在旅游决策中的渗透｜工具与数据</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"——AI替代了传统的攻略搜索和行程定制。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"对比一下天龙屯堡和本寨，哪个更适合带父母去？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"——AI完成多维度的对比分析。</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"——AI替代了传统的攻略搜索和行程</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"对比一下天龙屯堡和本寨，哪个更适合</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"——AI完成多维度的对比分析。</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生成式AI在旅游决策中的渗透｜场景应用</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"安顺明天天气怎么样？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"——AI整合实时信息给出精准答案。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"屯堡文化的'调北征南'是怎么回事？</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"安顺明天天气怎么样？</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"——AI整合实时信息给出精准答案。</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"屯堡文化的'调北征南'是怎么回事？</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文旅营销面临的范式转变｜核心概念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从"流量思维"到"答案思维"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从"关键词堆砌"到"知识信任体系"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从"单一渠道"到"全域AI可见性"</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从"流量思维"到"答案思维"</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从"关键词堆砌"到"知识信任体系"</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从"单一渠道"到"全域AI可见性"</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文旅营销面临的范式转变｜关键要素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传统文旅营销的核心逻辑是"买流量、做转化"——在搜索引擎投放关键词广告，在社交媒体购买流量，在OTA平台争取排名。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流量越多，曝光越多，转化越多。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AI搜索时代的核心逻辑变成了"进答案、建信任"——让品牌信息进入AI的知识体系，让AI在回答相关问题时优先推荐你的品牌。</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传统文旅营销的核心逻辑是"买流量、做</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流量越多，曝光越多，转化越多。</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AI搜索时代的核心逻辑变成了"进答案</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文旅营销面临的范式转变｜机制拆解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进入AI的"答案圈"比获得搜索排名更重要。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杨建允指出，这一转变的本质是"从'投广告'到'进答案'"——过去营销预算花在广告投放上，现在营销预算需要花在"让AI知道你、理解…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传统SEO的核心手段是关键词优化——在网页中堆砌目标关键词，获取搜索引擎排名。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进入AI的"答案圈"比获得搜索排名更</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杨建允指出，这一转变的本质是"从'投</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传统SEO的核心手段是关键词优化——</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文旅营销面临的范式转变｜方法路径</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但在AI搜索时代，关键词堆砌完全失效——AI不关心你的网页中出现了多少次"安顺旅游"，AI关心的是"关于安顺旅游，最权威、最全面…</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这意味着文旅营销需要建立"知识信任体系"——不是用关键词"骗"排名，而是用高质量的内容"赢得"AI的信任。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这个体系包括：权威性——品牌信息来自可信的权威来源；</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但在AI搜索时代，关键词堆砌完全失效</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这意味着文旅营销需要建立"知识信任体</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这个体系包括：权威性——品牌信息来自</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文旅营销面临的范式转变｜工具与数据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全面性——品牌信息覆盖用户可能关心的所有维度；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结构化——品牌信息以AI可理解的结构化方式呈现；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一致性——品牌信息在不同平台上保持一致。</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全面性——品牌信息覆盖用户可能关心的</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结构化——品牌信息以AI可理解的结构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一致性——品牌信息在不同平台上保持一</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AI时代文旅营销的新机遇｜核心概念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中小品牌的"弯道超车"机会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"长尾文旅"的崛起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从"一次性交易"到"持续关系"</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中小品牌的"弯道超车"机会</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"长尾文旅"的崛起</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从"一次性交易"到"持续关系"</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AI时代文旅营销的新机遇｜关键要素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传统搜索引擎时代，大品牌凭借雄厚的广告预算垄断了搜索排名。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AI搜索时代，AI推荐的核心依据是内容质量而非广告投入。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这意味着中小品牌有机会通过高质量的内容策略获得与大品牌同等的AI推荐机会。</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传统搜索引擎时代，大品牌凭借雄厚的广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AI搜索时代，AI推荐的核心依据是内</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这意味着中小品牌有机会通过高质量的内</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AI时代文旅营销的新机遇｜机制拆解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一个深度挖掘本地文化、系统构建知识体系的精品民宿，可能在AI推荐中超越连锁酒店——因为AI判断的是"谁的内容更好地回答了用户的问…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AI搜索天然适合推荐"长尾"选项——那些小众但有特色的目的地和产品。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当用户问"推荐一个人少但有趣的古镇"时，AI推荐的不太可能是乌镇或周庄（因为"人多"），而更可能是某个真正小众但内容丰富的古镇。</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一个深度挖掘本地文化、系统构建知识体</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AI搜索天然适合推荐"长尾"选项——</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当用户问"推荐一个人少但有趣的古镇"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AI时代文旅营销的新机遇｜方法路径</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这对于安顺这样的"非顶流"旅游目的地而言是重大利好——在传统营销格局中与头部目的地争夺流量极为困难，但在AI推荐逻辑中，独特性和…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AI搜索使品牌与消费者的关系从"交易型"转向"关系型"。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当一个品牌的信息系统性地进入AI的知识体系后，它会在用户反复的提问中持续被推荐。</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这对于安顺这样的"非顶流"旅游目的地</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AI搜索使品牌与消费者的关系从"交易</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当一个品牌的信息系统性地进入AI的知</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AI时代文旅营销的新机遇｜工具与数据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这种"持续可见性"是传统广告投放无法实现的——广告停了，流量就停了；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但GEO优化做好了，品牌在AI中的"存在"是持续的。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本节核心问题是：如何把“AI时代文旅营销的新机遇”转化为可执行的文旅创业行动。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这种"持续可见性"是传统广告投放无法</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但GEO优化做好了，品牌在AI中的"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本节核心问题是：如何把“AI时代文旅</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用自己的语言解释"从流量思维到答案思维"的转变意味着什么。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选择一个安顺文旅产品，模拟用户可能向AI提出的5个问题。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对比分析AI搜索与传统搜索引擎在旅游决策中的差异。</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用自己的语言解释"从流量思维到答案思</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选择一个安顺文旅产品，模拟用户可能向</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对比分析AI搜索与传统搜索引擎在旅游</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讨论：当AI主导旅游推荐时，文旅品牌的营销策略应该如何调整？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调查身边同学使用AI工具进行旅游决策的情况，撰写一份小型调研报告。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讨论：当AI主导旅游推荐时，文旅品牌</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调查身边同学使用AI工具进行旅游决策</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本节核心问题是：如何把“思考与练习”</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把本节方法应用到一个贵州或安顺文旅案</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知识卡片：从SEO到GEO的范式转变｜核心概念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图0-2 技术路线图（作者绘制）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本节核心问题是：如何把“知识卡片：从SEO到GEO的范式转变”转化为可执行的文旅创业行动。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图0-2 技术路线图（作者绘制）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本节核心问题是：如何把“知识卡片：从</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知识卡片：从SEO到GEO的范式转变｜关键要素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知识卡片：从SEO到GEO的范式转变｜机制拆解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知识卡片：从SEO到GEO的范式转变｜方法路径</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图0-2 技术路线图（作者绘制）</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把本节方法应用到一个贵州或安顺文旅案</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图0-2 技术路线图（作者绘制）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知识卡片：从SEO到GEO的范式转变｜工具与数据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本节核心问题是：如何把“知识卡片：从SEO到GEO的范式转变”转化为可执行的文旅创业行动。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本节核心问题是：如何把“知识卡片：从</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33769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AI重塑旅游决策链</a:t>
            </a:r>
            <a:endParaRPr lang="en-US" sz="1050" dirty="0"/>
          </a:p>
        </p:txBody>
      </p:sp>
      <p:sp>
        <p:nvSpPr>
          <p:cNvPr id="9" name="Text 7"/>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337691"/>
          </a:xfrm>
          <a:prstGeom prst="line">
            <a:avLst/>
          </a:prstGeom>
          <a:noFill/>
          <a:ln w="47625">
            <a:solidFill>
              <a:srgbClr val="3A9795"/>
            </a:solidFill>
            <a:prstDash val="solid"/>
          </a:ln>
        </p:spPr>
      </p:sp>
      <p:sp>
        <p:nvSpPr>
          <p:cNvPr id="11" name="Text 9"/>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生成式AI在旅游决策中的渗透</a:t>
            </a:r>
            <a:endParaRPr lang="en-US" sz="1050" dirty="0"/>
          </a:p>
        </p:txBody>
      </p:sp>
      <p:sp>
        <p:nvSpPr>
          <p:cNvPr id="12" name="Text 10"/>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81151"/>
            <a:ext cx="0" cy="337691"/>
          </a:xfrm>
          <a:prstGeom prst="line">
            <a:avLst/>
          </a:prstGeom>
          <a:noFill/>
          <a:ln w="47625">
            <a:solidFill>
              <a:srgbClr val="3A9795"/>
            </a:solidFill>
            <a:prstDash val="solid"/>
          </a:ln>
        </p:spPr>
      </p:sp>
      <p:sp>
        <p:nvSpPr>
          <p:cNvPr id="14" name="Text 12"/>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文旅营销面临的范式转变</a:t>
            </a:r>
            <a:endParaRPr lang="en-US" sz="1050" dirty="0"/>
          </a:p>
        </p:txBody>
      </p:sp>
      <p:sp>
        <p:nvSpPr>
          <p:cNvPr id="15" name="Text 13"/>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81151"/>
            <a:ext cx="0" cy="337691"/>
          </a:xfrm>
          <a:prstGeom prst="line">
            <a:avLst/>
          </a:prstGeom>
          <a:noFill/>
          <a:ln w="47625">
            <a:solidFill>
              <a:srgbClr val="3A9795"/>
            </a:solidFill>
            <a:prstDash val="solid"/>
          </a:ln>
        </p:spPr>
      </p:sp>
      <p:sp>
        <p:nvSpPr>
          <p:cNvPr id="17" name="Text 15"/>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AI时代文旅营销的新机遇</a:t>
            </a:r>
            <a:endParaRPr lang="en-US" sz="1050" dirty="0"/>
          </a:p>
        </p:txBody>
      </p:sp>
      <p:sp>
        <p:nvSpPr>
          <p:cNvPr id="18" name="Text 16"/>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07693"/>
            <a:ext cx="0" cy="497681"/>
          </a:xfrm>
          <a:prstGeom prst="line">
            <a:avLst/>
          </a:prstGeom>
          <a:noFill/>
          <a:ln w="47625">
            <a:solidFill>
              <a:srgbClr val="3A9795"/>
            </a:solidFill>
            <a:prstDash val="solid"/>
          </a:ln>
        </p:spPr>
      </p:sp>
      <p:sp>
        <p:nvSpPr>
          <p:cNvPr id="20" name="Text 18"/>
          <p:cNvSpPr/>
          <p:nvPr/>
        </p:nvSpPr>
        <p:spPr>
          <a:xfrm>
            <a:off x="4302770" y="329654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1" name="Text 19"/>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07693"/>
            <a:ext cx="0" cy="497681"/>
          </a:xfrm>
          <a:prstGeom prst="line">
            <a:avLst/>
          </a:prstGeom>
          <a:noFill/>
          <a:ln w="47625">
            <a:solidFill>
              <a:srgbClr val="3A9795"/>
            </a:solidFill>
            <a:prstDash val="solid"/>
          </a:ln>
        </p:spPr>
      </p:sp>
      <p:sp>
        <p:nvSpPr>
          <p:cNvPr id="23" name="Text 21"/>
          <p:cNvSpPr/>
          <p:nvPr/>
        </p:nvSpPr>
        <p:spPr>
          <a:xfrm>
            <a:off x="6670923" y="329654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知识卡片：从SEO到GEO的范式转变</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围绕“AI时代的文旅营销变革”选择一个真实案例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围绕“AI时代的文旅营销变革”选择一</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33769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AI重塑旅游决策链</a:t>
            </a:r>
            <a:endParaRPr lang="en-US" sz="1050" dirty="0"/>
          </a:p>
        </p:txBody>
      </p:sp>
      <p:sp>
        <p:nvSpPr>
          <p:cNvPr id="9" name="Text 7"/>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337691"/>
          </a:xfrm>
          <a:prstGeom prst="line">
            <a:avLst/>
          </a:prstGeom>
          <a:noFill/>
          <a:ln w="47625">
            <a:solidFill>
              <a:srgbClr val="3A9795"/>
            </a:solidFill>
            <a:prstDash val="solid"/>
          </a:ln>
        </p:spPr>
      </p:sp>
      <p:sp>
        <p:nvSpPr>
          <p:cNvPr id="11" name="Text 9"/>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生成式AI在旅游决策中的渗透</a:t>
            </a:r>
            <a:endParaRPr lang="en-US" sz="1050" dirty="0"/>
          </a:p>
        </p:txBody>
      </p:sp>
      <p:sp>
        <p:nvSpPr>
          <p:cNvPr id="12" name="Text 10"/>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81151"/>
            <a:ext cx="0" cy="337691"/>
          </a:xfrm>
          <a:prstGeom prst="line">
            <a:avLst/>
          </a:prstGeom>
          <a:noFill/>
          <a:ln w="47625">
            <a:solidFill>
              <a:srgbClr val="3A9795"/>
            </a:solidFill>
            <a:prstDash val="solid"/>
          </a:ln>
        </p:spPr>
      </p:sp>
      <p:sp>
        <p:nvSpPr>
          <p:cNvPr id="14" name="Text 12"/>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文旅营销面临的范式转变</a:t>
            </a:r>
            <a:endParaRPr lang="en-US" sz="1050" dirty="0"/>
          </a:p>
        </p:txBody>
      </p:sp>
      <p:sp>
        <p:nvSpPr>
          <p:cNvPr id="15" name="Text 13"/>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81151"/>
            <a:ext cx="0" cy="337691"/>
          </a:xfrm>
          <a:prstGeom prst="line">
            <a:avLst/>
          </a:prstGeom>
          <a:noFill/>
          <a:ln w="47625">
            <a:solidFill>
              <a:srgbClr val="3A9795"/>
            </a:solidFill>
            <a:prstDash val="solid"/>
          </a:ln>
        </p:spPr>
      </p:sp>
      <p:sp>
        <p:nvSpPr>
          <p:cNvPr id="17" name="Text 15"/>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AI时代文旅营销的新机遇</a:t>
            </a:r>
            <a:endParaRPr lang="en-US" sz="1050" dirty="0"/>
          </a:p>
        </p:txBody>
      </p:sp>
      <p:sp>
        <p:nvSpPr>
          <p:cNvPr id="18" name="Text 16"/>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07693"/>
            <a:ext cx="0" cy="497681"/>
          </a:xfrm>
          <a:prstGeom prst="line">
            <a:avLst/>
          </a:prstGeom>
          <a:noFill/>
          <a:ln w="47625">
            <a:solidFill>
              <a:srgbClr val="3A9795"/>
            </a:solidFill>
            <a:prstDash val="solid"/>
          </a:ln>
        </p:spPr>
      </p:sp>
      <p:sp>
        <p:nvSpPr>
          <p:cNvPr id="20" name="Text 18"/>
          <p:cNvSpPr/>
          <p:nvPr/>
        </p:nvSpPr>
        <p:spPr>
          <a:xfrm>
            <a:off x="4302770" y="329654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1" name="Text 19"/>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07693"/>
            <a:ext cx="0" cy="497681"/>
          </a:xfrm>
          <a:prstGeom prst="line">
            <a:avLst/>
          </a:prstGeom>
          <a:noFill/>
          <a:ln w="47625">
            <a:solidFill>
              <a:srgbClr val="3A9795"/>
            </a:solidFill>
            <a:prstDash val="solid"/>
          </a:ln>
        </p:spPr>
      </p:sp>
      <p:sp>
        <p:nvSpPr>
          <p:cNvPr id="23" name="Text 21"/>
          <p:cNvSpPr/>
          <p:nvPr/>
        </p:nvSpPr>
        <p:spPr>
          <a:xfrm>
            <a:off x="6670923" y="329654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知识卡片：从SEO到GEO的范式转变</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AI时代文旅产品营销</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AI时代的文旅营销变革</dc:title>
  <dc:subject>《AI时代文旅产品营销》逐章教学课件：第1章</dc:subject>
  <dc:creator>祝刚</dc:creator>
  <cp:lastModifiedBy>祝刚</cp:lastModifiedBy>
  <cp:revision>1</cp:revision>
  <dcterms:created xsi:type="dcterms:W3CDTF">2026-08-03T17:05:51Z</dcterms:created>
  <dcterms:modified xsi:type="dcterms:W3CDTF">2026-08-03T17:05:51Z</dcterms:modified>
</cp:coreProperties>
</file>