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4.png"/><Relationship Id="rId6" Type="http://schemas.openxmlformats.org/officeDocument/2006/relationships/image" Target="../media/image-4-4.png"/><Relationship Id="rId7" Type="http://schemas.openxmlformats.org/officeDocument/2006/relationships/image" Target="../media/image-4-4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9.png"/><Relationship Id="rId11" Type="http://schemas.openxmlformats.org/officeDocument/2006/relationships/image" Target="../media/image-4-9.png"/><Relationship Id="rId12" Type="http://schemas.openxmlformats.org/officeDocument/2006/relationships/image" Target="../media/image-4-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4.png"/><Relationship Id="rId6" Type="http://schemas.openxmlformats.org/officeDocument/2006/relationships/image" Target="../media/image-5-4.png"/><Relationship Id="rId7" Type="http://schemas.openxmlformats.org/officeDocument/2006/relationships/image" Target="../media/image-5-4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6-2.png"/><Relationship Id="rId3" Type="http://schemas.openxmlformats.org/officeDocument/2006/relationships/image" Target="../media/image-7-4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3.png"/><Relationship Id="rId6" Type="http://schemas.openxmlformats.org/officeDocument/2006/relationships/image" Target="../media/image-9-6.png"/><Relationship Id="rId7" Type="http://schemas.openxmlformats.org/officeDocument/2006/relationships/image" Target="../media/image-9-3.png"/><Relationship Id="rId8" Type="http://schemas.openxmlformats.org/officeDocument/2006/relationships/image" Target="../media/image-9-8.png"/><Relationship Id="rId9" Type="http://schemas.openxmlformats.org/officeDocument/2006/relationships/image" Target="../media/image-9-3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1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10-2.png"/><Relationship Id="rId3" Type="http://schemas.openxmlformats.org/officeDocument/2006/relationships/image" Target="../media/image-7-3.png"/><Relationship Id="rId4" Type="http://schemas.openxmlformats.org/officeDocument/2006/relationships/image" Target="../media/image-10-4.png"/><Relationship Id="rId5" Type="http://schemas.openxmlformats.org/officeDocument/2006/relationships/image" Target="../media/image-10-4.png"/><Relationship Id="rId6" Type="http://schemas.openxmlformats.org/officeDocument/2006/relationships/image" Target="../media/image-10-4.png"/><Relationship Id="rId7" Type="http://schemas.openxmlformats.org/officeDocument/2006/relationships/image" Target="../media/image-10-4.png"/><Relationship Id="rId8" Type="http://schemas.openxmlformats.org/officeDocument/2006/relationships/image" Target="../media/image-10-4.png"/><Relationship Id="rId9" Type="http://schemas.openxmlformats.org/officeDocument/2006/relationships/image" Target="../media/image-5-8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3.png"/><Relationship Id="rId5" Type="http://schemas.openxmlformats.org/officeDocument/2006/relationships/image" Target="../media/image-11-3.png"/><Relationship Id="rId6" Type="http://schemas.openxmlformats.org/officeDocument/2006/relationships/image" Target="../media/image-11-3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5-8.png"/><Relationship Id="rId4" Type="http://schemas.openxmlformats.org/officeDocument/2006/relationships/image" Target="../media/image-8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7-4.png"/><Relationship Id="rId4" Type="http://schemas.openxmlformats.org/officeDocument/2006/relationships/image" Target="../media/image-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5-8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5-8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8-4.png"/><Relationship Id="rId4" Type="http://schemas.openxmlformats.org/officeDocument/2006/relationships/image" Target="../media/image-8-4.png"/><Relationship Id="rId5" Type="http://schemas.openxmlformats.org/officeDocument/2006/relationships/image" Target="../media/image-16-5.png"/><Relationship Id="rId6" Type="http://schemas.openxmlformats.org/officeDocument/2006/relationships/image" Target="../media/image-16-5.png"/><Relationship Id="rId7" Type="http://schemas.openxmlformats.org/officeDocument/2006/relationships/image" Target="../media/image-16-5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7-3.png"/><Relationship Id="rId4" Type="http://schemas.openxmlformats.org/officeDocument/2006/relationships/image" Target="../media/image-17-3.png"/><Relationship Id="rId5" Type="http://schemas.openxmlformats.org/officeDocument/2006/relationships/image" Target="../media/image-17-3.png"/><Relationship Id="rId6" Type="http://schemas.openxmlformats.org/officeDocument/2006/relationships/image" Target="../media/image-17-3.png"/><Relationship Id="rId7" Type="http://schemas.openxmlformats.org/officeDocument/2006/relationships/image" Target="../media/image-17-3.png"/><Relationship Id="rId8" Type="http://schemas.openxmlformats.org/officeDocument/2006/relationships/image" Target="../media/image-17-3.png"/><Relationship Id="rId9" Type="http://schemas.openxmlformats.org/officeDocument/2006/relationships/image" Target="../media/image-17-3.png"/><Relationship Id="rId10" Type="http://schemas.openxmlformats.org/officeDocument/2006/relationships/image" Target="../media/image-17-3.png"/><Relationship Id="rId11" Type="http://schemas.openxmlformats.org/officeDocument/2006/relationships/image" Target="../media/image-17-3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3.png"/><Relationship Id="rId6" Type="http://schemas.openxmlformats.org/officeDocument/2006/relationships/image" Target="../media/image-18-6.png"/><Relationship Id="rId7" Type="http://schemas.openxmlformats.org/officeDocument/2006/relationships/image" Target="../media/image-18-3.png"/><Relationship Id="rId8" Type="http://schemas.openxmlformats.org/officeDocument/2006/relationships/image" Target="../media/image-18-8.png"/><Relationship Id="rId9" Type="http://schemas.openxmlformats.org/officeDocument/2006/relationships/image" Target="../media/image-18-3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3.png"/><Relationship Id="rId5" Type="http://schemas.openxmlformats.org/officeDocument/2006/relationships/image" Target="../media/image-20-3.png"/><Relationship Id="rId6" Type="http://schemas.openxmlformats.org/officeDocument/2006/relationships/image" Target="../media/image-20-3.png"/><Relationship Id="rId7" Type="http://schemas.openxmlformats.org/officeDocument/2006/relationships/image" Target="../media/image-3-4.png"/><Relationship Id="rId8" Type="http://schemas.openxmlformats.org/officeDocument/2006/relationships/image" Target="../media/image-3-4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4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13-5.png"/><Relationship Id="rId4" Type="http://schemas.openxmlformats.org/officeDocument/2006/relationships/image" Target="../media/image-13-5.png"/><Relationship Id="rId5" Type="http://schemas.openxmlformats.org/officeDocument/2006/relationships/image" Target="../media/image-13-5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4.png"/><Relationship Id="rId6" Type="http://schemas.openxmlformats.org/officeDocument/2006/relationships/image" Target="../media/image-23-4.png"/><Relationship Id="rId7" Type="http://schemas.openxmlformats.org/officeDocument/2006/relationships/image" Target="../media/image-23-4.png"/><Relationship Id="rId8" Type="http://schemas.openxmlformats.org/officeDocument/2006/relationships/image" Target="../media/image-23-4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4.png"/><Relationship Id="rId7" Type="http://schemas.openxmlformats.org/officeDocument/2006/relationships/image" Target="../media/image-24-5.png"/><Relationship Id="rId8" Type="http://schemas.openxmlformats.org/officeDocument/2006/relationships/image" Target="../media/image-24-4.png"/><Relationship Id="rId9" Type="http://schemas.openxmlformats.org/officeDocument/2006/relationships/image" Target="../media/image-24-5.png"/><Relationship Id="rId10" Type="http://schemas.openxmlformats.org/officeDocument/2006/relationships/image" Target="../media/image-24-4.png"/><Relationship Id="rId11" Type="http://schemas.openxmlformats.org/officeDocument/2006/relationships/image" Target="../media/image-24-5.png"/><Relationship Id="rId12" Type="http://schemas.openxmlformats.org/officeDocument/2006/relationships/image" Target="../media/image-24-4.png"/><Relationship Id="rId13" Type="http://schemas.openxmlformats.org/officeDocument/2006/relationships/image" Target="../media/image-24-5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5-8.png"/><Relationship Id="rId4" Type="http://schemas.openxmlformats.org/officeDocument/2006/relationships/image" Target="../media/image-25-4.png"/><Relationship Id="rId5" Type="http://schemas.openxmlformats.org/officeDocument/2006/relationships/image" Target="../media/image-25-4.png"/><Relationship Id="rId6" Type="http://schemas.openxmlformats.org/officeDocument/2006/relationships/image" Target="../media/image-25-4.png"/><Relationship Id="rId7" Type="http://schemas.openxmlformats.org/officeDocument/2006/relationships/image" Target="../media/image-25-4.png"/><Relationship Id="rId8" Type="http://schemas.openxmlformats.org/officeDocument/2006/relationships/image" Target="../media/image-9-11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3.png"/><Relationship Id="rId6" Type="http://schemas.openxmlformats.org/officeDocument/2006/relationships/image" Target="../media/image-26-6.png"/><Relationship Id="rId7" Type="http://schemas.openxmlformats.org/officeDocument/2006/relationships/image" Target="../media/image-26-3.png"/><Relationship Id="rId8" Type="http://schemas.openxmlformats.org/officeDocument/2006/relationships/image" Target="../media/image-26-8.png"/><Relationship Id="rId9" Type="http://schemas.openxmlformats.org/officeDocument/2006/relationships/image" Target="../media/image-21-4.png"/><Relationship Id="rId10" Type="http://schemas.openxmlformats.org/officeDocument/2006/relationships/image" Target="../media/image-21-4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5-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7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5-8.png"/><Relationship Id="rId4" Type="http://schemas.openxmlformats.org/officeDocument/2006/relationships/image" Target="../media/image-3-4.png"/><Relationship Id="rId5" Type="http://schemas.openxmlformats.org/officeDocument/2006/relationships/image" Target="../media/image-3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3.png"/><Relationship Id="rId6" Type="http://schemas.openxmlformats.org/officeDocument/2006/relationships/image" Target="../media/image-30-6.png"/><Relationship Id="rId7" Type="http://schemas.openxmlformats.org/officeDocument/2006/relationships/image" Target="../media/image-30-3.png"/><Relationship Id="rId8" Type="http://schemas.openxmlformats.org/officeDocument/2006/relationships/image" Target="../media/image-30-8.png"/><Relationship Id="rId9" Type="http://schemas.openxmlformats.org/officeDocument/2006/relationships/image" Target="../media/image-30-3.png"/><Relationship Id="rId10" Type="http://schemas.openxmlformats.org/officeDocument/2006/relationships/image" Target="../media/image-30-10.png"/><Relationship Id="rId11" Type="http://schemas.openxmlformats.org/officeDocument/2006/relationships/image" Target="../media/image-30-11.png"/><Relationship Id="rId12" Type="http://schemas.openxmlformats.org/officeDocument/2006/relationships/image" Target="../media/image-30-12.png"/><Relationship Id="rId13" Type="http://schemas.openxmlformats.org/officeDocument/2006/relationships/image" Target="../media/image-30-13.png"/><Relationship Id="rId14" Type="http://schemas.openxmlformats.org/officeDocument/2006/relationships/image" Target="../media/image-30-14.png"/><Relationship Id="rId15" Type="http://schemas.openxmlformats.org/officeDocument/2006/relationships/image" Target="../media/image-3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7-3.png"/><Relationship Id="rId4" Type="http://schemas.openxmlformats.org/officeDocument/2006/relationships/image" Target="../media/image-31-4.png"/><Relationship Id="rId5" Type="http://schemas.openxmlformats.org/officeDocument/2006/relationships/image" Target="../media/image-31-4.png"/><Relationship Id="rId6" Type="http://schemas.openxmlformats.org/officeDocument/2006/relationships/image" Target="../media/image-31-4.png"/><Relationship Id="rId7" Type="http://schemas.openxmlformats.org/officeDocument/2006/relationships/image" Target="../media/image-31-4.png"/><Relationship Id="rId8" Type="http://schemas.openxmlformats.org/officeDocument/2006/relationships/image" Target="../media/image-7-3.png"/><Relationship Id="rId9" Type="http://schemas.openxmlformats.org/officeDocument/2006/relationships/image" Target="../media/image-3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5-8.png"/><Relationship Id="rId4" Type="http://schemas.openxmlformats.org/officeDocument/2006/relationships/image" Target="../media/image-34-4.png"/><Relationship Id="rId5" Type="http://schemas.openxmlformats.org/officeDocument/2006/relationships/image" Target="../media/image-34-4.png"/><Relationship Id="rId6" Type="http://schemas.openxmlformats.org/officeDocument/2006/relationships/image" Target="../media/image-34-4.png"/><Relationship Id="rId7" Type="http://schemas.openxmlformats.org/officeDocument/2006/relationships/image" Target="../media/image-34-4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35-3.png"/><Relationship Id="rId4" Type="http://schemas.openxmlformats.org/officeDocument/2006/relationships/image" Target="../media/image-35-3.png"/><Relationship Id="rId5" Type="http://schemas.openxmlformats.org/officeDocument/2006/relationships/image" Target="../media/image-35-3.png"/><Relationship Id="rId6" Type="http://schemas.openxmlformats.org/officeDocument/2006/relationships/image" Target="../media/image-35-3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5-8.png"/><Relationship Id="rId4" Type="http://schemas.openxmlformats.org/officeDocument/2006/relationships/image" Target="../media/image-5-8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image" Target="../media/image-37-4.png"/><Relationship Id="rId7" Type="http://schemas.openxmlformats.org/officeDocument/2006/relationships/image" Target="../media/image-37-7.png"/><Relationship Id="rId8" Type="http://schemas.openxmlformats.org/officeDocument/2006/relationships/image" Target="../media/image-37-4.png"/><Relationship Id="rId9" Type="http://schemas.openxmlformats.org/officeDocument/2006/relationships/image" Target="../media/image-37-9.png"/><Relationship Id="rId10" Type="http://schemas.openxmlformats.org/officeDocument/2006/relationships/image" Target="../media/image-37-4.png"/><Relationship Id="rId11" Type="http://schemas.openxmlformats.org/officeDocument/2006/relationships/image" Target="../media/image-37-11.png"/><Relationship Id="rId12" Type="http://schemas.openxmlformats.org/officeDocument/2006/relationships/image" Target="../media/image-3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38-3.png"/><Relationship Id="rId4" Type="http://schemas.openxmlformats.org/officeDocument/2006/relationships/image" Target="../media/image-38-3.png"/><Relationship Id="rId5" Type="http://schemas.openxmlformats.org/officeDocument/2006/relationships/image" Target="../media/image-38-3.png"/><Relationship Id="rId6" Type="http://schemas.openxmlformats.org/officeDocument/2006/relationships/image" Target="../media/image-38-3.png"/><Relationship Id="rId7" Type="http://schemas.openxmlformats.org/officeDocument/2006/relationships/image" Target="../media/image-5-8.png"/><Relationship Id="rId8" Type="http://schemas.openxmlformats.org/officeDocument/2006/relationships/image" Target="../media/image-5-8.png"/><Relationship Id="rId9" Type="http://schemas.openxmlformats.org/officeDocument/2006/relationships/image" Target="../media/image-38-9.png"/><Relationship Id="rId10" Type="http://schemas.openxmlformats.org/officeDocument/2006/relationships/image" Target="../media/image-38-10.png"/><Relationship Id="rId11" Type="http://schemas.openxmlformats.org/officeDocument/2006/relationships/image" Target="../media/image-38-11.png"/><Relationship Id="rId12" Type="http://schemas.openxmlformats.org/officeDocument/2006/relationships/image" Target="../media/image-3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3.png"/><Relationship Id="rId6" Type="http://schemas.openxmlformats.org/officeDocument/2006/relationships/image" Target="../media/image-39-6.png"/><Relationship Id="rId7" Type="http://schemas.openxmlformats.org/officeDocument/2006/relationships/image" Target="../media/image-39-3.png"/><Relationship Id="rId8" Type="http://schemas.openxmlformats.org/officeDocument/2006/relationships/image" Target="../media/image-39-8.png"/><Relationship Id="rId9" Type="http://schemas.openxmlformats.org/officeDocument/2006/relationships/image" Target="../media/image-3-4.png"/><Relationship Id="rId10" Type="http://schemas.openxmlformats.org/officeDocument/2006/relationships/image" Target="../media/image-3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image" Target="../media/image-40-6.png"/><Relationship Id="rId7" Type="http://schemas.openxmlformats.org/officeDocument/2006/relationships/image" Target="../media/image-40-7.png"/><Relationship Id="rId8" Type="http://schemas.openxmlformats.org/officeDocument/2006/relationships/image" Target="../media/image-4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3.png"/><Relationship Id="rId6" Type="http://schemas.openxmlformats.org/officeDocument/2006/relationships/image" Target="../media/image-41-6.png"/><Relationship Id="rId7" Type="http://schemas.openxmlformats.org/officeDocument/2006/relationships/image" Target="../media/image-41-3.png"/><Relationship Id="rId8" Type="http://schemas.openxmlformats.org/officeDocument/2006/relationships/image" Target="../media/image-41-8.png"/><Relationship Id="rId9" Type="http://schemas.openxmlformats.org/officeDocument/2006/relationships/image" Target="../media/image-4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1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image" Target="../media/image-4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61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771806" y="2371666"/>
            <a:ext cx="46762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 · 专著12</a:t>
            </a:r>
            <a:endParaRPr lang="en-US" sz="1350" dirty="0"/>
          </a:p>
        </p:txBody>
      </p:sp>
      <p:sp>
        <p:nvSpPr>
          <p:cNvPr id="5" name="Text 1"/>
          <p:cNvSpPr/>
          <p:nvPr/>
        </p:nvSpPr>
        <p:spPr>
          <a:xfrm>
            <a:off x="3771806" y="2790755"/>
            <a:ext cx="467627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AI时代的文旅产品营销</a:t>
            </a:r>
            <a:endParaRPr lang="en-US" sz="36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476538"/>
            <a:ext cx="914377" cy="190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3771806" y="3724182"/>
            <a:ext cx="46762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 · AI搜索 · 文旅品牌 · 内容策略</a:t>
            </a:r>
            <a:endParaRPr lang="en-US" sz="15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855" y="4324242"/>
            <a:ext cx="171446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038499" y="4305192"/>
            <a:ext cx="82827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生成式AI搜索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896" y="4324242"/>
            <a:ext cx="133347" cy="1333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362441" y="4305192"/>
            <a:ext cx="704452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GEO方法论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2541" y="4324242"/>
            <a:ext cx="133347" cy="1333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572086" y="4305192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文旅品牌管理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6958" y="4324242"/>
            <a:ext cx="133347" cy="133347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7886503" y="4305192"/>
            <a:ext cx="53300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ROI评估</a:t>
            </a:r>
            <a:endParaRPr lang="en-US" sz="1050" dirty="0"/>
          </a:p>
        </p:txBody>
      </p:sp>
      <p:sp>
        <p:nvSpPr>
          <p:cNvPr id="16" name="Text 7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01 / 42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8578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全书逻辑：从AI搜索生态到GEO实战落地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914377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"AI搜索生态→GEO策略设计→内容优化→效果评估→实训落地"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47764"/>
            <a:ext cx="2705032" cy="49528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63825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第一篇 · 认知变革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09585" y="201925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09585" y="228594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AI搜索重塑文旅营销底层逻辑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09585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09585" y="28193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AI搜索机制与语义地图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09585" y="308602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609585" y="335271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GEO理论框架与三大支柱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617" y="1447764"/>
            <a:ext cx="2705032" cy="495287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467013" y="163825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59669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第二篇 · 策略构建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3467013" y="201925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3467013" y="228594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结构化数据与内容策略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3467013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3467013" y="28193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品牌AI可见性评估体系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3467013" y="308602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3467013" y="335271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文旅产品GEO差异化策略</a:t>
            </a:r>
            <a:endParaRPr lang="en-US" sz="105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447764"/>
            <a:ext cx="2705032" cy="495287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324442" y="163825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EA580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第三篇 · 实战运营</a:t>
            </a:r>
            <a:endParaRPr lang="en-US" sz="1350" dirty="0"/>
          </a:p>
        </p:txBody>
      </p:sp>
      <p:sp>
        <p:nvSpPr>
          <p:cNvPr id="24" name="Text 17"/>
          <p:cNvSpPr/>
          <p:nvPr/>
        </p:nvSpPr>
        <p:spPr>
          <a:xfrm>
            <a:off x="6324442" y="201925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6324442" y="228594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GEO内容生产方法与工具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6324442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6324442" y="28193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多平台GEO优化实战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6324442" y="308602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6324442" y="335271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AI营销数据分析与ROI评估</a:t>
            </a:r>
            <a:endParaRPr lang="en-US" sz="1050" dirty="0"/>
          </a:p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474" y="1447764"/>
            <a:ext cx="2705032" cy="495287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9181870" y="163825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9333EA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第四篇 · 趋势引领</a:t>
            </a:r>
            <a:endParaRPr lang="en-US" sz="1350" dirty="0"/>
          </a:p>
        </p:txBody>
      </p:sp>
      <p:sp>
        <p:nvSpPr>
          <p:cNvPr id="32" name="Text 24"/>
          <p:cNvSpPr/>
          <p:nvPr/>
        </p:nvSpPr>
        <p:spPr>
          <a:xfrm>
            <a:off x="9181870" y="201925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</a:t>
            </a:r>
            <a:endParaRPr lang="en-US" sz="1050" dirty="0"/>
          </a:p>
        </p:txBody>
      </p:sp>
      <p:sp>
        <p:nvSpPr>
          <p:cNvPr id="33" name="Text 25"/>
          <p:cNvSpPr/>
          <p:nvPr/>
        </p:nvSpPr>
        <p:spPr>
          <a:xfrm>
            <a:off x="9181870" y="228594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GEO内容工厂与规模化</a:t>
            </a:r>
            <a:endParaRPr lang="en-US" sz="1050" dirty="0"/>
          </a:p>
        </p:txBody>
      </p:sp>
      <p:sp>
        <p:nvSpPr>
          <p:cNvPr id="34" name="Text 26"/>
          <p:cNvSpPr/>
          <p:nvPr/>
        </p:nvSpPr>
        <p:spPr>
          <a:xfrm>
            <a:off x="9181870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</a:t>
            </a:r>
            <a:endParaRPr lang="en-US" sz="1050" dirty="0"/>
          </a:p>
        </p:txBody>
      </p:sp>
      <p:sp>
        <p:nvSpPr>
          <p:cNvPr id="35" name="Text 27"/>
          <p:cNvSpPr/>
          <p:nvPr/>
        </p:nvSpPr>
        <p:spPr>
          <a:xfrm>
            <a:off x="9181870" y="28193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GEO案例实战与避坑指南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9181870" y="308602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9181870" y="335271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AI营销趋势与伦理边界</a:t>
            </a:r>
            <a:endParaRPr lang="en-US" sz="1050" dirty="0"/>
          </a:p>
        </p:txBody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1870" y="3695608"/>
            <a:ext cx="2400240" cy="390515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9181870" y="3771806"/>
            <a:ext cx="2409384" cy="3143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+ 7项附录（术语表/平台/案例/工具/教学/实训/大事记）</a:t>
            </a:r>
            <a:endParaRPr lang="en-US" sz="900" dirty="0"/>
          </a:p>
        </p:txBody>
      </p:sp>
      <p:sp>
        <p:nvSpPr>
          <p:cNvPr id="40" name="Text 3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02 / 42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第1章：AI搜索重塑文旅营销底层逻辑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从流量思维到答案思维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33346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范式转变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2476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传统营销：争夺搜索排名→获取流量→转化用户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47684" y="2304992"/>
            <a:ext cx="5152515" cy="2476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AI时代营销：构建知识信任→进入AI答案→获得推荐</a:t>
            </a:r>
            <a:endParaRPr lang="en-US" sz="12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895528"/>
            <a:ext cx="5524362" cy="163825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7684" y="3086023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核心转变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647684" y="346701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从"被搜索到"到"被推荐到"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647684" y="369560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从"关键词匹配"到"语义理解"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47684" y="3924202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从"网页排名"到"知识权威"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7684" y="415279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从"点击率"到"引证率"</a:t>
            </a:r>
            <a:endParaRPr lang="en-US" sz="10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312412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AI搜索生态全景</a:t>
            </a:r>
            <a:endParaRPr lang="en-US" sz="15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2019250"/>
            <a:ext cx="781030" cy="228594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514937" y="2057349"/>
            <a:ext cx="56158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D4ED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ChatGPT</a:t>
            </a:r>
            <a:endParaRPr lang="en-US" sz="900" dirty="0"/>
          </a:p>
        </p:txBody>
      </p:sp>
      <p:sp>
        <p:nvSpPr>
          <p:cNvPr id="20" name="Text 12"/>
          <p:cNvSpPr/>
          <p:nvPr/>
        </p:nvSpPr>
        <p:spPr>
          <a:xfrm>
            <a:off x="7295968" y="2038299"/>
            <a:ext cx="14950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通用AI搜索，知识型问答</a:t>
            </a:r>
            <a:endParaRPr lang="en-US" sz="105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2362141"/>
            <a:ext cx="885803" cy="228594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6514937" y="2400240"/>
            <a:ext cx="6663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Perplexity</a:t>
            </a:r>
            <a:endParaRPr lang="en-US" sz="900" dirty="0"/>
          </a:p>
        </p:txBody>
      </p:sp>
      <p:sp>
        <p:nvSpPr>
          <p:cNvPr id="23" name="Text 14"/>
          <p:cNvSpPr/>
          <p:nvPr/>
        </p:nvSpPr>
        <p:spPr>
          <a:xfrm>
            <a:off x="7400740" y="2381190"/>
            <a:ext cx="14950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学术级AI搜索，引用溯源</a:t>
            </a:r>
            <a:endParaRPr lang="en-US" sz="105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640" y="2705032"/>
            <a:ext cx="971526" cy="228594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6514937" y="2743131"/>
            <a:ext cx="75207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Google SGE</a:t>
            </a:r>
            <a:endParaRPr lang="en-US" sz="900" dirty="0"/>
          </a:p>
        </p:txBody>
      </p:sp>
      <p:sp>
        <p:nvSpPr>
          <p:cNvPr id="26" name="Text 16"/>
          <p:cNvSpPr/>
          <p:nvPr/>
        </p:nvSpPr>
        <p:spPr>
          <a:xfrm>
            <a:off x="7486463" y="2724082"/>
            <a:ext cx="16283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搜索引擎AI增强，本地化强</a:t>
            </a:r>
            <a:endParaRPr lang="en-US" sz="105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3047924"/>
            <a:ext cx="828654" cy="228594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6514937" y="3086023"/>
            <a:ext cx="60920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C2410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Kimi/豆包</a:t>
            </a:r>
            <a:endParaRPr lang="en-US" sz="900" dirty="0"/>
          </a:p>
        </p:txBody>
      </p:sp>
      <p:sp>
        <p:nvSpPr>
          <p:cNvPr id="29" name="Text 18"/>
          <p:cNvSpPr/>
          <p:nvPr/>
        </p:nvSpPr>
        <p:spPr>
          <a:xfrm>
            <a:off x="7343591" y="3066973"/>
            <a:ext cx="14950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中文AI搜索，本土化优势</a:t>
            </a:r>
            <a:endParaRPr lang="en-US" sz="1050" dirty="0"/>
          </a:p>
        </p:txBody>
      </p:sp>
      <p:pic>
        <p:nvPicPr>
          <p:cNvPr id="3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3390815"/>
            <a:ext cx="685783" cy="228594"/>
          </a:xfrm>
          <a:prstGeom prst="rect">
            <a:avLst/>
          </a:prstGeom>
        </p:spPr>
      </p:pic>
      <p:sp>
        <p:nvSpPr>
          <p:cNvPr id="31" name="Text 19"/>
          <p:cNvSpPr/>
          <p:nvPr/>
        </p:nvSpPr>
        <p:spPr>
          <a:xfrm>
            <a:off x="6514937" y="3428914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文心一言</a:t>
            </a:r>
            <a:endParaRPr lang="en-US" sz="900" dirty="0"/>
          </a:p>
        </p:txBody>
      </p:sp>
      <p:sp>
        <p:nvSpPr>
          <p:cNvPr id="32" name="Text 20"/>
          <p:cNvSpPr/>
          <p:nvPr/>
        </p:nvSpPr>
        <p:spPr>
          <a:xfrm>
            <a:off x="7200720" y="3409865"/>
            <a:ext cx="176170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百度生态AI搜索，旅游场景深</a:t>
            </a:r>
            <a:endParaRPr lang="en-US" sz="1050" dirty="0"/>
          </a:p>
        </p:txBody>
      </p:sp>
      <p:sp>
        <p:nvSpPr>
          <p:cNvPr id="33" name="Text 21"/>
          <p:cNvSpPr/>
          <p:nvPr/>
        </p:nvSpPr>
        <p:spPr>
          <a:xfrm>
            <a:off x="6400640" y="3771806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用户行为变化：越来越多的旅行决策从"搜索"转向"向AI提问"</a:t>
            </a:r>
            <a:endParaRPr lang="en-US" sz="900" dirty="0"/>
          </a:p>
        </p:txBody>
      </p:sp>
      <p:sp>
        <p:nvSpPr>
          <p:cNvPr id="34" name="Text 2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03 / 42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营销范式革命：从SEO到GEO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Search Engine Optimization → Generative Engine Optimization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78123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传统SEO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981150"/>
            <a:ext cx="5143371" cy="43813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71506" y="2104972"/>
            <a:ext cx="49048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提升网页在搜索结果中的排名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495488"/>
            <a:ext cx="5143371" cy="438139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71506" y="2619310"/>
            <a:ext cx="49048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手段：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关键词优化 · 外链建设 · 技术SEO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3009825"/>
            <a:ext cx="5143371" cy="438139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771506" y="3133647"/>
            <a:ext cx="49048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评估：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排名 · 流量 · 点击率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3524162"/>
            <a:ext cx="5143371" cy="438139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771506" y="3647984"/>
            <a:ext cx="49048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局限：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AI搜索直接给出答案，不展示链接列表</a:t>
            </a:r>
            <a:endParaRPr lang="en-US" sz="105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2781230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6419690" y="1619210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GEO（生成式引擎优化）</a:t>
            </a:r>
            <a:endParaRPr lang="en-US" sz="135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9690" y="2000200"/>
            <a:ext cx="5105272" cy="438139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543511" y="2124022"/>
            <a:ext cx="48667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提升品牌在AI答案中的可见性与推荐率</a:t>
            </a:r>
            <a:endParaRPr lang="en-US" sz="1050" dirty="0"/>
          </a:p>
        </p:txBody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9690" y="2514537"/>
            <a:ext cx="5105272" cy="438139"/>
          </a:xfrm>
          <a:prstGeom prst="rect">
            <a:avLst/>
          </a:prstGeom>
        </p:spPr>
      </p:pic>
      <p:sp>
        <p:nvSpPr>
          <p:cNvPr id="21" name="Text 9"/>
          <p:cNvSpPr/>
          <p:nvPr/>
        </p:nvSpPr>
        <p:spPr>
          <a:xfrm>
            <a:off x="6543511" y="2638359"/>
            <a:ext cx="48667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手段：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可信度建设 · 语义覆盖 · 内容可提取性</a:t>
            </a:r>
            <a:endParaRPr lang="en-US" sz="1050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9690" y="3028874"/>
            <a:ext cx="5105272" cy="438139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6543511" y="3152696"/>
            <a:ext cx="48667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评估：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答案份额 · 推荐排名 · 引用质量</a:t>
            </a:r>
            <a:endParaRPr lang="en-US" sz="1050" dirty="0"/>
          </a:p>
        </p:txBody>
      </p:sp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9690" y="3543211"/>
            <a:ext cx="5105272" cy="438139"/>
          </a:xfrm>
          <a:prstGeom prst="rect">
            <a:avLst/>
          </a:prstGeom>
        </p:spPr>
      </p:pic>
      <p:sp>
        <p:nvSpPr>
          <p:cNvPr id="25" name="Text 11"/>
          <p:cNvSpPr/>
          <p:nvPr/>
        </p:nvSpPr>
        <p:spPr>
          <a:xfrm>
            <a:off x="6543511" y="3667033"/>
            <a:ext cx="48667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优势：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直接进入AI的知识体系，构建品牌信任</a:t>
            </a:r>
            <a:endParaRPr lang="en-US" sz="1050" dirty="0"/>
          </a:p>
        </p:txBody>
      </p:sp>
      <p:sp>
        <p:nvSpPr>
          <p:cNvPr id="26" name="Text 1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04 / 42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第2章：AI搜索机制与语义地图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理解AI如何"思考"文旅问题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90495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AI搜索工作原理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981150"/>
            <a:ext cx="228594" cy="22859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47684" y="1981150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952476" y="2000200"/>
            <a:ext cx="266655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查询理解：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NLP解析用户意图，识别文旅场景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85943"/>
            <a:ext cx="228594" cy="22859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47684" y="2285943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952476" y="2304992"/>
            <a:ext cx="29427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知识检索：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从训练数据和实时索引中召回相关信息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90735"/>
            <a:ext cx="228594" cy="2285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47684" y="2590735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952476" y="2609785"/>
            <a:ext cx="26760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答案生成：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LLM综合多源信息生成结构化答案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95528"/>
            <a:ext cx="228594" cy="228594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47684" y="2895528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952476" y="2914577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引用呈现：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标注信息来源，提供信任依据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语义地图：文旅品牌的知识图谱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实体识别：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景区名·酒店品牌·目的地城市·餐饮品类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关系映射：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位于/属于/推荐/适合/靠近/类似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属性标注：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价位·星级·风格·特色·季节·适合人群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意图分类：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预订/攻略/比较/灵感/确认</a:t>
            </a:r>
            <a:endParaRPr lang="en-US" sz="1050" dirty="0"/>
          </a:p>
        </p:txBody>
      </p:sp>
      <p:sp>
        <p:nvSpPr>
          <p:cNvPr id="26" name="Text 1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05 / 42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第3章：GEO理论框架与三大支柱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可信度 · 语义覆盖 · 内容可提取性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09885" cy="278123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299" y="1685883"/>
            <a:ext cx="457189" cy="457189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85783" y="2295468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可信度</a:t>
            </a:r>
            <a:endParaRPr lang="en-US" sz="1800" dirty="0"/>
          </a:p>
        </p:txBody>
      </p:sp>
      <p:sp>
        <p:nvSpPr>
          <p:cNvPr id="9" name="Text 3"/>
          <p:cNvSpPr/>
          <p:nvPr/>
        </p:nvSpPr>
        <p:spPr>
          <a:xfrm>
            <a:off x="685783" y="2714557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AI倾向于引用高可信度来源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685783" y="3047924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建设路径：</a:t>
            </a:r>
            <a:endParaRPr lang="en-US" sz="900" dirty="0"/>
          </a:p>
        </p:txBody>
      </p:sp>
      <p:sp>
        <p:nvSpPr>
          <p:cNvPr id="11" name="Text 5"/>
          <p:cNvSpPr/>
          <p:nvPr/>
        </p:nvSpPr>
        <p:spPr>
          <a:xfrm>
            <a:off x="685783" y="3238419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权威媒体/学术引用</a:t>
            </a:r>
            <a:endParaRPr lang="en-US" sz="900" dirty="0"/>
          </a:p>
        </p:txBody>
      </p:sp>
      <p:sp>
        <p:nvSpPr>
          <p:cNvPr id="12" name="Text 6"/>
          <p:cNvSpPr/>
          <p:nvPr/>
        </p:nvSpPr>
        <p:spPr>
          <a:xfrm>
            <a:off x="685783" y="3428914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官方认证与资质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685783" y="3619410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用户评价数量与质量</a:t>
            </a:r>
            <a:endParaRPr lang="en-US" sz="900" dirty="0"/>
          </a:p>
        </p:txBody>
      </p:sp>
      <p:sp>
        <p:nvSpPr>
          <p:cNvPr id="14" name="Text 8"/>
          <p:cNvSpPr/>
          <p:nvPr/>
        </p:nvSpPr>
        <p:spPr>
          <a:xfrm>
            <a:off x="685783" y="3809905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信息一致性与准确性</a:t>
            </a:r>
            <a:endParaRPr lang="en-US" sz="9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668" y="1409665"/>
            <a:ext cx="3609885" cy="2781230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105" y="1685883"/>
            <a:ext cx="571486" cy="457189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4524262" y="2295468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语义覆盖</a:t>
            </a:r>
            <a:endParaRPr lang="en-US" sz="1800" dirty="0"/>
          </a:p>
        </p:txBody>
      </p:sp>
      <p:sp>
        <p:nvSpPr>
          <p:cNvPr id="18" name="Text 10"/>
          <p:cNvSpPr/>
          <p:nvPr/>
        </p:nvSpPr>
        <p:spPr>
          <a:xfrm>
            <a:off x="4524262" y="2714557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AI需理解品牌的全部语义维度</a:t>
            </a:r>
            <a:endParaRPr lang="en-US" sz="1050" dirty="0"/>
          </a:p>
        </p:txBody>
      </p:sp>
      <p:sp>
        <p:nvSpPr>
          <p:cNvPr id="19" name="Text 11"/>
          <p:cNvSpPr/>
          <p:nvPr/>
        </p:nvSpPr>
        <p:spPr>
          <a:xfrm>
            <a:off x="4524262" y="3047924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建设路径：</a:t>
            </a:r>
            <a:endParaRPr lang="en-US" sz="900" dirty="0"/>
          </a:p>
        </p:txBody>
      </p:sp>
      <p:sp>
        <p:nvSpPr>
          <p:cNvPr id="20" name="Text 12"/>
          <p:cNvSpPr/>
          <p:nvPr/>
        </p:nvSpPr>
        <p:spPr>
          <a:xfrm>
            <a:off x="4524262" y="3238419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多场景内容矩阵</a:t>
            </a:r>
            <a:endParaRPr lang="en-US" sz="900" dirty="0"/>
          </a:p>
        </p:txBody>
      </p:sp>
      <p:sp>
        <p:nvSpPr>
          <p:cNvPr id="21" name="Text 13"/>
          <p:cNvSpPr/>
          <p:nvPr/>
        </p:nvSpPr>
        <p:spPr>
          <a:xfrm>
            <a:off x="4524262" y="3428914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结构化知识图谱</a:t>
            </a:r>
            <a:endParaRPr lang="en-US" sz="900" dirty="0"/>
          </a:p>
        </p:txBody>
      </p:sp>
      <p:sp>
        <p:nvSpPr>
          <p:cNvPr id="22" name="Text 14"/>
          <p:cNvSpPr/>
          <p:nvPr/>
        </p:nvSpPr>
        <p:spPr>
          <a:xfrm>
            <a:off x="4524262" y="3619410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长尾问题覆盖</a:t>
            </a:r>
            <a:endParaRPr lang="en-US" sz="900" dirty="0"/>
          </a:p>
        </p:txBody>
      </p:sp>
      <p:sp>
        <p:nvSpPr>
          <p:cNvPr id="23" name="Text 15"/>
          <p:cNvSpPr/>
          <p:nvPr/>
        </p:nvSpPr>
        <p:spPr>
          <a:xfrm>
            <a:off x="4524262" y="3809905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本地化语义适配</a:t>
            </a:r>
            <a:endParaRPr lang="en-US" sz="90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4147" y="1409665"/>
            <a:ext cx="3609885" cy="2781230"/>
          </a:xfrm>
          <a:prstGeom prst="rect">
            <a:avLst/>
          </a:prstGeom>
        </p:spPr>
      </p:pic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05732" y="1685883"/>
            <a:ext cx="457189" cy="457189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8362741" y="2295468"/>
            <a:ext cx="316184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内容可提取性</a:t>
            </a:r>
            <a:endParaRPr lang="en-US" sz="1800" dirty="0"/>
          </a:p>
        </p:txBody>
      </p:sp>
      <p:sp>
        <p:nvSpPr>
          <p:cNvPr id="27" name="Text 17"/>
          <p:cNvSpPr/>
          <p:nvPr/>
        </p:nvSpPr>
        <p:spPr>
          <a:xfrm>
            <a:off x="8362741" y="2714557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AI能高效抓取和理解品牌内容</a:t>
            </a:r>
            <a:endParaRPr lang="en-US" sz="1050" dirty="0"/>
          </a:p>
        </p:txBody>
      </p:sp>
      <p:sp>
        <p:nvSpPr>
          <p:cNvPr id="28" name="Text 18"/>
          <p:cNvSpPr/>
          <p:nvPr/>
        </p:nvSpPr>
        <p:spPr>
          <a:xfrm>
            <a:off x="8362741" y="3047924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A580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建设路径：</a:t>
            </a:r>
            <a:endParaRPr lang="en-US" sz="900" dirty="0"/>
          </a:p>
        </p:txBody>
      </p:sp>
      <p:sp>
        <p:nvSpPr>
          <p:cNvPr id="29" name="Text 19"/>
          <p:cNvSpPr/>
          <p:nvPr/>
        </p:nvSpPr>
        <p:spPr>
          <a:xfrm>
            <a:off x="8362741" y="3238419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结构化数据标记</a:t>
            </a:r>
            <a:endParaRPr lang="en-US" sz="900" dirty="0"/>
          </a:p>
        </p:txBody>
      </p:sp>
      <p:sp>
        <p:nvSpPr>
          <p:cNvPr id="30" name="Text 20"/>
          <p:cNvSpPr/>
          <p:nvPr/>
        </p:nvSpPr>
        <p:spPr>
          <a:xfrm>
            <a:off x="8362741" y="3428914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清晰的HTML语义</a:t>
            </a:r>
            <a:endParaRPr lang="en-US" sz="900" dirty="0"/>
          </a:p>
        </p:txBody>
      </p:sp>
      <p:sp>
        <p:nvSpPr>
          <p:cNvPr id="31" name="Text 21"/>
          <p:cNvSpPr/>
          <p:nvPr/>
        </p:nvSpPr>
        <p:spPr>
          <a:xfrm>
            <a:off x="8362741" y="3619410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API可访问性</a:t>
            </a:r>
            <a:endParaRPr lang="en-US" sz="900" dirty="0"/>
          </a:p>
        </p:txBody>
      </p:sp>
      <p:sp>
        <p:nvSpPr>
          <p:cNvPr id="32" name="Text 22"/>
          <p:cNvSpPr/>
          <p:nvPr/>
        </p:nvSpPr>
        <p:spPr>
          <a:xfrm>
            <a:off x="8362741" y="3809905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内容格式标准化</a:t>
            </a:r>
            <a:endParaRPr lang="en-US" sz="900" dirty="0"/>
          </a:p>
        </p:txBody>
      </p:sp>
      <p:sp>
        <p:nvSpPr>
          <p:cNvPr id="33" name="Text 23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06 / 42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第4章：结构化数据与内容策略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让AI读懂你的文旅品牌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0192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Schema标记体系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TouristAttraction：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景区名称/地址/开放时间/票价/评分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Hotel：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星级/房型/价格区间/设施/位置坐标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Restaurant：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菜系/价位/营业时间/招牌菜/评价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Event：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活动名称/时间/地点/票价/适合人群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47684" y="304792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FAQPage：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常见问题结构化标记，直接进入AI答案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266693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内容策略四层模型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6400640" y="1981150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基础信息层：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Who/What/Where/When/How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476438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深度内容层：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攻略/体验/故事/专业解读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400640" y="2971726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A580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信任背书层：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认证/评价/媒体报道/数据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6400640" y="3467013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333E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更新动态层：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活动/促销/季节性信息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07 / 42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第5章：品牌AI可见性评估体系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量化品牌在AI中的存在感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66693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四大核心评估指标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答案份额：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品牌在相关AI查询中被提及的比例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476438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推荐排名：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品牌在多选项答案中的位置（第1/第2/第3...）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971726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语义质量：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AI描述品牌的准确度、深度和正面程度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3467013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引用来源质量：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被AI引用的来源权威性和多样性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48586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三种评估方法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人工评估：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定期向AI提问并记录答案，适合关键查询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自动化监测：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开发脚本批量测试，适合大规模监控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竞品对标：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与竞争对手的AI可见性对比分析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3047924"/>
            <a:ext cx="5524362" cy="121917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400640" y="3238419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GEO成熟度五级模型</a:t>
            </a:r>
            <a:endParaRPr lang="en-US" sz="135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3619410"/>
            <a:ext cx="876278" cy="457189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629234" y="3695608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L1 空白</a:t>
            </a:r>
            <a:endParaRPr lang="en-US" sz="900" dirty="0"/>
          </a:p>
        </p:txBody>
      </p:sp>
      <p:sp>
        <p:nvSpPr>
          <p:cNvPr id="21" name="Text 13"/>
          <p:cNvSpPr/>
          <p:nvPr/>
        </p:nvSpPr>
        <p:spPr>
          <a:xfrm>
            <a:off x="6476838" y="3848004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AI中无信息</a:t>
            </a:r>
            <a:endParaRPr lang="en-US" sz="900" dirty="0"/>
          </a:p>
        </p:txBody>
      </p:sp>
      <p:sp>
        <p:nvSpPr>
          <p:cNvPr id="22" name="Text 14"/>
          <p:cNvSpPr/>
          <p:nvPr/>
        </p:nvSpPr>
        <p:spPr>
          <a:xfrm>
            <a:off x="7315017" y="3771806"/>
            <a:ext cx="12344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90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7413" y="3619410"/>
            <a:ext cx="876278" cy="457189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7696008" y="3695608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L2 基础</a:t>
            </a:r>
            <a:endParaRPr lang="en-US" sz="900" dirty="0"/>
          </a:p>
        </p:txBody>
      </p:sp>
      <p:sp>
        <p:nvSpPr>
          <p:cNvPr id="25" name="Text 16"/>
          <p:cNvSpPr/>
          <p:nvPr/>
        </p:nvSpPr>
        <p:spPr>
          <a:xfrm>
            <a:off x="7543611" y="3848004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基本信息可见</a:t>
            </a:r>
            <a:endParaRPr lang="en-US" sz="900" dirty="0"/>
          </a:p>
        </p:txBody>
      </p:sp>
      <p:sp>
        <p:nvSpPr>
          <p:cNvPr id="26" name="Text 17"/>
          <p:cNvSpPr/>
          <p:nvPr/>
        </p:nvSpPr>
        <p:spPr>
          <a:xfrm>
            <a:off x="8381790" y="3771806"/>
            <a:ext cx="12344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900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4187" y="3619410"/>
            <a:ext cx="876278" cy="457189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8762781" y="3695608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L3 可靠</a:t>
            </a:r>
            <a:endParaRPr lang="en-US" sz="900" dirty="0"/>
          </a:p>
        </p:txBody>
      </p:sp>
      <p:sp>
        <p:nvSpPr>
          <p:cNvPr id="29" name="Text 19"/>
          <p:cNvSpPr/>
          <p:nvPr/>
        </p:nvSpPr>
        <p:spPr>
          <a:xfrm>
            <a:off x="8610385" y="3848004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被AI信任引用</a:t>
            </a:r>
            <a:endParaRPr lang="en-US" sz="900" dirty="0"/>
          </a:p>
        </p:txBody>
      </p:sp>
      <p:sp>
        <p:nvSpPr>
          <p:cNvPr id="30" name="Text 20"/>
          <p:cNvSpPr/>
          <p:nvPr/>
        </p:nvSpPr>
        <p:spPr>
          <a:xfrm>
            <a:off x="9448564" y="3771806"/>
            <a:ext cx="12344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900" dirty="0"/>
          </a:p>
        </p:txBody>
      </p:sp>
      <p:pic>
        <p:nvPicPr>
          <p:cNvPr id="3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0960" y="3619410"/>
            <a:ext cx="876278" cy="457189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9829554" y="3695608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L4 推荐</a:t>
            </a:r>
            <a:endParaRPr lang="en-US" sz="900" dirty="0"/>
          </a:p>
        </p:txBody>
      </p:sp>
      <p:sp>
        <p:nvSpPr>
          <p:cNvPr id="33" name="Text 22"/>
          <p:cNvSpPr/>
          <p:nvPr/>
        </p:nvSpPr>
        <p:spPr>
          <a:xfrm>
            <a:off x="9677158" y="3848004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被AI主动推荐</a:t>
            </a:r>
            <a:endParaRPr lang="en-US" sz="900" dirty="0"/>
          </a:p>
        </p:txBody>
      </p:sp>
      <p:sp>
        <p:nvSpPr>
          <p:cNvPr id="34" name="Text 23"/>
          <p:cNvSpPr/>
          <p:nvPr/>
        </p:nvSpPr>
        <p:spPr>
          <a:xfrm>
            <a:off x="10515337" y="3771806"/>
            <a:ext cx="12344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900" dirty="0"/>
          </a:p>
        </p:txBody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7733" y="3619410"/>
            <a:ext cx="876278" cy="457189"/>
          </a:xfrm>
          <a:prstGeom prst="rect">
            <a:avLst/>
          </a:prstGeom>
        </p:spPr>
      </p:pic>
      <p:sp>
        <p:nvSpPr>
          <p:cNvPr id="36" name="Text 24"/>
          <p:cNvSpPr/>
          <p:nvPr/>
        </p:nvSpPr>
        <p:spPr>
          <a:xfrm>
            <a:off x="10896328" y="3695608"/>
            <a:ext cx="43775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L5 首选</a:t>
            </a:r>
            <a:endParaRPr lang="en-US" sz="900" dirty="0"/>
          </a:p>
        </p:txBody>
      </p:sp>
      <p:sp>
        <p:nvSpPr>
          <p:cNvPr id="37" name="Text 25"/>
          <p:cNvSpPr/>
          <p:nvPr/>
        </p:nvSpPr>
        <p:spPr>
          <a:xfrm>
            <a:off x="10743931" y="3848004"/>
            <a:ext cx="73302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AI首选推荐</a:t>
            </a:r>
            <a:endParaRPr lang="en-US" sz="900" dirty="0"/>
          </a:p>
        </p:txBody>
      </p:sp>
      <p:sp>
        <p:nvSpPr>
          <p:cNvPr id="38" name="Text 2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08 / 42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第6章：文旅产品GEO差异化策略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从"产品思维"转向"体验思维"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2733607" cy="1447764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883" y="1600160"/>
            <a:ext cx="285743" cy="28574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981150"/>
            <a:ext cx="24379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景区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1543011" y="2247844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差异化定位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1543011" y="2400240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多场景覆盖</a:t>
            </a:r>
            <a:endParaRPr lang="en-US" sz="900" dirty="0"/>
          </a:p>
        </p:txBody>
      </p:sp>
      <p:sp>
        <p:nvSpPr>
          <p:cNvPr id="11" name="Text 5"/>
          <p:cNvSpPr/>
          <p:nvPr/>
        </p:nvSpPr>
        <p:spPr>
          <a:xfrm>
            <a:off x="1428714" y="2552636"/>
            <a:ext cx="80922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季节性内容更新</a:t>
            </a:r>
            <a:endParaRPr lang="en-US" sz="9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2" y="1409665"/>
            <a:ext cx="2733607" cy="1447764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787" y="1600160"/>
            <a:ext cx="285743" cy="28574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457489" y="1981150"/>
            <a:ext cx="24379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住宿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4333767" y="2247844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位置语义强化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4333767" y="2400240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体验标签建设</a:t>
            </a:r>
            <a:endParaRPr lang="en-US" sz="900" dirty="0"/>
          </a:p>
        </p:txBody>
      </p:sp>
      <p:sp>
        <p:nvSpPr>
          <p:cNvPr id="17" name="Text 9"/>
          <p:cNvSpPr/>
          <p:nvPr/>
        </p:nvSpPr>
        <p:spPr>
          <a:xfrm>
            <a:off x="4390915" y="2552636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价格透明度</a:t>
            </a:r>
            <a:endParaRPr lang="en-US" sz="90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2996" y="1409665"/>
            <a:ext cx="2733607" cy="1447764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0740" y="1600160"/>
            <a:ext cx="257169" cy="28574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305392" y="1981150"/>
            <a:ext cx="24379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餐饮</a:t>
            </a:r>
            <a:endParaRPr lang="en-US" sz="1200" dirty="0"/>
          </a:p>
        </p:txBody>
      </p:sp>
      <p:sp>
        <p:nvSpPr>
          <p:cNvPr id="21" name="Text 11"/>
          <p:cNvSpPr/>
          <p:nvPr/>
        </p:nvSpPr>
        <p:spPr>
          <a:xfrm>
            <a:off x="7238819" y="2247844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招牌菜强化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7181670" y="2400240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品类归属明确</a:t>
            </a:r>
            <a:endParaRPr lang="en-US" sz="900" dirty="0"/>
          </a:p>
        </p:txBody>
      </p:sp>
      <p:sp>
        <p:nvSpPr>
          <p:cNvPr id="23" name="Text 13"/>
          <p:cNvSpPr/>
          <p:nvPr/>
        </p:nvSpPr>
        <p:spPr>
          <a:xfrm>
            <a:off x="7238819" y="2552636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必吃榜背书</a:t>
            </a:r>
            <a:endParaRPr lang="en-US" sz="9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0900" y="1409665"/>
            <a:ext cx="2733607" cy="1447764"/>
          </a:xfrm>
          <a:prstGeom prst="rect">
            <a:avLst/>
          </a:prstGeom>
        </p:spPr>
      </p:pic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8644" y="1600160"/>
            <a:ext cx="257169" cy="285743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9153296" y="1981150"/>
            <a:ext cx="24379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活动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10029574" y="2247844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时间敏感策略</a:t>
            </a:r>
            <a:endParaRPr lang="en-US" sz="900" dirty="0"/>
          </a:p>
        </p:txBody>
      </p:sp>
      <p:sp>
        <p:nvSpPr>
          <p:cNvPr id="28" name="Text 16"/>
          <p:cNvSpPr/>
          <p:nvPr/>
        </p:nvSpPr>
        <p:spPr>
          <a:xfrm>
            <a:off x="10086723" y="2400240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紧迫感营造</a:t>
            </a:r>
            <a:endParaRPr lang="en-US" sz="900" dirty="0"/>
          </a:p>
        </p:txBody>
      </p:sp>
      <p:sp>
        <p:nvSpPr>
          <p:cNvPr id="29" name="Text 17"/>
          <p:cNvSpPr/>
          <p:nvPr/>
        </p:nvSpPr>
        <p:spPr>
          <a:xfrm>
            <a:off x="10086723" y="2552636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提前预发布</a:t>
            </a:r>
            <a:endParaRPr lang="en-US" sz="90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3086023"/>
            <a:ext cx="5524362" cy="1371566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647684" y="3276518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三层协同GEO知识网络</a:t>
            </a:r>
            <a:endParaRPr lang="en-US" sz="1350" dirty="0"/>
          </a:p>
        </p:txBody>
      </p:sp>
      <p:sp>
        <p:nvSpPr>
          <p:cNvPr id="32" name="Text 19"/>
          <p:cNvSpPr/>
          <p:nvPr/>
        </p:nvSpPr>
        <p:spPr>
          <a:xfrm>
            <a:off x="647684" y="3657509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城市品牌层：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安顺=屯堡文化+黄果树+美食目的地，构建城市级语义场</a:t>
            </a:r>
            <a:endParaRPr lang="en-US" sz="900" dirty="0"/>
          </a:p>
        </p:txBody>
      </p:sp>
      <p:sp>
        <p:nvSpPr>
          <p:cNvPr id="33" name="Text 20"/>
          <p:cNvSpPr/>
          <p:nvPr/>
        </p:nvSpPr>
        <p:spPr>
          <a:xfrm>
            <a:off x="647684" y="3886103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品类集群层：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屯堡菜系/精品民宿群/生态景区群，品类关键词聚合</a:t>
            </a:r>
            <a:endParaRPr lang="en-US" sz="900" dirty="0"/>
          </a:p>
        </p:txBody>
      </p:sp>
      <p:sp>
        <p:nvSpPr>
          <p:cNvPr id="34" name="Text 21"/>
          <p:cNvSpPr/>
          <p:nvPr/>
        </p:nvSpPr>
        <p:spPr>
          <a:xfrm>
            <a:off x="647684" y="4114697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产品个体层：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具体产品信息和体验，资源投入重点</a:t>
            </a:r>
            <a:endParaRPr lang="en-US" sz="900" dirty="0"/>
          </a:p>
        </p:txBody>
      </p:sp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145" y="3086023"/>
            <a:ext cx="5524362" cy="1371566"/>
          </a:xfrm>
          <a:prstGeom prst="rect">
            <a:avLst/>
          </a:prstGeom>
        </p:spPr>
      </p:pic>
      <p:sp>
        <p:nvSpPr>
          <p:cNvPr id="36" name="Text 22"/>
          <p:cNvSpPr/>
          <p:nvPr/>
        </p:nvSpPr>
        <p:spPr>
          <a:xfrm>
            <a:off x="6400640" y="3276518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资源分配建议</a:t>
            </a:r>
            <a:endParaRPr lang="en-US" sz="1350" dirty="0"/>
          </a:p>
        </p:txBody>
      </p:sp>
      <p:sp>
        <p:nvSpPr>
          <p:cNvPr id="37" name="Text 23"/>
          <p:cNvSpPr/>
          <p:nvPr/>
        </p:nvSpPr>
        <p:spPr>
          <a:xfrm>
            <a:off x="6400640" y="365750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产品个体层 60% → 品类集群层 25% → 城市品牌层 15%</a:t>
            </a:r>
            <a:endParaRPr lang="en-US" sz="1050" dirty="0"/>
          </a:p>
        </p:txBody>
      </p:sp>
      <p:sp>
        <p:nvSpPr>
          <p:cNvPr id="38" name="Text 24"/>
          <p:cNvSpPr/>
          <p:nvPr/>
        </p:nvSpPr>
        <p:spPr>
          <a:xfrm>
            <a:off x="6400640" y="3924202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AI推荐最终落在具体产品上，产品个体层的内容质量决定转化</a:t>
            </a:r>
            <a:endParaRPr lang="en-US" sz="900" dirty="0"/>
          </a:p>
        </p:txBody>
      </p:sp>
      <p:sp>
        <p:nvSpPr>
          <p:cNvPr id="39" name="Text 25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09 / 42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第7章：GEO内容生产方法与工具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AI辅助创作 · 人机协作 · 质量把控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0192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GEO友好内容特征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23822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47704" y="1990675"/>
            <a:ext cx="173312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结构清晰（标题/列表/表格）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23822" cy="1333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47704" y="2257369"/>
            <a:ext cx="214269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数据丰富（具体数字而非模糊描述）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23822" cy="1333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47704" y="2524062"/>
            <a:ext cx="200934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引用可靠（标注来源和更新时间）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09805"/>
            <a:ext cx="123822" cy="133347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847704" y="2790755"/>
            <a:ext cx="342853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语义完整（覆盖Who/What/When/Where/Why/How）</a:t>
            </a:r>
            <a:endParaRPr lang="en-US" sz="105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4" y="3076498"/>
            <a:ext cx="123822" cy="133347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847704" y="3057449"/>
            <a:ext cx="256178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语言自然（匹配AI和用户的自然语言表达）</a:t>
            </a:r>
            <a:endParaRPr lang="en-US" sz="105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人机协作生产流程</a:t>
            </a:r>
            <a:endParaRPr lang="en-US" sz="1350" dirty="0"/>
          </a:p>
        </p:txBody>
      </p:sp>
      <p:sp>
        <p:nvSpPr>
          <p:cNvPr id="20" name="Text 9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1. 策略层（人类）：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确定GEO目标/关键词/语义地图</a:t>
            </a:r>
            <a:endParaRPr lang="en-US" sz="1050" dirty="0"/>
          </a:p>
        </p:txBody>
      </p:sp>
      <p:sp>
        <p:nvSpPr>
          <p:cNvPr id="21" name="Text 10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2. 生产层（AI辅助）：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初稿生成/多版本/翻译/改写</a:t>
            </a:r>
            <a:endParaRPr lang="en-US" sz="1050" dirty="0"/>
          </a:p>
        </p:txBody>
      </p:sp>
      <p:sp>
        <p:nvSpPr>
          <p:cNvPr id="22" name="Text 11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3. 审核层（人类）：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品牌调性/准确性/文化敏感性把关</a:t>
            </a:r>
            <a:endParaRPr lang="en-US" sz="1050" dirty="0"/>
          </a:p>
        </p:txBody>
      </p:sp>
      <p:sp>
        <p:nvSpPr>
          <p:cNvPr id="23" name="Text 12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4. 优化层（AI+人）：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数据反馈→内容迭代→A/B测试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 / 42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第8章：多平台GEO优化实战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ChatGPT · Perplexity · Google SGE · 文心一言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62461" cy="95247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562061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ChatGPT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66853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特点：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知识型回答，注重权威来源，倾向结构化内容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09585" y="2057349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在权威网站发布深度内容；使用结构化数据标记；确保信息被知名来源引用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1409665"/>
            <a:ext cx="5562461" cy="9524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324442" y="1562061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9333EA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Perplexity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6324442" y="1866853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特点：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学术级引用，重视来源可追溯性，偏好事实性内容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6324442" y="2057349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学术论文/白皮书引用；数据可视化内容；透明标注信息来源</a:t>
            </a:r>
            <a:endParaRPr lang="en-US" sz="9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14537"/>
            <a:ext cx="5562461" cy="95247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09585" y="2666933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6A34A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Google SGE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609585" y="297172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特点：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与Google搜索深度整合，本地化强，偏重Google生态</a:t>
            </a:r>
            <a:endParaRPr lang="en-US" sz="900" dirty="0"/>
          </a:p>
        </p:txBody>
      </p:sp>
      <p:sp>
        <p:nvSpPr>
          <p:cNvPr id="17" name="Text 10"/>
          <p:cNvSpPr/>
          <p:nvPr/>
        </p:nvSpPr>
        <p:spPr>
          <a:xfrm>
            <a:off x="609585" y="3162221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Google商家档案优化；Schema标记完善；Google评价管理</a:t>
            </a:r>
            <a:endParaRPr lang="en-US" sz="9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046" y="2514537"/>
            <a:ext cx="5562461" cy="952476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324442" y="2666933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C262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文心一言/Kimi</a:t>
            </a:r>
            <a:endParaRPr lang="en-US" sz="1200" dirty="0"/>
          </a:p>
        </p:txBody>
      </p:sp>
      <p:sp>
        <p:nvSpPr>
          <p:cNvPr id="20" name="Text 12"/>
          <p:cNvSpPr/>
          <p:nvPr/>
        </p:nvSpPr>
        <p:spPr>
          <a:xfrm>
            <a:off x="6324442" y="297172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特点：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中文生态优先，百度/字节内容权重高，本地化理解强</a:t>
            </a:r>
            <a:endParaRPr lang="en-US" sz="900" dirty="0"/>
          </a:p>
        </p:txBody>
      </p:sp>
      <p:sp>
        <p:nvSpPr>
          <p:cNvPr id="21" name="Text 13"/>
          <p:cNvSpPr/>
          <p:nvPr/>
        </p:nvSpPr>
        <p:spPr>
          <a:xfrm>
            <a:off x="6324442" y="3162221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百度百科建设；小红书/抖音内容布局；中文FAQ优化</a:t>
            </a:r>
            <a:endParaRPr lang="en-US" sz="90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695608"/>
            <a:ext cx="11277318" cy="914377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685783" y="3886103"/>
            <a:ext cx="108673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全域优化核心原则</a:t>
            </a:r>
            <a:endParaRPr lang="en-US" sz="1350" dirty="0"/>
          </a:p>
        </p:txBody>
      </p:sp>
      <p:sp>
        <p:nvSpPr>
          <p:cNvPr id="24" name="Text 15"/>
          <p:cNvSpPr/>
          <p:nvPr/>
        </p:nvSpPr>
        <p:spPr>
          <a:xfrm>
            <a:off x="685783" y="4228994"/>
            <a:ext cx="108673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不同平台有不同的内容偏好和引用逻辑，需针对每个平台特性定制优化策略，同时保持品牌核心信息的一致性。</a:t>
            </a:r>
            <a:endParaRPr lang="en-US" sz="1050" dirty="0"/>
          </a:p>
        </p:txBody>
      </p:sp>
      <p:sp>
        <p:nvSpPr>
          <p:cNvPr id="25" name="Text 1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11 / 42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第9章：AI营销数据分析与ROI评估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量化GEO效果 · 证明投入价值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GEO核心KPI体系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可见性指标：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答案份额 · 推荐位占比 · 品牌提及频率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质量指标：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语义准确度 · 正面情感率 · 信息完整度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转化指标：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AI推荐→官网访问 · AI推荐→预订转化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投入指标：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内容生产成本 · 工具成本 · 人力成本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48586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ROI评估框架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直接ROI：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(AI推荐带来的预订收入 - GEO投入) / GEO投入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间接ROI：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品牌搜索量提升 · NPS提升 · 品牌认知度提升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战略ROI：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AI生态卡位 · 竞争壁垒 · 数据资产积累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3047924"/>
            <a:ext cx="5524362" cy="95247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400640" y="3238419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数据分析工具</a:t>
            </a:r>
            <a:endParaRPr lang="en-US" sz="1350" dirty="0"/>
          </a:p>
        </p:txBody>
      </p:sp>
      <p:sp>
        <p:nvSpPr>
          <p:cNvPr id="19" name="Text 12"/>
          <p:cNvSpPr/>
          <p:nvPr/>
        </p:nvSpPr>
        <p:spPr>
          <a:xfrm>
            <a:off x="6400640" y="361941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Google Analytics 4 · Search Console · AI分析工具 · 定制化监测仪表盘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 / 42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第10章：GEO内容工厂与规模化生产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系统化 · 模板化 · 可复制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66693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内容工厂四层架构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GEO目标设定 · 语义地图 · 内容规划日历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476438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生产层：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内容模板 · AI辅助创作 · 多语言适配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971726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管理层：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CMS工作流 · 版本控制 · 权限管理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3467013"/>
            <a:ext cx="51525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评估层：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效果监测 · A/B测试 · 持续优化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63825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内容模板类型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📋 景区基础信息模板 · 场景攻略模板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📋 住宿体验描述模板 · 餐饮招牌菜模板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📋 活动信息模板 · FAQ问答模板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400640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📋 城市目的地综合模板</a:t>
            </a:r>
            <a:endParaRPr lang="en-US" sz="10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3200320"/>
            <a:ext cx="5524362" cy="140966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400640" y="3390815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规模化实施路径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6400640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微型品牌：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1人+AI工具，聚焦核心品类模板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6400640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中型品牌：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3-5人团队，标准化流程+工具链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6400640" y="422899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大型品牌：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内容中台+AI生产线+专职GEO团队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13 / 42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第11章：GEO案例实战与避坑指南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精品民宿 · 4A景区 · 城市品牌 · 服务商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五大实战案例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精品民宿：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通过位置语义强化+体验标签建设，在AI搜索中实现从无到有的突破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4A景区：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结构化数据+深度攻略内容，AI推荐排名从第8提升至第2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城市品牌：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三层GEO知识网络构建，城市AI可见性全面提升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文旅服务商：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B2B GEO策略，行业报告+白皮书获取AI信任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300982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GEO十大常见陷阱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把GEO当SEO做（关键词堆砌）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内容造假或AI生成不经审核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一次性运动，缺乏持续更新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400640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忽视结构化数据和技术基础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6400640" y="289552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只关注一个AI平台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6400640" y="3124122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忽视品牌可信度建设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6400640" y="335271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内容与用户需求脱节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6400640" y="358131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缺乏效果评估和迭代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6400640" y="380990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组织内部缺乏GEO认知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6400640" y="403849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❌ 忽视伦理和合规边界</a:t>
            </a:r>
            <a:endParaRPr lang="en-US" sz="105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4571886"/>
            <a:ext cx="11277318" cy="914377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85783" y="4762381"/>
            <a:ext cx="108673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可迁移方法论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685783" y="5105272"/>
            <a:ext cx="108673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系统性推进 → 深度内容优先 → 平台差异化 → 可信度是根基 → 持续迭代优化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14 / 42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第12章：AI营销未来趋势与伦理边界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Agent · 多模态 · 伦理挑战 · 长期竞争力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四大核心趋势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71446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95328" y="1990675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Agent崛起：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1962101" y="1990675"/>
            <a:ext cx="187599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自主决策、主动推荐、代理预订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33347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57229" y="2257369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多模态搜索普及：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1924002" y="2257369"/>
            <a:ext cx="173312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图片/视频/语音搜索成为主流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71446" cy="13334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95328" y="2524062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个性化推荐深化：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1962101" y="2524062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超个性化旅行方案生成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09805"/>
            <a:ext cx="133347" cy="133347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57229" y="2790755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平台生态分化：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1790655" y="2790755"/>
            <a:ext cx="149500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多AI平台差异化竞争格局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四类伦理挑战</a:t>
            </a:r>
            <a:endParaRPr lang="en-US" sz="13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2009725"/>
            <a:ext cx="171446" cy="133347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648284" y="1990675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信息操纵：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7315017" y="1990675"/>
            <a:ext cx="162835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利用AI漏洞进行不公平竞争</a:t>
            </a:r>
            <a:endParaRPr lang="en-US" sz="105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640" y="2276418"/>
            <a:ext cx="133347" cy="133347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610185" y="2257369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算法偏见：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7276918" y="2257369"/>
            <a:ext cx="162835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AI推荐中的文化和地域偏见</a:t>
            </a:r>
            <a:endParaRPr lang="en-US" sz="10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2543111"/>
            <a:ext cx="133347" cy="133347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6610185" y="2524062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数据隐私：</a:t>
            </a:r>
            <a:endParaRPr lang="en-US" sz="1050" dirty="0"/>
          </a:p>
        </p:txBody>
      </p:sp>
      <p:sp>
        <p:nvSpPr>
          <p:cNvPr id="30" name="Text 17"/>
          <p:cNvSpPr/>
          <p:nvPr/>
        </p:nvSpPr>
        <p:spPr>
          <a:xfrm>
            <a:off x="7276918" y="2524062"/>
            <a:ext cx="187599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用户行为数据的收集和使用边界</a:t>
            </a:r>
            <a:endParaRPr lang="en-US" sz="1050" dirty="0"/>
          </a:p>
        </p:txBody>
      </p:sp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640" y="2809805"/>
            <a:ext cx="133347" cy="133347"/>
          </a:xfrm>
          <a:prstGeom prst="rect">
            <a:avLst/>
          </a:prstGeom>
        </p:spPr>
      </p:pic>
      <p:sp>
        <p:nvSpPr>
          <p:cNvPr id="32" name="Text 18"/>
          <p:cNvSpPr/>
          <p:nvPr/>
        </p:nvSpPr>
        <p:spPr>
          <a:xfrm>
            <a:off x="6610185" y="2790755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版权与真实性：</a:t>
            </a:r>
            <a:endParaRPr lang="en-US" sz="1050" dirty="0"/>
          </a:p>
        </p:txBody>
      </p:sp>
      <p:sp>
        <p:nvSpPr>
          <p:cNvPr id="33" name="Text 19"/>
          <p:cNvSpPr/>
          <p:nvPr/>
        </p:nvSpPr>
        <p:spPr>
          <a:xfrm>
            <a:off x="7543611" y="2790755"/>
            <a:ext cx="216174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AI生成内容的版权归属与真实性验证</a:t>
            </a:r>
            <a:endParaRPr lang="en-US" sz="1050" dirty="0"/>
          </a:p>
        </p:txBody>
      </p:sp>
      <p:pic>
        <p:nvPicPr>
          <p:cNvPr id="3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189" y="3314617"/>
            <a:ext cx="11277318" cy="914377"/>
          </a:xfrm>
          <a:prstGeom prst="rect">
            <a:avLst/>
          </a:prstGeom>
        </p:spPr>
      </p:pic>
      <p:sp>
        <p:nvSpPr>
          <p:cNvPr id="35" name="Text 20"/>
          <p:cNvSpPr/>
          <p:nvPr/>
        </p:nvSpPr>
        <p:spPr>
          <a:xfrm>
            <a:off x="685783" y="3505112"/>
            <a:ext cx="108673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五类行动建议</a:t>
            </a:r>
            <a:endParaRPr lang="en-US" sz="1350" dirty="0"/>
          </a:p>
        </p:txBody>
      </p:sp>
      <p:sp>
        <p:nvSpPr>
          <p:cNvPr id="36" name="Text 21"/>
          <p:cNvSpPr/>
          <p:nvPr/>
        </p:nvSpPr>
        <p:spPr>
          <a:xfrm>
            <a:off x="685783" y="3848004"/>
            <a:ext cx="108673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①基线评估→②修复基础信息问题→③建立语义地图→④启动最小可行GEO项目→⑤将GEO融入日常工作</a:t>
            </a:r>
            <a:endParaRPr lang="en-US" sz="1050" dirty="0"/>
          </a:p>
        </p:txBody>
      </p:sp>
      <p:sp>
        <p:nvSpPr>
          <p:cNvPr id="37" name="Text 2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15 / 42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构建AI原生文旅品牌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技术赋能 · 人文为本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48586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AI原生品牌三大特征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知识原生：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品牌信息天然以结构化、语义化方式存在，AI可以无缝理解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信任原生：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品牌的可信度证据链条完整、可追溯，AI无需额外验证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体验原生：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品牌体验设计考虑AI推荐场景，从搜索到预订无缝衔接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48586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技术与人性的平衡</a:t>
            </a:r>
            <a:endParaRPr lang="en-US" sz="13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2009725"/>
            <a:ext cx="123822" cy="133347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600660" y="1990675"/>
            <a:ext cx="242843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技术负责触达——让品牌被AI发现和推荐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2276418"/>
            <a:ext cx="123822" cy="133347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600660" y="2257369"/>
            <a:ext cx="28094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人文负责打动——让消费者产生真实的情感连接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2543111"/>
            <a:ext cx="123822" cy="133347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600660" y="2524062"/>
            <a:ext cx="34761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二者缺一不可：只重技术则失去灵魂，只重人文则失去效率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047924"/>
            <a:ext cx="5524362" cy="91437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438739" y="3238419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长期竞争力公式</a:t>
            </a:r>
            <a:endParaRPr lang="en-US" sz="1350" dirty="0"/>
          </a:p>
        </p:txBody>
      </p:sp>
      <p:sp>
        <p:nvSpPr>
          <p:cNvPr id="21" name="Text 11"/>
          <p:cNvSpPr/>
          <p:nvPr/>
        </p:nvSpPr>
        <p:spPr>
          <a:xfrm>
            <a:off x="6438739" y="3581310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AI时代文旅品牌竞争力 =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GEO技术能力 × 品牌人文价值 × 持续迭代速度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16 / 42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附录A：GEO与AI营销术语表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核心概念标准化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99057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66853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Generative Engine Optimization，生成式引擎优化，通过优化品牌内容使其在AI搜索答案中获得更高可见性。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093" y="1409665"/>
            <a:ext cx="3657509" cy="99057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419490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答案份额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4419490" y="1866853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品牌在相关AI查询结果中被提及的比例，GEO核心评估指标之一。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998" y="1409665"/>
            <a:ext cx="3657509" cy="99057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8229394" y="1562061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语义地图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8229394" y="1866853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品牌相关的实体、属性、关系的结构化表达，指导GEO内容策略。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552636"/>
            <a:ext cx="3657509" cy="99057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09585" y="2705032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结构化数据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609585" y="3009825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使用Schema.org等标准标记网页内容，帮助AI理解品牌信息。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093" y="2552636"/>
            <a:ext cx="3657509" cy="990575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4419490" y="2705032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内容可提取性</a:t>
            </a:r>
            <a:endParaRPr lang="en-US" sz="1200" dirty="0"/>
          </a:p>
        </p:txBody>
      </p:sp>
      <p:sp>
        <p:nvSpPr>
          <p:cNvPr id="20" name="Text 11"/>
          <p:cNvSpPr/>
          <p:nvPr/>
        </p:nvSpPr>
        <p:spPr>
          <a:xfrm>
            <a:off x="4419490" y="3009825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AI能够高效抓取和理解品牌内容的程度，GEO三大支柱之一。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6998" y="2552636"/>
            <a:ext cx="3657509" cy="990575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8229394" y="2705032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LLM</a:t>
            </a:r>
            <a:endParaRPr lang="en-US" sz="1200" dirty="0"/>
          </a:p>
        </p:txBody>
      </p:sp>
      <p:sp>
        <p:nvSpPr>
          <p:cNvPr id="23" name="Text 13"/>
          <p:cNvSpPr/>
          <p:nvPr/>
        </p:nvSpPr>
        <p:spPr>
          <a:xfrm>
            <a:off x="8229394" y="3009825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Large Language Model，大语言模型，驱动AI搜索和答案生成的核心技术。</a:t>
            </a:r>
            <a:endParaRPr lang="en-US" sz="105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695608"/>
            <a:ext cx="3657509" cy="990575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609585" y="3848004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 Agent</a:t>
            </a:r>
            <a:endParaRPr lang="en-US" sz="1200" dirty="0"/>
          </a:p>
        </p:txBody>
      </p:sp>
      <p:sp>
        <p:nvSpPr>
          <p:cNvPr id="26" name="Text 15"/>
          <p:cNvSpPr/>
          <p:nvPr/>
        </p:nvSpPr>
        <p:spPr>
          <a:xfrm>
            <a:off x="609585" y="4152796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AI智能体，能自主决策、执行任务的AI系统，将重塑文旅搜索和预订。</a:t>
            </a:r>
            <a:endParaRPr lang="en-US" sz="105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7093" y="3695608"/>
            <a:ext cx="3657509" cy="990575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4419490" y="3848004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RAG</a:t>
            </a:r>
            <a:endParaRPr lang="en-US" sz="1200" dirty="0"/>
          </a:p>
        </p:txBody>
      </p:sp>
      <p:sp>
        <p:nvSpPr>
          <p:cNvPr id="29" name="Text 17"/>
          <p:cNvSpPr/>
          <p:nvPr/>
        </p:nvSpPr>
        <p:spPr>
          <a:xfrm>
            <a:off x="4419490" y="4152796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Retrieval-Augmented Generation，检索增强生成，AI搜索的核心技术架构。</a:t>
            </a:r>
            <a:endParaRPr lang="en-US" sz="105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76998" y="3695608"/>
            <a:ext cx="3657509" cy="990575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8229394" y="3848004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引用来源质量</a:t>
            </a:r>
            <a:endParaRPr lang="en-US" sz="1200" dirty="0"/>
          </a:p>
        </p:txBody>
      </p:sp>
      <p:sp>
        <p:nvSpPr>
          <p:cNvPr id="32" name="Text 19"/>
          <p:cNvSpPr/>
          <p:nvPr/>
        </p:nvSpPr>
        <p:spPr>
          <a:xfrm>
            <a:off x="8229394" y="4152796"/>
            <a:ext cx="336186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被AI引用的品牌信息来源的权威性和多样性，影响AI推荐的可信度。</a:t>
            </a:r>
            <a:endParaRPr lang="en-US" sz="1050" dirty="0"/>
          </a:p>
        </p:txBody>
      </p:sp>
      <p:sp>
        <p:nvSpPr>
          <p:cNvPr id="33" name="Text 2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17 / 42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附录B：主流AI搜索平台与特征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知己知彼 · 百战不殆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62461" cy="1257269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1600160"/>
            <a:ext cx="361941" cy="28574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085823" y="1619210"/>
            <a:ext cx="148548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ChatGPT (OpenAI)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1981150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索引来源：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Bing搜索+预训练数据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609585" y="217164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引用特征：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偏好权威网站、结构化内容</a:t>
            </a:r>
            <a:endParaRPr lang="en-US" sz="900" dirty="0"/>
          </a:p>
        </p:txBody>
      </p:sp>
      <p:sp>
        <p:nvSpPr>
          <p:cNvPr id="11" name="Text 5"/>
          <p:cNvSpPr/>
          <p:nvPr/>
        </p:nvSpPr>
        <p:spPr>
          <a:xfrm>
            <a:off x="609585" y="2362141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优化重点：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权威来源引用+深度内容</a:t>
            </a:r>
            <a:endParaRPr lang="en-US" sz="9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409665"/>
            <a:ext cx="5562461" cy="1257269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442" y="1600160"/>
            <a:ext cx="285743" cy="28574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724482" y="1619210"/>
            <a:ext cx="81874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Perplexity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324442" y="1981150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索引来源：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独立爬虫+Google索引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6324442" y="217164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引用特征：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学术级引用，来源可追溯</a:t>
            </a:r>
            <a:endParaRPr lang="en-US" sz="900" dirty="0"/>
          </a:p>
        </p:txBody>
      </p:sp>
      <p:sp>
        <p:nvSpPr>
          <p:cNvPr id="17" name="Text 9"/>
          <p:cNvSpPr/>
          <p:nvPr/>
        </p:nvSpPr>
        <p:spPr>
          <a:xfrm>
            <a:off x="6324442" y="2362141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优化重点：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学术/权威背书+数据透明</a:t>
            </a:r>
            <a:endParaRPr lang="en-US" sz="90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819330"/>
            <a:ext cx="5562461" cy="1257269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5" y="3009825"/>
            <a:ext cx="276218" cy="285743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1000100" y="3028874"/>
            <a:ext cx="93304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Google SGE</a:t>
            </a:r>
            <a:endParaRPr lang="en-US" sz="1200" dirty="0"/>
          </a:p>
        </p:txBody>
      </p:sp>
      <p:sp>
        <p:nvSpPr>
          <p:cNvPr id="21" name="Text 11"/>
          <p:cNvSpPr/>
          <p:nvPr/>
        </p:nvSpPr>
        <p:spPr>
          <a:xfrm>
            <a:off x="609585" y="3390815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索引来源：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Google搜索索引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609585" y="3581310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引用特征：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本地化强，整合Google商家</a:t>
            </a:r>
            <a:endParaRPr lang="en-US" sz="900" dirty="0"/>
          </a:p>
        </p:txBody>
      </p:sp>
      <p:sp>
        <p:nvSpPr>
          <p:cNvPr id="23" name="Text 13"/>
          <p:cNvSpPr/>
          <p:nvPr/>
        </p:nvSpPr>
        <p:spPr>
          <a:xfrm>
            <a:off x="609585" y="377180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优化重点：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GBP优化+结构化数据</a:t>
            </a:r>
            <a:endParaRPr lang="en-US" sz="9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046" y="2819330"/>
            <a:ext cx="5562461" cy="1257269"/>
          </a:xfrm>
          <a:prstGeom prst="rect">
            <a:avLst/>
          </a:prstGeom>
        </p:spPr>
      </p:pic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442" y="3009825"/>
            <a:ext cx="285743" cy="285743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724482" y="3028874"/>
            <a:ext cx="110449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文心一言 (百度)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324442" y="3390815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索引来源：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百度搜索+百度百科</a:t>
            </a:r>
            <a:endParaRPr lang="en-US" sz="900" dirty="0"/>
          </a:p>
        </p:txBody>
      </p:sp>
      <p:sp>
        <p:nvSpPr>
          <p:cNvPr id="28" name="Text 16"/>
          <p:cNvSpPr/>
          <p:nvPr/>
        </p:nvSpPr>
        <p:spPr>
          <a:xfrm>
            <a:off x="6324442" y="3581310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引用特征：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百度生态内容权重高</a:t>
            </a:r>
            <a:endParaRPr lang="en-US" sz="900" dirty="0"/>
          </a:p>
        </p:txBody>
      </p:sp>
      <p:sp>
        <p:nvSpPr>
          <p:cNvPr id="29" name="Text 17"/>
          <p:cNvSpPr/>
          <p:nvPr/>
        </p:nvSpPr>
        <p:spPr>
          <a:xfrm>
            <a:off x="6324442" y="377180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优化重点：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百度百科+百度系内容</a:t>
            </a:r>
            <a:endParaRPr lang="en-US" sz="90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4228994"/>
            <a:ext cx="11277318" cy="838179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609585" y="4381390"/>
            <a:ext cx="1098167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平台差异化优化要点</a:t>
            </a:r>
            <a:endParaRPr lang="en-US" sz="1350" dirty="0"/>
          </a:p>
        </p:txBody>
      </p:sp>
      <p:sp>
        <p:nvSpPr>
          <p:cNvPr id="32" name="Text 19"/>
          <p:cNvSpPr/>
          <p:nvPr/>
        </p:nvSpPr>
        <p:spPr>
          <a:xfrm>
            <a:off x="609585" y="4724282"/>
            <a:ext cx="109816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不存在覆盖所有AI平台的万能策略——每个平台有自己的内容偏好、引用逻辑和权重体系，必须分别对待。</a:t>
            </a:r>
            <a:endParaRPr lang="en-US" sz="1050" dirty="0"/>
          </a:p>
        </p:txBody>
      </p:sp>
      <p:sp>
        <p:nvSpPr>
          <p:cNvPr id="33" name="Text 2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18 / 42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附录C：文旅GEO优化案例集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精品民宿 · 4A景区 · 城市品牌 · 服务商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87627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562061"/>
            <a:ext cx="51906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精品民宿GEO路径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47684" y="1828754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强化位置语义（靠近XX景区/步行X分钟）+体验标签（设计师民宿/在地文化体验）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47684" y="1981150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从AI搜索中"查无此店"到被推荐为"XX区域高评分住宿选择"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438339"/>
            <a:ext cx="5524362" cy="87627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7684" y="2590735"/>
            <a:ext cx="51906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4A景区GEO路径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647684" y="2857429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结构化数据+多场景攻略内容（亲子/情侣/摄影/研学）+季节性更新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647684" y="3009825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AI推荐排名从第8提升至第2，官网流量增长35%</a:t>
            </a:r>
            <a:endParaRPr lang="en-US" sz="9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87627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400640" y="1562061"/>
            <a:ext cx="51906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城市品牌GEO路径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6400640" y="1828754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三层GEO知识网络+旅游大数据报告+城市目的地综合内容</a:t>
            </a:r>
            <a:endParaRPr lang="en-US" sz="900" dirty="0"/>
          </a:p>
        </p:txBody>
      </p:sp>
      <p:sp>
        <p:nvSpPr>
          <p:cNvPr id="17" name="Text 10"/>
          <p:cNvSpPr/>
          <p:nvPr/>
        </p:nvSpPr>
        <p:spPr>
          <a:xfrm>
            <a:off x="6400640" y="1981150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城市AI可见性全面提升，在多个AI平台获得正面推荐</a:t>
            </a:r>
            <a:endParaRPr lang="en-US" sz="9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2438339"/>
            <a:ext cx="5524362" cy="876278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400640" y="2590735"/>
            <a:ext cx="51906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文旅服务商GEO路径</a:t>
            </a:r>
            <a:endParaRPr lang="en-US" sz="1200" dirty="0"/>
          </a:p>
        </p:txBody>
      </p:sp>
      <p:sp>
        <p:nvSpPr>
          <p:cNvPr id="20" name="Text 12"/>
          <p:cNvSpPr/>
          <p:nvPr/>
        </p:nvSpPr>
        <p:spPr>
          <a:xfrm>
            <a:off x="6400640" y="2857429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行业白皮书+方法论内容+知名客户案例+学术合作</a:t>
            </a:r>
            <a:endParaRPr lang="en-US" sz="900" dirty="0"/>
          </a:p>
        </p:txBody>
      </p:sp>
      <p:sp>
        <p:nvSpPr>
          <p:cNvPr id="21" name="Text 13"/>
          <p:cNvSpPr/>
          <p:nvPr/>
        </p:nvSpPr>
        <p:spPr>
          <a:xfrm>
            <a:off x="6400640" y="3009825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被AI引述为行业权威来源，获得高质量商业线索</a:t>
            </a:r>
            <a:endParaRPr lang="en-US" sz="900" dirty="0"/>
          </a:p>
        </p:txBody>
      </p:sp>
      <p:sp>
        <p:nvSpPr>
          <p:cNvPr id="22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19 / 42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附录D：GEO工具与技术平台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工欲善其事 · 必先利其器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2705032" cy="114297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562061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AI可见性监测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66853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定制监测脚本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09585" y="205734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AI分析平台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609585" y="224784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竞品对比工具</a:t>
            </a:r>
            <a:endParaRPr lang="en-US" sz="9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617" y="1409665"/>
            <a:ext cx="2705032" cy="114297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3467013" y="1562061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结构化数据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3467013" y="1866853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Schema标记生成器</a:t>
            </a:r>
            <a:endParaRPr lang="en-US" sz="900" dirty="0"/>
          </a:p>
        </p:txBody>
      </p:sp>
      <p:sp>
        <p:nvSpPr>
          <p:cNvPr id="14" name="Text 8"/>
          <p:cNvSpPr/>
          <p:nvPr/>
        </p:nvSpPr>
        <p:spPr>
          <a:xfrm>
            <a:off x="3467013" y="205734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Google结构化数据测试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3467013" y="224784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JSON-LD工具</a:t>
            </a:r>
            <a:endParaRPr lang="en-US" sz="9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409665"/>
            <a:ext cx="2705032" cy="1142971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324442" y="1562061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内容生产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6324442" y="1866853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ChatGPT / Claude</a:t>
            </a:r>
            <a:endParaRPr lang="en-US" sz="900" dirty="0"/>
          </a:p>
        </p:txBody>
      </p:sp>
      <p:sp>
        <p:nvSpPr>
          <p:cNvPr id="19" name="Text 12"/>
          <p:cNvSpPr/>
          <p:nvPr/>
        </p:nvSpPr>
        <p:spPr>
          <a:xfrm>
            <a:off x="6324442" y="205734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Jasper / Copy.ai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6324442" y="224784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Canva / Midjourney</a:t>
            </a:r>
            <a:endParaRPr lang="en-US" sz="9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474" y="1409665"/>
            <a:ext cx="2705032" cy="1142971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9181870" y="1562061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数据分析</a:t>
            </a:r>
            <a:endParaRPr lang="en-US" sz="1200" dirty="0"/>
          </a:p>
        </p:txBody>
      </p:sp>
      <p:sp>
        <p:nvSpPr>
          <p:cNvPr id="23" name="Text 15"/>
          <p:cNvSpPr/>
          <p:nvPr/>
        </p:nvSpPr>
        <p:spPr>
          <a:xfrm>
            <a:off x="9181870" y="1866853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Google Analytics 4</a:t>
            </a:r>
            <a:endParaRPr lang="en-US" sz="900" dirty="0"/>
          </a:p>
        </p:txBody>
      </p:sp>
      <p:sp>
        <p:nvSpPr>
          <p:cNvPr id="24" name="Text 16"/>
          <p:cNvSpPr/>
          <p:nvPr/>
        </p:nvSpPr>
        <p:spPr>
          <a:xfrm>
            <a:off x="9181870" y="205734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Search Console</a:t>
            </a:r>
            <a:endParaRPr lang="en-US" sz="900" dirty="0"/>
          </a:p>
        </p:txBody>
      </p:sp>
      <p:sp>
        <p:nvSpPr>
          <p:cNvPr id="25" name="Text 17"/>
          <p:cNvSpPr/>
          <p:nvPr/>
        </p:nvSpPr>
        <p:spPr>
          <a:xfrm>
            <a:off x="9181870" y="224784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定制Dashboard</a:t>
            </a:r>
            <a:endParaRPr lang="en-US" sz="90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781230"/>
            <a:ext cx="5524362" cy="1638259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47684" y="297172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技术栈推荐</a:t>
            </a:r>
            <a:endParaRPr lang="en-US" sz="1350" dirty="0"/>
          </a:p>
        </p:txBody>
      </p:sp>
      <p:sp>
        <p:nvSpPr>
          <p:cNvPr id="28" name="Text 19"/>
          <p:cNvSpPr/>
          <p:nvPr/>
        </p:nvSpPr>
        <p:spPr>
          <a:xfrm>
            <a:off x="647684" y="335271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CMS：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WordPress（SEO友好）/ Webflow</a:t>
            </a:r>
            <a:endParaRPr lang="en-US" sz="1050" dirty="0"/>
          </a:p>
        </p:txBody>
      </p:sp>
      <p:sp>
        <p:nvSpPr>
          <p:cNvPr id="29" name="Text 20"/>
          <p:cNvSpPr/>
          <p:nvPr/>
        </p:nvSpPr>
        <p:spPr>
          <a:xfrm>
            <a:off x="647684" y="358131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监控：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定制Python脚本 + AI API调用</a:t>
            </a:r>
            <a:endParaRPr lang="en-US" sz="1050" dirty="0"/>
          </a:p>
        </p:txBody>
      </p:sp>
      <p:sp>
        <p:nvSpPr>
          <p:cNvPr id="30" name="Text 21"/>
          <p:cNvSpPr/>
          <p:nvPr/>
        </p:nvSpPr>
        <p:spPr>
          <a:xfrm>
            <a:off x="647684" y="380990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分析：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Looker Studio + GA4 + 自建看板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647684" y="403849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协作：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Notion / 飞书（内容日历+知识库）</a:t>
            </a:r>
            <a:endParaRPr lang="en-US" sz="1050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781230"/>
            <a:ext cx="5524362" cy="1638259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6400640" y="2971726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工具选型原则</a:t>
            </a:r>
            <a:endParaRPr lang="en-US" sz="1350" dirty="0"/>
          </a:p>
        </p:txBody>
      </p:sp>
      <p:sp>
        <p:nvSpPr>
          <p:cNvPr id="34" name="Text 24"/>
          <p:cNvSpPr/>
          <p:nvPr/>
        </p:nvSpPr>
        <p:spPr>
          <a:xfrm>
            <a:off x="6400640" y="335271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匹配业务规模（勿过度投资）</a:t>
            </a:r>
            <a:endParaRPr lang="en-US" sz="1050" dirty="0"/>
          </a:p>
        </p:txBody>
      </p:sp>
      <p:sp>
        <p:nvSpPr>
          <p:cNvPr id="35" name="Text 25"/>
          <p:cNvSpPr/>
          <p:nvPr/>
        </p:nvSpPr>
        <p:spPr>
          <a:xfrm>
            <a:off x="6400640" y="358131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数据可打通（API集成能力）</a:t>
            </a:r>
            <a:endParaRPr lang="en-US" sz="1050" dirty="0"/>
          </a:p>
        </p:txBody>
      </p:sp>
      <p:sp>
        <p:nvSpPr>
          <p:cNvPr id="36" name="Text 26"/>
          <p:cNvSpPr/>
          <p:nvPr/>
        </p:nvSpPr>
        <p:spPr>
          <a:xfrm>
            <a:off x="6400640" y="380990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学习成本可控（团队能力匹配）</a:t>
            </a:r>
            <a:endParaRPr lang="en-US" sz="1050" dirty="0"/>
          </a:p>
        </p:txBody>
      </p:sp>
      <p:sp>
        <p:nvSpPr>
          <p:cNvPr id="37" name="Text 27"/>
          <p:cNvSpPr/>
          <p:nvPr/>
        </p:nvSpPr>
        <p:spPr>
          <a:xfrm>
            <a:off x="6400640" y="403849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ROI可衡量（每项工具有明确效果指标）</a:t>
            </a:r>
            <a:endParaRPr lang="en-US" sz="1050" dirty="0"/>
          </a:p>
        </p:txBody>
      </p:sp>
      <p:sp>
        <p:nvSpPr>
          <p:cNvPr id="38" name="Text 28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 / 42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附录E：AI营销教学大纲与实验方案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48学时 · 3学分 · 理论与实践融合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638259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课程基本信息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课程名称：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AI时代的文旅产品营销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适用对象：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数字文旅专业本科三/四年级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总学时：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48学时（理论32+实验16）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学分：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3学分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200320"/>
            <a:ext cx="5524362" cy="11810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7684" y="3390815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教学目标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7684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知识目标：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掌握AI搜索生态、GEO理论、文旅产品营销变革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7684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能力目标：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能独立完成文旅品牌GEO策略制定与效果评估</a:t>
            </a:r>
            <a:endParaRPr lang="en-US" sz="10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297172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实验项目（4项×4学时）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6400640" y="1990675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实验一：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934027" y="1990675"/>
            <a:ext cx="136166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AI搜索可见性基线评估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400640" y="2171646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使用AI平台查询品牌/评估答案份额/定位差距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6400640" y="244786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实验二：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6934027" y="2447864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文旅品牌语义地图构建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6400640" y="2628834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绘制品牌知识图谱/结构化数据标记实践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6400640" y="290505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实验三：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6934027" y="2905052"/>
            <a:ext cx="123783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GEO内容生产与优化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6400640" y="3086023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AI辅助创作GEO友好内容/多平台发布测试</a:t>
            </a:r>
            <a:endParaRPr lang="en-US" sz="900" dirty="0"/>
          </a:p>
        </p:txBody>
      </p:sp>
      <p:sp>
        <p:nvSpPr>
          <p:cNvPr id="27" name="Text 20"/>
          <p:cNvSpPr/>
          <p:nvPr/>
        </p:nvSpPr>
        <p:spPr>
          <a:xfrm>
            <a:off x="6400640" y="3362241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实验四：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6934027" y="3362241"/>
            <a:ext cx="123783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GEO全案策划与评估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6400640" y="3543211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为真实文旅品牌制定GEO策略/ROI预估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6400640" y="3809905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考核方式：平时30% + 实验30% + 期末40%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21 / 42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附录F：GEO优化实训项目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项目驱动 · 实战赋能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40966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实训项目一：文旅品牌AI可见性诊断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选取1个文旅品牌，完成AI搜索可见性基线评估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AI可见性诊断报告（含答案份额/语义质量/竞品对比）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AI平台使用 · 数据采集 · 竞品分析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971726"/>
            <a:ext cx="5524362" cy="1409665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47684" y="316222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实训项目二：GEO内容创作实战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647684" y="354321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为指定文旅产品创作3篇GEO友好内容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647684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结构化内容+Schema标记+发布测试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7684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AI辅助写作 · Schema标记 · 效果验证</a:t>
            </a:r>
            <a:endParaRPr lang="en-US" sz="10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409665"/>
            <a:ext cx="5524362" cy="140966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实训项目三：GEO全案策划</a:t>
            </a:r>
            <a:endParaRPr lang="en-US" sz="1350" dirty="0"/>
          </a:p>
        </p:txBody>
      </p:sp>
      <p:sp>
        <p:nvSpPr>
          <p:cNvPr id="18" name="Text 11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为真实文旅品牌制定6个月GEO策略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GEO策划案（含语义地图+内容日历+ROI预估）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400640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策略规划 · 预算管理 · 效果预估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2971726"/>
            <a:ext cx="5524362" cy="1409665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400640" y="3162221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实训项目四：多平台GEO对比实验</a:t>
            </a:r>
            <a:endParaRPr lang="en-US" sz="1350" dirty="0"/>
          </a:p>
        </p:txBody>
      </p:sp>
      <p:sp>
        <p:nvSpPr>
          <p:cNvPr id="23" name="Text 15"/>
          <p:cNvSpPr/>
          <p:nvPr/>
        </p:nvSpPr>
        <p:spPr>
          <a:xfrm>
            <a:off x="6400640" y="354321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在同一内容在ChatGPT/Perplexity/文心一言的表现对比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6400640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平台差异分析报告+优化建议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6400640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多平台测试 · 数据分析 · 策略优化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22 / 42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附录G：AI营销发展大事记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铭记关键节点 · 洞察未来方向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48" y="1409665"/>
            <a:ext cx="19050" cy="3467013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786" y="1409665"/>
            <a:ext cx="2228794" cy="571486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3686083" y="1523962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2022年11月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3686083" y="1714457"/>
            <a:ext cx="200934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ChatGPT发布，生成式AI进入大众视野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2133547"/>
            <a:ext cx="3486063" cy="57148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514937" y="2247844"/>
            <a:ext cx="32666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2023年</a:t>
            </a:r>
            <a:endParaRPr lang="en-US" sz="1050" dirty="0"/>
          </a:p>
        </p:txBody>
      </p:sp>
      <p:sp>
        <p:nvSpPr>
          <p:cNvPr id="12" name="Text 5"/>
          <p:cNvSpPr/>
          <p:nvPr/>
        </p:nvSpPr>
        <p:spPr>
          <a:xfrm>
            <a:off x="6514937" y="2438339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AI搜索产品涌现（Perplexity/Bard/文心一言），GEO概念萌芽</a:t>
            </a:r>
            <a:endParaRPr lang="en-US" sz="9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6913" y="2857429"/>
            <a:ext cx="3333667" cy="571486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581210" y="2971726"/>
            <a:ext cx="31142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2024年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2581210" y="3162221"/>
            <a:ext cx="311421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Google SGE测试扩大，GEO方法论形成，文旅行业开始实践</a:t>
            </a:r>
            <a:endParaRPr lang="en-US" sz="9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640" y="3581310"/>
            <a:ext cx="3152696" cy="57148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514937" y="3695608"/>
            <a:ext cx="293324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2025年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6514937" y="3886103"/>
            <a:ext cx="293324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Agent兴起，多模态搜索普及，GEO成为文旅营销标配</a:t>
            </a:r>
            <a:endParaRPr lang="en-US" sz="90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3647" y="4305192"/>
            <a:ext cx="2666933" cy="571486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3247944" y="4419490"/>
            <a:ext cx="244748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2026年→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3247944" y="4609985"/>
            <a:ext cx="244748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AI原生品牌时代，GEO成为文旅品牌核心竞争力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23 / 42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GEO落地五步行动指南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从0到1 · 系统推进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1" y="1409665"/>
            <a:ext cx="19050" cy="4609985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773" y="1409665"/>
            <a:ext cx="10667733" cy="800080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85" y="1562061"/>
            <a:ext cx="304792" cy="304792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609585" y="1562061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050" dirty="0"/>
          </a:p>
        </p:txBody>
      </p:sp>
      <p:sp>
        <p:nvSpPr>
          <p:cNvPr id="10" name="Text 3"/>
          <p:cNvSpPr/>
          <p:nvPr/>
        </p:nvSpPr>
        <p:spPr>
          <a:xfrm>
            <a:off x="1219170" y="1562061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基线评估（第1-2周）</a:t>
            </a:r>
            <a:endParaRPr lang="en-US" sz="1350" dirty="0"/>
          </a:p>
        </p:txBody>
      </p:sp>
      <p:sp>
        <p:nvSpPr>
          <p:cNvPr id="11" name="Text 4"/>
          <p:cNvSpPr/>
          <p:nvPr/>
        </p:nvSpPr>
        <p:spPr>
          <a:xfrm>
            <a:off x="1219170" y="1866853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在ChatGPT/Perplexity/文心一言中搜索品牌相关关键词，记录AI的回答内容和引用来源，建立AI可见性基线数据。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773" y="2362141"/>
            <a:ext cx="10667733" cy="800080"/>
          </a:xfrm>
          <a:prstGeom prst="rect">
            <a:avLst/>
          </a:prstGeom>
        </p:spPr>
      </p:pic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5" y="2514537"/>
            <a:ext cx="304792" cy="304792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609585" y="2514537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050" dirty="0"/>
          </a:p>
        </p:txBody>
      </p:sp>
      <p:sp>
        <p:nvSpPr>
          <p:cNvPr id="15" name="Text 6"/>
          <p:cNvSpPr/>
          <p:nvPr/>
        </p:nvSpPr>
        <p:spPr>
          <a:xfrm>
            <a:off x="1219170" y="2514537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修复基础信息（第3-4周）</a:t>
            </a:r>
            <a:endParaRPr lang="en-US" sz="1350" dirty="0"/>
          </a:p>
        </p:txBody>
      </p:sp>
      <p:sp>
        <p:nvSpPr>
          <p:cNvPr id="16" name="Text 7"/>
          <p:cNvSpPr/>
          <p:nvPr/>
        </p:nvSpPr>
        <p:spPr>
          <a:xfrm>
            <a:off x="1219170" y="2819330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确保品牌在所有关键平台（Google商家/百度百科/OTA/官网）的信息准确、一致、完整。补全Schema结构化数据标记。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773" y="3314617"/>
            <a:ext cx="10667733" cy="800080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85" y="3467013"/>
            <a:ext cx="304792" cy="304792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09585" y="3467013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050" dirty="0"/>
          </a:p>
        </p:txBody>
      </p:sp>
      <p:sp>
        <p:nvSpPr>
          <p:cNvPr id="20" name="Text 9"/>
          <p:cNvSpPr/>
          <p:nvPr/>
        </p:nvSpPr>
        <p:spPr>
          <a:xfrm>
            <a:off x="1219170" y="3467013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建立语义地图（第2-4周）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1219170" y="3771806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梳理品牌相关的所有实体、属性、关系，明确AI应该"知道"品牌什么，输出品牌语义地图文档。</a:t>
            </a:r>
            <a:endParaRPr lang="en-US" sz="105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773" y="4267093"/>
            <a:ext cx="10667733" cy="800080"/>
          </a:xfrm>
          <a:prstGeom prst="rect">
            <a:avLst/>
          </a:prstGeom>
        </p:spPr>
      </p:pic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585" y="4419490"/>
            <a:ext cx="304792" cy="304792"/>
          </a:xfrm>
          <a:prstGeom prst="rect">
            <a:avLst/>
          </a:prstGeom>
        </p:spPr>
      </p:pic>
      <p:sp>
        <p:nvSpPr>
          <p:cNvPr id="24" name="Text 11"/>
          <p:cNvSpPr/>
          <p:nvPr/>
        </p:nvSpPr>
        <p:spPr>
          <a:xfrm>
            <a:off x="609585" y="4419490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050" dirty="0"/>
          </a:p>
        </p:txBody>
      </p:sp>
      <p:sp>
        <p:nvSpPr>
          <p:cNvPr id="25" name="Text 12"/>
          <p:cNvSpPr/>
          <p:nvPr/>
        </p:nvSpPr>
        <p:spPr>
          <a:xfrm>
            <a:off x="1219170" y="4419490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启动最小可行GEO（第5-8周）</a:t>
            </a:r>
            <a:endParaRPr lang="en-US" sz="1350" dirty="0"/>
          </a:p>
        </p:txBody>
      </p:sp>
      <p:sp>
        <p:nvSpPr>
          <p:cNvPr id="26" name="Text 13"/>
          <p:cNvSpPr/>
          <p:nvPr/>
        </p:nvSpPr>
        <p:spPr>
          <a:xfrm>
            <a:off x="1219170" y="4724282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选取1-2个关键查询场景，生产并发布GEO优化内容，监测AI答案变化，快速验证和迭代。</a:t>
            </a:r>
            <a:endParaRPr lang="en-US" sz="1050" dirty="0"/>
          </a:p>
        </p:txBody>
      </p:sp>
      <p:pic>
        <p:nvPicPr>
          <p:cNvPr id="2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6773" y="5219570"/>
            <a:ext cx="10667733" cy="800080"/>
          </a:xfrm>
          <a:prstGeom prst="rect">
            <a:avLst/>
          </a:prstGeom>
        </p:spPr>
      </p:pic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585" y="5371966"/>
            <a:ext cx="304792" cy="304792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609585" y="5371966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1050" dirty="0"/>
          </a:p>
        </p:txBody>
      </p:sp>
      <p:sp>
        <p:nvSpPr>
          <p:cNvPr id="30" name="Text 15"/>
          <p:cNvSpPr/>
          <p:nvPr/>
        </p:nvSpPr>
        <p:spPr>
          <a:xfrm>
            <a:off x="1219170" y="5371966"/>
            <a:ext cx="103720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融入日常工作（第9周+）</a:t>
            </a:r>
            <a:endParaRPr lang="en-US" sz="1350" dirty="0"/>
          </a:p>
        </p:txBody>
      </p:sp>
      <p:sp>
        <p:nvSpPr>
          <p:cNvPr id="31" name="Text 16"/>
          <p:cNvSpPr/>
          <p:nvPr/>
        </p:nvSpPr>
        <p:spPr>
          <a:xfrm>
            <a:off x="1219170" y="5676758"/>
            <a:ext cx="10372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将GEO纳入品牌内容运营日常流程，建立定期监测和优化机制，培养团队的GEO意识和能力。</a:t>
            </a:r>
            <a:endParaRPr lang="en-US" sz="1050" dirty="0"/>
          </a:p>
        </p:txBody>
      </p:sp>
      <p:sp>
        <p:nvSpPr>
          <p:cNvPr id="32" name="Text 17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24 / 42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AI搜索中的文旅用户行为变迁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理解用户 · 适配场景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典型AI搜索旅游问题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33347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57229" y="1990675"/>
            <a:ext cx="2085542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"带父母去贵州旅行5天，推荐行程"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33347" cy="1333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57229" y="2257369"/>
            <a:ext cx="226651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"安顺黄果树附近有什么值得住的民宿"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33347" cy="133347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57229" y="2524062"/>
            <a:ext cx="239985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"贵州有什么必吃的美食，本地人推荐的"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09805"/>
            <a:ext cx="133347" cy="133347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857229" y="2790755"/>
            <a:ext cx="186647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"对比西江千户苗寨和天龙屯堡"</a:t>
            </a:r>
            <a:endParaRPr lang="en-US" sz="105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1371566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用户决策旅程变化</a:t>
            </a:r>
            <a:endParaRPr lang="en-US" sz="1350" dirty="0"/>
          </a:p>
        </p:txBody>
      </p:sp>
      <p:sp>
        <p:nvSpPr>
          <p:cNvPr id="18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搜索引擎→浏览网页→比价→预订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AI时代：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向AI提问→获得结构化答案→直接预订（或二次确认）</a:t>
            </a:r>
            <a:endParaRPr lang="en-US" sz="1050" dirty="0"/>
          </a:p>
        </p:txBody>
      </p:sp>
      <p:sp>
        <p:nvSpPr>
          <p:cNvPr id="20" name="Text 10"/>
          <p:cNvSpPr/>
          <p:nvPr/>
        </p:nvSpPr>
        <p:spPr>
          <a:xfrm>
            <a:off x="6400640" y="2438339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关键变化：决策链路缩短，品牌需要在AI答案中"一步到位"传达核心价值</a:t>
            </a:r>
            <a:endParaRPr lang="en-US" sz="900" dirty="0"/>
          </a:p>
        </p:txBody>
      </p:sp>
      <p:sp>
        <p:nvSpPr>
          <p:cNvPr id="21" name="Text 11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25 / 42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AI营销人才能力模型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新时代 · 新技能 · 新岗位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1371566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4497" y="1628734"/>
            <a:ext cx="342891" cy="342891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47684" y="2095448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GEO策略能力</a:t>
            </a:r>
            <a:endParaRPr lang="en-US" sz="1350" dirty="0"/>
          </a:p>
        </p:txBody>
      </p:sp>
      <p:sp>
        <p:nvSpPr>
          <p:cNvPr id="9" name="Text 3"/>
          <p:cNvSpPr/>
          <p:nvPr/>
        </p:nvSpPr>
        <p:spPr>
          <a:xfrm>
            <a:off x="647684" y="2438339"/>
            <a:ext cx="32856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AI搜索生态理解 · 语义地图构建 · GEO策略制定 · 竞品分析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409665"/>
            <a:ext cx="3657509" cy="1371566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402" y="1628734"/>
            <a:ext cx="342891" cy="342891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4457589" y="2095448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内容创作能力</a:t>
            </a:r>
            <a:endParaRPr lang="en-US" sz="1350" dirty="0"/>
          </a:p>
        </p:txBody>
      </p:sp>
      <p:sp>
        <p:nvSpPr>
          <p:cNvPr id="13" name="Text 5"/>
          <p:cNvSpPr/>
          <p:nvPr/>
        </p:nvSpPr>
        <p:spPr>
          <a:xfrm>
            <a:off x="4457589" y="2438339"/>
            <a:ext cx="32856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AI辅助写作 · 结构化内容 · Schema标记 · 多平台适配</a:t>
            </a:r>
            <a:endParaRPr lang="en-US" sz="90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409665"/>
            <a:ext cx="3657509" cy="1371566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4307" y="1628734"/>
            <a:ext cx="342891" cy="342891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8267493" y="2095448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数据分析能力</a:t>
            </a:r>
            <a:endParaRPr lang="en-US" sz="1350" dirty="0"/>
          </a:p>
        </p:txBody>
      </p:sp>
      <p:sp>
        <p:nvSpPr>
          <p:cNvPr id="17" name="Text 7"/>
          <p:cNvSpPr/>
          <p:nvPr/>
        </p:nvSpPr>
        <p:spPr>
          <a:xfrm>
            <a:off x="8267493" y="2438339"/>
            <a:ext cx="32856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AI可见性监测 · ROI评估 · 效果归因 · 数据驱动优化</a:t>
            </a:r>
            <a:endParaRPr lang="en-US" sz="90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009825"/>
            <a:ext cx="5524362" cy="1181070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47684" y="320032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新兴岗位方向</a:t>
            </a:r>
            <a:endParaRPr lang="en-US" sz="1350" dirty="0"/>
          </a:p>
        </p:txBody>
      </p:sp>
      <p:sp>
        <p:nvSpPr>
          <p:cNvPr id="20" name="Text 9"/>
          <p:cNvSpPr/>
          <p:nvPr/>
        </p:nvSpPr>
        <p:spPr>
          <a:xfrm>
            <a:off x="647684" y="358131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GEO策略师 · AI内容运营 · AI营销数据分析师</a:t>
            </a:r>
            <a:endParaRPr lang="en-US" sz="1050" dirty="0"/>
          </a:p>
        </p:txBody>
      </p:sp>
      <p:sp>
        <p:nvSpPr>
          <p:cNvPr id="21" name="Text 10"/>
          <p:cNvSpPr/>
          <p:nvPr/>
        </p:nvSpPr>
        <p:spPr>
          <a:xfrm>
            <a:off x="647684" y="380990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文旅AI产品经理 · AI品牌顾问 · 数字营销技术专家</a:t>
            </a:r>
            <a:endParaRPr lang="en-US" sz="105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3009825"/>
            <a:ext cx="5524362" cy="1181070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6400640" y="320032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学习路径建议</a:t>
            </a:r>
            <a:endParaRPr lang="en-US" sz="1350" dirty="0"/>
          </a:p>
        </p:txBody>
      </p:sp>
      <p:sp>
        <p:nvSpPr>
          <p:cNvPr id="24" name="Text 12"/>
          <p:cNvSpPr/>
          <p:nvPr/>
        </p:nvSpPr>
        <p:spPr>
          <a:xfrm>
            <a:off x="6400640" y="358131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基础→AI搜索工具使用→GEO理论→内容生产→效果评估</a:t>
            </a:r>
            <a:endParaRPr lang="en-US" sz="1050" dirty="0"/>
          </a:p>
        </p:txBody>
      </p:sp>
      <p:sp>
        <p:nvSpPr>
          <p:cNvPr id="25" name="Text 13"/>
          <p:cNvSpPr/>
          <p:nvPr/>
        </p:nvSpPr>
        <p:spPr>
          <a:xfrm>
            <a:off x="6400640" y="380990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进阶→策略设计→规模化运营→团队管理→AI原生品牌构建</a:t>
            </a:r>
            <a:endParaRPr lang="en-US" sz="1050" dirty="0"/>
          </a:p>
        </p:txBody>
      </p:sp>
      <p:sp>
        <p:nvSpPr>
          <p:cNvPr id="26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26 / 42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GEO内容质量控制体系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标准化 · 可衡量 · 持续提升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28594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六大质量维度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准确性：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事实正确，数据可验证，来源可追溯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完整性：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覆盖语义地图中的关键实体和属性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AI友好性：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结构化程度高，易于被AI提取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用户体验：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可读性强，信息层级清晰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47684" y="304792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品牌一致性：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品牌调性、视觉、语调统一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647684" y="331461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时效性：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信息更新及时，标注更新时间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审核流程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AI初审：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自动检查事实准确性、结构完整性、语义覆盖度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人工复审：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品牌调性、文化敏感性、创意质量把关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AI可见性测试：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发布前在AI平台验证内容是否被正确理解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发布后监控：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跟踪内容在AI答案中的表现，持续优化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27 / 42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AI时代文旅营销的变与不变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把握变化 · 坚守本质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0192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783" y="1638259"/>
            <a:ext cx="507631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正在改变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85783" y="2057349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营销工具：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1428714" y="2057349"/>
            <a:ext cx="152358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从SEO工具到GEO工具链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85783" y="2362141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营销方式：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1428714" y="2362141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从流量购买到知识信任构建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85783" y="2666933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组织架构：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1428714" y="2666933"/>
            <a:ext cx="176170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从传统营销团队到AI原生团队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685783" y="2971726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人才需求：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1428714" y="2971726"/>
            <a:ext cx="159977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从执行型到策略+AI型人才</a:t>
            </a:r>
            <a:endParaRPr lang="en-US" sz="105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20192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457789" y="1657309"/>
            <a:ext cx="503821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永恒不变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6457789" y="2076398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文旅本质：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7200720" y="2076398"/>
            <a:ext cx="12092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创造美好的旅行体验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6457789" y="2381190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营销本质：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7200720" y="2381190"/>
            <a:ext cx="134261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与消费者建立信任关系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6457789" y="2685983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信任价值：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7200720" y="2685983"/>
            <a:ext cx="14759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真实的口碑永远最有力量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6457789" y="2990775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文化力量：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7200720" y="2990775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独特文化是不可复制的壁垒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28 / 42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参考文献与学术支撑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理论根基 · 研究前沿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核心参考领域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AI搜索与GEO：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生成式AI搜索机制、大语言模型推荐逻辑、GEO方法论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文旅营销：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旅游目的地营销、酒店收益管理、景区品牌传播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数字营销技术：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SEO/SEM、内容营销、社交媒体营销、数据分析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AI伦理：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算法偏见、数据隐私、AI生成内容版权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63825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研究方法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📚 文献综述：系统梳理AI营销与GEO理论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209745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🔬 实证研究：多AI平台对比测试与数据采集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43833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📋 案例研究：文旅品牌GEO实践深度分析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400640" y="266693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🤖 技术实验：结构化数据与内容策略效果验证</a:t>
            </a:r>
            <a:endParaRPr lang="en-US" sz="10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3200320"/>
            <a:ext cx="5524362" cy="1638259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400640" y="3390815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数据来源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6400640" y="377180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AI平台查询测试数据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6400640" y="400040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文旅品牌GEO实践数据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6400640" y="422899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学术文献与行业报告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6400640" y="445758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专家访谈与从业者调研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29 / 42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文旅行业AI应用场景全景图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从营销到运营 · 从体验到管理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2733607" cy="160016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883" y="1600160"/>
            <a:ext cx="285743" cy="28574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981150"/>
            <a:ext cx="24379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智能营销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1590635" y="2247844"/>
            <a:ext cx="49490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GEO优化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1543011" y="2400240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个性化推荐</a:t>
            </a:r>
            <a:endParaRPr lang="en-US" sz="900" dirty="0"/>
          </a:p>
        </p:txBody>
      </p:sp>
      <p:sp>
        <p:nvSpPr>
          <p:cNvPr id="11" name="Text 5"/>
          <p:cNvSpPr/>
          <p:nvPr/>
        </p:nvSpPr>
        <p:spPr>
          <a:xfrm>
            <a:off x="1571586" y="2552636"/>
            <a:ext cx="53300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AIGC内容</a:t>
            </a:r>
            <a:endParaRPr lang="en-US" sz="900" dirty="0"/>
          </a:p>
        </p:txBody>
      </p:sp>
      <p:sp>
        <p:nvSpPr>
          <p:cNvPr id="12" name="Text 6"/>
          <p:cNvSpPr/>
          <p:nvPr/>
        </p:nvSpPr>
        <p:spPr>
          <a:xfrm>
            <a:off x="1600160" y="270503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智能投放</a:t>
            </a:r>
            <a:endParaRPr lang="en-US" sz="9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2" y="1409665"/>
            <a:ext cx="2733607" cy="1600160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787" y="1600160"/>
            <a:ext cx="285743" cy="28574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3457489" y="1981150"/>
            <a:ext cx="24379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智能服务</a:t>
            </a:r>
            <a:endParaRPr lang="en-US" sz="1200" dirty="0"/>
          </a:p>
        </p:txBody>
      </p:sp>
      <p:sp>
        <p:nvSpPr>
          <p:cNvPr id="16" name="Text 8"/>
          <p:cNvSpPr/>
          <p:nvPr/>
        </p:nvSpPr>
        <p:spPr>
          <a:xfrm>
            <a:off x="4495688" y="2247844"/>
            <a:ext cx="37108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AI客服</a:t>
            </a:r>
            <a:endParaRPr lang="en-US" sz="900" dirty="0"/>
          </a:p>
        </p:txBody>
      </p:sp>
      <p:sp>
        <p:nvSpPr>
          <p:cNvPr id="17" name="Text 9"/>
          <p:cNvSpPr/>
          <p:nvPr/>
        </p:nvSpPr>
        <p:spPr>
          <a:xfrm>
            <a:off x="4333767" y="2400240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智能行程规划</a:t>
            </a:r>
            <a:endParaRPr lang="en-US" sz="900" dirty="0"/>
          </a:p>
        </p:txBody>
      </p:sp>
      <p:sp>
        <p:nvSpPr>
          <p:cNvPr id="18" name="Text 10"/>
          <p:cNvSpPr/>
          <p:nvPr/>
        </p:nvSpPr>
        <p:spPr>
          <a:xfrm>
            <a:off x="4448064" y="255263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实时翻译</a:t>
            </a:r>
            <a:endParaRPr lang="en-US" sz="900" dirty="0"/>
          </a:p>
        </p:txBody>
      </p:sp>
      <p:sp>
        <p:nvSpPr>
          <p:cNvPr id="19" name="Text 11"/>
          <p:cNvSpPr/>
          <p:nvPr/>
        </p:nvSpPr>
        <p:spPr>
          <a:xfrm>
            <a:off x="4390915" y="2705032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无障碍服务</a:t>
            </a:r>
            <a:endParaRPr lang="en-US" sz="90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2996" y="1409665"/>
            <a:ext cx="2733607" cy="1600160"/>
          </a:xfrm>
          <a:prstGeom prst="rect">
            <a:avLst/>
          </a:prstGeom>
        </p:spPr>
      </p:pic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81690" y="1600160"/>
            <a:ext cx="285743" cy="285743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305392" y="1981150"/>
            <a:ext cx="24379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智能运营</a:t>
            </a:r>
            <a:endParaRPr lang="en-US" sz="1200" dirty="0"/>
          </a:p>
        </p:txBody>
      </p:sp>
      <p:sp>
        <p:nvSpPr>
          <p:cNvPr id="23" name="Text 13"/>
          <p:cNvSpPr/>
          <p:nvPr/>
        </p:nvSpPr>
        <p:spPr>
          <a:xfrm>
            <a:off x="7295968" y="224784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收益管理</a:t>
            </a:r>
            <a:endParaRPr lang="en-US" sz="900" dirty="0"/>
          </a:p>
        </p:txBody>
      </p:sp>
      <p:sp>
        <p:nvSpPr>
          <p:cNvPr id="24" name="Text 14"/>
          <p:cNvSpPr/>
          <p:nvPr/>
        </p:nvSpPr>
        <p:spPr>
          <a:xfrm>
            <a:off x="7295968" y="2400240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需求预测</a:t>
            </a:r>
            <a:endParaRPr lang="en-US" sz="900" dirty="0"/>
          </a:p>
        </p:txBody>
      </p:sp>
      <p:sp>
        <p:nvSpPr>
          <p:cNvPr id="25" name="Text 15"/>
          <p:cNvSpPr/>
          <p:nvPr/>
        </p:nvSpPr>
        <p:spPr>
          <a:xfrm>
            <a:off x="7295968" y="255263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动态定价</a:t>
            </a:r>
            <a:endParaRPr lang="en-US" sz="900" dirty="0"/>
          </a:p>
        </p:txBody>
      </p:sp>
      <p:sp>
        <p:nvSpPr>
          <p:cNvPr id="26" name="Text 16"/>
          <p:cNvSpPr/>
          <p:nvPr/>
        </p:nvSpPr>
        <p:spPr>
          <a:xfrm>
            <a:off x="7295968" y="270503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资源调度</a:t>
            </a:r>
            <a:endParaRPr lang="en-US" sz="90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0900" y="1409665"/>
            <a:ext cx="2733607" cy="1600160"/>
          </a:xfrm>
          <a:prstGeom prst="rect">
            <a:avLst/>
          </a:prstGeom>
        </p:spPr>
      </p:pic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29594" y="1600160"/>
            <a:ext cx="285743" cy="285743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9153296" y="1981150"/>
            <a:ext cx="24379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智能管理</a:t>
            </a:r>
            <a:endParaRPr lang="en-US" sz="1200" dirty="0"/>
          </a:p>
        </p:txBody>
      </p:sp>
      <p:sp>
        <p:nvSpPr>
          <p:cNvPr id="30" name="Text 18"/>
          <p:cNvSpPr/>
          <p:nvPr/>
        </p:nvSpPr>
        <p:spPr>
          <a:xfrm>
            <a:off x="10143871" y="224784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安全监控</a:t>
            </a:r>
            <a:endParaRPr lang="en-US" sz="900" dirty="0"/>
          </a:p>
        </p:txBody>
      </p:sp>
      <p:sp>
        <p:nvSpPr>
          <p:cNvPr id="31" name="Text 19"/>
          <p:cNvSpPr/>
          <p:nvPr/>
        </p:nvSpPr>
        <p:spPr>
          <a:xfrm>
            <a:off x="10143871" y="2400240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舆情预警</a:t>
            </a:r>
            <a:endParaRPr lang="en-US" sz="900" dirty="0"/>
          </a:p>
        </p:txBody>
      </p:sp>
      <p:sp>
        <p:nvSpPr>
          <p:cNvPr id="32" name="Text 20"/>
          <p:cNvSpPr/>
          <p:nvPr/>
        </p:nvSpPr>
        <p:spPr>
          <a:xfrm>
            <a:off x="10143871" y="255263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合规审查</a:t>
            </a:r>
            <a:endParaRPr lang="en-US" sz="900" dirty="0"/>
          </a:p>
        </p:txBody>
      </p:sp>
      <p:sp>
        <p:nvSpPr>
          <p:cNvPr id="33" name="Text 21"/>
          <p:cNvSpPr/>
          <p:nvPr/>
        </p:nvSpPr>
        <p:spPr>
          <a:xfrm>
            <a:off x="10134347" y="2705032"/>
            <a:ext cx="485382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ESG报告</a:t>
            </a:r>
            <a:endParaRPr lang="en-US" sz="900" dirty="0"/>
          </a:p>
        </p:txBody>
      </p:sp>
      <p:pic>
        <p:nvPicPr>
          <p:cNvPr id="3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3238419"/>
            <a:ext cx="11277318" cy="1866853"/>
          </a:xfrm>
          <a:prstGeom prst="rect">
            <a:avLst/>
          </a:prstGeom>
        </p:spPr>
      </p:pic>
      <p:sp>
        <p:nvSpPr>
          <p:cNvPr id="35" name="Text 22"/>
          <p:cNvSpPr/>
          <p:nvPr/>
        </p:nvSpPr>
        <p:spPr>
          <a:xfrm>
            <a:off x="647684" y="3428914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核心应用价值排序</a:t>
            </a:r>
            <a:endParaRPr lang="en-US" sz="1350" dirty="0"/>
          </a:p>
        </p:txBody>
      </p:sp>
      <p:pic>
        <p:nvPicPr>
          <p:cNvPr id="3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684" y="3771806"/>
            <a:ext cx="2724082" cy="914377"/>
          </a:xfrm>
          <a:prstGeom prst="rect">
            <a:avLst/>
          </a:prstGeom>
        </p:spPr>
      </p:pic>
      <p:sp>
        <p:nvSpPr>
          <p:cNvPr id="37" name="Text 23"/>
          <p:cNvSpPr/>
          <p:nvPr/>
        </p:nvSpPr>
        <p:spPr>
          <a:xfrm>
            <a:off x="1781130" y="4076598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营销获客</a:t>
            </a:r>
            <a:endParaRPr lang="en-US" sz="900" dirty="0"/>
          </a:p>
        </p:txBody>
      </p:sp>
      <p:sp>
        <p:nvSpPr>
          <p:cNvPr id="38" name="Text 24"/>
          <p:cNvSpPr/>
          <p:nvPr/>
        </p:nvSpPr>
        <p:spPr>
          <a:xfrm>
            <a:off x="1723982" y="4228994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★★★★★</a:t>
            </a:r>
            <a:endParaRPr lang="en-US" sz="900" dirty="0"/>
          </a:p>
        </p:txBody>
      </p:sp>
      <p:pic>
        <p:nvPicPr>
          <p:cNvPr id="39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47964" y="3962301"/>
            <a:ext cx="2181170" cy="733407"/>
          </a:xfrm>
          <a:prstGeom prst="rect">
            <a:avLst/>
          </a:prstGeom>
        </p:spPr>
      </p:pic>
      <p:sp>
        <p:nvSpPr>
          <p:cNvPr id="40" name="Text 25"/>
          <p:cNvSpPr/>
          <p:nvPr/>
        </p:nvSpPr>
        <p:spPr>
          <a:xfrm>
            <a:off x="4314717" y="4267093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服务体验</a:t>
            </a:r>
            <a:endParaRPr lang="en-US" sz="900" dirty="0"/>
          </a:p>
        </p:txBody>
      </p:sp>
      <p:sp>
        <p:nvSpPr>
          <p:cNvPr id="41" name="Text 26"/>
          <p:cNvSpPr/>
          <p:nvPr/>
        </p:nvSpPr>
        <p:spPr>
          <a:xfrm>
            <a:off x="4314717" y="4419490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★★★★</a:t>
            </a:r>
            <a:endParaRPr lang="en-US" sz="900" dirty="0"/>
          </a:p>
        </p:txBody>
      </p:sp>
      <p:pic>
        <p:nvPicPr>
          <p:cNvPr id="4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05332" y="4143271"/>
            <a:ext cx="2181170" cy="552436"/>
          </a:xfrm>
          <a:prstGeom prst="rect">
            <a:avLst/>
          </a:prstGeom>
        </p:spPr>
      </p:pic>
      <p:sp>
        <p:nvSpPr>
          <p:cNvPr id="43" name="Text 27"/>
          <p:cNvSpPr/>
          <p:nvPr/>
        </p:nvSpPr>
        <p:spPr>
          <a:xfrm>
            <a:off x="6572086" y="444806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运营效率</a:t>
            </a:r>
            <a:endParaRPr lang="en-US" sz="900" dirty="0"/>
          </a:p>
        </p:txBody>
      </p:sp>
      <p:sp>
        <p:nvSpPr>
          <p:cNvPr id="44" name="Text 28"/>
          <p:cNvSpPr/>
          <p:nvPr/>
        </p:nvSpPr>
        <p:spPr>
          <a:xfrm>
            <a:off x="6629234" y="4600460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★★★</a:t>
            </a:r>
            <a:endParaRPr lang="en-US" sz="900" dirty="0"/>
          </a:p>
        </p:txBody>
      </p:sp>
      <p:pic>
        <p:nvPicPr>
          <p:cNvPr id="4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2701" y="4324242"/>
            <a:ext cx="2181170" cy="371466"/>
          </a:xfrm>
          <a:prstGeom prst="rect">
            <a:avLst/>
          </a:prstGeom>
        </p:spPr>
      </p:pic>
      <p:sp>
        <p:nvSpPr>
          <p:cNvPr id="46" name="Text 29"/>
          <p:cNvSpPr/>
          <p:nvPr/>
        </p:nvSpPr>
        <p:spPr>
          <a:xfrm>
            <a:off x="8819929" y="462903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管理决策</a:t>
            </a:r>
            <a:endParaRPr lang="en-US" sz="900" dirty="0"/>
          </a:p>
        </p:txBody>
      </p:sp>
      <p:sp>
        <p:nvSpPr>
          <p:cNvPr id="47" name="Text 30"/>
          <p:cNvSpPr/>
          <p:nvPr/>
        </p:nvSpPr>
        <p:spPr>
          <a:xfrm>
            <a:off x="8934227" y="4781430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★★</a:t>
            </a:r>
            <a:endParaRPr lang="en-US" sz="900" dirty="0"/>
          </a:p>
        </p:txBody>
      </p:sp>
      <p:sp>
        <p:nvSpPr>
          <p:cNvPr id="48" name="Text 31"/>
          <p:cNvSpPr/>
          <p:nvPr/>
        </p:nvSpPr>
        <p:spPr>
          <a:xfrm>
            <a:off x="647684" y="4762381"/>
            <a:ext cx="1090547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营销是AI在文旅行业最成熟、ROI最高的应用领域</a:t>
            </a:r>
            <a:endParaRPr lang="en-US" sz="900" dirty="0"/>
          </a:p>
        </p:txBody>
      </p:sp>
      <p:sp>
        <p:nvSpPr>
          <p:cNvPr id="49" name="Text 3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30 / 42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AI信任构建：从信息到信仰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可信度是GEO的第一支柱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0192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AI信任的构建路径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981150"/>
            <a:ext cx="228594" cy="22859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47684" y="1981150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952476" y="2000200"/>
            <a:ext cx="28094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信息准确：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基础信息在多个权威来源中保持一致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324042"/>
            <a:ext cx="228594" cy="22859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47684" y="2324042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952476" y="2343091"/>
            <a:ext cx="29427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权威背书：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被知名媒体、学术机构、官方认证引用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666933"/>
            <a:ext cx="228594" cy="2285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47684" y="2666933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952476" y="2685983"/>
            <a:ext cx="25427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社会证明：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大量真实用户评价和第三方验证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3009825"/>
            <a:ext cx="228594" cy="228594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647684" y="3009825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952476" y="3028874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持续更新：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信息时效性强，定期更新维护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2019250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信任破坏的常见行为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⚠️ 不同平台信息不一致（地址/电话/价格矛盾）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⚠️ 大量虚假好评或刷分行为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⚠️ 内容明显AI生成且未审核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⚠️ 关键信息缺失或过时</a:t>
            </a:r>
            <a:endParaRPr lang="en-US" sz="1050" dirty="0"/>
          </a:p>
        </p:txBody>
      </p:sp>
      <p:sp>
        <p:nvSpPr>
          <p:cNvPr id="26" name="Text 16"/>
          <p:cNvSpPr/>
          <p:nvPr/>
        </p:nvSpPr>
        <p:spPr>
          <a:xfrm>
            <a:off x="6400640" y="304792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⚠️ 缺乏权威第三方引用和认证</a:t>
            </a:r>
            <a:endParaRPr lang="en-US" sz="105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581310"/>
            <a:ext cx="5524362" cy="914377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6438739" y="3771806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信任构建核心原则</a:t>
            </a:r>
            <a:endParaRPr lang="en-US" sz="1350" dirty="0"/>
          </a:p>
        </p:txBody>
      </p:sp>
      <p:sp>
        <p:nvSpPr>
          <p:cNvPr id="29" name="Text 18"/>
          <p:cNvSpPr/>
          <p:nvPr/>
        </p:nvSpPr>
        <p:spPr>
          <a:xfrm>
            <a:off x="6438739" y="4114697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AI不是"骗"来的——唯有真实的品牌实力和用户口碑，才能构建持久的AI信任。</a:t>
            </a:r>
            <a:endParaRPr lang="en-US" sz="1050" dirty="0"/>
          </a:p>
        </p:txBody>
      </p:sp>
      <p:sp>
        <p:nvSpPr>
          <p:cNvPr id="30" name="Text 19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31 / 42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不同规模文旅品牌的GEO路径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量体裁衣 · 因材施策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09885" cy="179065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38259"/>
            <a:ext cx="323803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小微企业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2019250"/>
            <a:ext cx="323803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单体民宿/独立餐厅/小景区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47684" y="2285943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聚焦1-2个核心查询场景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52636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投入：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每周2-4小时+免费/低成本工具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819330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重点：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基础信息完善+评价管理+社交媒体活跃度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668" y="1409665"/>
            <a:ext cx="3609885" cy="1790655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486163" y="1638259"/>
            <a:ext cx="323803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中型企业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4486163" y="2019250"/>
            <a:ext cx="323803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连锁酒店/区域景区/餐饮品牌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4486163" y="2285943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系统化GEO内容矩阵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4486163" y="2552636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投入：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1-2人+专业工具链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4486163" y="2819330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重点：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内容工厂+多平台覆盖+数据分析</a:t>
            </a:r>
            <a:endParaRPr lang="en-US" sz="10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147" y="1409665"/>
            <a:ext cx="3609885" cy="1790655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324642" y="1638259"/>
            <a:ext cx="323803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大型集团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8324642" y="2019250"/>
            <a:ext cx="323803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OTA/目的地/文旅综合体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8324642" y="2285943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AI原生品牌构建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8324642" y="2552636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投入：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专职GEO团队+技术中台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8324642" y="2819330"/>
            <a:ext cx="32380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重点：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知识图谱+规模化生产+生态卡位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32 / 42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GEO与SEO的协同策略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不是替代 · 而是互补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74313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SEO → GEO的延续与升级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延续：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技术SEO（网站速度/移动适配/HTTPS）仍对AI搜索有效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495488"/>
            <a:ext cx="515251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延续：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高质量内容仍是核心，AI比搜索引擎更重视内容深度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3009825"/>
            <a:ext cx="515251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升级：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从关键词优化→语义优化，从排名思维→答案思维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3524162"/>
            <a:ext cx="515251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升级：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从链接建设→可信度建设，从页面优化→知识体系优化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274313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协同实施建议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1. 先做基础：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SEO技术基础打好（网站结构/速度/移动适配）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2. 再做内容：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以GEO思维生产深度内容，同时兼顾SEO关键词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3. 双重监测：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SEO排名 + AI可见性同步监测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4. 资源分配：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根据用户来源数据动态调整SEO/GEO投入比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6400640" y="3047924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现阶段建议：SEO 60% + GEO 40%，逐年向GEO倾斜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33 / 42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AI营销伦理与合规框架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守住底线 · 行稳致远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伦理红线（不可触碰）</a:t>
            </a:r>
            <a:endParaRPr lang="en-US" sz="13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009725"/>
            <a:ext cx="133347" cy="13334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57229" y="1990675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严禁虚假信息：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1790655" y="1990675"/>
            <a:ext cx="159977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不制造不存在的"权威来源"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76418"/>
            <a:ext cx="133347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57229" y="2257369"/>
            <a:ext cx="85684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严禁操纵AI：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1704932" y="2257369"/>
            <a:ext cx="136166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不利用AI漏洞恶意竞争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543111"/>
            <a:ext cx="133347" cy="13334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57229" y="2524062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严禁数据滥用：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1790655" y="2524062"/>
            <a:ext cx="160930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不违规收集和使用用户数据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09805"/>
            <a:ext cx="133347" cy="133347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57229" y="2790755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严禁歧视性内容：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1924002" y="2790755"/>
            <a:ext cx="136166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确保AI推荐公平无偏见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合规建设四步法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1. 制度建设：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制定AI营销伦理准则和操作规范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2. 流程审核：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建立GEO内容合规审核流程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3. 培训赋能：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全员AI伦理意识和技能培训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4. 监督机制：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定期伦理审计+外部监督</a:t>
            </a:r>
            <a:endParaRPr lang="en-US" sz="1050" dirty="0"/>
          </a:p>
        </p:txBody>
      </p:sp>
      <p:sp>
        <p:nvSpPr>
          <p:cNvPr id="26" name="Text 1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34 / 42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文旅产品GEO优化检查清单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20项核心检查点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62461" cy="171445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09585" y="1562061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基础信息（5项）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66853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名称/地址/电话在所有平台一致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09585" y="2095448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官网有完整Schema结构化数据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09585" y="2324042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Google/百度商家档案完善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09585" y="2552636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高清官方图片可被AI引用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09585" y="2781230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基础FAQ内容已发布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1409665"/>
            <a:ext cx="5562461" cy="1714457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324442" y="1562061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内容深度（5项）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6324442" y="1866853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多场景攻略内容已覆盖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324442" y="2095448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品牌故事/历史/文化内容已发布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324442" y="2324042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用户真实评价丰富且正面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6324442" y="2552636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行业报告/白皮书等深度内容存在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6324442" y="2781230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多语言内容已适配</a:t>
            </a:r>
            <a:endParaRPr lang="en-US" sz="10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276518"/>
            <a:ext cx="5562461" cy="1714457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09585" y="3428914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信任建设（5项）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609585" y="3733707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权威媒体曾有报道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609585" y="3962301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行业认证/获奖记录可查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609585" y="4190895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第三方评价（必吃榜/星级）可见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609585" y="4419490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学术/行业引用存在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609585" y="4648084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负面信息已妥善管理</a:t>
            </a:r>
            <a:endParaRPr lang="en-US" sz="1050" dirty="0"/>
          </a:p>
        </p:txBody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046" y="3276518"/>
            <a:ext cx="5562461" cy="1714457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324442" y="3428914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持续优化（5项）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6324442" y="3733707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内容定期更新（季度至少1次）</a:t>
            </a:r>
            <a:endParaRPr lang="en-US" sz="1050" dirty="0"/>
          </a:p>
        </p:txBody>
      </p:sp>
      <p:sp>
        <p:nvSpPr>
          <p:cNvPr id="30" name="Text 22"/>
          <p:cNvSpPr/>
          <p:nvPr/>
        </p:nvSpPr>
        <p:spPr>
          <a:xfrm>
            <a:off x="6324442" y="3962301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AI可见性监测机制已建立</a:t>
            </a:r>
            <a:endParaRPr lang="en-US" sz="1050" dirty="0"/>
          </a:p>
        </p:txBody>
      </p:sp>
      <p:sp>
        <p:nvSpPr>
          <p:cNvPr id="31" name="Text 23"/>
          <p:cNvSpPr/>
          <p:nvPr/>
        </p:nvSpPr>
        <p:spPr>
          <a:xfrm>
            <a:off x="6324442" y="4190895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竞品GEO动态跟踪中</a:t>
            </a:r>
            <a:endParaRPr lang="en-US" sz="1050" dirty="0"/>
          </a:p>
        </p:txBody>
      </p:sp>
      <p:sp>
        <p:nvSpPr>
          <p:cNvPr id="32" name="Text 24"/>
          <p:cNvSpPr/>
          <p:nvPr/>
        </p:nvSpPr>
        <p:spPr>
          <a:xfrm>
            <a:off x="6324442" y="4419490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A/B测试流程已启用</a:t>
            </a:r>
            <a:endParaRPr lang="en-US" sz="1050" dirty="0"/>
          </a:p>
        </p:txBody>
      </p:sp>
      <p:sp>
        <p:nvSpPr>
          <p:cNvPr id="33" name="Text 25"/>
          <p:cNvSpPr/>
          <p:nvPr/>
        </p:nvSpPr>
        <p:spPr>
          <a:xfrm>
            <a:off x="6324442" y="4648084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☐ GEO已纳入日常工作流程</a:t>
            </a:r>
            <a:endParaRPr lang="en-US" sz="1050" dirty="0"/>
          </a:p>
        </p:txBody>
      </p:sp>
      <p:sp>
        <p:nvSpPr>
          <p:cNvPr id="34" name="Text 2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35 / 42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传统OTA在AI时代的转型之路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AI搜索会不会取代OTA？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175255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威胁分析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⚡ AI直接给出旅行建议，绕过OTA搜索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47684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⚡ AI Agent未来可自主预订，OTA中介价值被削弱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47684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⚡ 用户行为从"比价"转向"信任AI推荐"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47684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⚡ 品牌直销渠道在AI搜索中更具优势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409665"/>
            <a:ext cx="5524362" cy="17525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机遇与应对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6400640" y="198115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✅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成为AI的数据源：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OTA拥有海量结构化数据，是AI最优质的引用来源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400640" y="224784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✅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GEO优先布局：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OTA天然具备可信度和内容优势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400640" y="251453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✅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 Agent集成：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将预订能力嵌入AI Agent生态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400640" y="2781230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✅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从交易平台到知识平台：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不只是卖产品，更是旅行知识权威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36 / 42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文旅目的地GEO竞争力评估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你的目的地在AI眼中是怎样的？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236214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评估维度与权重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981150"/>
            <a:ext cx="9425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基础信息完整度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5438639" y="1981150"/>
            <a:ext cx="371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25%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247844"/>
            <a:ext cx="5143371" cy="76198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247844"/>
            <a:ext cx="3857529" cy="76198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47684" y="2400240"/>
            <a:ext cx="10759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内容深度与多样性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5438639" y="2400240"/>
            <a:ext cx="371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30%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666933"/>
            <a:ext cx="5143371" cy="76198"/>
          </a:xfrm>
          <a:prstGeom prst="rect">
            <a:avLst/>
          </a:prstGeom>
        </p:spPr>
      </p:pic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666933"/>
            <a:ext cx="3086023" cy="76198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647684" y="2819330"/>
            <a:ext cx="94257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可信度与权威性</a:t>
            </a:r>
            <a:endParaRPr lang="en-US" sz="1050" dirty="0"/>
          </a:p>
        </p:txBody>
      </p:sp>
      <p:sp>
        <p:nvSpPr>
          <p:cNvPr id="17" name="Text 8"/>
          <p:cNvSpPr/>
          <p:nvPr/>
        </p:nvSpPr>
        <p:spPr>
          <a:xfrm>
            <a:off x="5438639" y="2819330"/>
            <a:ext cx="371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25%</a:t>
            </a:r>
            <a:endParaRPr lang="en-US" sz="105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4" y="3086023"/>
            <a:ext cx="5143371" cy="76198"/>
          </a:xfrm>
          <a:prstGeom prst="rect">
            <a:avLst/>
          </a:prstGeom>
        </p:spPr>
      </p:pic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84" y="3086023"/>
            <a:ext cx="2057349" cy="76198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647684" y="3238419"/>
            <a:ext cx="8092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多平台适配性</a:t>
            </a:r>
            <a:endParaRPr lang="en-US" sz="1050" dirty="0"/>
          </a:p>
        </p:txBody>
      </p:sp>
      <p:sp>
        <p:nvSpPr>
          <p:cNvPr id="21" name="Text 10"/>
          <p:cNvSpPr/>
          <p:nvPr/>
        </p:nvSpPr>
        <p:spPr>
          <a:xfrm>
            <a:off x="5438639" y="3238419"/>
            <a:ext cx="3710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20%</a:t>
            </a:r>
            <a:endParaRPr lang="en-US" sz="105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684" y="3505112"/>
            <a:ext cx="5143371" cy="76198"/>
          </a:xfrm>
          <a:prstGeom prst="rect">
            <a:avLst/>
          </a:prstGeom>
        </p:spPr>
      </p:pic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7684" y="3505112"/>
            <a:ext cx="1714457" cy="76198"/>
          </a:xfrm>
          <a:prstGeom prst="rect">
            <a:avLst/>
          </a:prstGeom>
        </p:spPr>
      </p:pic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145" y="1409665"/>
            <a:ext cx="5524362" cy="2857429"/>
          </a:xfrm>
          <a:prstGeom prst="rect">
            <a:avLst/>
          </a:prstGeom>
        </p:spPr>
      </p:pic>
      <p:sp>
        <p:nvSpPr>
          <p:cNvPr id="25" name="Text 11"/>
          <p:cNvSpPr/>
          <p:nvPr/>
        </p:nvSpPr>
        <p:spPr>
          <a:xfrm>
            <a:off x="6400640" y="1600160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竞争力评分卡</a:t>
            </a:r>
            <a:endParaRPr lang="en-US" sz="1350" dirty="0"/>
          </a:p>
        </p:txBody>
      </p:sp>
      <p:sp>
        <p:nvSpPr>
          <p:cNvPr id="26" name="Text 12"/>
          <p:cNvSpPr/>
          <p:nvPr/>
        </p:nvSpPr>
        <p:spPr>
          <a:xfrm>
            <a:off x="6400640" y="1981150"/>
            <a:ext cx="515251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0-40分 危险区：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AI几乎"看不见"你的目的地，急需基础建设</a:t>
            </a:r>
            <a:endParaRPr lang="en-US" sz="1050" dirty="0"/>
          </a:p>
        </p:txBody>
      </p:sp>
      <p:sp>
        <p:nvSpPr>
          <p:cNvPr id="27" name="Text 13"/>
          <p:cNvSpPr/>
          <p:nvPr/>
        </p:nvSpPr>
        <p:spPr>
          <a:xfrm>
            <a:off x="6400640" y="2533587"/>
            <a:ext cx="515251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A8A0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41-70分 成长区：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有一定AI可见性，但缺乏竞争优势</a:t>
            </a:r>
            <a:endParaRPr lang="en-US" sz="1050" dirty="0"/>
          </a:p>
        </p:txBody>
      </p:sp>
      <p:sp>
        <p:nvSpPr>
          <p:cNvPr id="28" name="Text 14"/>
          <p:cNvSpPr/>
          <p:nvPr/>
        </p:nvSpPr>
        <p:spPr>
          <a:xfrm>
            <a:off x="6400640" y="3086023"/>
            <a:ext cx="515251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A34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71-90分 领先区：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AI主动推荐，行业领先水平</a:t>
            </a:r>
            <a:endParaRPr lang="en-US" sz="1050" dirty="0"/>
          </a:p>
        </p:txBody>
      </p:sp>
      <p:sp>
        <p:nvSpPr>
          <p:cNvPr id="29" name="Text 15"/>
          <p:cNvSpPr/>
          <p:nvPr/>
        </p:nvSpPr>
        <p:spPr>
          <a:xfrm>
            <a:off x="6400640" y="3638459"/>
            <a:ext cx="515251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91-100分 统治区：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AI首选推荐，品类心智垄断</a:t>
            </a:r>
            <a:endParaRPr lang="en-US" sz="1050" dirty="0"/>
          </a:p>
        </p:txBody>
      </p:sp>
      <p:sp>
        <p:nvSpPr>
          <p:cNvPr id="30" name="Text 1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37 / 42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文旅GEO年度内容日历模板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规划先行 · 节奏制胜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2733607" cy="121917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571486" y="1523962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A34A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Q1 春季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571486" y="1790655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🌸 春季旅游攻略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571486" y="1981150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🎊 春节活动专题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571486" y="2171646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 上年度数据报告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71486" y="2362141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🏷️ 清明/五一行程</a:t>
            </a:r>
            <a:endParaRPr lang="en-US" sz="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092" y="1409665"/>
            <a:ext cx="2733607" cy="12191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419390" y="1523962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EF444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Q2 夏季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3419390" y="1790655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☀️ 暑期家庭游攻略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3419390" y="1981150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🏖️ 避暑目的地推荐</a:t>
            </a:r>
            <a:endParaRPr lang="en-US" sz="900" dirty="0"/>
          </a:p>
        </p:txBody>
      </p:sp>
      <p:sp>
        <p:nvSpPr>
          <p:cNvPr id="16" name="Text 10"/>
          <p:cNvSpPr/>
          <p:nvPr/>
        </p:nvSpPr>
        <p:spPr>
          <a:xfrm>
            <a:off x="3419390" y="2171646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🎓 毕业季旅行专题</a:t>
            </a:r>
            <a:endParaRPr lang="en-US" sz="900" dirty="0"/>
          </a:p>
        </p:txBody>
      </p:sp>
      <p:sp>
        <p:nvSpPr>
          <p:cNvPr id="17" name="Text 11"/>
          <p:cNvSpPr/>
          <p:nvPr/>
        </p:nvSpPr>
        <p:spPr>
          <a:xfrm>
            <a:off x="3419390" y="2362141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📸 夏季摄影攻略</a:t>
            </a:r>
            <a:endParaRPr lang="en-US" sz="9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996" y="1409665"/>
            <a:ext cx="2733607" cy="121917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267293" y="1523962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9731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Q3 秋季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267293" y="1790655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🍂 秋季赏景攻略</a:t>
            </a:r>
            <a:endParaRPr lang="en-US" sz="900" dirty="0"/>
          </a:p>
        </p:txBody>
      </p:sp>
      <p:sp>
        <p:nvSpPr>
          <p:cNvPr id="21" name="Text 14"/>
          <p:cNvSpPr/>
          <p:nvPr/>
        </p:nvSpPr>
        <p:spPr>
          <a:xfrm>
            <a:off x="6267293" y="1981150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🎑 国庆黄金周专题</a:t>
            </a:r>
            <a:endParaRPr lang="en-US" sz="900" dirty="0"/>
          </a:p>
        </p:txBody>
      </p:sp>
      <p:sp>
        <p:nvSpPr>
          <p:cNvPr id="22" name="Text 15"/>
          <p:cNvSpPr/>
          <p:nvPr/>
        </p:nvSpPr>
        <p:spPr>
          <a:xfrm>
            <a:off x="6267293" y="2171646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🍄 秋季美食专题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6267293" y="2362141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📝 年度体验报告</a:t>
            </a:r>
            <a:endParaRPr lang="en-US" sz="90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0900" y="1409665"/>
            <a:ext cx="2733607" cy="121917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9115197" y="1523962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B82F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Q4 冬季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9115197" y="1790655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❄️ 冬季旅游攻略</a:t>
            </a:r>
            <a:endParaRPr lang="en-US" sz="900" dirty="0"/>
          </a:p>
        </p:txBody>
      </p:sp>
      <p:sp>
        <p:nvSpPr>
          <p:cNvPr id="27" name="Text 19"/>
          <p:cNvSpPr/>
          <p:nvPr/>
        </p:nvSpPr>
        <p:spPr>
          <a:xfrm>
            <a:off x="9115197" y="1981150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🎄 年末活动专题</a:t>
            </a:r>
            <a:endParaRPr lang="en-US" sz="900" dirty="0"/>
          </a:p>
        </p:txBody>
      </p:sp>
      <p:sp>
        <p:nvSpPr>
          <p:cNvPr id="28" name="Text 20"/>
          <p:cNvSpPr/>
          <p:nvPr/>
        </p:nvSpPr>
        <p:spPr>
          <a:xfrm>
            <a:off x="9115197" y="2171646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🏔️ 冰雪温泉专题</a:t>
            </a:r>
            <a:endParaRPr lang="en-US" sz="900" dirty="0"/>
          </a:p>
        </p:txBody>
      </p:sp>
      <p:sp>
        <p:nvSpPr>
          <p:cNvPr id="29" name="Text 21"/>
          <p:cNvSpPr/>
          <p:nvPr/>
        </p:nvSpPr>
        <p:spPr>
          <a:xfrm>
            <a:off x="9115197" y="2362141"/>
            <a:ext cx="251415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 下年内容规划</a:t>
            </a:r>
            <a:endParaRPr lang="en-US" sz="900" dirty="0"/>
          </a:p>
        </p:txBody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857429"/>
            <a:ext cx="5524362" cy="1752556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647684" y="3047924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内容更新频率建议</a:t>
            </a:r>
            <a:endParaRPr lang="en-US" sz="1350" dirty="0"/>
          </a:p>
        </p:txBody>
      </p:sp>
      <p:sp>
        <p:nvSpPr>
          <p:cNvPr id="32" name="Text 23"/>
          <p:cNvSpPr/>
          <p:nvPr/>
        </p:nvSpPr>
        <p:spPr>
          <a:xfrm>
            <a:off x="647684" y="3428914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 核心信息页：月度检查更新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647684" y="3657509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 攻略内容：季度新增1-2篇</a:t>
            </a:r>
            <a:endParaRPr lang="en-US" sz="1050" dirty="0"/>
          </a:p>
        </p:txBody>
      </p:sp>
      <p:sp>
        <p:nvSpPr>
          <p:cNvPr id="34" name="Text 25"/>
          <p:cNvSpPr/>
          <p:nvPr/>
        </p:nvSpPr>
        <p:spPr>
          <a:xfrm>
            <a:off x="647684" y="3886103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 季节性专题：提前2-4周发布</a:t>
            </a:r>
            <a:endParaRPr lang="en-US" sz="1050" dirty="0"/>
          </a:p>
        </p:txBody>
      </p:sp>
      <p:sp>
        <p:nvSpPr>
          <p:cNvPr id="35" name="Text 26"/>
          <p:cNvSpPr/>
          <p:nvPr/>
        </p:nvSpPr>
        <p:spPr>
          <a:xfrm>
            <a:off x="647684" y="411469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📅 新闻/动态：实时更新</a:t>
            </a:r>
            <a:endParaRPr lang="en-US" sz="1050" dirty="0"/>
          </a:p>
        </p:txBody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857429"/>
            <a:ext cx="5524362" cy="1752556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6400640" y="3047924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GEO内容优先级矩阵</a:t>
            </a:r>
            <a:endParaRPr lang="en-US" sz="1350" dirty="0"/>
          </a:p>
        </p:txBody>
      </p:sp>
      <p:pic>
        <p:nvPicPr>
          <p:cNvPr id="3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3428914"/>
            <a:ext cx="2533587" cy="457189"/>
          </a:xfrm>
          <a:prstGeom prst="rect">
            <a:avLst/>
          </a:prstGeom>
        </p:spPr>
      </p:pic>
      <p:sp>
        <p:nvSpPr>
          <p:cNvPr id="39" name="Text 28"/>
          <p:cNvSpPr/>
          <p:nvPr/>
        </p:nvSpPr>
        <p:spPr>
          <a:xfrm>
            <a:off x="7143571" y="3505112"/>
            <a:ext cx="106639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高AI搜索量+低竞争</a:t>
            </a:r>
            <a:endParaRPr lang="en-US" sz="900" dirty="0"/>
          </a:p>
        </p:txBody>
      </p:sp>
      <p:sp>
        <p:nvSpPr>
          <p:cNvPr id="40" name="Text 29"/>
          <p:cNvSpPr/>
          <p:nvPr/>
        </p:nvSpPr>
        <p:spPr>
          <a:xfrm>
            <a:off x="6476838" y="3657509"/>
            <a:ext cx="2390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6A34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优先攻克</a:t>
            </a:r>
            <a:endParaRPr lang="en-US" sz="900" dirty="0"/>
          </a:p>
        </p:txBody>
      </p:sp>
      <p:pic>
        <p:nvPicPr>
          <p:cNvPr id="4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0425" y="3428914"/>
            <a:ext cx="2533587" cy="457189"/>
          </a:xfrm>
          <a:prstGeom prst="rect">
            <a:avLst/>
          </a:prstGeom>
        </p:spPr>
      </p:pic>
      <p:sp>
        <p:nvSpPr>
          <p:cNvPr id="42" name="Text 30"/>
          <p:cNvSpPr/>
          <p:nvPr/>
        </p:nvSpPr>
        <p:spPr>
          <a:xfrm>
            <a:off x="9753356" y="3505112"/>
            <a:ext cx="106639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高AI搜索量+高竞争</a:t>
            </a:r>
            <a:endParaRPr lang="en-US" sz="900" dirty="0"/>
          </a:p>
        </p:txBody>
      </p:sp>
      <p:sp>
        <p:nvSpPr>
          <p:cNvPr id="43" name="Text 31"/>
          <p:cNvSpPr/>
          <p:nvPr/>
        </p:nvSpPr>
        <p:spPr>
          <a:xfrm>
            <a:off x="9086623" y="3657509"/>
            <a:ext cx="2390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差异化突围</a:t>
            </a:r>
            <a:endParaRPr lang="en-US" sz="900" dirty="0"/>
          </a:p>
        </p:txBody>
      </p:sp>
      <p:pic>
        <p:nvPicPr>
          <p:cNvPr id="4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0640" y="3962301"/>
            <a:ext cx="2533587" cy="457189"/>
          </a:xfrm>
          <a:prstGeom prst="rect">
            <a:avLst/>
          </a:prstGeom>
        </p:spPr>
      </p:pic>
      <p:sp>
        <p:nvSpPr>
          <p:cNvPr id="45" name="Text 32"/>
          <p:cNvSpPr/>
          <p:nvPr/>
        </p:nvSpPr>
        <p:spPr>
          <a:xfrm>
            <a:off x="7143571" y="4038499"/>
            <a:ext cx="106639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低AI搜索量+低竞争</a:t>
            </a:r>
            <a:endParaRPr lang="en-US" sz="900" dirty="0"/>
          </a:p>
        </p:txBody>
      </p:sp>
      <p:sp>
        <p:nvSpPr>
          <p:cNvPr id="46" name="Text 33"/>
          <p:cNvSpPr/>
          <p:nvPr/>
        </p:nvSpPr>
        <p:spPr>
          <a:xfrm>
            <a:off x="6476838" y="4190895"/>
            <a:ext cx="2390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战略性储备</a:t>
            </a:r>
            <a:endParaRPr lang="en-US" sz="900" dirty="0"/>
          </a:p>
        </p:txBody>
      </p:sp>
      <p:pic>
        <p:nvPicPr>
          <p:cNvPr id="4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10425" y="3962301"/>
            <a:ext cx="2533587" cy="457189"/>
          </a:xfrm>
          <a:prstGeom prst="rect">
            <a:avLst/>
          </a:prstGeom>
        </p:spPr>
      </p:pic>
      <p:sp>
        <p:nvSpPr>
          <p:cNvPr id="48" name="Text 34"/>
          <p:cNvSpPr/>
          <p:nvPr/>
        </p:nvSpPr>
        <p:spPr>
          <a:xfrm>
            <a:off x="9753356" y="4038499"/>
            <a:ext cx="106639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低AI搜索量+高竞争</a:t>
            </a:r>
            <a:endParaRPr lang="en-US" sz="900" dirty="0"/>
          </a:p>
        </p:txBody>
      </p:sp>
      <p:sp>
        <p:nvSpPr>
          <p:cNvPr id="49" name="Text 35"/>
          <p:cNvSpPr/>
          <p:nvPr/>
        </p:nvSpPr>
        <p:spPr>
          <a:xfrm>
            <a:off x="9086623" y="4190895"/>
            <a:ext cx="2390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F444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暂缓投入</a:t>
            </a:r>
            <a:endParaRPr lang="en-US" sz="900" dirty="0"/>
          </a:p>
        </p:txBody>
      </p:sp>
      <p:sp>
        <p:nvSpPr>
          <p:cNvPr id="50" name="Text 36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38 / 42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AIGC在文旅营销中的创新应用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超越内容生产 · 重塑营销全链路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1142971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071" y="1600160"/>
            <a:ext cx="285743" cy="28574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98115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AI视觉生成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2247844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目的地海报/社交媒体素材/虚拟场景生成/产品展示图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409665"/>
            <a:ext cx="3657509" cy="1142971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2976" y="1600160"/>
            <a:ext cx="285743" cy="285743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4419490" y="198115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AI文案创作</a:t>
            </a:r>
            <a:endParaRPr lang="en-US" sz="1200" dirty="0"/>
          </a:p>
        </p:txBody>
      </p:sp>
      <p:sp>
        <p:nvSpPr>
          <p:cNvPr id="13" name="Text 5"/>
          <p:cNvSpPr/>
          <p:nvPr/>
        </p:nvSpPr>
        <p:spPr>
          <a:xfrm>
            <a:off x="4419490" y="2247844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攻略文案/产品描述/广告语/多语言翻译/邮件营销</a:t>
            </a:r>
            <a:endParaRPr lang="en-US" sz="90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409665"/>
            <a:ext cx="3657509" cy="1142971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3356" y="1600160"/>
            <a:ext cx="323842" cy="285743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8229394" y="1981150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AI视频制作</a:t>
            </a:r>
            <a:endParaRPr lang="en-US" sz="1200" dirty="0"/>
          </a:p>
        </p:txBody>
      </p:sp>
      <p:sp>
        <p:nvSpPr>
          <p:cNvPr id="17" name="Text 7"/>
          <p:cNvSpPr/>
          <p:nvPr/>
        </p:nvSpPr>
        <p:spPr>
          <a:xfrm>
            <a:off x="8229394" y="2247844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短视频脚本/智能剪辑/虚拟导游/数字人直播</a:t>
            </a:r>
            <a:endParaRPr lang="en-US" sz="90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2705032"/>
            <a:ext cx="5524362" cy="1638259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47684" y="2895528"/>
            <a:ext cx="515251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AI驱动营销全链路</a:t>
            </a:r>
            <a:endParaRPr lang="en-US" sz="1350" dirty="0"/>
          </a:p>
        </p:txBody>
      </p:sp>
      <p:sp>
        <p:nvSpPr>
          <p:cNvPr id="20" name="Text 9"/>
          <p:cNvSpPr/>
          <p:nvPr/>
        </p:nvSpPr>
        <p:spPr>
          <a:xfrm>
            <a:off x="647684" y="3276518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智能投放：AI优化广告素材+受众定向</a:t>
            </a:r>
            <a:endParaRPr lang="en-US" sz="1050" dirty="0"/>
          </a:p>
        </p:txBody>
      </p:sp>
      <p:sp>
        <p:nvSpPr>
          <p:cNvPr id="21" name="Text 10"/>
          <p:cNvSpPr/>
          <p:nvPr/>
        </p:nvSpPr>
        <p:spPr>
          <a:xfrm>
            <a:off x="647684" y="3505112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个性化推荐：千人千面的产品组合推荐</a:t>
            </a:r>
            <a:endParaRPr lang="en-US" sz="1050" dirty="0"/>
          </a:p>
        </p:txBody>
      </p:sp>
      <p:sp>
        <p:nvSpPr>
          <p:cNvPr id="22" name="Text 11"/>
          <p:cNvSpPr/>
          <p:nvPr/>
        </p:nvSpPr>
        <p:spPr>
          <a:xfrm>
            <a:off x="647684" y="3733707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智能客服：7×24多语言AI客服</a:t>
            </a:r>
            <a:endParaRPr lang="en-US" sz="1050" dirty="0"/>
          </a:p>
        </p:txBody>
      </p:sp>
      <p:sp>
        <p:nvSpPr>
          <p:cNvPr id="23" name="Text 12"/>
          <p:cNvSpPr/>
          <p:nvPr/>
        </p:nvSpPr>
        <p:spPr>
          <a:xfrm>
            <a:off x="647684" y="3962301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 预测分析：需求预测+价格优化+库存管理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2705032"/>
            <a:ext cx="5524362" cy="1638259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438739" y="2895528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关键提醒</a:t>
            </a:r>
            <a:endParaRPr lang="en-US" sz="1350" dirty="0"/>
          </a:p>
        </p:txBody>
      </p:sp>
      <p:sp>
        <p:nvSpPr>
          <p:cNvPr id="26" name="Text 14"/>
          <p:cNvSpPr/>
          <p:nvPr/>
        </p:nvSpPr>
        <p:spPr>
          <a:xfrm>
            <a:off x="6438739" y="3276518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AIGC是效率工具，不是替代方案。品牌调性把控、文化敏感性和最终质量决策必须由人类完成。AI生成内容需标注来源，保持透明。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39 / 42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GEO关键成功要素总结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全书核心方法论提炼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5524362" cy="914377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783" y="1600160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可信度是地基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85783" y="1943051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没有可信度，一切GEO努力都是空中楼阁。品牌必须在多个权威维度积累信任证据。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476438"/>
            <a:ext cx="5524362" cy="91437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85783" y="2666933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语义覆盖是护城河</a:t>
            </a:r>
            <a:endParaRPr lang="en-US" sz="1350" dirty="0"/>
          </a:p>
        </p:txBody>
      </p:sp>
      <p:sp>
        <p:nvSpPr>
          <p:cNvPr id="11" name="Text 5"/>
          <p:cNvSpPr/>
          <p:nvPr/>
        </p:nvSpPr>
        <p:spPr>
          <a:xfrm>
            <a:off x="685783" y="3009825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AI需要"理解"品牌的全部维度。语义地图越完整，AI推荐越精准。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543211"/>
            <a:ext cx="5524362" cy="91437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85783" y="3733707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内容可提取性是桥梁</a:t>
            </a:r>
            <a:endParaRPr lang="en-US" sz="1350" dirty="0"/>
          </a:p>
        </p:txBody>
      </p:sp>
      <p:sp>
        <p:nvSpPr>
          <p:cNvPr id="14" name="Text 7"/>
          <p:cNvSpPr/>
          <p:nvPr/>
        </p:nvSpPr>
        <p:spPr>
          <a:xfrm>
            <a:off x="685783" y="4076598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再好的内容，如果AI无法高效抓取和理解，等于不存在。结构化数据是关键。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409665"/>
            <a:ext cx="5524362" cy="110487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6438739" y="1600160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平台差异化是必要</a:t>
            </a:r>
            <a:endParaRPr lang="en-US" sz="1350" dirty="0"/>
          </a:p>
        </p:txBody>
      </p:sp>
      <p:sp>
        <p:nvSpPr>
          <p:cNvPr id="17" name="Text 9"/>
          <p:cNvSpPr/>
          <p:nvPr/>
        </p:nvSpPr>
        <p:spPr>
          <a:xfrm>
            <a:off x="6438739" y="1943051"/>
            <a:ext cx="511441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ChatGPT≠Perplexity≠文心一言。不同AI平台有自己的偏好，全域GEO需差异化策略。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2666933"/>
            <a:ext cx="5524362" cy="914377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438739" y="2857429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持续迭代是常态</a:t>
            </a:r>
            <a:endParaRPr lang="en-US" sz="1350" dirty="0"/>
          </a:p>
        </p:txBody>
      </p:sp>
      <p:sp>
        <p:nvSpPr>
          <p:cNvPr id="20" name="Text 11"/>
          <p:cNvSpPr/>
          <p:nvPr/>
        </p:nvSpPr>
        <p:spPr>
          <a:xfrm>
            <a:off x="6438739" y="3200320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AI模型和算法不断进化，GEO没有"一劳永逸"，需要持续监测和优化。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3733707"/>
            <a:ext cx="5524362" cy="914377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438739" y="3924202"/>
            <a:ext cx="511441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🔑 人文价值是灵魂</a:t>
            </a:r>
            <a:endParaRPr lang="en-US" sz="1350" dirty="0"/>
          </a:p>
        </p:txBody>
      </p:sp>
      <p:sp>
        <p:nvSpPr>
          <p:cNvPr id="23" name="Text 13"/>
          <p:cNvSpPr/>
          <p:nvPr/>
        </p:nvSpPr>
        <p:spPr>
          <a:xfrm>
            <a:off x="6438739" y="4267093"/>
            <a:ext cx="511441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技术解决"被看见"的问题，人文解决"被选择"的问题。两者缺一不可。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40 / 42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64768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7684" y="457189"/>
            <a:ext cx="11095967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AI时代的文旅营销：拥抱变革</a:t>
            </a:r>
            <a:endParaRPr lang="en-US" sz="2700" dirty="0"/>
          </a:p>
        </p:txBody>
      </p:sp>
      <p:sp>
        <p:nvSpPr>
          <p:cNvPr id="5" name="Text 1"/>
          <p:cNvSpPr/>
          <p:nvPr/>
        </p:nvSpPr>
        <p:spPr>
          <a:xfrm>
            <a:off x="647684" y="876278"/>
            <a:ext cx="110959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不做时代旁观者，做AI营销先行者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409665"/>
            <a:ext cx="3657509" cy="1685883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8774" y="1609685"/>
            <a:ext cx="514337" cy="457189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47684" y="218117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看见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647684" y="2524062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认识到AI搜索正在重塑消费者决策路径，品牌的AI可见性已成为新的竞争维度。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409665"/>
            <a:ext cx="3657509" cy="1685883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0105" y="1609685"/>
            <a:ext cx="571486" cy="457189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4457589" y="218117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行动</a:t>
            </a:r>
            <a:endParaRPr lang="en-US" sz="1500" dirty="0"/>
          </a:p>
        </p:txBody>
      </p:sp>
      <p:sp>
        <p:nvSpPr>
          <p:cNvPr id="13" name="Text 5"/>
          <p:cNvSpPr/>
          <p:nvPr/>
        </p:nvSpPr>
        <p:spPr>
          <a:xfrm>
            <a:off x="4457589" y="2524062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从基线评估开始，逐步构建GEO三大支柱：可信度、语义覆盖、内容可提取性。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409665"/>
            <a:ext cx="3657509" cy="1685883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7158" y="1609685"/>
            <a:ext cx="457189" cy="457189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8267493" y="2181170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引领</a:t>
            </a:r>
            <a:endParaRPr lang="en-US" sz="1500" dirty="0"/>
          </a:p>
        </p:txBody>
      </p:sp>
      <p:sp>
        <p:nvSpPr>
          <p:cNvPr id="17" name="Text 7"/>
          <p:cNvSpPr/>
          <p:nvPr/>
        </p:nvSpPr>
        <p:spPr>
          <a:xfrm>
            <a:off x="8267493" y="2524062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从AI可见到AI原生，将GEO融入品牌基因，在AI时代建立不可替代的竞争壁垒。</a:t>
            </a:r>
            <a:endParaRPr lang="en-US" sz="105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324142"/>
            <a:ext cx="11277318" cy="1066773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704832" y="3571786"/>
            <a:ext cx="10791174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"AI不会取代文旅品牌，但会用AI的文旅品牌会取代不会用的。"</a:t>
            </a:r>
            <a:endParaRPr lang="en-US" sz="1800" dirty="0"/>
          </a:p>
        </p:txBody>
      </p:sp>
      <p:sp>
        <p:nvSpPr>
          <p:cNvPr id="20" name="Text 9"/>
          <p:cNvSpPr/>
          <p:nvPr/>
        </p:nvSpPr>
        <p:spPr>
          <a:xfrm>
            <a:off x="704832" y="3952776"/>
            <a:ext cx="1079117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—— 全书核心信念</a:t>
            </a:r>
            <a:endParaRPr lang="en-US" sz="1050" dirty="0"/>
          </a:p>
        </p:txBody>
      </p:sp>
      <p:sp>
        <p:nvSpPr>
          <p:cNvPr id="21" name="Text 10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41 / 42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761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609985" y="1952576"/>
            <a:ext cx="299039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 · 专著12</a:t>
            </a:r>
            <a:endParaRPr lang="en-US" sz="1350" dirty="0"/>
          </a:p>
        </p:txBody>
      </p:sp>
      <p:sp>
        <p:nvSpPr>
          <p:cNvPr id="5" name="Text 1"/>
          <p:cNvSpPr/>
          <p:nvPr/>
        </p:nvSpPr>
        <p:spPr>
          <a:xfrm>
            <a:off x="4609985" y="2371666"/>
            <a:ext cx="2990394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感谢阅读</a:t>
            </a:r>
            <a:endParaRPr lang="en-US" sz="36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057449"/>
            <a:ext cx="914377" cy="190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609985" y="3305092"/>
            <a:ext cx="299039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AI时代的文旅产品营销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4609985" y="3724182"/>
            <a:ext cx="299039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"从被搜索到，到被推荐到"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9985" y="4286143"/>
            <a:ext cx="123822" cy="13334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810005" y="4267093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四篇十二章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5332" y="4286143"/>
            <a:ext cx="104772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876778" y="4267093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七项附录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8759" y="4286143"/>
            <a:ext cx="171446" cy="13334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886403" y="4267093"/>
            <a:ext cx="71397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48学时课程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4609985" y="4752856"/>
            <a:ext cx="299039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 · 数字文旅专业系列教材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11467813" y="6553036"/>
            <a:ext cx="4377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42 / 42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2026-07-05T17:46:58Z</dcterms:created>
  <dcterms:modified xsi:type="dcterms:W3CDTF">2026-07-05T17:46:58Z</dcterms:modified>
</cp:coreProperties>
</file>