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3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4.png"/><Relationship Id="rId9" Type="http://schemas.openxmlformats.org/officeDocument/2006/relationships/image" Target="../media/image-3-3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4.png"/><Relationship Id="rId7" Type="http://schemas.openxmlformats.org/officeDocument/2006/relationships/image" Target="../media/image-4-3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7.png"/><Relationship Id="rId9" Type="http://schemas.openxmlformats.org/officeDocument/2006/relationships/image" Target="../media/image-6-7.png"/><Relationship Id="rId10" Type="http://schemas.openxmlformats.org/officeDocument/2006/relationships/image" Target="../media/image-6-7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3.png"/><Relationship Id="rId15" Type="http://schemas.openxmlformats.org/officeDocument/2006/relationships/image" Target="../media/image-6-13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3.png"/><Relationship Id="rId6" Type="http://schemas.openxmlformats.org/officeDocument/2006/relationships/image" Target="../media/image-7-6.png"/><Relationship Id="rId7" Type="http://schemas.openxmlformats.org/officeDocument/2006/relationships/image" Target="../media/image-7-3.png"/><Relationship Id="rId8" Type="http://schemas.openxmlformats.org/officeDocument/2006/relationships/image" Target="../media/image-7-6.png"/><Relationship Id="rId9" Type="http://schemas.openxmlformats.org/officeDocument/2006/relationships/image" Target="../media/image-7-3.png"/><Relationship Id="rId10" Type="http://schemas.openxmlformats.org/officeDocument/2006/relationships/image" Target="../media/image-7-10.png"/><Relationship Id="rId11" Type="http://schemas.openxmlformats.org/officeDocument/2006/relationships/image" Target="../media/image-7-3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3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6-5.png"/><Relationship Id="rId4" Type="http://schemas.openxmlformats.org/officeDocument/2006/relationships/image" Target="../media/image-8-4.png"/><Relationship Id="rId5" Type="http://schemas.openxmlformats.org/officeDocument/2006/relationships/image" Target="../media/image-8-4.png"/><Relationship Id="rId6" Type="http://schemas.openxmlformats.org/officeDocument/2006/relationships/image" Target="../media/image-8-4.png"/><Relationship Id="rId7" Type="http://schemas.openxmlformats.org/officeDocument/2006/relationships/image" Target="../media/image-8-4.png"/><Relationship Id="rId8" Type="http://schemas.openxmlformats.org/officeDocument/2006/relationships/image" Target="../media/image-7-13.png"/><Relationship Id="rId9" Type="http://schemas.openxmlformats.org/officeDocument/2006/relationships/image" Target="../media/image-8-9.png"/><Relationship Id="rId10" Type="http://schemas.openxmlformats.org/officeDocument/2006/relationships/image" Target="../media/image-8-9.png"/><Relationship Id="rId11" Type="http://schemas.openxmlformats.org/officeDocument/2006/relationships/image" Target="../media/image-8-9.png"/><Relationship Id="rId12" Type="http://schemas.openxmlformats.org/officeDocument/2006/relationships/image" Target="../media/image-8-9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4.png"/><Relationship Id="rId6" Type="http://schemas.openxmlformats.org/officeDocument/2006/relationships/image" Target="../media/image-9-4.png"/><Relationship Id="rId7" Type="http://schemas.openxmlformats.org/officeDocument/2006/relationships/image" Target="../media/image-9-4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7-13.png"/><Relationship Id="rId4" Type="http://schemas.openxmlformats.org/officeDocument/2006/relationships/image" Target="../media/image-10-4.png"/><Relationship Id="rId5" Type="http://schemas.openxmlformats.org/officeDocument/2006/relationships/image" Target="../media/image-9-9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7-13.png"/><Relationship Id="rId4" Type="http://schemas.openxmlformats.org/officeDocument/2006/relationships/image" Target="../media/image-9-3.png"/><Relationship Id="rId5" Type="http://schemas.openxmlformats.org/officeDocument/2006/relationships/image" Target="../media/image-11-5.png"/><Relationship Id="rId6" Type="http://schemas.openxmlformats.org/officeDocument/2006/relationships/image" Target="../media/image-11-5.png"/><Relationship Id="rId7" Type="http://schemas.openxmlformats.org/officeDocument/2006/relationships/image" Target="../media/image-11-5.png"/><Relationship Id="rId8" Type="http://schemas.openxmlformats.org/officeDocument/2006/relationships/image" Target="../media/image-11-5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7-1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6-5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0.png"/><Relationship Id="rId12" Type="http://schemas.openxmlformats.org/officeDocument/2006/relationships/image" Target="../media/image-12-10.png"/><Relationship Id="rId13" Type="http://schemas.openxmlformats.org/officeDocument/2006/relationships/image" Target="../media/image-12-10.png"/><Relationship Id="rId14" Type="http://schemas.openxmlformats.org/officeDocument/2006/relationships/image" Target="../media/image-7-13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9-9.png"/><Relationship Id="rId8" Type="http://schemas.openxmlformats.org/officeDocument/2006/relationships/image" Target="../media/image-9-9.png"/><Relationship Id="rId9" Type="http://schemas.openxmlformats.org/officeDocument/2006/relationships/image" Target="../media/image-13-9.png"/><Relationship Id="rId10" Type="http://schemas.openxmlformats.org/officeDocument/2006/relationships/image" Target="../media/image-13-9.png"/><Relationship Id="rId11" Type="http://schemas.openxmlformats.org/officeDocument/2006/relationships/image" Target="../media/image-13-9.png"/><Relationship Id="rId12" Type="http://schemas.openxmlformats.org/officeDocument/2006/relationships/image" Target="../media/image-13-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3.png"/><Relationship Id="rId6" Type="http://schemas.openxmlformats.org/officeDocument/2006/relationships/image" Target="../media/image-14-6.png"/><Relationship Id="rId7" Type="http://schemas.openxmlformats.org/officeDocument/2006/relationships/image" Target="../media/image-14-3.png"/><Relationship Id="rId8" Type="http://schemas.openxmlformats.org/officeDocument/2006/relationships/image" Target="../media/image-14-8.png"/><Relationship Id="rId9" Type="http://schemas.openxmlformats.org/officeDocument/2006/relationships/image" Target="../media/image-9-9.png"/><Relationship Id="rId10" Type="http://schemas.openxmlformats.org/officeDocument/2006/relationships/image" Target="../media/image-9-9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5.png"/><Relationship Id="rId7" Type="http://schemas.openxmlformats.org/officeDocument/2006/relationships/image" Target="../media/image-15-5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7-13.png"/><Relationship Id="rId4" Type="http://schemas.openxmlformats.org/officeDocument/2006/relationships/image" Target="../media/image-16-4.png"/><Relationship Id="rId5" Type="http://schemas.openxmlformats.org/officeDocument/2006/relationships/image" Target="../media/image-16-4.png"/><Relationship Id="rId6" Type="http://schemas.openxmlformats.org/officeDocument/2006/relationships/image" Target="../media/image-16-4.png"/><Relationship Id="rId7" Type="http://schemas.openxmlformats.org/officeDocument/2006/relationships/image" Target="../media/image-16-4.png"/><Relationship Id="rId8" Type="http://schemas.openxmlformats.org/officeDocument/2006/relationships/image" Target="../media/image-7-13.png"/><Relationship Id="rId9" Type="http://schemas.openxmlformats.org/officeDocument/2006/relationships/image" Target="../media/image-10-4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8.png"/><Relationship Id="rId10" Type="http://schemas.openxmlformats.org/officeDocument/2006/relationships/image" Target="../media/image-17-8.png"/><Relationship Id="rId11" Type="http://schemas.openxmlformats.org/officeDocument/2006/relationships/image" Target="../media/image-7-13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7-1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9-3.png"/><Relationship Id="rId9" Type="http://schemas.openxmlformats.org/officeDocument/2006/relationships/image" Target="../media/image-18-9.png"/><Relationship Id="rId10" Type="http://schemas.openxmlformats.org/officeDocument/2006/relationships/image" Target="../media/image-18-9.png"/><Relationship Id="rId11" Type="http://schemas.openxmlformats.org/officeDocument/2006/relationships/image" Target="../media/image-18-9.png"/><Relationship Id="rId12" Type="http://schemas.openxmlformats.org/officeDocument/2006/relationships/image" Target="../media/image-18-9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3.png"/><Relationship Id="rId5" Type="http://schemas.openxmlformats.org/officeDocument/2006/relationships/image" Target="../media/image-19-3.png"/><Relationship Id="rId6" Type="http://schemas.openxmlformats.org/officeDocument/2006/relationships/image" Target="../media/image-19-3.png"/><Relationship Id="rId7" Type="http://schemas.openxmlformats.org/officeDocument/2006/relationships/image" Target="../media/image-7-13.png"/><Relationship Id="rId8" Type="http://schemas.openxmlformats.org/officeDocument/2006/relationships/image" Target="../media/image-7-13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2-8.png"/><Relationship Id="rId4" Type="http://schemas.openxmlformats.org/officeDocument/2006/relationships/image" Target="../media/image-20-4.png"/><Relationship Id="rId5" Type="http://schemas.openxmlformats.org/officeDocument/2006/relationships/image" Target="../media/image-12-8.png"/><Relationship Id="rId6" Type="http://schemas.openxmlformats.org/officeDocument/2006/relationships/image" Target="../media/image-20-6.png"/><Relationship Id="rId7" Type="http://schemas.openxmlformats.org/officeDocument/2006/relationships/image" Target="../media/image-12-8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21-3.png"/><Relationship Id="rId4" Type="http://schemas.openxmlformats.org/officeDocument/2006/relationships/image" Target="../media/image-21-3.png"/><Relationship Id="rId5" Type="http://schemas.openxmlformats.org/officeDocument/2006/relationships/image" Target="../media/image-21-3.png"/><Relationship Id="rId6" Type="http://schemas.openxmlformats.org/officeDocument/2006/relationships/image" Target="../media/image-21-3.png"/><Relationship Id="rId7" Type="http://schemas.openxmlformats.org/officeDocument/2006/relationships/image" Target="../media/image-21-3.png"/><Relationship Id="rId8" Type="http://schemas.openxmlformats.org/officeDocument/2006/relationships/image" Target="../media/image-21-3.png"/><Relationship Id="rId9" Type="http://schemas.openxmlformats.org/officeDocument/2006/relationships/image" Target="../media/image-21-3.png"/><Relationship Id="rId10" Type="http://schemas.openxmlformats.org/officeDocument/2006/relationships/image" Target="../media/image-21-3.png"/><Relationship Id="rId11" Type="http://schemas.openxmlformats.org/officeDocument/2006/relationships/image" Target="../media/image-21-3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4.png"/><Relationship Id="rId6" Type="http://schemas.openxmlformats.org/officeDocument/2006/relationships/image" Target="../media/image-22-4.png"/><Relationship Id="rId7" Type="http://schemas.openxmlformats.org/officeDocument/2006/relationships/image" Target="../media/image-22-4.png"/><Relationship Id="rId8" Type="http://schemas.openxmlformats.org/officeDocument/2006/relationships/image" Target="../media/image-22-4.png"/><Relationship Id="rId9" Type="http://schemas.openxmlformats.org/officeDocument/2006/relationships/image" Target="../media/image-12-8.png"/><Relationship Id="rId10" Type="http://schemas.openxmlformats.org/officeDocument/2006/relationships/image" Target="../media/image-2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2-8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24-3.png"/><Relationship Id="rId4" Type="http://schemas.openxmlformats.org/officeDocument/2006/relationships/image" Target="../media/image-24-3.png"/><Relationship Id="rId5" Type="http://schemas.openxmlformats.org/officeDocument/2006/relationships/image" Target="../media/image-24-3.png"/><Relationship Id="rId6" Type="http://schemas.openxmlformats.org/officeDocument/2006/relationships/image" Target="../media/image-24-3.png"/><Relationship Id="rId7" Type="http://schemas.openxmlformats.org/officeDocument/2006/relationships/image" Target="../media/image-2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7-13.png"/><Relationship Id="rId5" Type="http://schemas.openxmlformats.org/officeDocument/2006/relationships/image" Target="../media/image-2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4.png"/><Relationship Id="rId6" Type="http://schemas.openxmlformats.org/officeDocument/2006/relationships/image" Target="../media/image-26-4.png"/><Relationship Id="rId7" Type="http://schemas.openxmlformats.org/officeDocument/2006/relationships/image" Target="../media/image-26-3.png"/><Relationship Id="rId8" Type="http://schemas.openxmlformats.org/officeDocument/2006/relationships/image" Target="../media/image-26-8.png"/><Relationship Id="rId9" Type="http://schemas.openxmlformats.org/officeDocument/2006/relationships/image" Target="../media/image-26-9.png"/><Relationship Id="rId10" Type="http://schemas.openxmlformats.org/officeDocument/2006/relationships/image" Target="../media/image-26-10.png"/><Relationship Id="rId11" Type="http://schemas.openxmlformats.org/officeDocument/2006/relationships/image" Target="../media/image-26-11.png"/><Relationship Id="rId12" Type="http://schemas.openxmlformats.org/officeDocument/2006/relationships/image" Target="../media/image-26-12.png"/><Relationship Id="rId13" Type="http://schemas.openxmlformats.org/officeDocument/2006/relationships/image" Target="../media/image-26-3.png"/><Relationship Id="rId14" Type="http://schemas.openxmlformats.org/officeDocument/2006/relationships/image" Target="../media/image-2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7-13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image" Target="../media/image-2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4.png"/><Relationship Id="rId6" Type="http://schemas.openxmlformats.org/officeDocument/2006/relationships/image" Target="../media/image-28-4.png"/><Relationship Id="rId7" Type="http://schemas.openxmlformats.org/officeDocument/2006/relationships/image" Target="../media/image-28-4.png"/><Relationship Id="rId8" Type="http://schemas.openxmlformats.org/officeDocument/2006/relationships/image" Target="../media/image-28-4.png"/><Relationship Id="rId9" Type="http://schemas.openxmlformats.org/officeDocument/2006/relationships/image" Target="../media/image-28-4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5-3.png"/><Relationship Id="rId4" Type="http://schemas.openxmlformats.org/officeDocument/2006/relationships/image" Target="../media/image-12-8.png"/><Relationship Id="rId5" Type="http://schemas.openxmlformats.org/officeDocument/2006/relationships/image" Target="../media/image-2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30-3.png"/><Relationship Id="rId4" Type="http://schemas.openxmlformats.org/officeDocument/2006/relationships/image" Target="../media/image-30-3.png"/><Relationship Id="rId5" Type="http://schemas.openxmlformats.org/officeDocument/2006/relationships/image" Target="../media/image-30-3.png"/><Relationship Id="rId6" Type="http://schemas.openxmlformats.org/officeDocument/2006/relationships/image" Target="../media/image-30-3.png"/><Relationship Id="rId7" Type="http://schemas.openxmlformats.org/officeDocument/2006/relationships/image" Target="../media/image-12-8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3.png"/><Relationship Id="rId5" Type="http://schemas.openxmlformats.org/officeDocument/2006/relationships/image" Target="../media/image-31-3.png"/><Relationship Id="rId6" Type="http://schemas.openxmlformats.org/officeDocument/2006/relationships/image" Target="../media/image-31-3.png"/><Relationship Id="rId7" Type="http://schemas.openxmlformats.org/officeDocument/2006/relationships/image" Target="../media/image-31-3.png"/><Relationship Id="rId8" Type="http://schemas.openxmlformats.org/officeDocument/2006/relationships/image" Target="../media/image-31-3.png"/><Relationship Id="rId9" Type="http://schemas.openxmlformats.org/officeDocument/2006/relationships/image" Target="../media/image-3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7-13.png"/><Relationship Id="rId4" Type="http://schemas.openxmlformats.org/officeDocument/2006/relationships/image" Target="../media/image-32-4.png"/><Relationship Id="rId5" Type="http://schemas.openxmlformats.org/officeDocument/2006/relationships/image" Target="../media/image-32-4.png"/><Relationship Id="rId6" Type="http://schemas.openxmlformats.org/officeDocument/2006/relationships/image" Target="../media/image-32-4.png"/><Relationship Id="rId7" Type="http://schemas.openxmlformats.org/officeDocument/2006/relationships/image" Target="../media/image-32-4.png"/><Relationship Id="rId8" Type="http://schemas.openxmlformats.org/officeDocument/2006/relationships/image" Target="../media/image-7-13.png"/><Relationship Id="rId9" Type="http://schemas.openxmlformats.org/officeDocument/2006/relationships/image" Target="../media/image-12-8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33-3.png"/><Relationship Id="rId4" Type="http://schemas.openxmlformats.org/officeDocument/2006/relationships/image" Target="../media/image-7-13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image" Target="../media/image-33-6.png"/><Relationship Id="rId8" Type="http://schemas.openxmlformats.org/officeDocument/2006/relationships/image" Target="../media/image-33-5.png"/><Relationship Id="rId9" Type="http://schemas.openxmlformats.org/officeDocument/2006/relationships/image" Target="../media/image-33-6.png"/><Relationship Id="rId10" Type="http://schemas.openxmlformats.org/officeDocument/2006/relationships/image" Target="../media/image-33-6.png"/><Relationship Id="rId11" Type="http://schemas.openxmlformats.org/officeDocument/2006/relationships/image" Target="../media/image-12-8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7-13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image" Target="../media/image-34-7.png"/><Relationship Id="rId8" Type="http://schemas.openxmlformats.org/officeDocument/2006/relationships/image" Target="../media/image-34-8.png"/><Relationship Id="rId9" Type="http://schemas.openxmlformats.org/officeDocument/2006/relationships/image" Target="../media/image-12-8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image" Target="../media/image-35-4.png"/><Relationship Id="rId7" Type="http://schemas.openxmlformats.org/officeDocument/2006/relationships/image" Target="../media/image-35-5.png"/><Relationship Id="rId8" Type="http://schemas.openxmlformats.org/officeDocument/2006/relationships/image" Target="../media/image-35-4.png"/><Relationship Id="rId9" Type="http://schemas.openxmlformats.org/officeDocument/2006/relationships/image" Target="../media/image-35-5.png"/><Relationship Id="rId10" Type="http://schemas.openxmlformats.org/officeDocument/2006/relationships/image" Target="../media/image-35-4.png"/><Relationship Id="rId11" Type="http://schemas.openxmlformats.org/officeDocument/2006/relationships/image" Target="../media/image-35-5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3.png"/><Relationship Id="rId5" Type="http://schemas.openxmlformats.org/officeDocument/2006/relationships/image" Target="../media/image-36-3.png"/><Relationship Id="rId6" Type="http://schemas.openxmlformats.org/officeDocument/2006/relationships/image" Target="../media/image-36-6.png"/><Relationship Id="rId7" Type="http://schemas.openxmlformats.org/officeDocument/2006/relationships/image" Target="../media/image-36-6.png"/><Relationship Id="rId8" Type="http://schemas.openxmlformats.org/officeDocument/2006/relationships/image" Target="../media/image-36-3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7-13.png"/><Relationship Id="rId4" Type="http://schemas.openxmlformats.org/officeDocument/2006/relationships/image" Target="../media/image-7-13.png"/><Relationship Id="rId5" Type="http://schemas.openxmlformats.org/officeDocument/2006/relationships/image" Target="../media/image-3-3.png"/><Relationship Id="rId6" Type="http://schemas.openxmlformats.org/officeDocument/2006/relationships/image" Target="../media/image-37-6.png"/><Relationship Id="rId7" Type="http://schemas.openxmlformats.org/officeDocument/2006/relationships/image" Target="../media/image-37-6.png"/><Relationship Id="rId8" Type="http://schemas.openxmlformats.org/officeDocument/2006/relationships/image" Target="../media/image-37-6.png"/><Relationship Id="rId9" Type="http://schemas.openxmlformats.org/officeDocument/2006/relationships/image" Target="../media/image-37-6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33-3.png"/><Relationship Id="rId4" Type="http://schemas.openxmlformats.org/officeDocument/2006/relationships/image" Target="../media/image-12-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4.png"/><Relationship Id="rId6" Type="http://schemas.openxmlformats.org/officeDocument/2006/relationships/image" Target="../media/image-39-4.png"/><Relationship Id="rId7" Type="http://schemas.openxmlformats.org/officeDocument/2006/relationships/image" Target="../media/image-39-4.png"/><Relationship Id="rId8" Type="http://schemas.openxmlformats.org/officeDocument/2006/relationships/image" Target="../media/image-12-8.png"/><Relationship Id="rId9" Type="http://schemas.openxmlformats.org/officeDocument/2006/relationships/image" Target="../media/image-3-3.png"/><Relationship Id="rId10" Type="http://schemas.openxmlformats.org/officeDocument/2006/relationships/image" Target="../media/image-39-10.png"/><Relationship Id="rId11" Type="http://schemas.openxmlformats.org/officeDocument/2006/relationships/image" Target="../media/image-39-11.png"/><Relationship Id="rId12" Type="http://schemas.openxmlformats.org/officeDocument/2006/relationships/image" Target="../media/image-39-12.png"/><Relationship Id="rId13" Type="http://schemas.openxmlformats.org/officeDocument/2006/relationships/image" Target="../media/image-39-13.png"/><Relationship Id="rId14" Type="http://schemas.openxmlformats.org/officeDocument/2006/relationships/image" Target="../media/image-3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15-4.png"/><Relationship Id="rId4" Type="http://schemas.openxmlformats.org/officeDocument/2006/relationships/image" Target="../media/image-15-4.png"/><Relationship Id="rId5" Type="http://schemas.openxmlformats.org/officeDocument/2006/relationships/image" Target="../media/image-4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3.png"/><Relationship Id="rId6" Type="http://schemas.openxmlformats.org/officeDocument/2006/relationships/image" Target="../media/image-41-6.png"/><Relationship Id="rId7" Type="http://schemas.openxmlformats.org/officeDocument/2006/relationships/image" Target="../media/image-41-3.png"/><Relationship Id="rId8" Type="http://schemas.openxmlformats.org/officeDocument/2006/relationships/image" Target="../media/image-41-8.png"/><Relationship Id="rId9" Type="http://schemas.openxmlformats.org/officeDocument/2006/relationships/image" Target="../media/image-4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1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image" Target="../media/image-4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7619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95528" y="2371666"/>
            <a:ext cx="64097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 · 专著11</a:t>
            </a:r>
            <a:endParaRPr lang="en-US" sz="1350" dirty="0"/>
          </a:p>
        </p:txBody>
      </p:sp>
      <p:sp>
        <p:nvSpPr>
          <p:cNvPr id="5" name="Text 1"/>
          <p:cNvSpPr/>
          <p:nvPr/>
        </p:nvSpPr>
        <p:spPr>
          <a:xfrm>
            <a:off x="2895528" y="2790755"/>
            <a:ext cx="6409784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安顺美食旅游与品牌数字化传播</a:t>
            </a:r>
            <a:endParaRPr lang="en-US" sz="36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476538"/>
            <a:ext cx="914377" cy="190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2895528" y="3724182"/>
            <a:ext cx="64097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美食资源 · 旅游体验 · 品牌IP · 数字传播</a:t>
            </a:r>
            <a:endParaRPr lang="en-US" sz="15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103" y="4324242"/>
            <a:ext cx="123822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086123" y="430519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屯堡菜系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302" y="4324242"/>
            <a:ext cx="152396" cy="13334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143371" y="4305192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安顺美食地图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244" y="4324242"/>
            <a:ext cx="123822" cy="1333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448264" y="4305192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品牌数字化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9790" y="4324242"/>
            <a:ext cx="152396" cy="133347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7638859" y="4305192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短视频营销</a:t>
            </a:r>
            <a:endParaRPr lang="en-US" sz="1050" dirty="0"/>
          </a:p>
        </p:txBody>
      </p:sp>
      <p:sp>
        <p:nvSpPr>
          <p:cNvPr id="16" name="Text 7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01 / 42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8578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全书结构：四篇十二章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914377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"美食资源+旅游体验+品牌IP+数字传播"四位一体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47764"/>
            <a:ext cx="2705032" cy="49528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638259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第一篇 · 美食资源篇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09585" y="201925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09585" y="228594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安顺美食文化概述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09585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09585" y="281933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安顺美食核心品类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609585" y="308602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609585" y="335271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美食的旅游价值与品牌基因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617" y="1447764"/>
            <a:ext cx="2705032" cy="495287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467013" y="1638259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9731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第二篇 · 美食旅游篇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3467013" y="201925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3467013" y="228594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美食旅游理论与模式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3467013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3467013" y="281933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安顺美食旅游产品设计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3467013" y="308602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3467013" y="335271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美食街区与消费场景营造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3467013" y="361941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3467013" y="388610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美食节事与体验营销</a:t>
            </a:r>
            <a:endParaRPr lang="en-US" sz="105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447764"/>
            <a:ext cx="2705032" cy="495287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324442" y="1638259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第三篇 · 品牌数字化传播篇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6324442" y="201925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6324442" y="228594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美食品牌定位与IP打造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6324442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6324442" y="281933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短视频与直播营销实战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6324442" y="308602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6324442" y="335271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社交媒体与私域流量运营</a:t>
            </a:r>
            <a:endParaRPr lang="en-US" sz="1050" dirty="0"/>
          </a:p>
        </p:txBody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474" y="1447764"/>
            <a:ext cx="2705032" cy="4952876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181870" y="1638259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59669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第四篇 · 实践与趋势篇</a:t>
            </a:r>
            <a:endParaRPr lang="en-US" sz="1350" dirty="0"/>
          </a:p>
        </p:txBody>
      </p:sp>
      <p:sp>
        <p:nvSpPr>
          <p:cNvPr id="34" name="Text 26"/>
          <p:cNvSpPr/>
          <p:nvPr/>
        </p:nvSpPr>
        <p:spPr>
          <a:xfrm>
            <a:off x="9181870" y="201925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</a:t>
            </a:r>
            <a:endParaRPr lang="en-US" sz="1050" dirty="0"/>
          </a:p>
        </p:txBody>
      </p:sp>
      <p:sp>
        <p:nvSpPr>
          <p:cNvPr id="35" name="Text 27"/>
          <p:cNvSpPr/>
          <p:nvPr/>
        </p:nvSpPr>
        <p:spPr>
          <a:xfrm>
            <a:off x="9181870" y="228594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安顺美食旅游品牌实践</a:t>
            </a:r>
            <a:endParaRPr lang="en-US" sz="1050" dirty="0"/>
          </a:p>
        </p:txBody>
      </p:sp>
      <p:sp>
        <p:nvSpPr>
          <p:cNvPr id="36" name="Text 28"/>
          <p:cNvSpPr/>
          <p:nvPr/>
        </p:nvSpPr>
        <p:spPr>
          <a:xfrm>
            <a:off x="9181870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9181870" y="281933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美食旅游数字化趋势与展望</a:t>
            </a:r>
            <a:endParaRPr lang="en-US" sz="1050" dirty="0"/>
          </a:p>
        </p:txBody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1870" y="3162221"/>
            <a:ext cx="2400240" cy="390515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9181870" y="3238419"/>
            <a:ext cx="2409384" cy="3143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+ 7项附录（术语表/地图/案例集/工具/大纲/实训/大事记）</a:t>
            </a:r>
            <a:endParaRPr lang="en-US" sz="900" dirty="0"/>
          </a:p>
        </p:txBody>
      </p:sp>
      <p:sp>
        <p:nvSpPr>
          <p:cNvPr id="40" name="Text 3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02 / 42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第1章：安顺美食文化概述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地理环境 · 历史积淀 · 多元文化交融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21917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638259"/>
            <a:ext cx="190495" cy="190495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914377" y="1628734"/>
            <a:ext cx="77112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地理基因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647684" y="1943051"/>
            <a:ext cx="5152515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安顺地处黔中腹地，气候温和湿润，喀斯特地貌与山地河谷孕育了丰富的食材资源。酸、辣、鲜、香四大味型根植于山地饮食传统。</a:t>
            </a:r>
            <a:endParaRPr lang="en-US" sz="12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781230"/>
            <a:ext cx="5524362" cy="121917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3009825"/>
            <a:ext cx="190495" cy="190495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914377" y="3000300"/>
            <a:ext cx="77112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历史积淀</a:t>
            </a:r>
            <a:endParaRPr lang="en-US" sz="1500" dirty="0"/>
          </a:p>
        </p:txBody>
      </p:sp>
      <p:sp>
        <p:nvSpPr>
          <p:cNvPr id="13" name="Text 5"/>
          <p:cNvSpPr/>
          <p:nvPr/>
        </p:nvSpPr>
        <p:spPr>
          <a:xfrm>
            <a:off x="647684" y="3314617"/>
            <a:ext cx="5152515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明洪武年间"调北征南"，30万江淮将士屯田戍边，形成独特的屯堡文化。屯堡菜系传承600年江淮烹饪技艺，融合黔中本土食材。</a:t>
            </a:r>
            <a:endParaRPr lang="en-US" sz="120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409665"/>
            <a:ext cx="5524362" cy="1466813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1638259"/>
            <a:ext cx="190495" cy="190495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6667333" y="1628734"/>
            <a:ext cx="115211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多元文化交融</a:t>
            </a:r>
            <a:endParaRPr lang="en-US" sz="1500" dirty="0"/>
          </a:p>
        </p:txBody>
      </p:sp>
      <p:sp>
        <p:nvSpPr>
          <p:cNvPr id="17" name="Text 7"/>
          <p:cNvSpPr/>
          <p:nvPr/>
        </p:nvSpPr>
        <p:spPr>
          <a:xfrm>
            <a:off x="6400640" y="1943051"/>
            <a:ext cx="5152515" cy="7429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汉族屯堡文化、布依族、苗族等少数民族饮食传统相互渗透，形成"多元一体"的美食文化格局。小吃过街调、屯堡八大碗、酸辣鲜香构成三大核心特征。</a:t>
            </a:r>
            <a:endParaRPr lang="en-US" sz="120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028874"/>
            <a:ext cx="5524362" cy="1219170"/>
          </a:xfrm>
          <a:prstGeom prst="rect">
            <a:avLst/>
          </a:prstGeom>
        </p:spPr>
      </p:pic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3257469"/>
            <a:ext cx="219070" cy="190495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6695908" y="3247944"/>
            <a:ext cx="115211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空间分布格局</a:t>
            </a:r>
            <a:endParaRPr lang="en-US" sz="1500" dirty="0"/>
          </a:p>
        </p:txBody>
      </p:sp>
      <p:sp>
        <p:nvSpPr>
          <p:cNvPr id="21" name="Text 9"/>
          <p:cNvSpPr/>
          <p:nvPr/>
        </p:nvSpPr>
        <p:spPr>
          <a:xfrm>
            <a:off x="6400640" y="3562261"/>
            <a:ext cx="5152515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古城美食圈 → 屯堡村寨美食线 → 黄果树-龙宫旅游美食带 → 各区县特色美食区域，构成层次分明的美食地理版图。</a:t>
            </a:r>
            <a:endParaRPr lang="en-US" sz="1200" dirty="0"/>
          </a:p>
        </p:txBody>
      </p:sp>
      <p:sp>
        <p:nvSpPr>
          <p:cNvPr id="22" name="Text 1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03 / 42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安顺美食：三大核心特征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"小吃过街调 · 屯堡八大碗 · 酸辣鲜香"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09885" cy="2485963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299" y="1647784"/>
            <a:ext cx="457189" cy="457189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85783" y="2257369"/>
            <a:ext cx="316184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小吃过街调</a:t>
            </a:r>
            <a:endParaRPr lang="en-US" sz="1800" dirty="0"/>
          </a:p>
        </p:txBody>
      </p:sp>
      <p:sp>
        <p:nvSpPr>
          <p:cNvPr id="9" name="Text 3"/>
          <p:cNvSpPr/>
          <p:nvPr/>
        </p:nvSpPr>
        <p:spPr>
          <a:xfrm>
            <a:off x="685783" y="2676458"/>
            <a:ext cx="3161840" cy="99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安顺独有的市井饮食方式，以荞酥、裹卷、夺夺粉、冲冲糕等数十种小吃为代表，边走边吃、过街品尝，是安顺人日常饮食的鲜活写照。</a:t>
            </a:r>
            <a:endParaRPr lang="en-US" sz="12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668" y="1409665"/>
            <a:ext cx="3609885" cy="2485963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253" y="1647784"/>
            <a:ext cx="457189" cy="457189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4524262" y="2257369"/>
            <a:ext cx="316184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屯堡八大碗</a:t>
            </a:r>
            <a:endParaRPr lang="en-US" sz="1800" dirty="0"/>
          </a:p>
        </p:txBody>
      </p:sp>
      <p:sp>
        <p:nvSpPr>
          <p:cNvPr id="13" name="Text 5"/>
          <p:cNvSpPr/>
          <p:nvPr/>
        </p:nvSpPr>
        <p:spPr>
          <a:xfrm>
            <a:off x="4524262" y="2676458"/>
            <a:ext cx="3161840" cy="7429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源自明初屯军宴席传统，八道主菜象征"八仙过海"，用料考究、烹饪精细，是屯堡饮食文化的集大成者，承载六百年江淮遗风。</a:t>
            </a:r>
            <a:endParaRPr lang="en-US" sz="120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4147" y="1409665"/>
            <a:ext cx="3609885" cy="2485963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5732" y="1647784"/>
            <a:ext cx="457189" cy="457189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8362741" y="2257369"/>
            <a:ext cx="316184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酸辣鲜香</a:t>
            </a:r>
            <a:endParaRPr lang="en-US" sz="1800" dirty="0"/>
          </a:p>
        </p:txBody>
      </p:sp>
      <p:sp>
        <p:nvSpPr>
          <p:cNvPr id="17" name="Text 7"/>
          <p:cNvSpPr/>
          <p:nvPr/>
        </p:nvSpPr>
        <p:spPr>
          <a:xfrm>
            <a:off x="8362741" y="2676458"/>
            <a:ext cx="3161840" cy="7429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安顺地处高原山区，酸可开胃消暑、辣能祛湿驱寒。酸汤、糟辣椒、糊辣椒、木姜子等调味体系构成安顺美食的味觉灵魂。</a:t>
            </a:r>
            <a:endParaRPr lang="en-US" sz="1200" dirty="0"/>
          </a:p>
        </p:txBody>
      </p:sp>
      <p:sp>
        <p:nvSpPr>
          <p:cNvPr id="18" name="Text 8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04 / 42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第2章：安顺美食核心品类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三大板块 · 金字塔结构 · 核心竞争要素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7391215" cy="123821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57209" y="1609685"/>
            <a:ext cx="700031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B45309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屯堡菜系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57209" y="1952576"/>
            <a:ext cx="7000319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传承江淮烹饪技艺，代表菜品：屯堡八大碗、鸡辣子、血豆腐、腊肉香肠、糟辣椒系列。制作精细，重油重色，文化底蕴深厚。</a:t>
            </a:r>
            <a:endParaRPr lang="en-US" sz="12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800280"/>
            <a:ext cx="7391215" cy="1238219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57209" y="3000300"/>
            <a:ext cx="700031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EA580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安顺小吃</a:t>
            </a:r>
            <a:endParaRPr lang="en-US" sz="1500" dirty="0"/>
          </a:p>
        </p:txBody>
      </p:sp>
      <p:sp>
        <p:nvSpPr>
          <p:cNvPr id="11" name="Text 5"/>
          <p:cNvSpPr/>
          <p:nvPr/>
        </p:nvSpPr>
        <p:spPr>
          <a:xfrm>
            <a:off x="657209" y="3343191"/>
            <a:ext cx="7000319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夺夺粉、裹卷、荞酥、冲冲糕、油炸粑稀饭、水晶凉粉、剪粉、小锅凉粉等数十种。市井气息浓厚，体验价值突出。</a:t>
            </a:r>
            <a:endParaRPr lang="en-US" sz="12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4190895"/>
            <a:ext cx="7391215" cy="99057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57209" y="4390915"/>
            <a:ext cx="700031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CA8A0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少数民族美食</a:t>
            </a:r>
            <a:endParaRPr lang="en-US" sz="1500" dirty="0"/>
          </a:p>
        </p:txBody>
      </p:sp>
      <p:sp>
        <p:nvSpPr>
          <p:cNvPr id="14" name="Text 7"/>
          <p:cNvSpPr/>
          <p:nvPr/>
        </p:nvSpPr>
        <p:spPr>
          <a:xfrm>
            <a:off x="657209" y="4733807"/>
            <a:ext cx="7000319" cy="2476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布依族五色花米饭、苗族酸汤鱼、仡佬族油茶等。多元民族风味，增添文化多样性。</a:t>
            </a:r>
            <a:endParaRPr lang="en-US" sz="12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6998" y="1409665"/>
            <a:ext cx="3657509" cy="3771806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8305592" y="1638259"/>
            <a:ext cx="320946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品类金字塔结构</a:t>
            </a:r>
            <a:endParaRPr lang="en-US" sz="13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592" y="2057349"/>
            <a:ext cx="3200320" cy="609585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8419889" y="2171646"/>
            <a:ext cx="298087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2400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仪式层：宴席节庆</a:t>
            </a:r>
            <a:endParaRPr lang="en-US" sz="1200" dirty="0"/>
          </a:p>
        </p:txBody>
      </p:sp>
      <p:sp>
        <p:nvSpPr>
          <p:cNvPr id="19" name="Text 10"/>
          <p:cNvSpPr/>
          <p:nvPr/>
        </p:nvSpPr>
        <p:spPr>
          <a:xfrm>
            <a:off x="8419889" y="2400240"/>
            <a:ext cx="29808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屯堡八大碗 · 长桌宴</a:t>
            </a:r>
            <a:endParaRPr lang="en-US" sz="90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5592" y="2781230"/>
            <a:ext cx="3200320" cy="609585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8419889" y="2895528"/>
            <a:ext cx="298087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特色层：小吃名菜</a:t>
            </a:r>
            <a:endParaRPr lang="en-US" sz="1200" dirty="0"/>
          </a:p>
        </p:txBody>
      </p:sp>
      <p:sp>
        <p:nvSpPr>
          <p:cNvPr id="22" name="Text 12"/>
          <p:cNvSpPr/>
          <p:nvPr/>
        </p:nvSpPr>
        <p:spPr>
          <a:xfrm>
            <a:off x="8419889" y="3124122"/>
            <a:ext cx="29808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夺夺粉 · 裹卷 · 鸡辣子</a:t>
            </a:r>
            <a:endParaRPr lang="en-US" sz="90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5592" y="3505112"/>
            <a:ext cx="3200320" cy="609585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8419889" y="3619410"/>
            <a:ext cx="298087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基础层：日常饮食</a:t>
            </a:r>
            <a:endParaRPr lang="en-US" sz="1200" dirty="0"/>
          </a:p>
        </p:txBody>
      </p:sp>
      <p:sp>
        <p:nvSpPr>
          <p:cNvPr id="25" name="Text 14"/>
          <p:cNvSpPr/>
          <p:nvPr/>
        </p:nvSpPr>
        <p:spPr>
          <a:xfrm>
            <a:off x="8419889" y="3848004"/>
            <a:ext cx="29808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米粉 · 豆花 · 家常菜</a:t>
            </a:r>
            <a:endParaRPr lang="en-US" sz="900" dirty="0"/>
          </a:p>
        </p:txBody>
      </p:sp>
      <p:sp>
        <p:nvSpPr>
          <p:cNvPr id="26" name="Text 15"/>
          <p:cNvSpPr/>
          <p:nvPr/>
        </p:nvSpPr>
        <p:spPr>
          <a:xfrm>
            <a:off x="8305592" y="4267093"/>
            <a:ext cx="320946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核心竞争要素：食材本真 · 工艺传承 · 文化内涵 · 独特体验</a:t>
            </a:r>
            <a:endParaRPr lang="en-US" sz="900" dirty="0"/>
          </a:p>
        </p:txBody>
      </p:sp>
      <p:sp>
        <p:nvSpPr>
          <p:cNvPr id="27" name="Text 1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05 / 42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第3章：美食的旅游价值与品牌基因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从配套要素到核心吸引物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504912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638259"/>
            <a:ext cx="219070" cy="190495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942951" y="1628734"/>
            <a:ext cx="196172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 = 旅游核心吸引物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647684" y="1981150"/>
            <a:ext cx="5152515" cy="7429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美食已从旅游"六要素"之一升级为核心吸引物。安顺美食凭借本真性与差异性构成核心竞争力，必吃榜入选、政策扶持与数字化传播带来全新发展机遇。</a:t>
            </a:r>
            <a:endParaRPr lang="en-US" sz="12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066973"/>
            <a:ext cx="5524362" cy="2057349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3295568"/>
            <a:ext cx="171446" cy="190495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895328" y="3286043"/>
            <a:ext cx="134261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品牌基因四维度</a:t>
            </a:r>
            <a:endParaRPr lang="en-US" sz="150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3638459"/>
            <a:ext cx="2533587" cy="609585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761981" y="3762281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产品维度</a:t>
            </a:r>
            <a:endParaRPr lang="en-US" sz="1050" dirty="0"/>
          </a:p>
        </p:txBody>
      </p:sp>
      <p:sp>
        <p:nvSpPr>
          <p:cNvPr id="15" name="Text 6"/>
          <p:cNvSpPr/>
          <p:nvPr/>
        </p:nvSpPr>
        <p:spPr>
          <a:xfrm>
            <a:off x="761981" y="3943251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酸辣鲜香味型</a:t>
            </a:r>
            <a:endParaRPr lang="en-US" sz="105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7469" y="3638459"/>
            <a:ext cx="2533587" cy="609585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3371766" y="3762281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文化维度</a:t>
            </a:r>
            <a:endParaRPr lang="en-US" sz="1050" dirty="0"/>
          </a:p>
        </p:txBody>
      </p:sp>
      <p:sp>
        <p:nvSpPr>
          <p:cNvPr id="18" name="Text 8"/>
          <p:cNvSpPr/>
          <p:nvPr/>
        </p:nvSpPr>
        <p:spPr>
          <a:xfrm>
            <a:off x="3371766" y="3943251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六百年屯堡传承</a:t>
            </a:r>
            <a:endParaRPr lang="en-US" sz="1050" dirty="0"/>
          </a:p>
        </p:txBody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84" y="4324242"/>
            <a:ext cx="2533587" cy="609585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761981" y="4448064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体验维度</a:t>
            </a:r>
            <a:endParaRPr lang="en-US" sz="1050" dirty="0"/>
          </a:p>
        </p:txBody>
      </p:sp>
      <p:sp>
        <p:nvSpPr>
          <p:cNvPr id="21" name="Text 10"/>
          <p:cNvSpPr/>
          <p:nvPr/>
        </p:nvSpPr>
        <p:spPr>
          <a:xfrm>
            <a:off x="761981" y="4629034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过街调体验</a:t>
            </a:r>
            <a:endParaRPr lang="en-US" sz="105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57469" y="4324242"/>
            <a:ext cx="2533587" cy="609585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3371766" y="4448064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视觉维度</a:t>
            </a:r>
            <a:endParaRPr lang="en-US" sz="1050" dirty="0"/>
          </a:p>
        </p:txBody>
      </p:sp>
      <p:sp>
        <p:nvSpPr>
          <p:cNvPr id="24" name="Text 12"/>
          <p:cNvSpPr/>
          <p:nvPr/>
        </p:nvSpPr>
        <p:spPr>
          <a:xfrm>
            <a:off x="3371766" y="4629034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老街烟火视觉</a:t>
            </a:r>
            <a:endParaRPr lang="en-US" sz="105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1409665"/>
            <a:ext cx="5524362" cy="3714657"/>
          </a:xfrm>
          <a:prstGeom prst="rect">
            <a:avLst/>
          </a:prstGeom>
        </p:spPr>
      </p:pic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739" y="1676358"/>
            <a:ext cx="142871" cy="190495"/>
          </a:xfrm>
          <a:prstGeom prst="rect">
            <a:avLst/>
          </a:prstGeom>
        </p:spPr>
      </p:pic>
      <p:sp>
        <p:nvSpPr>
          <p:cNvPr id="27" name="Text 13"/>
          <p:cNvSpPr/>
          <p:nvPr/>
        </p:nvSpPr>
        <p:spPr>
          <a:xfrm>
            <a:off x="6657809" y="1666833"/>
            <a:ext cx="153310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对标城市经验借鉴</a:t>
            </a:r>
            <a:endParaRPr lang="en-US" sz="1500" dirty="0"/>
          </a:p>
        </p:txBody>
      </p:sp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8739" y="2057349"/>
            <a:ext cx="304792" cy="304792"/>
          </a:xfrm>
          <a:prstGeom prst="rect">
            <a:avLst/>
          </a:prstGeom>
        </p:spPr>
      </p:pic>
      <p:sp>
        <p:nvSpPr>
          <p:cNvPr id="29" name="Text 14"/>
          <p:cNvSpPr/>
          <p:nvPr/>
        </p:nvSpPr>
        <p:spPr>
          <a:xfrm>
            <a:off x="6438739" y="2057349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成都</a:t>
            </a:r>
            <a:endParaRPr lang="en-US" sz="1050" dirty="0"/>
          </a:p>
        </p:txBody>
      </p:sp>
      <p:sp>
        <p:nvSpPr>
          <p:cNvPr id="30" name="Text 15"/>
          <p:cNvSpPr/>
          <p:nvPr/>
        </p:nvSpPr>
        <p:spPr>
          <a:xfrm>
            <a:off x="6857829" y="2057349"/>
            <a:ext cx="275227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"美食之都"城市名片+川菜博物馆+国际美食节</a:t>
            </a:r>
            <a:endParaRPr lang="en-US" sz="1050" dirty="0"/>
          </a:p>
        </p:txBody>
      </p:sp>
      <p:pic>
        <p:nvPicPr>
          <p:cNvPr id="3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8739" y="2476438"/>
            <a:ext cx="304792" cy="304792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438739" y="2476438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长沙</a:t>
            </a:r>
            <a:endParaRPr lang="en-US" sz="1050" dirty="0"/>
          </a:p>
        </p:txBody>
      </p:sp>
      <p:sp>
        <p:nvSpPr>
          <p:cNvPr id="33" name="Text 17"/>
          <p:cNvSpPr/>
          <p:nvPr/>
        </p:nvSpPr>
        <p:spPr>
          <a:xfrm>
            <a:off x="6857829" y="2476438"/>
            <a:ext cx="249510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超级文和友+茶颜悦色+网红单品引爆策略</a:t>
            </a:r>
            <a:endParaRPr lang="en-US" sz="1050" dirty="0"/>
          </a:p>
        </p:txBody>
      </p:sp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8739" y="2895528"/>
            <a:ext cx="304792" cy="304792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438739" y="2895528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顺德</a:t>
            </a:r>
            <a:endParaRPr lang="en-US" sz="1050" dirty="0"/>
          </a:p>
        </p:txBody>
      </p:sp>
      <p:sp>
        <p:nvSpPr>
          <p:cNvPr id="36" name="Text 19"/>
          <p:cNvSpPr/>
          <p:nvPr/>
        </p:nvSpPr>
        <p:spPr>
          <a:xfrm>
            <a:off x="6857829" y="2895528"/>
            <a:ext cx="25522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"世界美食之都"UNESCO认证+寻味顺德IP</a:t>
            </a:r>
            <a:endParaRPr lang="en-US" sz="1050" dirty="0"/>
          </a:p>
        </p:txBody>
      </p:sp>
      <p:sp>
        <p:nvSpPr>
          <p:cNvPr id="37" name="Text 20"/>
          <p:cNvSpPr/>
          <p:nvPr/>
        </p:nvSpPr>
        <p:spPr>
          <a:xfrm>
            <a:off x="6438739" y="3352716"/>
            <a:ext cx="5076317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安顺路径：打造标志性单品 → 构建品牌矩阵 → 权威背书 → 数字化传播</a:t>
            </a:r>
            <a:endParaRPr lang="en-US" sz="900" dirty="0"/>
          </a:p>
        </p:txBody>
      </p:sp>
      <p:sp>
        <p:nvSpPr>
          <p:cNvPr id="38" name="Text 2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06 / 42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第4章：美食旅游理论与模式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从品尝美食到文化沉浸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2133547" cy="121917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566" y="1600160"/>
            <a:ext cx="323842" cy="28574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2019250"/>
            <a:ext cx="183789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美食街区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09585" y="2324042"/>
            <a:ext cx="183789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集中展示+一站式体验</a:t>
            </a:r>
            <a:endParaRPr lang="en-US" sz="9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131" y="1409665"/>
            <a:ext cx="2133547" cy="121917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7033" y="1600160"/>
            <a:ext cx="285743" cy="285743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2895528" y="2019250"/>
            <a:ext cx="183789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美食节事</a:t>
            </a:r>
            <a:endParaRPr lang="en-US" sz="1200" dirty="0"/>
          </a:p>
        </p:txBody>
      </p:sp>
      <p:sp>
        <p:nvSpPr>
          <p:cNvPr id="13" name="Text 5"/>
          <p:cNvSpPr/>
          <p:nvPr/>
        </p:nvSpPr>
        <p:spPr>
          <a:xfrm>
            <a:off x="2895528" y="2324042"/>
            <a:ext cx="183789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品牌引爆+文化传承</a:t>
            </a:r>
            <a:endParaRPr lang="en-US" sz="90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074" y="1409665"/>
            <a:ext cx="2133547" cy="1219170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2976" y="1600160"/>
            <a:ext cx="285743" cy="285743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5181470" y="2019250"/>
            <a:ext cx="183789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体验工坊</a:t>
            </a:r>
            <a:endParaRPr lang="en-US" sz="1200" dirty="0"/>
          </a:p>
        </p:txBody>
      </p:sp>
      <p:sp>
        <p:nvSpPr>
          <p:cNvPr id="17" name="Text 7"/>
          <p:cNvSpPr/>
          <p:nvPr/>
        </p:nvSpPr>
        <p:spPr>
          <a:xfrm>
            <a:off x="5181470" y="2324042"/>
            <a:ext cx="183789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亲手制作+深度参与</a:t>
            </a:r>
            <a:endParaRPr lang="en-US" sz="90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5017" y="1409665"/>
            <a:ext cx="2133547" cy="1219170"/>
          </a:xfrm>
          <a:prstGeom prst="rect">
            <a:avLst/>
          </a:prstGeom>
        </p:spPr>
      </p:pic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38919" y="1600160"/>
            <a:ext cx="285743" cy="285743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7467413" y="2019250"/>
            <a:ext cx="183789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美食线路</a:t>
            </a:r>
            <a:endParaRPr lang="en-US" sz="1200" dirty="0"/>
          </a:p>
        </p:txBody>
      </p:sp>
      <p:sp>
        <p:nvSpPr>
          <p:cNvPr id="21" name="Text 9"/>
          <p:cNvSpPr/>
          <p:nvPr/>
        </p:nvSpPr>
        <p:spPr>
          <a:xfrm>
            <a:off x="7467413" y="2324042"/>
            <a:ext cx="183789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主题串联+行程整合</a:t>
            </a:r>
            <a:endParaRPr lang="en-US" sz="900" dirty="0"/>
          </a:p>
        </p:txBody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00960" y="1409665"/>
            <a:ext cx="2133547" cy="1219170"/>
          </a:xfrm>
          <a:prstGeom prst="rect">
            <a:avLst/>
          </a:prstGeom>
        </p:spPr>
      </p:pic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24862" y="1600160"/>
            <a:ext cx="285743" cy="285743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9753356" y="2019250"/>
            <a:ext cx="183789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美食+融合</a:t>
            </a:r>
            <a:endParaRPr lang="en-US" sz="1200" dirty="0"/>
          </a:p>
        </p:txBody>
      </p:sp>
      <p:sp>
        <p:nvSpPr>
          <p:cNvPr id="25" name="Text 11"/>
          <p:cNvSpPr/>
          <p:nvPr/>
        </p:nvSpPr>
        <p:spPr>
          <a:xfrm>
            <a:off x="9753356" y="2324042"/>
            <a:ext cx="183789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跨界混搭+农文旅体</a:t>
            </a:r>
            <a:endParaRPr lang="en-US" sz="900" dirty="0"/>
          </a:p>
        </p:txBody>
      </p:sp>
      <p:pic>
        <p:nvPicPr>
          <p:cNvPr id="2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189" y="2857429"/>
            <a:ext cx="5524362" cy="1752556"/>
          </a:xfrm>
          <a:prstGeom prst="rect">
            <a:avLst/>
          </a:prstGeom>
        </p:spPr>
      </p:pic>
      <p:sp>
        <p:nvSpPr>
          <p:cNvPr id="27" name="Text 12"/>
          <p:cNvSpPr/>
          <p:nvPr/>
        </p:nvSpPr>
        <p:spPr>
          <a:xfrm>
            <a:off x="647684" y="3047924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全球标杆经验</a:t>
            </a:r>
            <a:endParaRPr lang="en-US" sz="1350" dirty="0"/>
          </a:p>
        </p:txBody>
      </p:sp>
      <p:sp>
        <p:nvSpPr>
          <p:cNvPr id="28" name="Text 13"/>
          <p:cNvSpPr/>
          <p:nvPr/>
        </p:nvSpPr>
        <p:spPr>
          <a:xfrm>
            <a:off x="647684" y="342891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日本：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和食UNESCO非遗+地方食文化+米其林加持</a:t>
            </a:r>
            <a:endParaRPr lang="en-US" sz="1050" dirty="0"/>
          </a:p>
        </p:txBody>
      </p:sp>
      <p:sp>
        <p:nvSpPr>
          <p:cNvPr id="29" name="Text 14"/>
          <p:cNvSpPr/>
          <p:nvPr/>
        </p:nvSpPr>
        <p:spPr>
          <a:xfrm>
            <a:off x="647684" y="369560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意大利：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慢食运动+产区认证+美食谷模式</a:t>
            </a:r>
            <a:endParaRPr lang="en-US" sz="1050" dirty="0"/>
          </a:p>
        </p:txBody>
      </p:sp>
      <p:sp>
        <p:nvSpPr>
          <p:cNvPr id="30" name="Text 15"/>
          <p:cNvSpPr/>
          <p:nvPr/>
        </p:nvSpPr>
        <p:spPr>
          <a:xfrm>
            <a:off x="647684" y="396230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泰国：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街头美食国际推广+烹饪学校体验旅游</a:t>
            </a:r>
            <a:endParaRPr lang="en-US" sz="1050" dirty="0"/>
          </a:p>
        </p:txBody>
      </p:sp>
      <p:pic>
        <p:nvPicPr>
          <p:cNvPr id="3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145" y="2857429"/>
            <a:ext cx="5524362" cy="1752556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400640" y="3047924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安顺发展战略 (SWOT)</a:t>
            </a:r>
            <a:endParaRPr lang="en-US" sz="1350" dirty="0"/>
          </a:p>
        </p:txBody>
      </p:sp>
      <p:sp>
        <p:nvSpPr>
          <p:cNvPr id="33" name="Text 17"/>
          <p:cNvSpPr/>
          <p:nvPr/>
        </p:nvSpPr>
        <p:spPr>
          <a:xfrm>
            <a:off x="6400640" y="342891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A34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优势：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独特屯堡美食资源与文化底蕴</a:t>
            </a:r>
            <a:endParaRPr lang="en-US" sz="1050" dirty="0"/>
          </a:p>
        </p:txBody>
      </p:sp>
      <p:sp>
        <p:nvSpPr>
          <p:cNvPr id="34" name="Text 18"/>
          <p:cNvSpPr/>
          <p:nvPr/>
        </p:nvSpPr>
        <p:spPr>
          <a:xfrm>
            <a:off x="6400640" y="369560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劣势：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产业化水平偏低</a:t>
            </a:r>
            <a:endParaRPr lang="en-US" sz="1050" dirty="0"/>
          </a:p>
        </p:txBody>
      </p:sp>
      <p:sp>
        <p:nvSpPr>
          <p:cNvPr id="35" name="Text 19"/>
          <p:cNvSpPr/>
          <p:nvPr/>
        </p:nvSpPr>
        <p:spPr>
          <a:xfrm>
            <a:off x="6400640" y="396230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机遇：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政策扶持+数字化传播浪潮</a:t>
            </a:r>
            <a:endParaRPr lang="en-US" sz="1050" dirty="0"/>
          </a:p>
        </p:txBody>
      </p:sp>
      <p:sp>
        <p:nvSpPr>
          <p:cNvPr id="36" name="Text 20"/>
          <p:cNvSpPr/>
          <p:nvPr/>
        </p:nvSpPr>
        <p:spPr>
          <a:xfrm>
            <a:off x="6400640" y="422899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A580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差异化定位 · 单品突破 · 数字驱动 · 体验升级</a:t>
            </a:r>
            <a:endParaRPr lang="en-US" sz="1050" dirty="0"/>
          </a:p>
        </p:txBody>
      </p:sp>
      <p:sp>
        <p:nvSpPr>
          <p:cNvPr id="37" name="Text 2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07 / 42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第5章：安顺美食旅游产品设计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以味为本 · 以故事为魂 · 以体验为体 · 以服务为基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05734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产品谱系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981150"/>
            <a:ext cx="2533587" cy="609585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61981" y="2104972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一日游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761981" y="2285943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古城美食探索之旅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469" y="1981150"/>
            <a:ext cx="2533587" cy="60958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3371766" y="2104972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两日游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3371766" y="2285943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屯堡文化+美食深度游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666933"/>
            <a:ext cx="2533587" cy="60958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61981" y="2790755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主题游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761981" y="2971726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辣味主题/亲子研学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7469" y="2666933"/>
            <a:ext cx="2533587" cy="609585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3371766" y="2790755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定制游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3371766" y="2971726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美食摄影/烹饪研学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619410"/>
            <a:ext cx="5524362" cy="1752556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7684" y="3809905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线路策划四要素</a:t>
            </a:r>
            <a:endParaRPr lang="en-US" sz="13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84" y="4219470"/>
            <a:ext cx="133347" cy="133347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857229" y="4200420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主题：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1257269" y="4200420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明确美食叙事主线</a:t>
            </a:r>
            <a:endParaRPr lang="en-US" sz="105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684" y="4486163"/>
            <a:ext cx="133347" cy="133347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857229" y="4467113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节奏：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1257269" y="4467113"/>
            <a:ext cx="106639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吃-游-休合理搭配</a:t>
            </a:r>
            <a:endParaRPr lang="en-US" sz="105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684" y="4752856"/>
            <a:ext cx="133347" cy="133347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857229" y="4733807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动线：</a:t>
            </a:r>
            <a:endParaRPr lang="en-US" sz="1050" dirty="0"/>
          </a:p>
        </p:txBody>
      </p:sp>
      <p:sp>
        <p:nvSpPr>
          <p:cNvPr id="30" name="Text 17"/>
          <p:cNvSpPr/>
          <p:nvPr/>
        </p:nvSpPr>
        <p:spPr>
          <a:xfrm>
            <a:off x="1257269" y="4733807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优化空间移动效率</a:t>
            </a:r>
            <a:endParaRPr lang="en-US" sz="1050" dirty="0"/>
          </a:p>
        </p:txBody>
      </p:sp>
      <p:pic>
        <p:nvPicPr>
          <p:cNvPr id="3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684" y="5019550"/>
            <a:ext cx="133347" cy="133347"/>
          </a:xfrm>
          <a:prstGeom prst="rect">
            <a:avLst/>
          </a:prstGeom>
        </p:spPr>
      </p:pic>
      <p:sp>
        <p:nvSpPr>
          <p:cNvPr id="32" name="Text 18"/>
          <p:cNvSpPr/>
          <p:nvPr/>
        </p:nvSpPr>
        <p:spPr>
          <a:xfrm>
            <a:off x="857229" y="5000500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容量：</a:t>
            </a:r>
            <a:endParaRPr lang="en-US" sz="1050" dirty="0"/>
          </a:p>
        </p:txBody>
      </p:sp>
      <p:sp>
        <p:nvSpPr>
          <p:cNvPr id="33" name="Text 19"/>
          <p:cNvSpPr/>
          <p:nvPr/>
        </p:nvSpPr>
        <p:spPr>
          <a:xfrm>
            <a:off x="1257269" y="5000500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控制单团人数规模</a:t>
            </a:r>
            <a:endParaRPr lang="en-US" sz="1050" dirty="0"/>
          </a:p>
        </p:txBody>
      </p:sp>
      <p:pic>
        <p:nvPicPr>
          <p:cNvPr id="3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145" y="1409665"/>
            <a:ext cx="5524362" cy="3962301"/>
          </a:xfrm>
          <a:prstGeom prst="rect">
            <a:avLst/>
          </a:prstGeom>
        </p:spPr>
      </p:pic>
      <p:sp>
        <p:nvSpPr>
          <p:cNvPr id="35" name="Text 20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品质保障体系</a:t>
            </a:r>
            <a:endParaRPr lang="en-US" sz="1350" dirty="0"/>
          </a:p>
        </p:txBody>
      </p:sp>
      <p:sp>
        <p:nvSpPr>
          <p:cNvPr id="36" name="Text 21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选点标准：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食材新鲜度+烹饪规范性+卫生等级+文化代表性+游客承载力</a:t>
            </a:r>
            <a:endParaRPr lang="en-US" sz="1050" dirty="0"/>
          </a:p>
        </p:txBody>
      </p:sp>
      <p:sp>
        <p:nvSpPr>
          <p:cNvPr id="37" name="Text 22"/>
          <p:cNvSpPr/>
          <p:nvPr/>
        </p:nvSpPr>
        <p:spPr>
          <a:xfrm>
            <a:off x="6400640" y="228594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动态品控：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定期暗访+游客评价监控+供应商分级+末位淘汰机制</a:t>
            </a:r>
            <a:endParaRPr lang="en-US" sz="1050" dirty="0"/>
          </a:p>
        </p:txBody>
      </p:sp>
      <p:sp>
        <p:nvSpPr>
          <p:cNvPr id="38" name="Text 23"/>
          <p:cNvSpPr/>
          <p:nvPr/>
        </p:nvSpPr>
        <p:spPr>
          <a:xfrm>
            <a:off x="6400640" y="259073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安全保障：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食品溯源+卫生许可核查+应急预案+食安保险</a:t>
            </a:r>
            <a:endParaRPr lang="en-US" sz="1050" dirty="0"/>
          </a:p>
        </p:txBody>
      </p:sp>
      <p:sp>
        <p:nvSpPr>
          <p:cNvPr id="39" name="Text 2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08 / 42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第6章：美食街区与消费场景营造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 · 人 · 活动 · 文化 · 氛围五要素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90495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四类美食街区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981150"/>
            <a:ext cx="761981" cy="22859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23882" y="2019250"/>
            <a:ext cx="61872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老街改造型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1523962" y="2000200"/>
            <a:ext cx="12759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顾府街-宋官巷为代表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85943"/>
            <a:ext cx="761981" cy="22859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23882" y="2324042"/>
            <a:ext cx="61872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现代商业型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1523962" y="2304992"/>
            <a:ext cx="94257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综合体美食楼层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90735"/>
            <a:ext cx="761981" cy="22859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23882" y="2628834"/>
            <a:ext cx="61872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夜市型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1523962" y="2609785"/>
            <a:ext cx="94257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夜间消费聚集区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95528"/>
            <a:ext cx="761981" cy="228594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723882" y="2933627"/>
            <a:ext cx="61872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村寨型</a:t>
            </a:r>
            <a:endParaRPr lang="en-US" sz="900" dirty="0"/>
          </a:p>
        </p:txBody>
      </p:sp>
      <p:sp>
        <p:nvSpPr>
          <p:cNvPr id="19" name="Text 10"/>
          <p:cNvSpPr/>
          <p:nvPr/>
        </p:nvSpPr>
        <p:spPr>
          <a:xfrm>
            <a:off x="1523962" y="2914577"/>
            <a:ext cx="107591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屯堡村寨美食集群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467013"/>
            <a:ext cx="5524362" cy="952476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7684" y="3657509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五大核心功能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647684" y="403849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美食消费 · 文化展示 · 社交休闲 · 旅游打卡 · 产业孵化</a:t>
            </a:r>
            <a:endParaRPr lang="en-US" sz="105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1409665"/>
            <a:ext cx="5524362" cy="2019250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消费场景五大营造策略</a:t>
            </a:r>
            <a:endParaRPr lang="en-US" sz="1350" dirty="0"/>
          </a:p>
        </p:txBody>
      </p:sp>
      <p:sp>
        <p:nvSpPr>
          <p:cNvPr id="25" name="Text 14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主题化：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每街区一个美食主题叙事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故事化：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菜品背后的历史与人物故事</a:t>
            </a:r>
            <a:endParaRPr lang="en-US" sz="1050" dirty="0"/>
          </a:p>
        </p:txBody>
      </p:sp>
      <p:sp>
        <p:nvSpPr>
          <p:cNvPr id="27" name="Text 16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沉浸化：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五感体验+场景还原+互动参与</a:t>
            </a:r>
            <a:endParaRPr lang="en-US" sz="1050" dirty="0"/>
          </a:p>
        </p:txBody>
      </p:sp>
      <p:sp>
        <p:nvSpPr>
          <p:cNvPr id="28" name="Text 17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社交化：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打卡点设计+分享激励机制</a:t>
            </a:r>
            <a:endParaRPr lang="en-US" sz="1050" dirty="0"/>
          </a:p>
        </p:txBody>
      </p:sp>
      <p:sp>
        <p:nvSpPr>
          <p:cNvPr id="29" name="Text 18"/>
          <p:cNvSpPr/>
          <p:nvPr/>
        </p:nvSpPr>
        <p:spPr>
          <a:xfrm>
            <a:off x="6400640" y="304792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节律化：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日夜场景切换+四季主题轮换</a:t>
            </a:r>
            <a:endParaRPr lang="en-US" sz="105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3581310"/>
            <a:ext cx="5524362" cy="914377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6438739" y="3771806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关键增长点：夜间美食经济</a:t>
            </a:r>
            <a:endParaRPr lang="en-US" sz="1350" dirty="0"/>
          </a:p>
        </p:txBody>
      </p:sp>
      <p:sp>
        <p:nvSpPr>
          <p:cNvPr id="32" name="Text 20"/>
          <p:cNvSpPr/>
          <p:nvPr/>
        </p:nvSpPr>
        <p:spPr>
          <a:xfrm>
            <a:off x="6438739" y="4114697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延长经营时间 → 丰富夜宵品类 → 营造夜间氛围 → 加强安全保障</a:t>
            </a:r>
            <a:endParaRPr lang="en-US" sz="1050" dirty="0"/>
          </a:p>
        </p:txBody>
      </p:sp>
      <p:sp>
        <p:nvSpPr>
          <p:cNvPr id="33" name="Text 2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09 / 42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第7章：美食节事与体验营销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节事引爆品牌 · 体验驱动传播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美食节事类型与功能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大型美食节：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品牌引爆+消费拉动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主题美食季：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四季主题+持续引流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烹饪大赛：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技艺展示+人才挖掘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美食文化周：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文化传承+非遗展示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314617"/>
            <a:ext cx="5524362" cy="91437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7684" y="3505112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策划六阶段流程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7684" y="3886103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调研分析 → 概念设计 → 方案细化 → 资源筹备 → 执行管理 → 评估总结</a:t>
            </a:r>
            <a:endParaRPr lang="en-US" sz="9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409665"/>
            <a:ext cx="5524362" cy="201925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五种体验营销策略</a:t>
            </a:r>
            <a:endParaRPr lang="en-US" sz="135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2009725"/>
            <a:ext cx="152396" cy="133347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6629234" y="1990675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感官营销：</a:t>
            </a:r>
            <a:endParaRPr lang="en-US" sz="1050" dirty="0"/>
          </a:p>
        </p:txBody>
      </p:sp>
      <p:sp>
        <p:nvSpPr>
          <p:cNvPr id="19" name="Text 11"/>
          <p:cNvSpPr/>
          <p:nvPr/>
        </p:nvSpPr>
        <p:spPr>
          <a:xfrm>
            <a:off x="7295968" y="1990675"/>
            <a:ext cx="182837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视觉冲击+香气引导+味觉记忆</a:t>
            </a:r>
            <a:endParaRPr lang="en-US" sz="105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640" y="2276418"/>
            <a:ext cx="133347" cy="133347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6610185" y="2257369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情感营销：</a:t>
            </a:r>
            <a:endParaRPr lang="en-US" sz="1050" dirty="0"/>
          </a:p>
        </p:txBody>
      </p:sp>
      <p:sp>
        <p:nvSpPr>
          <p:cNvPr id="22" name="Text 13"/>
          <p:cNvSpPr/>
          <p:nvPr/>
        </p:nvSpPr>
        <p:spPr>
          <a:xfrm>
            <a:off x="7276918" y="2257369"/>
            <a:ext cx="182837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家乡味道+怀旧情绪+暖心故事</a:t>
            </a:r>
            <a:endParaRPr lang="en-US" sz="105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2543111"/>
            <a:ext cx="152396" cy="133347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6629234" y="2524062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故事营销：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7295968" y="2524062"/>
            <a:ext cx="106639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"一道菜一个故事"</a:t>
            </a:r>
            <a:endParaRPr lang="en-US" sz="105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2809805"/>
            <a:ext cx="133347" cy="133347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6610185" y="2790755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参与营销：</a:t>
            </a:r>
            <a:endParaRPr lang="en-US" sz="1050" dirty="0"/>
          </a:p>
        </p:txBody>
      </p:sp>
      <p:sp>
        <p:nvSpPr>
          <p:cNvPr id="28" name="Text 17"/>
          <p:cNvSpPr/>
          <p:nvPr/>
        </p:nvSpPr>
        <p:spPr>
          <a:xfrm>
            <a:off x="7276918" y="2790755"/>
            <a:ext cx="116164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DIY体验+厨艺教学</a:t>
            </a:r>
            <a:endParaRPr lang="en-US" sz="1050" dirty="0"/>
          </a:p>
        </p:txBody>
      </p:sp>
      <p:pic>
        <p:nvPicPr>
          <p:cNvPr id="2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3076498"/>
            <a:ext cx="133347" cy="133347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6610185" y="3057449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稀缺营销：</a:t>
            </a:r>
            <a:endParaRPr lang="en-US" sz="1050" dirty="0"/>
          </a:p>
        </p:txBody>
      </p:sp>
      <p:sp>
        <p:nvSpPr>
          <p:cNvPr id="31" name="Text 19"/>
          <p:cNvSpPr/>
          <p:nvPr/>
        </p:nvSpPr>
        <p:spPr>
          <a:xfrm>
            <a:off x="7276918" y="3057449"/>
            <a:ext cx="119021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限时限定+独家秘方</a:t>
            </a:r>
            <a:endParaRPr lang="en-US" sz="1050" dirty="0"/>
          </a:p>
        </p:txBody>
      </p:sp>
      <p:pic>
        <p:nvPicPr>
          <p:cNvPr id="3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3581310"/>
            <a:ext cx="5524362" cy="914377"/>
          </a:xfrm>
          <a:prstGeom prst="rect">
            <a:avLst/>
          </a:prstGeom>
        </p:spPr>
      </p:pic>
      <p:sp>
        <p:nvSpPr>
          <p:cNvPr id="33" name="Text 20"/>
          <p:cNvSpPr/>
          <p:nvPr/>
        </p:nvSpPr>
        <p:spPr>
          <a:xfrm>
            <a:off x="6438739" y="3771806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安顺节事升级路径</a:t>
            </a:r>
            <a:endParaRPr lang="en-US" sz="1350" dirty="0"/>
          </a:p>
        </p:txBody>
      </p:sp>
      <p:sp>
        <p:nvSpPr>
          <p:cNvPr id="34" name="Text 21"/>
          <p:cNvSpPr/>
          <p:nvPr/>
        </p:nvSpPr>
        <p:spPr>
          <a:xfrm>
            <a:off x="6438739" y="4114697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打造标志性年度节事 → 开发四季美食主题 → 创新比赛形式 → 线上线下融合</a:t>
            </a:r>
            <a:endParaRPr lang="en-US" sz="1050" dirty="0"/>
          </a:p>
        </p:txBody>
      </p:sp>
      <p:sp>
        <p:nvSpPr>
          <p:cNvPr id="35" name="Text 2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 / 42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第8章：美食品牌定位与IP打造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主定位——"安顺味道·六百年大明烟火"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品牌定位体系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主品牌：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"安顺味道·六百年大明烟火"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品类定位：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屯堡菜系/夺夺粉品类的差异化定位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文化定位：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六百年的味道传承者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情感定位：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乡愁记忆+人间烟火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314617"/>
            <a:ext cx="5524362" cy="190495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7684" y="3505112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品牌IP化四路径</a:t>
            </a:r>
            <a:endParaRPr lang="en-US" sz="13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3886103"/>
            <a:ext cx="2533587" cy="53338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61981" y="4000400"/>
            <a:ext cx="231413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产品IP</a:t>
            </a:r>
            <a:endParaRPr lang="en-US" sz="900" dirty="0"/>
          </a:p>
        </p:txBody>
      </p:sp>
      <p:sp>
        <p:nvSpPr>
          <p:cNvPr id="16" name="Text 9"/>
          <p:cNvSpPr/>
          <p:nvPr/>
        </p:nvSpPr>
        <p:spPr>
          <a:xfrm>
            <a:off x="761981" y="4152796"/>
            <a:ext cx="231413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夺夺粉大IP化</a:t>
            </a:r>
            <a:endParaRPr lang="en-US" sz="9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7469" y="3886103"/>
            <a:ext cx="2533587" cy="533387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3371766" y="4000400"/>
            <a:ext cx="231413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人物IP</a:t>
            </a:r>
            <a:endParaRPr lang="en-US" sz="900" dirty="0"/>
          </a:p>
        </p:txBody>
      </p:sp>
      <p:sp>
        <p:nvSpPr>
          <p:cNvPr id="19" name="Text 11"/>
          <p:cNvSpPr/>
          <p:nvPr/>
        </p:nvSpPr>
        <p:spPr>
          <a:xfrm>
            <a:off x="3371766" y="4152796"/>
            <a:ext cx="231413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美食匠人故事</a:t>
            </a:r>
            <a:endParaRPr lang="en-US" sz="90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4495688"/>
            <a:ext cx="2533587" cy="533387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761981" y="4609985"/>
            <a:ext cx="231413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场景IP</a:t>
            </a:r>
            <a:endParaRPr lang="en-US" sz="900" dirty="0"/>
          </a:p>
        </p:txBody>
      </p:sp>
      <p:sp>
        <p:nvSpPr>
          <p:cNvPr id="22" name="Text 13"/>
          <p:cNvSpPr/>
          <p:nvPr/>
        </p:nvSpPr>
        <p:spPr>
          <a:xfrm>
            <a:off x="761981" y="4762381"/>
            <a:ext cx="231413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屯堡长桌宴</a:t>
            </a:r>
            <a:endParaRPr lang="en-US" sz="90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7469" y="4495688"/>
            <a:ext cx="2533587" cy="533387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3371766" y="4609985"/>
            <a:ext cx="231413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文化IP</a:t>
            </a:r>
            <a:endParaRPr lang="en-US" sz="900" dirty="0"/>
          </a:p>
        </p:txBody>
      </p:sp>
      <p:sp>
        <p:nvSpPr>
          <p:cNvPr id="25" name="Text 15"/>
          <p:cNvSpPr/>
          <p:nvPr/>
        </p:nvSpPr>
        <p:spPr>
          <a:xfrm>
            <a:off x="3371766" y="4762381"/>
            <a:ext cx="231413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大明烟火节</a:t>
            </a:r>
            <a:endParaRPr lang="en-US" sz="90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1409665"/>
            <a:ext cx="5524362" cy="3809905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品牌故事传播策略</a:t>
            </a:r>
            <a:endParaRPr lang="en-US" sz="1350" dirty="0"/>
          </a:p>
        </p:txBody>
      </p:sp>
      <p:sp>
        <p:nvSpPr>
          <p:cNvPr id="28" name="Text 17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起源故事：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六百年屯堡戍边的饮食记忆</a:t>
            </a:r>
            <a:endParaRPr lang="en-US" sz="1050" dirty="0"/>
          </a:p>
        </p:txBody>
      </p:sp>
      <p:sp>
        <p:nvSpPr>
          <p:cNvPr id="29" name="Text 18"/>
          <p:cNvSpPr/>
          <p:nvPr/>
        </p:nvSpPr>
        <p:spPr>
          <a:xfrm>
            <a:off x="6400640" y="228594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匠人故事：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三代传承的夺夺粉老店</a:t>
            </a:r>
            <a:endParaRPr lang="en-US" sz="1050" dirty="0"/>
          </a:p>
        </p:txBody>
      </p:sp>
      <p:sp>
        <p:nvSpPr>
          <p:cNvPr id="30" name="Text 19"/>
          <p:cNvSpPr/>
          <p:nvPr/>
        </p:nvSpPr>
        <p:spPr>
          <a:xfrm>
            <a:off x="6400640" y="259073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食材故事：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来自黔中山地的本真味道</a:t>
            </a:r>
            <a:endParaRPr lang="en-US" sz="1050" dirty="0"/>
          </a:p>
        </p:txBody>
      </p:sp>
      <p:sp>
        <p:nvSpPr>
          <p:cNvPr id="31" name="Text 20"/>
          <p:cNvSpPr/>
          <p:nvPr/>
        </p:nvSpPr>
        <p:spPr>
          <a:xfrm>
            <a:off x="6400640" y="289552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创新故事：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传统美食的数字化新生</a:t>
            </a:r>
            <a:endParaRPr lang="en-US" sz="1050" dirty="0"/>
          </a:p>
        </p:txBody>
      </p:sp>
      <p:sp>
        <p:nvSpPr>
          <p:cNvPr id="32" name="Text 21"/>
          <p:cNvSpPr/>
          <p:nvPr/>
        </p:nvSpPr>
        <p:spPr>
          <a:xfrm>
            <a:off x="6400640" y="3238419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视觉识别系统 (VIS)</a:t>
            </a:r>
            <a:endParaRPr lang="en-US" sz="1350" dirty="0"/>
          </a:p>
        </p:txBody>
      </p:sp>
      <p:sp>
        <p:nvSpPr>
          <p:cNvPr id="33" name="Text 22"/>
          <p:cNvSpPr/>
          <p:nvPr/>
        </p:nvSpPr>
        <p:spPr>
          <a:xfrm>
            <a:off x="6400640" y="3619410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融入屯堡建筑元素（石墙、雕花、军屯符号）、安顺蜡染纹样、酸辣色调，需兼顾一致性·辨识度·文化性·延展性。</a:t>
            </a:r>
            <a:endParaRPr lang="en-US" sz="1050" dirty="0"/>
          </a:p>
        </p:txBody>
      </p:sp>
      <p:sp>
        <p:nvSpPr>
          <p:cNvPr id="34" name="Text 23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11 / 42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第9章：短视频与直播营销实战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 · 货 · 场 · 流四位一体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美食短视频内容类型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09725"/>
            <a:ext cx="123822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47704" y="1990675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制作过程类：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1647784" y="1990675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夺夺粉熬制、破酥包开酥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76418"/>
            <a:ext cx="123822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47704" y="2257369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吃播测评类：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1647784" y="2257369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必吃榜探店、过街调体验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43111"/>
            <a:ext cx="123822" cy="13334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47704" y="2524062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故事讲述类：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1647784" y="2524062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屯堡老店传承、匠人传奇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09805"/>
            <a:ext cx="85723" cy="133347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809605" y="2790755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攻略指南类：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1609685" y="2790755"/>
            <a:ext cx="124736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安顺24小时美食地图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314617"/>
            <a:ext cx="5524362" cy="1638259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7684" y="3505112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爆款创作法则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647684" y="388610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黄金3秒开头 · 特写视觉冲击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647684" y="411469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"声音经济"（烹饪声+方言配音）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647684" y="434329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悬念式结构 · 情感共鸣结尾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647684" y="457188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蹭热点+本地化标签组合</a:t>
            </a:r>
            <a:endParaRPr lang="en-US" sz="105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1409665"/>
            <a:ext cx="5524362" cy="2057349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直播营销核心要素</a:t>
            </a:r>
            <a:endParaRPr lang="en-US" sz="135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1981150"/>
            <a:ext cx="2533587" cy="609585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6514937" y="2104972"/>
            <a:ext cx="14249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</a:t>
            </a:r>
            <a:endParaRPr lang="en-US" sz="1050" dirty="0"/>
          </a:p>
        </p:txBody>
      </p:sp>
      <p:sp>
        <p:nvSpPr>
          <p:cNvPr id="30" name="Text 18"/>
          <p:cNvSpPr/>
          <p:nvPr/>
        </p:nvSpPr>
        <p:spPr>
          <a:xfrm>
            <a:off x="6514937" y="2285943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美食达人/店主/匠人主播</a:t>
            </a:r>
            <a:endParaRPr lang="en-US" sz="1050" dirty="0"/>
          </a:p>
        </p:txBody>
      </p:sp>
      <p:pic>
        <p:nvPicPr>
          <p:cNvPr id="3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0425" y="1981150"/>
            <a:ext cx="2533587" cy="609585"/>
          </a:xfrm>
          <a:prstGeom prst="rect">
            <a:avLst/>
          </a:prstGeom>
        </p:spPr>
      </p:pic>
      <p:sp>
        <p:nvSpPr>
          <p:cNvPr id="32" name="Text 19"/>
          <p:cNvSpPr/>
          <p:nvPr/>
        </p:nvSpPr>
        <p:spPr>
          <a:xfrm>
            <a:off x="9124722" y="2104972"/>
            <a:ext cx="14249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货</a:t>
            </a:r>
            <a:endParaRPr lang="en-US" sz="1050" dirty="0"/>
          </a:p>
        </p:txBody>
      </p:sp>
      <p:sp>
        <p:nvSpPr>
          <p:cNvPr id="33" name="Text 20"/>
          <p:cNvSpPr/>
          <p:nvPr/>
        </p:nvSpPr>
        <p:spPr>
          <a:xfrm>
            <a:off x="9124722" y="2285943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招牌菜+套餐+伴手礼</a:t>
            </a:r>
            <a:endParaRPr lang="en-US" sz="1050" dirty="0"/>
          </a:p>
        </p:txBody>
      </p:sp>
      <p:pic>
        <p:nvPicPr>
          <p:cNvPr id="3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640" y="2666933"/>
            <a:ext cx="2533587" cy="609585"/>
          </a:xfrm>
          <a:prstGeom prst="rect">
            <a:avLst/>
          </a:prstGeom>
        </p:spPr>
      </p:pic>
      <p:sp>
        <p:nvSpPr>
          <p:cNvPr id="35" name="Text 21"/>
          <p:cNvSpPr/>
          <p:nvPr/>
        </p:nvSpPr>
        <p:spPr>
          <a:xfrm>
            <a:off x="6514937" y="2790755"/>
            <a:ext cx="14249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场</a:t>
            </a:r>
            <a:endParaRPr lang="en-US" sz="1050" dirty="0"/>
          </a:p>
        </p:txBody>
      </p:sp>
      <p:sp>
        <p:nvSpPr>
          <p:cNvPr id="36" name="Text 22"/>
          <p:cNvSpPr/>
          <p:nvPr/>
        </p:nvSpPr>
        <p:spPr>
          <a:xfrm>
            <a:off x="6514937" y="2971726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厨房实景/老街走播</a:t>
            </a:r>
            <a:endParaRPr lang="en-US" sz="1050" dirty="0"/>
          </a:p>
        </p:txBody>
      </p:sp>
      <p:pic>
        <p:nvPicPr>
          <p:cNvPr id="37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10425" y="2666933"/>
            <a:ext cx="2533587" cy="609585"/>
          </a:xfrm>
          <a:prstGeom prst="rect">
            <a:avLst/>
          </a:prstGeom>
        </p:spPr>
      </p:pic>
      <p:sp>
        <p:nvSpPr>
          <p:cNvPr id="38" name="Text 23"/>
          <p:cNvSpPr/>
          <p:nvPr/>
        </p:nvSpPr>
        <p:spPr>
          <a:xfrm>
            <a:off x="9124722" y="2790755"/>
            <a:ext cx="14249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流</a:t>
            </a:r>
            <a:endParaRPr lang="en-US" sz="1050" dirty="0"/>
          </a:p>
        </p:txBody>
      </p:sp>
      <p:sp>
        <p:nvSpPr>
          <p:cNvPr id="39" name="Text 24"/>
          <p:cNvSpPr/>
          <p:nvPr/>
        </p:nvSpPr>
        <p:spPr>
          <a:xfrm>
            <a:off x="9124722" y="2971726"/>
            <a:ext cx="23141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本地生活平台引流</a:t>
            </a:r>
            <a:endParaRPr lang="en-US" sz="1050" dirty="0"/>
          </a:p>
        </p:txBody>
      </p:sp>
      <p:pic>
        <p:nvPicPr>
          <p:cNvPr id="40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145" y="3619410"/>
            <a:ext cx="5524362" cy="1752556"/>
          </a:xfrm>
          <a:prstGeom prst="rect">
            <a:avLst/>
          </a:prstGeom>
        </p:spPr>
      </p:pic>
      <p:sp>
        <p:nvSpPr>
          <p:cNvPr id="41" name="Text 25"/>
          <p:cNvSpPr/>
          <p:nvPr/>
        </p:nvSpPr>
        <p:spPr>
          <a:xfrm>
            <a:off x="6400640" y="3809905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达人合作分层策略</a:t>
            </a:r>
            <a:endParaRPr lang="en-US" sz="1350" dirty="0"/>
          </a:p>
        </p:txBody>
      </p:sp>
      <p:sp>
        <p:nvSpPr>
          <p:cNvPr id="42" name="Text 26"/>
          <p:cNvSpPr/>
          <p:nvPr/>
        </p:nvSpPr>
        <p:spPr>
          <a:xfrm>
            <a:off x="6400640" y="419089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头部达人：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品牌大片级合作(1-2次/年)</a:t>
            </a:r>
            <a:endParaRPr lang="en-US" sz="1050" dirty="0"/>
          </a:p>
        </p:txBody>
      </p:sp>
      <p:sp>
        <p:nvSpPr>
          <p:cNvPr id="43" name="Text 27"/>
          <p:cNvSpPr/>
          <p:nvPr/>
        </p:nvSpPr>
        <p:spPr>
          <a:xfrm>
            <a:off x="6400640" y="445758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腰部达人：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深度探店系列(季度合作)</a:t>
            </a:r>
            <a:endParaRPr lang="en-US" sz="1050" dirty="0"/>
          </a:p>
        </p:txBody>
      </p:sp>
      <p:sp>
        <p:nvSpPr>
          <p:cNvPr id="44" name="Text 28"/>
          <p:cNvSpPr/>
          <p:nvPr/>
        </p:nvSpPr>
        <p:spPr>
          <a:xfrm>
            <a:off x="6400640" y="4724282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尾部达人/KOC：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常态化口碑种草(月度)</a:t>
            </a:r>
            <a:endParaRPr lang="en-US" sz="1050" dirty="0"/>
          </a:p>
        </p:txBody>
      </p:sp>
      <p:sp>
        <p:nvSpPr>
          <p:cNvPr id="45" name="Text 29"/>
          <p:cNvSpPr/>
          <p:nvPr/>
        </p:nvSpPr>
        <p:spPr>
          <a:xfrm>
            <a:off x="6400640" y="499097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素人UGC：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激励计划+话题挑战(持续)</a:t>
            </a:r>
            <a:endParaRPr lang="en-US" sz="1050" dirty="0"/>
          </a:p>
        </p:txBody>
      </p:sp>
      <p:sp>
        <p:nvSpPr>
          <p:cNvPr id="46" name="Text 3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12 / 42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内容IP矩阵与年度传播节奏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四季主题 · 全年不断档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2705032" cy="120012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19110" y="1571586"/>
            <a:ext cx="239033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🌱 春季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19110" y="1876378"/>
            <a:ext cx="239033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"春食野"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1390615" y="2143071"/>
            <a:ext cx="86637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野菜时令/清明粑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1466813" y="2295468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踏青美食线路</a:t>
            </a:r>
            <a:endParaRPr lang="en-US" sz="9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617" y="1409665"/>
            <a:ext cx="2705032" cy="120012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3476538" y="1571586"/>
            <a:ext cx="239033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☀️ 夏季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3476538" y="1876378"/>
            <a:ext cx="239033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"夏吃凉"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4305192" y="2143071"/>
            <a:ext cx="75207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水晶凉粉/剪粉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4381390" y="2295468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避暑美食季</a:t>
            </a:r>
            <a:endParaRPr lang="en-US" sz="9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409665"/>
            <a:ext cx="2705032" cy="120012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333967" y="1571586"/>
            <a:ext cx="239033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CA8A0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🍂 秋季</a:t>
            </a:r>
            <a:endParaRPr lang="en-US" sz="1350" dirty="0"/>
          </a:p>
        </p:txBody>
      </p:sp>
      <p:sp>
        <p:nvSpPr>
          <p:cNvPr id="18" name="Text 11"/>
          <p:cNvSpPr/>
          <p:nvPr/>
        </p:nvSpPr>
        <p:spPr>
          <a:xfrm>
            <a:off x="6333967" y="1876378"/>
            <a:ext cx="239033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"秋品鲜"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7238819" y="2143071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丰收长桌宴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7124522" y="2295468"/>
            <a:ext cx="80922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屯堡秋收美食节</a:t>
            </a:r>
            <a:endParaRPr lang="en-US" sz="90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474" y="1409665"/>
            <a:ext cx="2705032" cy="120012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9191395" y="1571586"/>
            <a:ext cx="239033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❄️ 冬季</a:t>
            </a:r>
            <a:endParaRPr lang="en-US" sz="1350" dirty="0"/>
          </a:p>
        </p:txBody>
      </p:sp>
      <p:sp>
        <p:nvSpPr>
          <p:cNvPr id="23" name="Text 15"/>
          <p:cNvSpPr/>
          <p:nvPr/>
        </p:nvSpPr>
        <p:spPr>
          <a:xfrm>
            <a:off x="9191395" y="1876378"/>
            <a:ext cx="239033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"冬暖胃"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9962901" y="2143071"/>
            <a:ext cx="86637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屯堡杀猪饭/腊味</a:t>
            </a:r>
            <a:endParaRPr lang="en-US" sz="900" dirty="0"/>
          </a:p>
        </p:txBody>
      </p:sp>
      <p:sp>
        <p:nvSpPr>
          <p:cNvPr id="25" name="Text 17"/>
          <p:cNvSpPr/>
          <p:nvPr/>
        </p:nvSpPr>
        <p:spPr>
          <a:xfrm>
            <a:off x="10039099" y="2295468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年货美食市集</a:t>
            </a:r>
            <a:endParaRPr lang="en-US" sz="90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838379"/>
            <a:ext cx="5524362" cy="2019250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47684" y="3028874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安顺美食内容IP矩阵</a:t>
            </a:r>
            <a:endParaRPr lang="en-US" sz="1350" dirty="0"/>
          </a:p>
        </p:txBody>
      </p:sp>
      <p:sp>
        <p:nvSpPr>
          <p:cNvPr id="28" name="Text 19"/>
          <p:cNvSpPr/>
          <p:nvPr/>
        </p:nvSpPr>
        <p:spPr>
          <a:xfrm>
            <a:off x="647684" y="340986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#安顺味道：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品牌主话题，聚合所有内容</a:t>
            </a:r>
            <a:endParaRPr lang="en-US" sz="1050" dirty="0"/>
          </a:p>
        </p:txBody>
      </p:sp>
      <p:sp>
        <p:nvSpPr>
          <p:cNvPr id="29" name="Text 20"/>
          <p:cNvSpPr/>
          <p:nvPr/>
        </p:nvSpPr>
        <p:spPr>
          <a:xfrm>
            <a:off x="647684" y="367655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#夺夺粉的N种吃法：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单品引爆话题</a:t>
            </a:r>
            <a:endParaRPr lang="en-US" sz="1050" dirty="0"/>
          </a:p>
        </p:txBody>
      </p:sp>
      <p:sp>
        <p:nvSpPr>
          <p:cNvPr id="30" name="Text 21"/>
          <p:cNvSpPr/>
          <p:nvPr/>
        </p:nvSpPr>
        <p:spPr>
          <a:xfrm>
            <a:off x="647684" y="394325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#小吃过街调：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市井美食文化话题</a:t>
            </a:r>
            <a:endParaRPr lang="en-US" sz="1050" dirty="0"/>
          </a:p>
        </p:txBody>
      </p:sp>
      <p:sp>
        <p:nvSpPr>
          <p:cNvPr id="31" name="Text 22"/>
          <p:cNvSpPr/>
          <p:nvPr/>
        </p:nvSpPr>
        <p:spPr>
          <a:xfrm>
            <a:off x="647684" y="42099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#屯堡老味道：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文化传承系列专题</a:t>
            </a:r>
            <a:endParaRPr lang="en-US" sz="1050" dirty="0"/>
          </a:p>
        </p:txBody>
      </p:sp>
      <p:sp>
        <p:nvSpPr>
          <p:cNvPr id="32" name="Text 23"/>
          <p:cNvSpPr/>
          <p:nvPr/>
        </p:nvSpPr>
        <p:spPr>
          <a:xfrm>
            <a:off x="647684" y="447663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#安顺必吃榜：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榜单种草类内容</a:t>
            </a:r>
            <a:endParaRPr lang="en-US" sz="105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838379"/>
            <a:ext cx="5524362" cy="2019250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6400640" y="3028874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本地生活平台运营</a:t>
            </a:r>
            <a:endParaRPr lang="en-US" sz="1350" dirty="0"/>
          </a:p>
        </p:txBody>
      </p:sp>
      <p:pic>
        <p:nvPicPr>
          <p:cNvPr id="3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3438439"/>
            <a:ext cx="123822" cy="133347"/>
          </a:xfrm>
          <a:prstGeom prst="rect">
            <a:avLst/>
          </a:prstGeom>
        </p:spPr>
      </p:pic>
      <p:sp>
        <p:nvSpPr>
          <p:cNvPr id="36" name="Text 25"/>
          <p:cNvSpPr/>
          <p:nvPr/>
        </p:nvSpPr>
        <p:spPr>
          <a:xfrm>
            <a:off x="6600660" y="3419390"/>
            <a:ext cx="196172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大众点评：必吃榜+推荐菜+套餐</a:t>
            </a:r>
            <a:endParaRPr lang="en-US" sz="1050" dirty="0"/>
          </a:p>
        </p:txBody>
      </p:sp>
      <p:pic>
        <p:nvPicPr>
          <p:cNvPr id="3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3705132"/>
            <a:ext cx="123822" cy="133347"/>
          </a:xfrm>
          <a:prstGeom prst="rect">
            <a:avLst/>
          </a:prstGeom>
        </p:spPr>
      </p:pic>
      <p:sp>
        <p:nvSpPr>
          <p:cNvPr id="38" name="Text 26"/>
          <p:cNvSpPr/>
          <p:nvPr/>
        </p:nvSpPr>
        <p:spPr>
          <a:xfrm>
            <a:off x="6600660" y="3686083"/>
            <a:ext cx="19426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抖音生活服务：团购+直播+POI</a:t>
            </a:r>
            <a:endParaRPr lang="en-US" sz="1050" dirty="0"/>
          </a:p>
        </p:txBody>
      </p:sp>
      <p:pic>
        <p:nvPicPr>
          <p:cNvPr id="3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640" y="3971826"/>
            <a:ext cx="123822" cy="133347"/>
          </a:xfrm>
          <a:prstGeom prst="rect">
            <a:avLst/>
          </a:prstGeom>
        </p:spPr>
      </p:pic>
      <p:sp>
        <p:nvSpPr>
          <p:cNvPr id="40" name="Text 27"/>
          <p:cNvSpPr/>
          <p:nvPr/>
        </p:nvSpPr>
        <p:spPr>
          <a:xfrm>
            <a:off x="6600660" y="3952776"/>
            <a:ext cx="172360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小红书：种草笔记+美食地图</a:t>
            </a:r>
            <a:endParaRPr lang="en-US" sz="1050" dirty="0"/>
          </a:p>
        </p:txBody>
      </p:sp>
      <p:pic>
        <p:nvPicPr>
          <p:cNvPr id="4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640" y="4238519"/>
            <a:ext cx="123822" cy="133347"/>
          </a:xfrm>
          <a:prstGeom prst="rect">
            <a:avLst/>
          </a:prstGeom>
        </p:spPr>
      </p:pic>
      <p:sp>
        <p:nvSpPr>
          <p:cNvPr id="42" name="Text 28"/>
          <p:cNvSpPr/>
          <p:nvPr/>
        </p:nvSpPr>
        <p:spPr>
          <a:xfrm>
            <a:off x="6600660" y="4219470"/>
            <a:ext cx="159025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美团：商家页面+评价管理</a:t>
            </a:r>
            <a:endParaRPr lang="en-US" sz="1050" dirty="0"/>
          </a:p>
        </p:txBody>
      </p:sp>
      <p:sp>
        <p:nvSpPr>
          <p:cNvPr id="43" name="Text 29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13 / 42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第10章：社交媒体与私域流量运营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多平台矩阵 · 私域沉淀 · 数据驱动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1333467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547" y="1600160"/>
            <a:ext cx="323842" cy="28574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2019250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微信生态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1743031" y="2285943"/>
            <a:ext cx="1114016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公众号+视频号+社群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1771606" y="2438339"/>
            <a:ext cx="104734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决策转化 · 私域沉淀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409665"/>
            <a:ext cx="3657509" cy="1333467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075" y="1600160"/>
            <a:ext cx="219070" cy="285743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419490" y="2019250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小红书</a:t>
            </a:r>
            <a:endParaRPr lang="en-US" sz="1200" dirty="0"/>
          </a:p>
        </p:txBody>
      </p:sp>
      <p:sp>
        <p:nvSpPr>
          <p:cNvPr id="14" name="Text 6"/>
          <p:cNvSpPr/>
          <p:nvPr/>
        </p:nvSpPr>
        <p:spPr>
          <a:xfrm>
            <a:off x="5581510" y="2285943"/>
            <a:ext cx="104734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种草社区 · 攻略平台</a:t>
            </a:r>
            <a:endParaRPr lang="en-US" sz="900" dirty="0"/>
          </a:p>
        </p:txBody>
      </p:sp>
      <p:sp>
        <p:nvSpPr>
          <p:cNvPr id="15" name="Text 7"/>
          <p:cNvSpPr/>
          <p:nvPr/>
        </p:nvSpPr>
        <p:spPr>
          <a:xfrm>
            <a:off x="5581510" y="2438339"/>
            <a:ext cx="104734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美食地图 · 探店笔记</a:t>
            </a:r>
            <a:endParaRPr lang="en-US" sz="9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409665"/>
            <a:ext cx="3657509" cy="1333467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1930" y="1600160"/>
            <a:ext cx="257169" cy="285743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8229394" y="2019250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抖音</a:t>
            </a:r>
            <a:endParaRPr lang="en-US" sz="1200" dirty="0"/>
          </a:p>
        </p:txBody>
      </p:sp>
      <p:sp>
        <p:nvSpPr>
          <p:cNvPr id="19" name="Text 9"/>
          <p:cNvSpPr/>
          <p:nvPr/>
        </p:nvSpPr>
        <p:spPr>
          <a:xfrm>
            <a:off x="9419989" y="2285943"/>
            <a:ext cx="999719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短视频+直播+团购</a:t>
            </a:r>
            <a:endParaRPr lang="en-US" sz="900" dirty="0"/>
          </a:p>
        </p:txBody>
      </p:sp>
      <p:sp>
        <p:nvSpPr>
          <p:cNvPr id="20" name="Text 10"/>
          <p:cNvSpPr/>
          <p:nvPr/>
        </p:nvSpPr>
        <p:spPr>
          <a:xfrm>
            <a:off x="9391415" y="2438339"/>
            <a:ext cx="104734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流量引爆 · 即时转化</a:t>
            </a:r>
            <a:endParaRPr lang="en-US" sz="90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2971726"/>
            <a:ext cx="5524362" cy="2019250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47684" y="3162221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私域运营五大模块</a:t>
            </a:r>
            <a:endParaRPr lang="en-US" sz="1350" dirty="0"/>
          </a:p>
        </p:txBody>
      </p:sp>
      <p:sp>
        <p:nvSpPr>
          <p:cNvPr id="23" name="Text 12"/>
          <p:cNvSpPr/>
          <p:nvPr/>
        </p:nvSpPr>
        <p:spPr>
          <a:xfrm>
            <a:off x="647684" y="354321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公众号：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品牌内容深度阵地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647684" y="380990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视频号：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直播带货+短视频分发</a:t>
            </a:r>
            <a:endParaRPr lang="en-US" sz="1050" dirty="0"/>
          </a:p>
        </p:txBody>
      </p:sp>
      <p:sp>
        <p:nvSpPr>
          <p:cNvPr id="25" name="Text 14"/>
          <p:cNvSpPr/>
          <p:nvPr/>
        </p:nvSpPr>
        <p:spPr>
          <a:xfrm>
            <a:off x="647684" y="407659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社群：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粉丝分层运营+活动触达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647684" y="434329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企业微信：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1v1顾问式服务</a:t>
            </a:r>
            <a:endParaRPr lang="en-US" sz="1050" dirty="0"/>
          </a:p>
        </p:txBody>
      </p:sp>
      <p:sp>
        <p:nvSpPr>
          <p:cNvPr id="27" name="Text 16"/>
          <p:cNvSpPr/>
          <p:nvPr/>
        </p:nvSpPr>
        <p:spPr>
          <a:xfrm>
            <a:off x="647684" y="460998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会员体系：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积分+等级+专属权益</a:t>
            </a:r>
            <a:endParaRPr lang="en-US" sz="105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2971726"/>
            <a:ext cx="5524362" cy="2019250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6400640" y="3162221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数据驱动优化指标</a:t>
            </a:r>
            <a:endParaRPr lang="en-US" sz="135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640" y="3571786"/>
            <a:ext cx="133347" cy="133347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6610185" y="3552736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内容指标：</a:t>
            </a:r>
            <a:endParaRPr lang="en-US" sz="1050" dirty="0"/>
          </a:p>
        </p:txBody>
      </p:sp>
      <p:sp>
        <p:nvSpPr>
          <p:cNvPr id="32" name="Text 19"/>
          <p:cNvSpPr/>
          <p:nvPr/>
        </p:nvSpPr>
        <p:spPr>
          <a:xfrm>
            <a:off x="7276918" y="3552736"/>
            <a:ext cx="149500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完播率 · 互动率 · 分享率</a:t>
            </a:r>
            <a:endParaRPr lang="en-US" sz="1050" dirty="0"/>
          </a:p>
        </p:txBody>
      </p:sp>
      <p:pic>
        <p:nvPicPr>
          <p:cNvPr id="3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640" y="3838479"/>
            <a:ext cx="171446" cy="133347"/>
          </a:xfrm>
          <a:prstGeom prst="rect">
            <a:avLst/>
          </a:prstGeom>
        </p:spPr>
      </p:pic>
      <p:sp>
        <p:nvSpPr>
          <p:cNvPr id="34" name="Text 20"/>
          <p:cNvSpPr/>
          <p:nvPr/>
        </p:nvSpPr>
        <p:spPr>
          <a:xfrm>
            <a:off x="6648284" y="3819430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粉丝指标：</a:t>
            </a:r>
            <a:endParaRPr lang="en-US" sz="1050" dirty="0"/>
          </a:p>
        </p:txBody>
      </p:sp>
      <p:sp>
        <p:nvSpPr>
          <p:cNvPr id="35" name="Text 21"/>
          <p:cNvSpPr/>
          <p:nvPr/>
        </p:nvSpPr>
        <p:spPr>
          <a:xfrm>
            <a:off x="7315017" y="3819430"/>
            <a:ext cx="149500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增长率 · 活跃度 · 转化率</a:t>
            </a:r>
            <a:endParaRPr lang="en-US" sz="1050" dirty="0"/>
          </a:p>
        </p:txBody>
      </p:sp>
      <p:pic>
        <p:nvPicPr>
          <p:cNvPr id="3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640" y="4105172"/>
            <a:ext cx="152396" cy="133347"/>
          </a:xfrm>
          <a:prstGeom prst="rect">
            <a:avLst/>
          </a:prstGeom>
        </p:spPr>
      </p:pic>
      <p:sp>
        <p:nvSpPr>
          <p:cNvPr id="37" name="Text 22"/>
          <p:cNvSpPr/>
          <p:nvPr/>
        </p:nvSpPr>
        <p:spPr>
          <a:xfrm>
            <a:off x="6629234" y="4086123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转化指标：</a:t>
            </a:r>
            <a:endParaRPr lang="en-US" sz="1050" dirty="0"/>
          </a:p>
        </p:txBody>
      </p:sp>
      <p:sp>
        <p:nvSpPr>
          <p:cNvPr id="38" name="Text 23"/>
          <p:cNvSpPr/>
          <p:nvPr/>
        </p:nvSpPr>
        <p:spPr>
          <a:xfrm>
            <a:off x="7295968" y="4086123"/>
            <a:ext cx="161882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团购核销率 · ROI · 复购率</a:t>
            </a:r>
            <a:endParaRPr lang="en-US" sz="1050" dirty="0"/>
          </a:p>
        </p:txBody>
      </p:sp>
      <p:sp>
        <p:nvSpPr>
          <p:cNvPr id="39" name="Text 24"/>
          <p:cNvSpPr/>
          <p:nvPr/>
        </p:nvSpPr>
        <p:spPr>
          <a:xfrm>
            <a:off x="6400640" y="4381390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平台矩阵逻辑：小红书种草 → 抖音引爆 → 微信沉淀 → 多平台协同</a:t>
            </a:r>
            <a:endParaRPr lang="en-US" sz="900" dirty="0"/>
          </a:p>
        </p:txBody>
      </p:sp>
      <p:sp>
        <p:nvSpPr>
          <p:cNvPr id="40" name="Text 25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14 / 42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第11章：安顺美食旅游品牌实践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从"有实无名"到"名利初显"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09544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标杆品牌案例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轿子山破酥包：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从街边小摊到网红品牌，凭借"千层酥皮+秘制馅料"打开全国知名度，社交媒体"自来水"传播实现爆发式增长。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705032"/>
            <a:ext cx="5152515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夺夺粉：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安顺最具辨识度的美食名片，从地方小吃到连锁品牌化运营，大众点评"必吃榜"认证提供公信力背书。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48586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核心挑战</a:t>
            </a:r>
            <a:endParaRPr lang="en-US" sz="13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2009725"/>
            <a:ext cx="133347" cy="13334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610185" y="1990675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品牌碎片化：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7410265" y="1990675"/>
            <a:ext cx="26760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缺乏统一城市美食品牌体系，各品牌单打独斗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2276418"/>
            <a:ext cx="133347" cy="133347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610185" y="2257369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人才短缺：</a:t>
            </a:r>
            <a:endParaRPr lang="en-US" sz="1050" dirty="0"/>
          </a:p>
        </p:txBody>
      </p:sp>
      <p:sp>
        <p:nvSpPr>
          <p:cNvPr id="17" name="Text 9"/>
          <p:cNvSpPr/>
          <p:nvPr/>
        </p:nvSpPr>
        <p:spPr>
          <a:xfrm>
            <a:off x="7276918" y="2257369"/>
            <a:ext cx="30761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数字化营销人才匮乏，传统餐饮从业者数字素养不足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640" y="2543111"/>
            <a:ext cx="133347" cy="133347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610185" y="2524062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基础设施：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7276918" y="2524062"/>
            <a:ext cx="25427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美食街区配套不足，夜间经济支撑体系薄弱</a:t>
            </a:r>
            <a:endParaRPr lang="en-US" sz="10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3047924"/>
            <a:ext cx="5524362" cy="914377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438739" y="3238419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未来路径</a:t>
            </a:r>
            <a:endParaRPr lang="en-US" sz="1350" dirty="0"/>
          </a:p>
        </p:txBody>
      </p:sp>
      <p:sp>
        <p:nvSpPr>
          <p:cNvPr id="23" name="Text 13"/>
          <p:cNvSpPr/>
          <p:nvPr/>
        </p:nvSpPr>
        <p:spPr>
          <a:xfrm>
            <a:off x="6438739" y="3581310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建立统一品牌体系 → 补齐人才短板 → 完善基础设施 → 从地方走向全国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15 / 42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外部公信力：必吃榜与社交媒体传播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"自来水"传播 · 榜单认证 · 口碑裂变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大众点评"必吃榜"价值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09725"/>
            <a:ext cx="152396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76278" y="1990675"/>
            <a:ext cx="160930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海量用户真实评价数据支撑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76418"/>
            <a:ext cx="152396" cy="13334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76278" y="2257369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独立第三方权威认证背书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43111"/>
            <a:ext cx="152396" cy="1333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76278" y="2524062"/>
            <a:ext cx="160930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全国性流量曝光与品牌溢价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09805"/>
            <a:ext cx="152396" cy="133347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876278" y="2790755"/>
            <a:ext cx="172360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游客决策依据+到店转化驱动</a:t>
            </a:r>
            <a:endParaRPr lang="en-US" sz="105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社交媒体"自来水"传播机制</a:t>
            </a:r>
            <a:endParaRPr lang="en-US" sz="1350" dirty="0"/>
          </a:p>
        </p:txBody>
      </p:sp>
      <p:sp>
        <p:nvSpPr>
          <p:cNvPr id="18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触发点：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极致产品体验（破酥包的千层酥皮）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分享动机：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社交货币+新奇感+美食打卡</a:t>
            </a:r>
            <a:endParaRPr lang="en-US" sz="1050" dirty="0"/>
          </a:p>
        </p:txBody>
      </p:sp>
      <p:sp>
        <p:nvSpPr>
          <p:cNvPr id="20" name="Text 10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传播路径：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探店→内容→社交裂变→全网扩散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品牌承接：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官方账号+话题运营+UGC激励</a:t>
            </a:r>
            <a:endParaRPr lang="en-US" sz="10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314617"/>
            <a:ext cx="5524362" cy="914377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400640" y="3505112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"自来水"到品牌资产</a:t>
            </a:r>
            <a:endParaRPr lang="en-US" sz="1350" dirty="0"/>
          </a:p>
        </p:txBody>
      </p:sp>
      <p:sp>
        <p:nvSpPr>
          <p:cNvPr id="24" name="Text 13"/>
          <p:cNvSpPr/>
          <p:nvPr/>
        </p:nvSpPr>
        <p:spPr>
          <a:xfrm>
            <a:off x="6400640" y="384800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监测→收集→整合→再创作→二次传播→沉淀为品牌内容资产</a:t>
            </a:r>
            <a:endParaRPr lang="en-US" sz="1050" dirty="0"/>
          </a:p>
        </p:txBody>
      </p:sp>
      <p:sp>
        <p:nvSpPr>
          <p:cNvPr id="25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16 / 42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第12章：美食旅游数字化趋势与展望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· 大数据 · 物联网 · 新业态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148586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技术赋能场景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09725"/>
            <a:ext cx="171446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95328" y="1990675"/>
            <a:ext cx="32346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AI：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1209645" y="1990675"/>
            <a:ext cx="160930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智能烹饪辅助、个性化推荐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76418"/>
            <a:ext cx="123822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47704" y="2257369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大数据：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1381090" y="2257369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精准运营、消费预测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43111"/>
            <a:ext cx="171446" cy="13334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95328" y="252406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物联网：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1428714" y="2524062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智慧厨房、食安溯源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093" y="1409665"/>
            <a:ext cx="7467413" cy="1485863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4457589" y="1600160"/>
            <a:ext cx="709556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数字化新业态</a:t>
            </a:r>
            <a:endParaRPr lang="en-US" sz="13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7589" y="1981150"/>
            <a:ext cx="2285943" cy="571486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4571886" y="2095448"/>
            <a:ext cx="206649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虚拟美食体验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4571886" y="2285943"/>
            <a:ext cx="206649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VR云探店+元宇宙美食空间</a:t>
            </a:r>
            <a:endParaRPr lang="en-US" sz="90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7829" y="1981150"/>
            <a:ext cx="2285943" cy="571486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972126" y="2095448"/>
            <a:ext cx="206649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数字孪生厨房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6972126" y="2285943"/>
            <a:ext cx="206649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3D可视化+智能调度</a:t>
            </a:r>
            <a:endParaRPr lang="en-US" sz="90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58069" y="1981150"/>
            <a:ext cx="2285943" cy="571486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9372366" y="2095448"/>
            <a:ext cx="206649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美食NFT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9372366" y="2285943"/>
            <a:ext cx="206649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数字藏品+权益绑定</a:t>
            </a:r>
            <a:endParaRPr lang="en-US" sz="90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3124122"/>
            <a:ext cx="5524362" cy="1752556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647684" y="3314617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可持续发展支撑</a:t>
            </a:r>
            <a:endParaRPr lang="en-US" sz="1350" dirty="0"/>
          </a:p>
        </p:txBody>
      </p:sp>
      <p:sp>
        <p:nvSpPr>
          <p:cNvPr id="30" name="Text 17"/>
          <p:cNvSpPr/>
          <p:nvPr/>
        </p:nvSpPr>
        <p:spPr>
          <a:xfrm>
            <a:off x="647684" y="369560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传统技艺保护：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数字化记录+AI辅助传承</a:t>
            </a:r>
            <a:endParaRPr lang="en-US" sz="1050" dirty="0"/>
          </a:p>
        </p:txBody>
      </p:sp>
      <p:sp>
        <p:nvSpPr>
          <p:cNvPr id="31" name="Text 18"/>
          <p:cNvSpPr/>
          <p:nvPr/>
        </p:nvSpPr>
        <p:spPr>
          <a:xfrm>
            <a:off x="647684" y="396230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绿色餐饮管理：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食材溯源+碳足迹追踪</a:t>
            </a:r>
            <a:endParaRPr lang="en-US" sz="1050" dirty="0"/>
          </a:p>
        </p:txBody>
      </p:sp>
      <p:sp>
        <p:nvSpPr>
          <p:cNvPr id="32" name="Text 19"/>
          <p:cNvSpPr/>
          <p:nvPr/>
        </p:nvSpPr>
        <p:spPr>
          <a:xfrm>
            <a:off x="647684" y="422899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社区数字赋能：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电商培训+直播技能提升</a:t>
            </a:r>
            <a:endParaRPr lang="en-US" sz="1050" dirty="0"/>
          </a:p>
        </p:txBody>
      </p:sp>
      <p:pic>
        <p:nvPicPr>
          <p:cNvPr id="3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145" y="3124122"/>
            <a:ext cx="5524362" cy="1752556"/>
          </a:xfrm>
          <a:prstGeom prst="rect">
            <a:avLst/>
          </a:prstGeom>
        </p:spPr>
      </p:pic>
      <p:sp>
        <p:nvSpPr>
          <p:cNvPr id="34" name="Text 20"/>
          <p:cNvSpPr/>
          <p:nvPr/>
        </p:nvSpPr>
        <p:spPr>
          <a:xfrm>
            <a:off x="6438739" y="3314617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核心坚守：技术与人性的平衡</a:t>
            </a:r>
            <a:endParaRPr lang="en-US" sz="1350" dirty="0"/>
          </a:p>
        </p:txBody>
      </p:sp>
      <p:sp>
        <p:nvSpPr>
          <p:cNvPr id="35" name="Text 21"/>
          <p:cNvSpPr/>
          <p:nvPr/>
        </p:nvSpPr>
        <p:spPr>
          <a:xfrm>
            <a:off x="6438739" y="3695608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坚守味道：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数字化不改变美食本质</a:t>
            </a:r>
            <a:endParaRPr lang="en-US" sz="1050" dirty="0"/>
          </a:p>
        </p:txBody>
      </p:sp>
      <p:sp>
        <p:nvSpPr>
          <p:cNvPr id="36" name="Text 22"/>
          <p:cNvSpPr/>
          <p:nvPr/>
        </p:nvSpPr>
        <p:spPr>
          <a:xfrm>
            <a:off x="6438739" y="3962301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坚守真实：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虚拟体验不能替代真实味觉</a:t>
            </a:r>
            <a:endParaRPr lang="en-US" sz="1050" dirty="0"/>
          </a:p>
        </p:txBody>
      </p:sp>
      <p:sp>
        <p:nvSpPr>
          <p:cNvPr id="37" name="Text 23"/>
          <p:cNvSpPr/>
          <p:nvPr/>
        </p:nvSpPr>
        <p:spPr>
          <a:xfrm>
            <a:off x="6438739" y="4228994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坚守温度：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科技为美食增添温度而非取代</a:t>
            </a:r>
            <a:endParaRPr lang="en-US" sz="1050" dirty="0"/>
          </a:p>
        </p:txBody>
      </p:sp>
      <p:sp>
        <p:nvSpPr>
          <p:cNvPr id="38" name="Text 24"/>
          <p:cNvSpPr/>
          <p:nvPr/>
        </p:nvSpPr>
        <p:spPr>
          <a:xfrm>
            <a:off x="6438739" y="4495688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坚守传承：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传统与创新的交融共生</a:t>
            </a:r>
            <a:endParaRPr lang="en-US" sz="1050" dirty="0"/>
          </a:p>
        </p:txBody>
      </p:sp>
      <p:sp>
        <p:nvSpPr>
          <p:cNvPr id="39" name="Text 25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17 / 42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AIGC与美食内容生产革命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AI驱动的美食内容创意与生产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AIGC美食内容应用场景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09725"/>
            <a:ext cx="133347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57229" y="1990675"/>
            <a:ext cx="85684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AI美食摄影：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1704932" y="1990675"/>
            <a:ext cx="159025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菜品视觉生成+风格化处理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76418"/>
            <a:ext cx="133347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57229" y="2257369"/>
            <a:ext cx="85684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AI文案创作：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1704932" y="2257369"/>
            <a:ext cx="182837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菜品描述+品牌故事+种草文案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43111"/>
            <a:ext cx="152396" cy="13334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76278" y="2524062"/>
            <a:ext cx="72350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AI短视频：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1590635" y="2524062"/>
            <a:ext cx="156168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脚本生成+智能剪辑+配音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09805"/>
            <a:ext cx="171446" cy="133347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895328" y="2790755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多语言内容：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1695408" y="2790755"/>
            <a:ext cx="119973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AI翻译+本地化适配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1904952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人机协作内容生产流程</a:t>
            </a:r>
            <a:endParaRPr lang="en-US" sz="13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1981150"/>
            <a:ext cx="228594" cy="228594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400640" y="1981150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900" dirty="0"/>
          </a:p>
        </p:txBody>
      </p:sp>
      <p:sp>
        <p:nvSpPr>
          <p:cNvPr id="24" name="Text 13"/>
          <p:cNvSpPr/>
          <p:nvPr/>
        </p:nvSpPr>
        <p:spPr>
          <a:xfrm>
            <a:off x="6705432" y="2000200"/>
            <a:ext cx="146643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AI生成初稿+多版本备选</a:t>
            </a:r>
            <a:endParaRPr lang="en-US" sz="105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2285943"/>
            <a:ext cx="228594" cy="228594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400640" y="2285943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900" dirty="0"/>
          </a:p>
        </p:txBody>
      </p:sp>
      <p:sp>
        <p:nvSpPr>
          <p:cNvPr id="27" name="Text 15"/>
          <p:cNvSpPr/>
          <p:nvPr/>
        </p:nvSpPr>
        <p:spPr>
          <a:xfrm>
            <a:off x="6705432" y="2304992"/>
            <a:ext cx="15902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人类创作者筛选+创意优化</a:t>
            </a:r>
            <a:endParaRPr lang="en-US" sz="105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640" y="2590735"/>
            <a:ext cx="228594" cy="228594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6400640" y="2590735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900" dirty="0"/>
          </a:p>
        </p:txBody>
      </p:sp>
      <p:sp>
        <p:nvSpPr>
          <p:cNvPr id="30" name="Text 17"/>
          <p:cNvSpPr/>
          <p:nvPr/>
        </p:nvSpPr>
        <p:spPr>
          <a:xfrm>
            <a:off x="6705432" y="2609785"/>
            <a:ext cx="145690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品牌调性审核+文化把关</a:t>
            </a:r>
            <a:endParaRPr lang="en-US" sz="1050" dirty="0"/>
          </a:p>
        </p:txBody>
      </p:sp>
      <p:pic>
        <p:nvPicPr>
          <p:cNvPr id="3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640" y="2895528"/>
            <a:ext cx="228594" cy="228594"/>
          </a:xfrm>
          <a:prstGeom prst="rect">
            <a:avLst/>
          </a:prstGeom>
        </p:spPr>
      </p:pic>
      <p:sp>
        <p:nvSpPr>
          <p:cNvPr id="32" name="Text 18"/>
          <p:cNvSpPr/>
          <p:nvPr/>
        </p:nvSpPr>
        <p:spPr>
          <a:xfrm>
            <a:off x="6400640" y="2895528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900" dirty="0"/>
          </a:p>
        </p:txBody>
      </p:sp>
      <p:sp>
        <p:nvSpPr>
          <p:cNvPr id="33" name="Text 19"/>
          <p:cNvSpPr/>
          <p:nvPr/>
        </p:nvSpPr>
        <p:spPr>
          <a:xfrm>
            <a:off x="6705432" y="2914577"/>
            <a:ext cx="15902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多渠道分发+数据反馈优化</a:t>
            </a:r>
            <a:endParaRPr lang="en-US" sz="1050" dirty="0"/>
          </a:p>
        </p:txBody>
      </p:sp>
      <p:pic>
        <p:nvPicPr>
          <p:cNvPr id="3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145" y="3467013"/>
            <a:ext cx="5524362" cy="761981"/>
          </a:xfrm>
          <a:prstGeom prst="rect">
            <a:avLst/>
          </a:prstGeom>
        </p:spPr>
      </p:pic>
      <p:sp>
        <p:nvSpPr>
          <p:cNvPr id="35" name="Text 20"/>
          <p:cNvSpPr/>
          <p:nvPr/>
        </p:nvSpPr>
        <p:spPr>
          <a:xfrm>
            <a:off x="6438739" y="3657509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关键原则：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AIGC是效率工具，品牌调性把控和最终质量决策必须由人类创作者完成。守住真实性底线，避免AI生成虚假美食信息。</a:t>
            </a:r>
            <a:endParaRPr lang="en-US" sz="1050" dirty="0"/>
          </a:p>
        </p:txBody>
      </p:sp>
      <p:sp>
        <p:nvSpPr>
          <p:cNvPr id="36" name="Text 2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18 / 42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美食品牌数字化工具与平台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从工具选型到技术落地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2705032" cy="133346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562061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内容创作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09585" y="1866853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Canva / 稿定设计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09585" y="205734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剪映 / CapCut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609585" y="224784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Midjourney / DALL·E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609585" y="243833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ChatGPT / Claude</a:t>
            </a:r>
            <a:endParaRPr lang="en-US" sz="9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617" y="1409665"/>
            <a:ext cx="2705032" cy="133346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467013" y="1562061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社媒管理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3467013" y="1866853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新榜 / 蝉妈妈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3467013" y="205734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飞瓜数据</a:t>
            </a:r>
            <a:endParaRPr lang="en-US" sz="900" dirty="0"/>
          </a:p>
        </p:txBody>
      </p:sp>
      <p:sp>
        <p:nvSpPr>
          <p:cNvPr id="16" name="Text 10"/>
          <p:cNvSpPr/>
          <p:nvPr/>
        </p:nvSpPr>
        <p:spPr>
          <a:xfrm>
            <a:off x="3467013" y="224784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微信公众平台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3467013" y="243833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千瓜数据</a:t>
            </a:r>
            <a:endParaRPr lang="en-US" sz="9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409665"/>
            <a:ext cx="2705032" cy="1333467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324442" y="1562061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私域运营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6324442" y="1866853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企业微信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6324442" y="205734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有赞 / 微盟</a:t>
            </a:r>
            <a:endParaRPr lang="en-US" sz="900" dirty="0"/>
          </a:p>
        </p:txBody>
      </p:sp>
      <p:sp>
        <p:nvSpPr>
          <p:cNvPr id="22" name="Text 15"/>
          <p:cNvSpPr/>
          <p:nvPr/>
        </p:nvSpPr>
        <p:spPr>
          <a:xfrm>
            <a:off x="6324442" y="224784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小鹅通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6324442" y="243833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微信社群</a:t>
            </a:r>
            <a:endParaRPr lang="en-US" sz="90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474" y="1409665"/>
            <a:ext cx="2705032" cy="1333467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9181870" y="1562061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数据分析</a:t>
            </a:r>
            <a:endParaRPr lang="en-US" sz="1200" dirty="0"/>
          </a:p>
        </p:txBody>
      </p:sp>
      <p:sp>
        <p:nvSpPr>
          <p:cNvPr id="26" name="Text 18"/>
          <p:cNvSpPr/>
          <p:nvPr/>
        </p:nvSpPr>
        <p:spPr>
          <a:xfrm>
            <a:off x="9181870" y="1866853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Google Analytics</a:t>
            </a:r>
            <a:endParaRPr lang="en-US" sz="900" dirty="0"/>
          </a:p>
        </p:txBody>
      </p:sp>
      <p:sp>
        <p:nvSpPr>
          <p:cNvPr id="27" name="Text 19"/>
          <p:cNvSpPr/>
          <p:nvPr/>
        </p:nvSpPr>
        <p:spPr>
          <a:xfrm>
            <a:off x="9181870" y="205734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神策数据</a:t>
            </a:r>
            <a:endParaRPr lang="en-US" sz="900" dirty="0"/>
          </a:p>
        </p:txBody>
      </p:sp>
      <p:sp>
        <p:nvSpPr>
          <p:cNvPr id="28" name="Text 20"/>
          <p:cNvSpPr/>
          <p:nvPr/>
        </p:nvSpPr>
        <p:spPr>
          <a:xfrm>
            <a:off x="9181870" y="224784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美团商家后台</a:t>
            </a:r>
            <a:endParaRPr lang="en-US" sz="900" dirty="0"/>
          </a:p>
        </p:txBody>
      </p:sp>
      <p:sp>
        <p:nvSpPr>
          <p:cNvPr id="29" name="Text 21"/>
          <p:cNvSpPr/>
          <p:nvPr/>
        </p:nvSpPr>
        <p:spPr>
          <a:xfrm>
            <a:off x="9181870" y="243833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抖音罗盘</a:t>
            </a:r>
            <a:endParaRPr lang="en-US" sz="900" dirty="0"/>
          </a:p>
        </p:txBody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971726"/>
            <a:ext cx="5524362" cy="1752556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647684" y="3162221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工具选型原则</a:t>
            </a:r>
            <a:endParaRPr lang="en-US" sz="1350" dirty="0"/>
          </a:p>
        </p:txBody>
      </p:sp>
      <p:sp>
        <p:nvSpPr>
          <p:cNvPr id="32" name="Text 23"/>
          <p:cNvSpPr/>
          <p:nvPr/>
        </p:nvSpPr>
        <p:spPr>
          <a:xfrm>
            <a:off x="647684" y="354321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匹配规模：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小微企业轻量工具 → 连锁品牌中台系统</a:t>
            </a:r>
            <a:endParaRPr lang="en-US" sz="1050" dirty="0"/>
          </a:p>
        </p:txBody>
      </p:sp>
      <p:sp>
        <p:nvSpPr>
          <p:cNvPr id="33" name="Text 24"/>
          <p:cNvSpPr/>
          <p:nvPr/>
        </p:nvSpPr>
        <p:spPr>
          <a:xfrm>
            <a:off x="647684" y="380990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数据打通：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工具间API对接，避免数据孤岛</a:t>
            </a:r>
            <a:endParaRPr lang="en-US" sz="1050" dirty="0"/>
          </a:p>
        </p:txBody>
      </p:sp>
      <p:sp>
        <p:nvSpPr>
          <p:cNvPr id="34" name="Text 25"/>
          <p:cNvSpPr/>
          <p:nvPr/>
        </p:nvSpPr>
        <p:spPr>
          <a:xfrm>
            <a:off x="647684" y="407659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易用性：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降低一线员工使用门槛</a:t>
            </a:r>
            <a:endParaRPr lang="en-US" sz="1050" dirty="0"/>
          </a:p>
        </p:txBody>
      </p:sp>
      <p:sp>
        <p:nvSpPr>
          <p:cNvPr id="35" name="Text 26"/>
          <p:cNvSpPr/>
          <p:nvPr/>
        </p:nvSpPr>
        <p:spPr>
          <a:xfrm>
            <a:off x="647684" y="434329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ROI导向：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每项工具需有明确效果衡量</a:t>
            </a:r>
            <a:endParaRPr lang="en-US" sz="1050" dirty="0"/>
          </a:p>
        </p:txBody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971726"/>
            <a:ext cx="5524362" cy="1752556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6400640" y="3162221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数字化成熟度进阶路径</a:t>
            </a:r>
            <a:endParaRPr lang="en-US" sz="1350" dirty="0"/>
          </a:p>
        </p:txBody>
      </p:sp>
      <p:pic>
        <p:nvPicPr>
          <p:cNvPr id="3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3543211"/>
            <a:ext cx="876278" cy="457189"/>
          </a:xfrm>
          <a:prstGeom prst="rect">
            <a:avLst/>
          </a:prstGeom>
        </p:spPr>
      </p:pic>
      <p:sp>
        <p:nvSpPr>
          <p:cNvPr id="39" name="Text 28"/>
          <p:cNvSpPr/>
          <p:nvPr/>
        </p:nvSpPr>
        <p:spPr>
          <a:xfrm>
            <a:off x="6629234" y="3619410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L1 基础</a:t>
            </a:r>
            <a:endParaRPr lang="en-US" sz="900" dirty="0"/>
          </a:p>
        </p:txBody>
      </p:sp>
      <p:sp>
        <p:nvSpPr>
          <p:cNvPr id="40" name="Text 29"/>
          <p:cNvSpPr/>
          <p:nvPr/>
        </p:nvSpPr>
        <p:spPr>
          <a:xfrm>
            <a:off x="6476838" y="3771806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线上信息可见</a:t>
            </a:r>
            <a:endParaRPr lang="en-US" sz="900" dirty="0"/>
          </a:p>
        </p:txBody>
      </p:sp>
      <p:sp>
        <p:nvSpPr>
          <p:cNvPr id="41" name="Text 30"/>
          <p:cNvSpPr/>
          <p:nvPr/>
        </p:nvSpPr>
        <p:spPr>
          <a:xfrm>
            <a:off x="7315017" y="3695608"/>
            <a:ext cx="12344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900" dirty="0"/>
          </a:p>
        </p:txBody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7413" y="3543211"/>
            <a:ext cx="876278" cy="457189"/>
          </a:xfrm>
          <a:prstGeom prst="rect">
            <a:avLst/>
          </a:prstGeom>
        </p:spPr>
      </p:pic>
      <p:sp>
        <p:nvSpPr>
          <p:cNvPr id="43" name="Text 31"/>
          <p:cNvSpPr/>
          <p:nvPr/>
        </p:nvSpPr>
        <p:spPr>
          <a:xfrm>
            <a:off x="7696008" y="3619410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L2 连接</a:t>
            </a:r>
            <a:endParaRPr lang="en-US" sz="900" dirty="0"/>
          </a:p>
        </p:txBody>
      </p:sp>
      <p:sp>
        <p:nvSpPr>
          <p:cNvPr id="44" name="Text 32"/>
          <p:cNvSpPr/>
          <p:nvPr/>
        </p:nvSpPr>
        <p:spPr>
          <a:xfrm>
            <a:off x="7543611" y="3771806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社媒账号运营</a:t>
            </a:r>
            <a:endParaRPr lang="en-US" sz="900" dirty="0"/>
          </a:p>
        </p:txBody>
      </p:sp>
      <p:sp>
        <p:nvSpPr>
          <p:cNvPr id="45" name="Text 33"/>
          <p:cNvSpPr/>
          <p:nvPr/>
        </p:nvSpPr>
        <p:spPr>
          <a:xfrm>
            <a:off x="8381790" y="3695608"/>
            <a:ext cx="12344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900" dirty="0"/>
          </a:p>
        </p:txBody>
      </p:sp>
      <p:pic>
        <p:nvPicPr>
          <p:cNvPr id="4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4187" y="3543211"/>
            <a:ext cx="876278" cy="457189"/>
          </a:xfrm>
          <a:prstGeom prst="rect">
            <a:avLst/>
          </a:prstGeom>
        </p:spPr>
      </p:pic>
      <p:sp>
        <p:nvSpPr>
          <p:cNvPr id="47" name="Text 34"/>
          <p:cNvSpPr/>
          <p:nvPr/>
        </p:nvSpPr>
        <p:spPr>
          <a:xfrm>
            <a:off x="8762781" y="3619410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L3 互动</a:t>
            </a:r>
            <a:endParaRPr lang="en-US" sz="900" dirty="0"/>
          </a:p>
        </p:txBody>
      </p:sp>
      <p:sp>
        <p:nvSpPr>
          <p:cNvPr id="48" name="Text 35"/>
          <p:cNvSpPr/>
          <p:nvPr/>
        </p:nvSpPr>
        <p:spPr>
          <a:xfrm>
            <a:off x="8610385" y="3771806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私域+直播</a:t>
            </a:r>
            <a:endParaRPr lang="en-US" sz="900" dirty="0"/>
          </a:p>
        </p:txBody>
      </p:sp>
      <p:sp>
        <p:nvSpPr>
          <p:cNvPr id="49" name="Text 36"/>
          <p:cNvSpPr/>
          <p:nvPr/>
        </p:nvSpPr>
        <p:spPr>
          <a:xfrm>
            <a:off x="9448564" y="3695608"/>
            <a:ext cx="12344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900" dirty="0"/>
          </a:p>
        </p:txBody>
      </p:sp>
      <p:pic>
        <p:nvPicPr>
          <p:cNvPr id="5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0960" y="3543211"/>
            <a:ext cx="876278" cy="457189"/>
          </a:xfrm>
          <a:prstGeom prst="rect">
            <a:avLst/>
          </a:prstGeom>
        </p:spPr>
      </p:pic>
      <p:sp>
        <p:nvSpPr>
          <p:cNvPr id="51" name="Text 37"/>
          <p:cNvSpPr/>
          <p:nvPr/>
        </p:nvSpPr>
        <p:spPr>
          <a:xfrm>
            <a:off x="9829554" y="3619410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L4 数据</a:t>
            </a:r>
            <a:endParaRPr lang="en-US" sz="900" dirty="0"/>
          </a:p>
        </p:txBody>
      </p:sp>
      <p:sp>
        <p:nvSpPr>
          <p:cNvPr id="52" name="Text 38"/>
          <p:cNvSpPr/>
          <p:nvPr/>
        </p:nvSpPr>
        <p:spPr>
          <a:xfrm>
            <a:off x="9677158" y="3771806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数据驱动决策</a:t>
            </a:r>
            <a:endParaRPr lang="en-US" sz="900" dirty="0"/>
          </a:p>
        </p:txBody>
      </p:sp>
      <p:sp>
        <p:nvSpPr>
          <p:cNvPr id="53" name="Text 39"/>
          <p:cNvSpPr/>
          <p:nvPr/>
        </p:nvSpPr>
        <p:spPr>
          <a:xfrm>
            <a:off x="10515337" y="3695608"/>
            <a:ext cx="12344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900" dirty="0"/>
          </a:p>
        </p:txBody>
      </p:sp>
      <p:pic>
        <p:nvPicPr>
          <p:cNvPr id="5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67733" y="3543211"/>
            <a:ext cx="876278" cy="457189"/>
          </a:xfrm>
          <a:prstGeom prst="rect">
            <a:avLst/>
          </a:prstGeom>
        </p:spPr>
      </p:pic>
      <p:sp>
        <p:nvSpPr>
          <p:cNvPr id="55" name="Text 40"/>
          <p:cNvSpPr/>
          <p:nvPr/>
        </p:nvSpPr>
        <p:spPr>
          <a:xfrm>
            <a:off x="10896328" y="3619410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L5 智能</a:t>
            </a:r>
            <a:endParaRPr lang="en-US" sz="900" dirty="0"/>
          </a:p>
        </p:txBody>
      </p:sp>
      <p:sp>
        <p:nvSpPr>
          <p:cNvPr id="56" name="Text 41"/>
          <p:cNvSpPr/>
          <p:nvPr/>
        </p:nvSpPr>
        <p:spPr>
          <a:xfrm>
            <a:off x="10743931" y="3771806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AI全链路</a:t>
            </a:r>
            <a:endParaRPr lang="en-US" sz="900" dirty="0"/>
          </a:p>
        </p:txBody>
      </p:sp>
      <p:sp>
        <p:nvSpPr>
          <p:cNvPr id="57" name="Text 4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19 / 42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安顺美食品牌数字化案例集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从案例中学习方法论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638259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647784"/>
            <a:ext cx="171446" cy="171446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895328" y="1628734"/>
            <a:ext cx="1723601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案例一：轿子山破酥包</a:t>
            </a:r>
            <a:endParaRPr lang="en-US" sz="1350" dirty="0"/>
          </a:p>
        </p:txBody>
      </p:sp>
      <p:sp>
        <p:nvSpPr>
          <p:cNvPr id="9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背景：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安顺地方传统小吃，三代传承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647684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短视频展示"千层酥皮"制作过程+达人探店</a:t>
            </a:r>
            <a:endParaRPr lang="en-US" sz="1050" dirty="0"/>
          </a:p>
        </p:txBody>
      </p:sp>
      <p:sp>
        <p:nvSpPr>
          <p:cNvPr id="11" name="Text 5"/>
          <p:cNvSpPr/>
          <p:nvPr/>
        </p:nvSpPr>
        <p:spPr>
          <a:xfrm>
            <a:off x="647684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社交媒体"自来水"传播，抖音话题播放量破亿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647684" y="266693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极致产品力是传播基础，视觉化内容天然适合社交传播</a:t>
            </a:r>
            <a:endParaRPr lang="en-US" sz="10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200320"/>
            <a:ext cx="5524362" cy="1638259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3438439"/>
            <a:ext cx="171446" cy="171446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95328" y="3419390"/>
            <a:ext cx="1723601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案例二：夺夺粉品牌化</a:t>
            </a:r>
            <a:endParaRPr lang="en-US" sz="1350" dirty="0"/>
          </a:p>
        </p:txBody>
      </p:sp>
      <p:sp>
        <p:nvSpPr>
          <p:cNvPr id="16" name="Text 8"/>
          <p:cNvSpPr/>
          <p:nvPr/>
        </p:nvSpPr>
        <p:spPr>
          <a:xfrm>
            <a:off x="647684" y="377180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背景：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安顺街头小吃代表，独特名称自带传播力</a:t>
            </a:r>
            <a:endParaRPr lang="en-US" sz="1050" dirty="0"/>
          </a:p>
        </p:txBody>
      </p:sp>
      <p:sp>
        <p:nvSpPr>
          <p:cNvPr id="17" name="Text 9"/>
          <p:cNvSpPr/>
          <p:nvPr/>
        </p:nvSpPr>
        <p:spPr>
          <a:xfrm>
            <a:off x="647684" y="400040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必吃榜上榜+连锁化运营+品牌IP打造</a:t>
            </a:r>
            <a:endParaRPr lang="en-US" sz="1050" dirty="0"/>
          </a:p>
        </p:txBody>
      </p:sp>
      <p:sp>
        <p:nvSpPr>
          <p:cNvPr id="18" name="Text 10"/>
          <p:cNvSpPr/>
          <p:nvPr/>
        </p:nvSpPr>
        <p:spPr>
          <a:xfrm>
            <a:off x="647684" y="422899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从地方小吃升级为全国认知美食品牌</a:t>
            </a:r>
            <a:endParaRPr lang="en-US" sz="1050" dirty="0"/>
          </a:p>
        </p:txBody>
      </p:sp>
      <p:sp>
        <p:nvSpPr>
          <p:cNvPr id="19" name="Text 11"/>
          <p:cNvSpPr/>
          <p:nvPr/>
        </p:nvSpPr>
        <p:spPr>
          <a:xfrm>
            <a:off x="647684" y="445758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单品突破+榜单背书+标准化复制</a:t>
            </a:r>
            <a:endParaRPr lang="en-US" sz="105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409665"/>
            <a:ext cx="5524362" cy="1638259"/>
          </a:xfrm>
          <a:prstGeom prst="rect">
            <a:avLst/>
          </a:prstGeom>
        </p:spPr>
      </p:pic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1647784"/>
            <a:ext cx="171446" cy="171446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648284" y="1628734"/>
            <a:ext cx="2066493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案例三：裹卷的数字化突围</a:t>
            </a:r>
            <a:endParaRPr lang="en-US" sz="1350" dirty="0"/>
          </a:p>
        </p:txBody>
      </p:sp>
      <p:sp>
        <p:nvSpPr>
          <p:cNvPr id="23" name="Text 13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背景：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安顺特色小吃，米皮包裹多种馅料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6400640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小红书种草+制作过程可视化+DIY体验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6400640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成为安顺"小吃过街调"的代表符号</a:t>
            </a:r>
            <a:endParaRPr lang="en-US" sz="1050" dirty="0"/>
          </a:p>
        </p:txBody>
      </p:sp>
      <p:sp>
        <p:nvSpPr>
          <p:cNvPr id="26" name="Text 16"/>
          <p:cNvSpPr/>
          <p:nvPr/>
        </p:nvSpPr>
        <p:spPr>
          <a:xfrm>
            <a:off x="6400640" y="266693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互动体验内容+市井文化赋能</a:t>
            </a:r>
            <a:endParaRPr lang="en-US" sz="1050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200320"/>
            <a:ext cx="5524362" cy="2019250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6438739" y="3390815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可复制的方法论</a:t>
            </a:r>
            <a:endParaRPr lang="en-US" sz="1350" dirty="0"/>
          </a:p>
        </p:txBody>
      </p:sp>
      <p:sp>
        <p:nvSpPr>
          <p:cNvPr id="29" name="Text 18"/>
          <p:cNvSpPr/>
          <p:nvPr/>
        </p:nvSpPr>
        <p:spPr>
          <a:xfrm>
            <a:off x="6438739" y="3771806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 挖掘产品独特基因（口味/工艺/故事）</a:t>
            </a:r>
            <a:endParaRPr lang="en-US" sz="1050" dirty="0"/>
          </a:p>
        </p:txBody>
      </p:sp>
      <p:sp>
        <p:nvSpPr>
          <p:cNvPr id="30" name="Text 19"/>
          <p:cNvSpPr/>
          <p:nvPr/>
        </p:nvSpPr>
        <p:spPr>
          <a:xfrm>
            <a:off x="6438739" y="4038499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② 视觉化内容生产（短视频/图片优先）</a:t>
            </a:r>
            <a:endParaRPr lang="en-US" sz="1050" dirty="0"/>
          </a:p>
        </p:txBody>
      </p:sp>
      <p:sp>
        <p:nvSpPr>
          <p:cNvPr id="31" name="Text 20"/>
          <p:cNvSpPr/>
          <p:nvPr/>
        </p:nvSpPr>
        <p:spPr>
          <a:xfrm>
            <a:off x="6438739" y="4305192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③ 社交平台矩阵运营（抖音+小红书+点评）</a:t>
            </a:r>
            <a:endParaRPr lang="en-US" sz="1050" dirty="0"/>
          </a:p>
        </p:txBody>
      </p:sp>
      <p:sp>
        <p:nvSpPr>
          <p:cNvPr id="32" name="Text 21"/>
          <p:cNvSpPr/>
          <p:nvPr/>
        </p:nvSpPr>
        <p:spPr>
          <a:xfrm>
            <a:off x="6438739" y="4571886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④ 权威榜单背书（必吃榜/非遗/老字号）</a:t>
            </a:r>
            <a:endParaRPr lang="en-US" sz="1050" dirty="0"/>
          </a:p>
        </p:txBody>
      </p:sp>
      <p:sp>
        <p:nvSpPr>
          <p:cNvPr id="33" name="Text 22"/>
          <p:cNvSpPr/>
          <p:nvPr/>
        </p:nvSpPr>
        <p:spPr>
          <a:xfrm>
            <a:off x="6438739" y="4838579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⑤ 从单品到品牌到IP的升级路径</a:t>
            </a:r>
            <a:endParaRPr lang="en-US" sz="1050" dirty="0"/>
          </a:p>
        </p:txBody>
      </p:sp>
      <p:sp>
        <p:nvSpPr>
          <p:cNvPr id="34" name="Text 23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 / 42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附录A：安顺美食术语表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核心概念标准化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99057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562061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屯堡菜系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09585" y="1866853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明初"调北征南"时期江淮将士带入黔中的饮食体系，经600年与本地食材融合形成的独特菜系。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093" y="1409665"/>
            <a:ext cx="3657509" cy="99057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419490" y="1562061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小吃过街调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4419490" y="1866853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安顺独有的街头饮食方式，以数十种小吃为载体，边走边吃的市井美食文化现象。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998" y="1409665"/>
            <a:ext cx="3657509" cy="99057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8229394" y="1562061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夺夺粉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8229394" y="1866853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安顺标志性小吃，以米浆制成，搭配酸汤与多种蘸料，"夺"字取方言"抢着吃"之意。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552636"/>
            <a:ext cx="3657509" cy="99057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09585" y="2705032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屯堡八大碗</a:t>
            </a:r>
            <a:endParaRPr lang="en-US" sz="1200" dirty="0"/>
          </a:p>
        </p:txBody>
      </p:sp>
      <p:sp>
        <p:nvSpPr>
          <p:cNvPr id="17" name="Text 9"/>
          <p:cNvSpPr/>
          <p:nvPr/>
        </p:nvSpPr>
        <p:spPr>
          <a:xfrm>
            <a:off x="609585" y="3009825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屯堡宴席代表，八道主菜象征"八仙过海"，是屯堡饮食文化的集大成者。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093" y="2552636"/>
            <a:ext cx="3657509" cy="990575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4419490" y="2705032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裹卷</a:t>
            </a:r>
            <a:endParaRPr lang="en-US" sz="1200" dirty="0"/>
          </a:p>
        </p:txBody>
      </p:sp>
      <p:sp>
        <p:nvSpPr>
          <p:cNvPr id="20" name="Text 11"/>
          <p:cNvSpPr/>
          <p:nvPr/>
        </p:nvSpPr>
        <p:spPr>
          <a:xfrm>
            <a:off x="4419490" y="3009825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以米皮包裹多种馅料（海带、豆芽、酸萝卜等），搭配糊辣椒蘸水的地方特色小吃。</a:t>
            </a:r>
            <a:endParaRPr lang="en-US" sz="10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6998" y="2552636"/>
            <a:ext cx="3657509" cy="990575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8229394" y="2705032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破酥包</a:t>
            </a:r>
            <a:endParaRPr lang="en-US" sz="1200" dirty="0"/>
          </a:p>
        </p:txBody>
      </p:sp>
      <p:sp>
        <p:nvSpPr>
          <p:cNvPr id="23" name="Text 13"/>
          <p:cNvSpPr/>
          <p:nvPr/>
        </p:nvSpPr>
        <p:spPr>
          <a:xfrm>
            <a:off x="8229394" y="3009825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以"千层酥皮"著称的传统面点，轿子山破酥包为安顺代表品牌，皮薄馅大层次分明。</a:t>
            </a:r>
            <a:endParaRPr lang="en-US" sz="105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695608"/>
            <a:ext cx="3657509" cy="990575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609585" y="3848004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鸡辣子</a:t>
            </a:r>
            <a:endParaRPr lang="en-US" sz="1200" dirty="0"/>
          </a:p>
        </p:txBody>
      </p:sp>
      <p:sp>
        <p:nvSpPr>
          <p:cNvPr id="26" name="Text 15"/>
          <p:cNvSpPr/>
          <p:nvPr/>
        </p:nvSpPr>
        <p:spPr>
          <a:xfrm>
            <a:off x="609585" y="4152796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屯堡传统菜品，鸡肉与辣椒焖制而成，是屯堡军屯饮食文化的典型代表。</a:t>
            </a:r>
            <a:endParaRPr lang="en-US" sz="1050" dirty="0"/>
          </a:p>
        </p:txBody>
      </p:sp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7093" y="3695608"/>
            <a:ext cx="3657509" cy="990575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4419490" y="3848004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糟辣椒</a:t>
            </a:r>
            <a:endParaRPr lang="en-US" sz="1200" dirty="0"/>
          </a:p>
        </p:txBody>
      </p:sp>
      <p:sp>
        <p:nvSpPr>
          <p:cNvPr id="29" name="Text 17"/>
          <p:cNvSpPr/>
          <p:nvPr/>
        </p:nvSpPr>
        <p:spPr>
          <a:xfrm>
            <a:off x="4419490" y="4152796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贵州特色调味品，用鲜辣椒与姜蒜发酵而成，是安顺酸辣味型的核心调味元素。</a:t>
            </a:r>
            <a:endParaRPr lang="en-US" sz="105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76998" y="3695608"/>
            <a:ext cx="3657509" cy="990575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8229394" y="3848004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过街调</a:t>
            </a:r>
            <a:endParaRPr lang="en-US" sz="1200" dirty="0"/>
          </a:p>
        </p:txBody>
      </p:sp>
      <p:sp>
        <p:nvSpPr>
          <p:cNvPr id="32" name="Text 19"/>
          <p:cNvSpPr/>
          <p:nvPr/>
        </p:nvSpPr>
        <p:spPr>
          <a:xfrm>
            <a:off x="8229394" y="4152796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"小吃过街调"的简称，指在安顺街头巷尾边走边品尝各类小吃的饮食方式。</a:t>
            </a:r>
            <a:endParaRPr lang="en-US" sz="1050" dirty="0"/>
          </a:p>
        </p:txBody>
      </p:sp>
      <p:sp>
        <p:nvSpPr>
          <p:cNvPr id="33" name="Text 2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21 / 42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附录B：安顺美食地图与核心品类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按图索骥 · 寻味安顺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20974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地理分区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981150"/>
            <a:ext cx="914377" cy="22859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23882" y="2019250"/>
            <a:ext cx="77112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安顺古城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1676358" y="2000200"/>
            <a:ext cx="21141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顾府街·宋官巷·儒林路，小吃密集区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85943"/>
            <a:ext cx="914377" cy="22859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723882" y="2324042"/>
            <a:ext cx="77112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平坝区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1676358" y="2304992"/>
            <a:ext cx="15331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屯堡菜系核心区·天龙屯堡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90735"/>
            <a:ext cx="914377" cy="22859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23882" y="2628834"/>
            <a:ext cx="77112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西秀区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1676358" y="2609785"/>
            <a:ext cx="139975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旧州古镇·鸡辣子发源地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95528"/>
            <a:ext cx="914377" cy="228594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723882" y="2933627"/>
            <a:ext cx="77112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黄果树区域</a:t>
            </a:r>
            <a:endParaRPr lang="en-US" sz="900" dirty="0"/>
          </a:p>
        </p:txBody>
      </p:sp>
      <p:sp>
        <p:nvSpPr>
          <p:cNvPr id="19" name="Text 10"/>
          <p:cNvSpPr/>
          <p:nvPr/>
        </p:nvSpPr>
        <p:spPr>
          <a:xfrm>
            <a:off x="1676358" y="2914577"/>
            <a:ext cx="139975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旅游美食带·布依族美食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4" y="3200320"/>
            <a:ext cx="914377" cy="228594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723882" y="3238419"/>
            <a:ext cx="77112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镇宁县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1676358" y="3219370"/>
            <a:ext cx="139975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苗族酸汤鱼·五色花米饭</a:t>
            </a:r>
            <a:endParaRPr lang="en-US" sz="105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771806"/>
            <a:ext cx="5524362" cy="1638259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647684" y="3962301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四季时令美食</a:t>
            </a:r>
            <a:endParaRPr lang="en-US" sz="1350" dirty="0"/>
          </a:p>
        </p:txBody>
      </p:sp>
      <p:sp>
        <p:nvSpPr>
          <p:cNvPr id="25" name="Text 14"/>
          <p:cNvSpPr/>
          <p:nvPr/>
        </p:nvSpPr>
        <p:spPr>
          <a:xfrm>
            <a:off x="647684" y="434329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🌱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清明粑 · 蕨菜 · 春笋系列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647684" y="457188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☀️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夏：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水晶凉粉 · 剪粉 · 冰粉</a:t>
            </a:r>
            <a:endParaRPr lang="en-US" sz="1050" dirty="0"/>
          </a:p>
        </p:txBody>
      </p:sp>
      <p:sp>
        <p:nvSpPr>
          <p:cNvPr id="27" name="Text 16"/>
          <p:cNvSpPr/>
          <p:nvPr/>
        </p:nvSpPr>
        <p:spPr>
          <a:xfrm>
            <a:off x="647684" y="480048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🍂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屯堡丰收宴 · 糍粑 · 腊味</a:t>
            </a:r>
            <a:endParaRPr lang="en-US" sz="1050" dirty="0"/>
          </a:p>
        </p:txBody>
      </p:sp>
      <p:sp>
        <p:nvSpPr>
          <p:cNvPr id="28" name="Text 17"/>
          <p:cNvSpPr/>
          <p:nvPr/>
        </p:nvSpPr>
        <p:spPr>
          <a:xfrm>
            <a:off x="647684" y="502907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❄️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冬：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杀猪饭 · 火锅 · 腊肉香肠</a:t>
            </a:r>
            <a:endParaRPr lang="en-US" sz="1050" dirty="0"/>
          </a:p>
        </p:txBody>
      </p:sp>
      <p:pic>
        <p:nvPicPr>
          <p:cNvPr id="2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1409665"/>
            <a:ext cx="5524362" cy="4000400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必吃榜推荐清单</a:t>
            </a:r>
            <a:endParaRPr lang="en-US" sz="1350" dirty="0"/>
          </a:p>
        </p:txBody>
      </p:sp>
      <p:sp>
        <p:nvSpPr>
          <p:cNvPr id="31" name="Text 19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屯堡菜系：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屯堡八大碗 · 鸡辣子 · 血豆腐 · 糟辣椒炒肉 · 腊肉香肠</a:t>
            </a:r>
            <a:endParaRPr lang="en-US" sz="1050" dirty="0"/>
          </a:p>
        </p:txBody>
      </p:sp>
      <p:sp>
        <p:nvSpPr>
          <p:cNvPr id="32" name="Text 20"/>
          <p:cNvSpPr/>
          <p:nvPr/>
        </p:nvSpPr>
        <p:spPr>
          <a:xfrm>
            <a:off x="6400640" y="228594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安顺小吃：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夺夺粉 · 裹卷 · 破酥包 · 冲冲糕 · 荞酥 · 油炸粑稀饭 · 小锅凉粉</a:t>
            </a:r>
            <a:endParaRPr lang="en-US" sz="1050" dirty="0"/>
          </a:p>
        </p:txBody>
      </p:sp>
      <p:sp>
        <p:nvSpPr>
          <p:cNvPr id="33" name="Text 21"/>
          <p:cNvSpPr/>
          <p:nvPr/>
        </p:nvSpPr>
        <p:spPr>
          <a:xfrm>
            <a:off x="6400640" y="259073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伴手礼：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波波糖 · 牛肉干 · 蜡染布艺 · 屯堡茶叶 · 糟辣椒</a:t>
            </a:r>
            <a:endParaRPr lang="en-US" sz="1050" dirty="0"/>
          </a:p>
        </p:txBody>
      </p:sp>
      <p:sp>
        <p:nvSpPr>
          <p:cNvPr id="34" name="Text 2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22 / 42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附录E：课程教学大纲与实验方案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48学时 · 理论与实践融合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63825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课程基本信息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课程名称：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安顺美食旅游与品牌数字化传播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适用对象：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数字文旅/旅游管理本科三、四年级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总学时：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48学时（理论32 + 实验16）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66693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学分：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3学分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200320"/>
            <a:ext cx="5524362" cy="118107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7684" y="3390815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教学目标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7684" y="377180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知识目标：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系统掌握安顺美食文化、美食旅游理论、品牌数字化传播方法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7684" y="400040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能力目标：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能独立完成美食旅游产品设计、品牌定位方案、数字传播策划</a:t>
            </a:r>
            <a:endParaRPr lang="en-US" sz="10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409665"/>
            <a:ext cx="5524362" cy="297172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实验项目（4项 × 4学时）</a:t>
            </a:r>
            <a:endParaRPr lang="en-US" sz="1350" dirty="0"/>
          </a:p>
        </p:txBody>
      </p:sp>
      <p:sp>
        <p:nvSpPr>
          <p:cNvPr id="18" name="Text 11"/>
          <p:cNvSpPr/>
          <p:nvPr/>
        </p:nvSpPr>
        <p:spPr>
          <a:xfrm>
            <a:off x="6400640" y="1990675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实验一：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934027" y="1990675"/>
            <a:ext cx="200934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安顺美食旅游资源调研与价值评估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6400640" y="2171646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实地走访+品类分析+价值评估报告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6400640" y="2447864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实验二：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6934027" y="2447864"/>
            <a:ext cx="161882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美食品牌定位与IP设计方案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6400640" y="2628834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品牌定位画布+IP角色设计+故事脚本</a:t>
            </a:r>
            <a:endParaRPr lang="en-US" sz="900" dirty="0"/>
          </a:p>
        </p:txBody>
      </p:sp>
      <p:sp>
        <p:nvSpPr>
          <p:cNvPr id="24" name="Text 17"/>
          <p:cNvSpPr/>
          <p:nvPr/>
        </p:nvSpPr>
        <p:spPr>
          <a:xfrm>
            <a:off x="6400640" y="290505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实验三：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6934027" y="2905052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短视频与直播营销实战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6400640" y="3086023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拍摄探店视频+模拟直播+数据分析</a:t>
            </a:r>
            <a:endParaRPr lang="en-US" sz="900" dirty="0"/>
          </a:p>
        </p:txBody>
      </p:sp>
      <p:sp>
        <p:nvSpPr>
          <p:cNvPr id="27" name="Text 20"/>
          <p:cNvSpPr/>
          <p:nvPr/>
        </p:nvSpPr>
        <p:spPr>
          <a:xfrm>
            <a:off x="6400640" y="3362241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实验四：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6934027" y="3362241"/>
            <a:ext cx="174265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美食品牌数字化传播全案策划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6400640" y="3543211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整合营销方案+预算分配+效果预估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6400640" y="3809905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考核方式：平时30% + 实验30% + 期末40%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23 / 42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附录F：美食品牌数字化实训项目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项目驱动 · 实战赋能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40966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实训项目一：安顺美食品牌诊断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选取1个安顺美食品牌，完成品牌数字化现状诊断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品牌诊断报告（含SWOT、数字化成熟度评估）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品牌分析 · 数据采集 · 竞品对标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971726"/>
            <a:ext cx="5524362" cy="140966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47684" y="3162221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实训项目二：美食短视频创作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647684" y="354321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为指定安顺美食拍摄并制作3条短视频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47684" y="377180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短视频成片 + 投放策略 + 数据复盘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7684" y="400040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拍摄剪辑 · 脚本创作 · 数据分析</a:t>
            </a:r>
            <a:endParaRPr lang="en-US" sz="10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409665"/>
            <a:ext cx="5524362" cy="140966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实训项目三：品牌数字化传播全案</a:t>
            </a:r>
            <a:endParaRPr lang="en-US" sz="1350" dirty="0"/>
          </a:p>
        </p:txBody>
      </p:sp>
      <p:sp>
        <p:nvSpPr>
          <p:cNvPr id="18" name="Text 11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为安顺美食品牌制定年度数字传播规划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400640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传播策划案（含内容日历+预算+KPI）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6400640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策略规划 · 预算管理 · 效果预估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2971726"/>
            <a:ext cx="5524362" cy="1409665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400640" y="3162221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实训项目四：美食直播实战</a:t>
            </a:r>
            <a:endParaRPr lang="en-US" sz="1350" dirty="0"/>
          </a:p>
        </p:txBody>
      </p:sp>
      <p:sp>
        <p:nvSpPr>
          <p:cNvPr id="23" name="Text 15"/>
          <p:cNvSpPr/>
          <p:nvPr/>
        </p:nvSpPr>
        <p:spPr>
          <a:xfrm>
            <a:off x="6400640" y="354321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策划并执行一场美食主题直播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6400640" y="377180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直播策划书 + 直播执行 + 复盘报告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6400640" y="400040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直播策划 · 控场能力 · 转化运营</a:t>
            </a:r>
            <a:endParaRPr lang="en-US" sz="105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4609985"/>
            <a:ext cx="11277318" cy="1066773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47684" y="4800480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实训评价量规</a:t>
            </a:r>
            <a:endParaRPr lang="en-US" sz="1350" dirty="0"/>
          </a:p>
        </p:txBody>
      </p:sp>
      <p:sp>
        <p:nvSpPr>
          <p:cNvPr id="28" name="Text 19"/>
          <p:cNvSpPr/>
          <p:nvPr/>
        </p:nvSpPr>
        <p:spPr>
          <a:xfrm>
            <a:off x="647684" y="5181470"/>
            <a:ext cx="213316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创意性 25%</a:t>
            </a:r>
            <a:endParaRPr lang="en-US" sz="900" dirty="0"/>
          </a:p>
        </p:txBody>
      </p:sp>
      <p:sp>
        <p:nvSpPr>
          <p:cNvPr id="29" name="Text 20"/>
          <p:cNvSpPr/>
          <p:nvPr/>
        </p:nvSpPr>
        <p:spPr>
          <a:xfrm>
            <a:off x="2847904" y="5181470"/>
            <a:ext cx="213316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完整性 25%</a:t>
            </a:r>
            <a:endParaRPr lang="en-US" sz="900" dirty="0"/>
          </a:p>
        </p:txBody>
      </p:sp>
      <p:sp>
        <p:nvSpPr>
          <p:cNvPr id="30" name="Text 21"/>
          <p:cNvSpPr/>
          <p:nvPr/>
        </p:nvSpPr>
        <p:spPr>
          <a:xfrm>
            <a:off x="5038599" y="5181470"/>
            <a:ext cx="213316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专业性 20%</a:t>
            </a:r>
            <a:endParaRPr lang="en-US" sz="900" dirty="0"/>
          </a:p>
        </p:txBody>
      </p:sp>
      <p:sp>
        <p:nvSpPr>
          <p:cNvPr id="31" name="Text 22"/>
          <p:cNvSpPr/>
          <p:nvPr/>
        </p:nvSpPr>
        <p:spPr>
          <a:xfrm>
            <a:off x="7238819" y="5181470"/>
            <a:ext cx="213316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可行性 20%</a:t>
            </a:r>
            <a:endParaRPr lang="en-US" sz="900" dirty="0"/>
          </a:p>
        </p:txBody>
      </p:sp>
      <p:sp>
        <p:nvSpPr>
          <p:cNvPr id="32" name="Text 23"/>
          <p:cNvSpPr/>
          <p:nvPr/>
        </p:nvSpPr>
        <p:spPr>
          <a:xfrm>
            <a:off x="9429514" y="5181470"/>
            <a:ext cx="213316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展示力 10%</a:t>
            </a:r>
            <a:endParaRPr lang="en-US" sz="900" dirty="0"/>
          </a:p>
        </p:txBody>
      </p:sp>
      <p:sp>
        <p:nvSpPr>
          <p:cNvPr id="33" name="Text 2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24 / 42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社区参与与共益模式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社区共建 · 利益共享 · 可持续发展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41919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社区参与的意义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65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美食旅游的核心资源——食材、技艺、文化——根植于社区。社区居民是美食文化的创造者和传承者，也是美食旅游体验的提供者。只有将社区纳入美食旅游的价值链，才能实现真正的可持续发展。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981250"/>
            <a:ext cx="5524362" cy="1752556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7684" y="317174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共益模式框架</a:t>
            </a:r>
            <a:endParaRPr lang="en-US" sz="1350" dirty="0"/>
          </a:p>
        </p:txBody>
      </p:sp>
      <p:sp>
        <p:nvSpPr>
          <p:cNvPr id="11" name="Text 5"/>
          <p:cNvSpPr/>
          <p:nvPr/>
        </p:nvSpPr>
        <p:spPr>
          <a:xfrm>
            <a:off x="647684" y="355273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经济共益：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本地采购+利润分享+就业优先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647684" y="38194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文化共益：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技艺传承基金+非遗保护+文化教育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647684" y="408612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环境共益：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绿色食材+低碳运营+生态保护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47684" y="435281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治理共益：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社区议事机制+多方利益协调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409665"/>
            <a:ext cx="5524362" cy="332414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安顺社区参与实践</a:t>
            </a:r>
            <a:endParaRPr lang="en-US" sz="1350" dirty="0"/>
          </a:p>
        </p:txBody>
      </p:sp>
      <p:sp>
        <p:nvSpPr>
          <p:cNvPr id="17" name="Text 10"/>
          <p:cNvSpPr/>
          <p:nvPr/>
        </p:nvSpPr>
        <p:spPr>
          <a:xfrm>
            <a:off x="6400640" y="1981150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屯堡村寨合作社：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村民以食材、手艺、房屋入股，共建美食体验项目，按贡献分配收益。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6400640" y="2476438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美食匠人培养计划：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老匠人带徒传艺，政府补贴+市场收益双保障，解决传承断层问题。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400640" y="297172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社区美食节：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以村寨为单位举办特色美食活动，收益反哺社区基础设施建设。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6400640" y="3276518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女性赋能项目：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培训社区女性从事美食制作、电商直播、民宿经营等，提升经济参与度。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25 / 42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美食旅游产品定价与盈利模式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差异化定价 · 多元收入 · 可持续盈利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308602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产品分层定价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981150"/>
            <a:ext cx="3276518" cy="723882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019250" y="2066873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入门体验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723882" y="2247844"/>
            <a:ext cx="313326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半日美食walk</a:t>
            </a:r>
            <a:endParaRPr lang="en-US" sz="1050" dirty="0"/>
          </a:p>
        </p:txBody>
      </p:sp>
      <p:sp>
        <p:nvSpPr>
          <p:cNvPr id="11" name="Text 5"/>
          <p:cNvSpPr/>
          <p:nvPr/>
        </p:nvSpPr>
        <p:spPr>
          <a:xfrm>
            <a:off x="723882" y="2438339"/>
            <a:ext cx="313326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¥128-198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781230"/>
            <a:ext cx="3276518" cy="723882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2019250" y="2866953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标准产品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723882" y="3047924"/>
            <a:ext cx="313326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一日美食深度游</a:t>
            </a:r>
            <a:endParaRPr lang="en-US" sz="1050" dirty="0"/>
          </a:p>
        </p:txBody>
      </p:sp>
      <p:sp>
        <p:nvSpPr>
          <p:cNvPr id="15" name="Text 8"/>
          <p:cNvSpPr/>
          <p:nvPr/>
        </p:nvSpPr>
        <p:spPr>
          <a:xfrm>
            <a:off x="723882" y="3238419"/>
            <a:ext cx="313326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¥398-598</a:t>
            </a:r>
            <a:endParaRPr lang="en-US" sz="105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3581310"/>
            <a:ext cx="3276518" cy="723882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2019250" y="3667033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高端定制</a:t>
            </a:r>
            <a:endParaRPr lang="en-US" sz="1050" dirty="0"/>
          </a:p>
        </p:txBody>
      </p:sp>
      <p:sp>
        <p:nvSpPr>
          <p:cNvPr id="18" name="Text 10"/>
          <p:cNvSpPr/>
          <p:nvPr/>
        </p:nvSpPr>
        <p:spPr>
          <a:xfrm>
            <a:off x="723882" y="3848004"/>
            <a:ext cx="313326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两日屯堡美食之旅</a:t>
            </a:r>
            <a:endParaRPr lang="en-US" sz="1050" dirty="0"/>
          </a:p>
        </p:txBody>
      </p:sp>
      <p:sp>
        <p:nvSpPr>
          <p:cNvPr id="19" name="Text 11"/>
          <p:cNvSpPr/>
          <p:nvPr/>
        </p:nvSpPr>
        <p:spPr>
          <a:xfrm>
            <a:off x="723882" y="4038499"/>
            <a:ext cx="313326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¥1280-1980</a:t>
            </a:r>
            <a:endParaRPr lang="en-US" sz="105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093" y="1409665"/>
            <a:ext cx="3657509" cy="3086023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4457589" y="160016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收入来源矩阵</a:t>
            </a:r>
            <a:endParaRPr lang="en-US" sz="135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7589" y="2009725"/>
            <a:ext cx="152396" cy="133347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4686183" y="1990675"/>
            <a:ext cx="143785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旅游产品销售收入 40%</a:t>
            </a:r>
            <a:endParaRPr lang="en-US" sz="105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7589" y="2276418"/>
            <a:ext cx="152396" cy="133347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4686183" y="2257369"/>
            <a:ext cx="117116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餐饮消费分成 25%</a:t>
            </a:r>
            <a:endParaRPr lang="en-US" sz="1050" dirty="0"/>
          </a:p>
        </p:txBody>
      </p:sp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7589" y="2543111"/>
            <a:ext cx="133347" cy="133347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4667133" y="2524062"/>
            <a:ext cx="123783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伴手礼/衍生品 15%</a:t>
            </a:r>
            <a:endParaRPr lang="en-US" sz="105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57589" y="2809805"/>
            <a:ext cx="171446" cy="133347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4705232" y="2790755"/>
            <a:ext cx="123783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体验工坊/课程 10%</a:t>
            </a:r>
            <a:endParaRPr lang="en-US" sz="1050" dirty="0"/>
          </a:p>
        </p:txBody>
      </p:sp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589" y="3076498"/>
            <a:ext cx="171446" cy="133347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4705232" y="3057449"/>
            <a:ext cx="123783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品牌合作/广告 10%</a:t>
            </a:r>
            <a:endParaRPr lang="en-US" sz="1050" dirty="0"/>
          </a:p>
        </p:txBody>
      </p:sp>
      <p:pic>
        <p:nvPicPr>
          <p:cNvPr id="3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76998" y="1409665"/>
            <a:ext cx="3657509" cy="3086023"/>
          </a:xfrm>
          <a:prstGeom prst="rect">
            <a:avLst/>
          </a:prstGeom>
        </p:spPr>
      </p:pic>
      <p:sp>
        <p:nvSpPr>
          <p:cNvPr id="33" name="Text 18"/>
          <p:cNvSpPr/>
          <p:nvPr/>
        </p:nvSpPr>
        <p:spPr>
          <a:xfrm>
            <a:off x="8267493" y="160016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盈利关键指标</a:t>
            </a:r>
            <a:endParaRPr lang="en-US" sz="1350" dirty="0"/>
          </a:p>
        </p:txBody>
      </p:sp>
      <p:sp>
        <p:nvSpPr>
          <p:cNvPr id="34" name="Text 19"/>
          <p:cNvSpPr/>
          <p:nvPr/>
        </p:nvSpPr>
        <p:spPr>
          <a:xfrm>
            <a:off x="8267493" y="1981150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毛利率：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目标 45-55%</a:t>
            </a:r>
            <a:endParaRPr lang="en-US" sz="1050" dirty="0"/>
          </a:p>
        </p:txBody>
      </p:sp>
      <p:sp>
        <p:nvSpPr>
          <p:cNvPr id="35" name="Text 20"/>
          <p:cNvSpPr/>
          <p:nvPr/>
        </p:nvSpPr>
        <p:spPr>
          <a:xfrm>
            <a:off x="8267493" y="2247844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客单价：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年均增长 10-15%</a:t>
            </a:r>
            <a:endParaRPr lang="en-US" sz="1050" dirty="0"/>
          </a:p>
        </p:txBody>
      </p:sp>
      <p:sp>
        <p:nvSpPr>
          <p:cNvPr id="36" name="Text 21"/>
          <p:cNvSpPr/>
          <p:nvPr/>
        </p:nvSpPr>
        <p:spPr>
          <a:xfrm>
            <a:off x="8267493" y="2514537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复购率：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目标 ≥ 25%</a:t>
            </a:r>
            <a:endParaRPr lang="en-US" sz="1050" dirty="0"/>
          </a:p>
        </p:txBody>
      </p:sp>
      <p:sp>
        <p:nvSpPr>
          <p:cNvPr id="37" name="Text 22"/>
          <p:cNvSpPr/>
          <p:nvPr/>
        </p:nvSpPr>
        <p:spPr>
          <a:xfrm>
            <a:off x="8267493" y="2781230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口碑推荐率：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目标 ≥ 40%</a:t>
            </a:r>
            <a:endParaRPr lang="en-US" sz="1050" dirty="0"/>
          </a:p>
        </p:txBody>
      </p:sp>
      <p:sp>
        <p:nvSpPr>
          <p:cNvPr id="38" name="Text 23"/>
          <p:cNvSpPr/>
          <p:nvPr/>
        </p:nvSpPr>
        <p:spPr>
          <a:xfrm>
            <a:off x="8267493" y="3047924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投资回收期：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18-24个月</a:t>
            </a:r>
            <a:endParaRPr lang="en-US" sz="1050" dirty="0"/>
          </a:p>
        </p:txBody>
      </p:sp>
      <p:pic>
        <p:nvPicPr>
          <p:cNvPr id="3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189" y="4724282"/>
            <a:ext cx="11277318" cy="1257269"/>
          </a:xfrm>
          <a:prstGeom prst="rect">
            <a:avLst/>
          </a:prstGeom>
        </p:spPr>
      </p:pic>
      <p:sp>
        <p:nvSpPr>
          <p:cNvPr id="40" name="Text 24"/>
          <p:cNvSpPr/>
          <p:nvPr/>
        </p:nvSpPr>
        <p:spPr>
          <a:xfrm>
            <a:off x="647684" y="4914777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成本控制要点</a:t>
            </a:r>
            <a:endParaRPr lang="en-US" sz="1350" dirty="0"/>
          </a:p>
        </p:txBody>
      </p:sp>
      <p:sp>
        <p:nvSpPr>
          <p:cNvPr id="41" name="Text 25"/>
          <p:cNvSpPr/>
          <p:nvPr/>
        </p:nvSpPr>
        <p:spPr>
          <a:xfrm>
            <a:off x="1704932" y="530529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食材成本</a:t>
            </a:r>
            <a:endParaRPr lang="en-US" sz="1050" dirty="0"/>
          </a:p>
        </p:txBody>
      </p:sp>
      <p:sp>
        <p:nvSpPr>
          <p:cNvPr id="42" name="Text 26"/>
          <p:cNvSpPr/>
          <p:nvPr/>
        </p:nvSpPr>
        <p:spPr>
          <a:xfrm>
            <a:off x="1685883" y="5486263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本地化采购</a:t>
            </a:r>
            <a:endParaRPr lang="en-US" sz="900" dirty="0"/>
          </a:p>
        </p:txBody>
      </p:sp>
      <p:sp>
        <p:nvSpPr>
          <p:cNvPr id="43" name="Text 27"/>
          <p:cNvSpPr/>
          <p:nvPr/>
        </p:nvSpPr>
        <p:spPr>
          <a:xfrm>
            <a:off x="1628734" y="5638659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季节菜单调整</a:t>
            </a:r>
            <a:endParaRPr lang="en-US" sz="900" dirty="0"/>
          </a:p>
        </p:txBody>
      </p:sp>
      <p:sp>
        <p:nvSpPr>
          <p:cNvPr id="44" name="Text 28"/>
          <p:cNvSpPr/>
          <p:nvPr/>
        </p:nvSpPr>
        <p:spPr>
          <a:xfrm>
            <a:off x="4457589" y="530529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人力成本</a:t>
            </a:r>
            <a:endParaRPr lang="en-US" sz="1050" dirty="0"/>
          </a:p>
        </p:txBody>
      </p:sp>
      <p:sp>
        <p:nvSpPr>
          <p:cNvPr id="45" name="Text 29"/>
          <p:cNvSpPr/>
          <p:nvPr/>
        </p:nvSpPr>
        <p:spPr>
          <a:xfrm>
            <a:off x="4495688" y="5486263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社区用工</a:t>
            </a:r>
            <a:endParaRPr lang="en-US" sz="900" dirty="0"/>
          </a:p>
        </p:txBody>
      </p:sp>
      <p:sp>
        <p:nvSpPr>
          <p:cNvPr id="46" name="Text 30"/>
          <p:cNvSpPr/>
          <p:nvPr/>
        </p:nvSpPr>
        <p:spPr>
          <a:xfrm>
            <a:off x="4495688" y="563865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灵活排班</a:t>
            </a:r>
            <a:endParaRPr lang="en-US" sz="900" dirty="0"/>
          </a:p>
        </p:txBody>
      </p:sp>
      <p:sp>
        <p:nvSpPr>
          <p:cNvPr id="47" name="Text 31"/>
          <p:cNvSpPr/>
          <p:nvPr/>
        </p:nvSpPr>
        <p:spPr>
          <a:xfrm>
            <a:off x="7210245" y="530529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营销成本</a:t>
            </a:r>
            <a:endParaRPr lang="en-US" sz="1050" dirty="0"/>
          </a:p>
        </p:txBody>
      </p:sp>
      <p:sp>
        <p:nvSpPr>
          <p:cNvPr id="48" name="Text 32"/>
          <p:cNvSpPr/>
          <p:nvPr/>
        </p:nvSpPr>
        <p:spPr>
          <a:xfrm>
            <a:off x="7134047" y="5486263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内容营销为主</a:t>
            </a:r>
            <a:endParaRPr lang="en-US" sz="900" dirty="0"/>
          </a:p>
        </p:txBody>
      </p:sp>
      <p:sp>
        <p:nvSpPr>
          <p:cNvPr id="49" name="Text 33"/>
          <p:cNvSpPr/>
          <p:nvPr/>
        </p:nvSpPr>
        <p:spPr>
          <a:xfrm>
            <a:off x="7019750" y="5638659"/>
            <a:ext cx="923521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达人合作替代广告</a:t>
            </a:r>
            <a:endParaRPr lang="en-US" sz="900" dirty="0"/>
          </a:p>
        </p:txBody>
      </p:sp>
      <p:sp>
        <p:nvSpPr>
          <p:cNvPr id="50" name="Text 34"/>
          <p:cNvSpPr/>
          <p:nvPr/>
        </p:nvSpPr>
        <p:spPr>
          <a:xfrm>
            <a:off x="9962901" y="530529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运营成本</a:t>
            </a:r>
            <a:endParaRPr lang="en-US" sz="1050" dirty="0"/>
          </a:p>
        </p:txBody>
      </p:sp>
      <p:sp>
        <p:nvSpPr>
          <p:cNvPr id="51" name="Text 35"/>
          <p:cNvSpPr/>
          <p:nvPr/>
        </p:nvSpPr>
        <p:spPr>
          <a:xfrm>
            <a:off x="9943851" y="5486263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数字化工具</a:t>
            </a:r>
            <a:endParaRPr lang="en-US" sz="900" dirty="0"/>
          </a:p>
        </p:txBody>
      </p:sp>
      <p:sp>
        <p:nvSpPr>
          <p:cNvPr id="52" name="Text 36"/>
          <p:cNvSpPr/>
          <p:nvPr/>
        </p:nvSpPr>
        <p:spPr>
          <a:xfrm>
            <a:off x="10001000" y="563865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提升效率</a:t>
            </a:r>
            <a:endParaRPr lang="en-US" sz="900" dirty="0"/>
          </a:p>
        </p:txBody>
      </p:sp>
      <p:sp>
        <p:nvSpPr>
          <p:cNvPr id="53" name="Text 37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26 / 42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美食品牌数字传播效果评估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量化效果 · 持续优化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17164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传播效果三层评估模型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认知层：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曝光量 · 到达率 · 搜索指数 · 品牌提及量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476438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A580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态度层：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好感度 · 推荐意愿 · NPS净推荐值 · 品牌联想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971726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A8A0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行为层：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到店转化率 · 团购核销率 · 复购率 · 客单价提升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核心监测指标</a:t>
            </a:r>
            <a:endParaRPr lang="en-US" sz="13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2009725"/>
            <a:ext cx="152396" cy="13334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629234" y="1990675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内容指标：</a:t>
            </a:r>
            <a:endParaRPr lang="en-US" sz="1050" dirty="0"/>
          </a:p>
        </p:txBody>
      </p:sp>
      <p:sp>
        <p:nvSpPr>
          <p:cNvPr id="15" name="Text 8"/>
          <p:cNvSpPr/>
          <p:nvPr/>
        </p:nvSpPr>
        <p:spPr>
          <a:xfrm>
            <a:off x="7295968" y="1990675"/>
            <a:ext cx="203791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播放量 · 完播率 · 互动率 · 分享率</a:t>
            </a:r>
            <a:endParaRPr lang="en-US" sz="105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2276418"/>
            <a:ext cx="133347" cy="133347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610185" y="2257369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搜索指标：</a:t>
            </a:r>
            <a:endParaRPr lang="en-US" sz="1050" dirty="0"/>
          </a:p>
        </p:txBody>
      </p:sp>
      <p:sp>
        <p:nvSpPr>
          <p:cNvPr id="18" name="Text 10"/>
          <p:cNvSpPr/>
          <p:nvPr/>
        </p:nvSpPr>
        <p:spPr>
          <a:xfrm>
            <a:off x="7276918" y="2257369"/>
            <a:ext cx="216174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百度指数 · 抖音搜索量 · 点评搜索量</a:t>
            </a:r>
            <a:endParaRPr lang="en-US" sz="105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640" y="2543111"/>
            <a:ext cx="152396" cy="133347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6629234" y="2524062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转化指标：</a:t>
            </a:r>
            <a:endParaRPr lang="en-US" sz="1050" dirty="0"/>
          </a:p>
        </p:txBody>
      </p:sp>
      <p:sp>
        <p:nvSpPr>
          <p:cNvPr id="21" name="Text 12"/>
          <p:cNvSpPr/>
          <p:nvPr/>
        </p:nvSpPr>
        <p:spPr>
          <a:xfrm>
            <a:off x="7295968" y="2524062"/>
            <a:ext cx="189504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团购订单 · 到店人数 · 收入增长</a:t>
            </a:r>
            <a:endParaRPr lang="en-US" sz="105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2809805"/>
            <a:ext cx="171446" cy="133347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6648284" y="2790755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口碑指标：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7315017" y="2790755"/>
            <a:ext cx="176170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好评率 · 差评率 · 主动推荐率</a:t>
            </a:r>
            <a:endParaRPr lang="en-US" sz="105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314617"/>
            <a:ext cx="5524362" cy="1104872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6438739" y="3505112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ROI计算框架</a:t>
            </a:r>
            <a:endParaRPr lang="en-US" sz="1350" dirty="0"/>
          </a:p>
        </p:txBody>
      </p:sp>
      <p:sp>
        <p:nvSpPr>
          <p:cNvPr id="27" name="Text 16"/>
          <p:cNvSpPr/>
          <p:nvPr/>
        </p:nvSpPr>
        <p:spPr>
          <a:xfrm>
            <a:off x="6438739" y="3848004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数字传播ROI =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(传播带来的增量收入 - 传播投入成本) / 传播投入成本 × 100%</a:t>
            </a:r>
            <a:endParaRPr lang="en-US" sz="1050" dirty="0"/>
          </a:p>
        </p:txBody>
      </p:sp>
      <p:sp>
        <p:nvSpPr>
          <p:cNvPr id="28" name="Text 17"/>
          <p:cNvSpPr/>
          <p:nvPr/>
        </p:nvSpPr>
        <p:spPr>
          <a:xfrm>
            <a:off x="6438739" y="4076598"/>
            <a:ext cx="511441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含直接转化ROI + 品牌资产增值（长期指标）</a:t>
            </a:r>
            <a:endParaRPr lang="en-US" sz="900" dirty="0"/>
          </a:p>
        </p:txBody>
      </p:sp>
      <p:sp>
        <p:nvSpPr>
          <p:cNvPr id="29" name="Text 18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27 / 42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附录G：安顺美食旅游发展大事记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铭记关键节点 · 展望未来征途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1409665"/>
            <a:ext cx="19050" cy="4190895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854" y="1409665"/>
            <a:ext cx="2971726" cy="571486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2943151" y="1523962"/>
            <a:ext cx="275227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1381年（明洪武十四年）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2943151" y="1714457"/>
            <a:ext cx="275227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"调北征南"，三十万大军屯田黔中，屯堡饮食文化肇始</a:t>
            </a:r>
            <a:endParaRPr lang="en-US" sz="9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2133547"/>
            <a:ext cx="3543211" cy="57148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514937" y="2247844"/>
            <a:ext cx="33237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2000年代</a:t>
            </a:r>
            <a:endParaRPr lang="en-US" sz="1050" dirty="0"/>
          </a:p>
        </p:txBody>
      </p:sp>
      <p:sp>
        <p:nvSpPr>
          <p:cNvPr id="12" name="Text 5"/>
          <p:cNvSpPr/>
          <p:nvPr/>
        </p:nvSpPr>
        <p:spPr>
          <a:xfrm>
            <a:off x="6514937" y="2438339"/>
            <a:ext cx="332376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安顺美食开始获得省级非遗认定，夺夺粉、破酥包等品类崭露头角</a:t>
            </a:r>
            <a:endParaRPr lang="en-US" sz="90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0260" y="2857429"/>
            <a:ext cx="3200320" cy="571486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714557" y="2971726"/>
            <a:ext cx="29808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2015年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2714557" y="3162221"/>
            <a:ext cx="29808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"安顺小吃过街调"概念提出，美食旅游进入系统化发展阶段</a:t>
            </a:r>
            <a:endParaRPr lang="en-US" sz="9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640" y="3581310"/>
            <a:ext cx="2971726" cy="571486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514937" y="3695608"/>
            <a:ext cx="275227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2018-2020年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6514937" y="3886103"/>
            <a:ext cx="275227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大众点评必吃榜多家安顺餐厅上榜，社交媒体传播爆发</a:t>
            </a:r>
            <a:endParaRPr lang="en-US" sz="90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3627" y="4305192"/>
            <a:ext cx="2857429" cy="571486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3047924" y="4419490"/>
            <a:ext cx="263797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2023-2024年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3047924" y="4609985"/>
            <a:ext cx="263797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数字文旅战略推动，美食品牌数字化传播进入快车道</a:t>
            </a:r>
            <a:endParaRPr lang="en-US" sz="90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5029074"/>
            <a:ext cx="3086023" cy="571486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514937" y="5143371"/>
            <a:ext cx="28665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2025年 →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6514937" y="5333867"/>
            <a:ext cx="286657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构建"安顺味道"统一品牌，迈向全国知名美食旅游目的地</a:t>
            </a:r>
            <a:endParaRPr lang="en-US" sz="900" dirty="0"/>
          </a:p>
        </p:txBody>
      </p:sp>
      <p:sp>
        <p:nvSpPr>
          <p:cNvPr id="25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28 / 42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屯堡文化与美食深度关联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六百年的味道传承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41919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屯堡文化的历史基因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65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洪武年间"调北征南"后，三十万江淮将士在安顺屯田戍边，形成了独特的屯堡文化。这些来自江南、湖广的军人及家属，将家乡的饮食习俗带入黔中，与本地山地食材碰撞融合，经过六百年演化，形成了独具特色的屯堡饮食体系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981250"/>
            <a:ext cx="5524362" cy="1638259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7684" y="317174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屯堡饮食的文化符号</a:t>
            </a:r>
            <a:endParaRPr lang="en-US" sz="1350" dirty="0"/>
          </a:p>
        </p:txBody>
      </p:sp>
      <p:sp>
        <p:nvSpPr>
          <p:cNvPr id="11" name="Text 5"/>
          <p:cNvSpPr/>
          <p:nvPr/>
        </p:nvSpPr>
        <p:spPr>
          <a:xfrm>
            <a:off x="647684" y="355273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🏰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军屯遗风：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重油重色、善用腌制保存技艺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647684" y="37813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🌾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江淮底蕴：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讲究刀工火候、烹饪精细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647684" y="400992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🌶️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黔中融合：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融入酸辣元素、取材本地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47684" y="423851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📜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仪式传承：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宴席规制、节日食俗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409665"/>
            <a:ext cx="5524362" cy="320984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从屯堡文化到美食品牌</a:t>
            </a:r>
            <a:endParaRPr lang="en-US" sz="1350" dirty="0"/>
          </a:p>
        </p:txBody>
      </p:sp>
      <p:sp>
        <p:nvSpPr>
          <p:cNvPr id="17" name="Text 10"/>
          <p:cNvSpPr/>
          <p:nvPr/>
        </p:nvSpPr>
        <p:spPr>
          <a:xfrm>
            <a:off x="6400640" y="1981150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文化溯源：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屯堡饮食是"活的文物"，每种菜品背后都有历史故事可讲，这是品牌差异化的核心资源。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6400640" y="2476438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品牌叙事：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"六百年大明烟火"的主定位，将时间厚度转化为品牌资产，构建不可复制的竞争壁垒。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400640" y="2971726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体验转化：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屯堡村寨美食集群将文化体验与美食消费融合，天龙屯堡、旧州古镇等成为核心载体。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6400640" y="346701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数字化传承：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用数字技术记录屯堡饮食技艺，AI辅助传统技艺的保存与传播。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29 / 42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美食旅游客群画像与需求洞察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精准定位 · 分层运营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2705032" cy="152396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562061"/>
            <a:ext cx="240938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👨‍👩‍👧‍👦</a:t>
            </a:r>
            <a:endParaRPr lang="en-US" sz="2250" dirty="0"/>
          </a:p>
        </p:txBody>
      </p:sp>
      <p:sp>
        <p:nvSpPr>
          <p:cNvPr id="8" name="Text 3"/>
          <p:cNvSpPr/>
          <p:nvPr/>
        </p:nvSpPr>
        <p:spPr>
          <a:xfrm>
            <a:off x="609585" y="2019250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家庭亲子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1466813" y="2324042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安全卫生优先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1466813" y="2476438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互动体验需求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1466813" y="2628834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适口性要求高</a:t>
            </a:r>
            <a:endParaRPr lang="en-US" sz="9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617" y="1409665"/>
            <a:ext cx="2705032" cy="152396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467013" y="1562061"/>
            <a:ext cx="240938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📸</a:t>
            </a:r>
            <a:endParaRPr lang="en-US" sz="2250" dirty="0"/>
          </a:p>
        </p:txBody>
      </p:sp>
      <p:sp>
        <p:nvSpPr>
          <p:cNvPr id="14" name="Text 8"/>
          <p:cNvSpPr/>
          <p:nvPr/>
        </p:nvSpPr>
        <p:spPr>
          <a:xfrm>
            <a:off x="3467013" y="2019250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Z世代打卡族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4324242" y="2324042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视觉出片第一</a:t>
            </a:r>
            <a:endParaRPr lang="en-US" sz="900" dirty="0"/>
          </a:p>
        </p:txBody>
      </p:sp>
      <p:sp>
        <p:nvSpPr>
          <p:cNvPr id="16" name="Text 10"/>
          <p:cNvSpPr/>
          <p:nvPr/>
        </p:nvSpPr>
        <p:spPr>
          <a:xfrm>
            <a:off x="4324242" y="2476438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社交分享驱动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4324242" y="2628834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追求新奇体验</a:t>
            </a:r>
            <a:endParaRPr lang="en-US" sz="9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409665"/>
            <a:ext cx="2705032" cy="152396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324442" y="1562061"/>
            <a:ext cx="240938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🍷</a:t>
            </a:r>
            <a:endParaRPr lang="en-US" sz="2250" dirty="0"/>
          </a:p>
        </p:txBody>
      </p:sp>
      <p:sp>
        <p:nvSpPr>
          <p:cNvPr id="20" name="Text 13"/>
          <p:cNvSpPr/>
          <p:nvPr/>
        </p:nvSpPr>
        <p:spPr>
          <a:xfrm>
            <a:off x="6324442" y="2019250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美食老饕</a:t>
            </a:r>
            <a:endParaRPr lang="en-US" sz="1200" dirty="0"/>
          </a:p>
        </p:txBody>
      </p:sp>
      <p:sp>
        <p:nvSpPr>
          <p:cNvPr id="21" name="Text 14"/>
          <p:cNvSpPr/>
          <p:nvPr/>
        </p:nvSpPr>
        <p:spPr>
          <a:xfrm>
            <a:off x="7181670" y="2324042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地道本真为核</a:t>
            </a:r>
            <a:endParaRPr lang="en-US" sz="900" dirty="0"/>
          </a:p>
        </p:txBody>
      </p:sp>
      <p:sp>
        <p:nvSpPr>
          <p:cNvPr id="22" name="Text 15"/>
          <p:cNvSpPr/>
          <p:nvPr/>
        </p:nvSpPr>
        <p:spPr>
          <a:xfrm>
            <a:off x="7181670" y="2476438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深度文化探究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7238819" y="2628834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高消费意愿</a:t>
            </a:r>
            <a:endParaRPr lang="en-US" sz="90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474" y="1409665"/>
            <a:ext cx="2705032" cy="1523962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9181870" y="1562061"/>
            <a:ext cx="240938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💼</a:t>
            </a:r>
            <a:endParaRPr lang="en-US" sz="2250" dirty="0"/>
          </a:p>
        </p:txBody>
      </p:sp>
      <p:sp>
        <p:nvSpPr>
          <p:cNvPr id="26" name="Text 18"/>
          <p:cNvSpPr/>
          <p:nvPr/>
        </p:nvSpPr>
        <p:spPr>
          <a:xfrm>
            <a:off x="9181870" y="2019250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商务团建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10039099" y="2324042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品质服务优先</a:t>
            </a:r>
            <a:endParaRPr lang="en-US" sz="900" dirty="0"/>
          </a:p>
        </p:txBody>
      </p:sp>
      <p:sp>
        <p:nvSpPr>
          <p:cNvPr id="28" name="Text 20"/>
          <p:cNvSpPr/>
          <p:nvPr/>
        </p:nvSpPr>
        <p:spPr>
          <a:xfrm>
            <a:off x="10039099" y="2476438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私密空间需求</a:t>
            </a:r>
            <a:endParaRPr lang="en-US" sz="900" dirty="0"/>
          </a:p>
        </p:txBody>
      </p:sp>
      <p:sp>
        <p:nvSpPr>
          <p:cNvPr id="29" name="Text 21"/>
          <p:cNvSpPr/>
          <p:nvPr/>
        </p:nvSpPr>
        <p:spPr>
          <a:xfrm>
            <a:off x="10096248" y="2628834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定制化体验</a:t>
            </a:r>
            <a:endParaRPr lang="en-US" sz="900" dirty="0"/>
          </a:p>
        </p:txBody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162221"/>
            <a:ext cx="5524362" cy="1638259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647684" y="335271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核心客源地</a:t>
            </a:r>
            <a:endParaRPr lang="en-US" sz="1350" dirty="0"/>
          </a:p>
        </p:txBody>
      </p:sp>
      <p:sp>
        <p:nvSpPr>
          <p:cNvPr id="32" name="Text 23"/>
          <p:cNvSpPr/>
          <p:nvPr/>
        </p:nvSpPr>
        <p:spPr>
          <a:xfrm>
            <a:off x="647684" y="373370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一级市场（占比60%）：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贵阳、遵义等省内城市</a:t>
            </a:r>
            <a:endParaRPr lang="en-US" sz="1050" dirty="0"/>
          </a:p>
        </p:txBody>
      </p:sp>
      <p:sp>
        <p:nvSpPr>
          <p:cNvPr id="33" name="Text 24"/>
          <p:cNvSpPr/>
          <p:nvPr/>
        </p:nvSpPr>
        <p:spPr>
          <a:xfrm>
            <a:off x="647684" y="396230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二级市场（占比25%）：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成都、重庆、昆明等周边省会</a:t>
            </a:r>
            <a:endParaRPr lang="en-US" sz="1050" dirty="0"/>
          </a:p>
        </p:txBody>
      </p:sp>
      <p:sp>
        <p:nvSpPr>
          <p:cNvPr id="34" name="Text 25"/>
          <p:cNvSpPr/>
          <p:nvPr/>
        </p:nvSpPr>
        <p:spPr>
          <a:xfrm>
            <a:off x="647684" y="419089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三级市场（占比15%）：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北上广深及全国远程游客</a:t>
            </a:r>
            <a:endParaRPr lang="en-US" sz="1050" dirty="0"/>
          </a:p>
        </p:txBody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3162221"/>
            <a:ext cx="5524362" cy="1638259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6400640" y="335271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关键决策因素</a:t>
            </a:r>
            <a:endParaRPr lang="en-US" sz="1350" dirty="0"/>
          </a:p>
        </p:txBody>
      </p:sp>
      <p:sp>
        <p:nvSpPr>
          <p:cNvPr id="37" name="Text 27"/>
          <p:cNvSpPr/>
          <p:nvPr/>
        </p:nvSpPr>
        <p:spPr>
          <a:xfrm>
            <a:off x="6400640" y="373370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 社交媒体口碑/必吃榜推荐 42%</a:t>
            </a:r>
            <a:endParaRPr lang="en-US" sz="1050" dirty="0"/>
          </a:p>
        </p:txBody>
      </p:sp>
      <p:sp>
        <p:nvSpPr>
          <p:cNvPr id="38" name="Text 28"/>
          <p:cNvSpPr/>
          <p:nvPr/>
        </p:nvSpPr>
        <p:spPr>
          <a:xfrm>
            <a:off x="6400640" y="396230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② 朋友推荐/熟人种草 28%</a:t>
            </a:r>
            <a:endParaRPr lang="en-US" sz="1050" dirty="0"/>
          </a:p>
        </p:txBody>
      </p:sp>
      <p:sp>
        <p:nvSpPr>
          <p:cNvPr id="39" name="Text 29"/>
          <p:cNvSpPr/>
          <p:nvPr/>
        </p:nvSpPr>
        <p:spPr>
          <a:xfrm>
            <a:off x="6400640" y="419089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③ 旅游攻略/美食纪录片 18%</a:t>
            </a:r>
            <a:endParaRPr lang="en-US" sz="1050" dirty="0"/>
          </a:p>
        </p:txBody>
      </p:sp>
      <p:sp>
        <p:nvSpPr>
          <p:cNvPr id="40" name="Text 30"/>
          <p:cNvSpPr/>
          <p:nvPr/>
        </p:nvSpPr>
        <p:spPr>
          <a:xfrm>
            <a:off x="6400640" y="441949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④ 随机发现/路过 12%</a:t>
            </a:r>
            <a:endParaRPr lang="en-US" sz="1050" dirty="0"/>
          </a:p>
        </p:txBody>
      </p:sp>
      <p:sp>
        <p:nvSpPr>
          <p:cNvPr id="41" name="Text 3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30 / 42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跨区域美食品牌比较研究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成都 · 长沙 · 顺德 · 日本 · 意大利 · 泰国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106677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562061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成都模式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09585" y="1866853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路径：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952476" y="1866853"/>
            <a:ext cx="13521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城市品牌+"美食之都"名片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609585" y="2019250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关键：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952476" y="2019250"/>
            <a:ext cx="1799799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川菜博物馆+国际美食节+烹饪学校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609585" y="2171646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952476" y="2171646"/>
            <a:ext cx="195219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城市级顶层设计，美食与城市深度绑定</a:t>
            </a:r>
            <a:endParaRPr lang="en-US" sz="9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093" y="1409665"/>
            <a:ext cx="3657509" cy="106677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419490" y="1562061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长沙模式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4419490" y="1866853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路径：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4762381" y="1866853"/>
            <a:ext cx="124736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超级单品引爆+网红城市</a:t>
            </a:r>
            <a:endParaRPr lang="en-US" sz="900" dirty="0"/>
          </a:p>
        </p:txBody>
      </p:sp>
      <p:sp>
        <p:nvSpPr>
          <p:cNvPr id="18" name="Text 12"/>
          <p:cNvSpPr/>
          <p:nvPr/>
        </p:nvSpPr>
        <p:spPr>
          <a:xfrm>
            <a:off x="4419490" y="2019250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关键：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4762381" y="2019250"/>
            <a:ext cx="1685502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超级文和友+茶颜悦色+社交媒体</a:t>
            </a:r>
            <a:endParaRPr lang="en-US" sz="900" dirty="0"/>
          </a:p>
        </p:txBody>
      </p:sp>
      <p:sp>
        <p:nvSpPr>
          <p:cNvPr id="20" name="Text 14"/>
          <p:cNvSpPr/>
          <p:nvPr/>
        </p:nvSpPr>
        <p:spPr>
          <a:xfrm>
            <a:off x="4419490" y="2171646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4762381" y="2171646"/>
            <a:ext cx="183789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打造现象级消费场景，社交传播驱动</a:t>
            </a:r>
            <a:endParaRPr lang="en-US" sz="90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998" y="1409665"/>
            <a:ext cx="3657509" cy="1066773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229394" y="1562061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顺德模式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8229394" y="1866853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路径：</a:t>
            </a:r>
            <a:endParaRPr lang="en-US" sz="900" dirty="0"/>
          </a:p>
        </p:txBody>
      </p:sp>
      <p:sp>
        <p:nvSpPr>
          <p:cNvPr id="25" name="Text 18"/>
          <p:cNvSpPr/>
          <p:nvPr/>
        </p:nvSpPr>
        <p:spPr>
          <a:xfrm>
            <a:off x="8572286" y="1866853"/>
            <a:ext cx="15807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国际权威认证+"世界美食之都"</a:t>
            </a:r>
            <a:endParaRPr lang="en-US" sz="900" dirty="0"/>
          </a:p>
        </p:txBody>
      </p:sp>
      <p:sp>
        <p:nvSpPr>
          <p:cNvPr id="26" name="Text 19"/>
          <p:cNvSpPr/>
          <p:nvPr/>
        </p:nvSpPr>
        <p:spPr>
          <a:xfrm>
            <a:off x="8229394" y="2019250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关键：</a:t>
            </a:r>
            <a:endParaRPr lang="en-US" sz="900" dirty="0"/>
          </a:p>
        </p:txBody>
      </p:sp>
      <p:sp>
        <p:nvSpPr>
          <p:cNvPr id="27" name="Text 20"/>
          <p:cNvSpPr/>
          <p:nvPr/>
        </p:nvSpPr>
        <p:spPr>
          <a:xfrm>
            <a:off x="8572286" y="2019250"/>
            <a:ext cx="1399759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UNESCO认证+寻味顺德IP</a:t>
            </a:r>
            <a:endParaRPr lang="en-US" sz="900" dirty="0"/>
          </a:p>
        </p:txBody>
      </p:sp>
      <p:sp>
        <p:nvSpPr>
          <p:cNvPr id="28" name="Text 21"/>
          <p:cNvSpPr/>
          <p:nvPr/>
        </p:nvSpPr>
        <p:spPr>
          <a:xfrm>
            <a:off x="8229394" y="2171646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8572286" y="2171646"/>
            <a:ext cx="15902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权威背书+纪录片内容深度种草</a:t>
            </a:r>
            <a:endParaRPr lang="en-US" sz="900" dirty="0"/>
          </a:p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628834"/>
            <a:ext cx="3657509" cy="1066773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09585" y="2781230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日本经验</a:t>
            </a:r>
            <a:endParaRPr lang="en-US" sz="1200" dirty="0"/>
          </a:p>
        </p:txBody>
      </p:sp>
      <p:sp>
        <p:nvSpPr>
          <p:cNvPr id="32" name="Text 24"/>
          <p:cNvSpPr/>
          <p:nvPr/>
        </p:nvSpPr>
        <p:spPr>
          <a:xfrm>
            <a:off x="609585" y="3086023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路径：</a:t>
            </a:r>
            <a:endParaRPr lang="en-US" sz="900" dirty="0"/>
          </a:p>
        </p:txBody>
      </p:sp>
      <p:sp>
        <p:nvSpPr>
          <p:cNvPr id="33" name="Text 25"/>
          <p:cNvSpPr/>
          <p:nvPr/>
        </p:nvSpPr>
        <p:spPr>
          <a:xfrm>
            <a:off x="952476" y="3086023"/>
            <a:ext cx="16283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和食UNESCO非遗+地方食文化</a:t>
            </a:r>
            <a:endParaRPr lang="en-US" sz="900" dirty="0"/>
          </a:p>
        </p:txBody>
      </p:sp>
      <p:sp>
        <p:nvSpPr>
          <p:cNvPr id="34" name="Text 26"/>
          <p:cNvSpPr/>
          <p:nvPr/>
        </p:nvSpPr>
        <p:spPr>
          <a:xfrm>
            <a:off x="609585" y="3238419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关键：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952476" y="3238419"/>
            <a:ext cx="1685502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米其林+地域品牌认证+职人精神</a:t>
            </a:r>
            <a:endParaRPr lang="en-US" sz="900" dirty="0"/>
          </a:p>
        </p:txBody>
      </p:sp>
      <p:sp>
        <p:nvSpPr>
          <p:cNvPr id="36" name="Text 28"/>
          <p:cNvSpPr/>
          <p:nvPr/>
        </p:nvSpPr>
        <p:spPr>
          <a:xfrm>
            <a:off x="609585" y="3390815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endParaRPr lang="en-US" sz="900" dirty="0"/>
          </a:p>
        </p:txBody>
      </p:sp>
      <p:sp>
        <p:nvSpPr>
          <p:cNvPr id="37" name="Text 29"/>
          <p:cNvSpPr/>
          <p:nvPr/>
        </p:nvSpPr>
        <p:spPr>
          <a:xfrm>
            <a:off x="952476" y="3390815"/>
            <a:ext cx="1685502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极致产品+文化仪式感+国际标准</a:t>
            </a:r>
            <a:endParaRPr lang="en-US" sz="900" dirty="0"/>
          </a:p>
        </p:txBody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093" y="2628834"/>
            <a:ext cx="3657509" cy="1066773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4419490" y="2781230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意大利经验</a:t>
            </a:r>
            <a:endParaRPr lang="en-US" sz="1200" dirty="0"/>
          </a:p>
        </p:txBody>
      </p:sp>
      <p:sp>
        <p:nvSpPr>
          <p:cNvPr id="40" name="Text 31"/>
          <p:cNvSpPr/>
          <p:nvPr/>
        </p:nvSpPr>
        <p:spPr>
          <a:xfrm>
            <a:off x="4419490" y="3086023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路径：</a:t>
            </a:r>
            <a:endParaRPr lang="en-US" sz="900" dirty="0"/>
          </a:p>
        </p:txBody>
      </p:sp>
      <p:sp>
        <p:nvSpPr>
          <p:cNvPr id="41" name="Text 32"/>
          <p:cNvSpPr/>
          <p:nvPr/>
        </p:nvSpPr>
        <p:spPr>
          <a:xfrm>
            <a:off x="4762381" y="3086023"/>
            <a:ext cx="124736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慢食运动+产区认证体系</a:t>
            </a:r>
            <a:endParaRPr lang="en-US" sz="900" dirty="0"/>
          </a:p>
        </p:txBody>
      </p:sp>
      <p:sp>
        <p:nvSpPr>
          <p:cNvPr id="42" name="Text 33"/>
          <p:cNvSpPr/>
          <p:nvPr/>
        </p:nvSpPr>
        <p:spPr>
          <a:xfrm>
            <a:off x="4419490" y="3238419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关键：</a:t>
            </a:r>
            <a:endParaRPr lang="en-US" sz="900" dirty="0"/>
          </a:p>
        </p:txBody>
      </p:sp>
      <p:sp>
        <p:nvSpPr>
          <p:cNvPr id="43" name="Text 34"/>
          <p:cNvSpPr/>
          <p:nvPr/>
        </p:nvSpPr>
        <p:spPr>
          <a:xfrm>
            <a:off x="4762381" y="3238419"/>
            <a:ext cx="1485482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DOC认证+美食谷+农旅融合</a:t>
            </a:r>
            <a:endParaRPr lang="en-US" sz="900" dirty="0"/>
          </a:p>
        </p:txBody>
      </p:sp>
      <p:sp>
        <p:nvSpPr>
          <p:cNvPr id="44" name="Text 35"/>
          <p:cNvSpPr/>
          <p:nvPr/>
        </p:nvSpPr>
        <p:spPr>
          <a:xfrm>
            <a:off x="4419490" y="3390815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endParaRPr lang="en-US" sz="900" dirty="0"/>
          </a:p>
        </p:txBody>
      </p:sp>
      <p:sp>
        <p:nvSpPr>
          <p:cNvPr id="45" name="Text 36"/>
          <p:cNvSpPr/>
          <p:nvPr/>
        </p:nvSpPr>
        <p:spPr>
          <a:xfrm>
            <a:off x="4762381" y="3390815"/>
            <a:ext cx="124736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原产地保护+产业链整合</a:t>
            </a:r>
            <a:endParaRPr lang="en-US" sz="900" dirty="0"/>
          </a:p>
        </p:txBody>
      </p:sp>
      <p:pic>
        <p:nvPicPr>
          <p:cNvPr id="4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6998" y="2628834"/>
            <a:ext cx="3657509" cy="1066773"/>
          </a:xfrm>
          <a:prstGeom prst="rect">
            <a:avLst/>
          </a:prstGeom>
        </p:spPr>
      </p:pic>
      <p:sp>
        <p:nvSpPr>
          <p:cNvPr id="47" name="Text 37"/>
          <p:cNvSpPr/>
          <p:nvPr/>
        </p:nvSpPr>
        <p:spPr>
          <a:xfrm>
            <a:off x="8229394" y="2781230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泰国经验</a:t>
            </a:r>
            <a:endParaRPr lang="en-US" sz="1200" dirty="0"/>
          </a:p>
        </p:txBody>
      </p:sp>
      <p:sp>
        <p:nvSpPr>
          <p:cNvPr id="48" name="Text 38"/>
          <p:cNvSpPr/>
          <p:nvPr/>
        </p:nvSpPr>
        <p:spPr>
          <a:xfrm>
            <a:off x="8229394" y="3086023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路径：</a:t>
            </a:r>
            <a:endParaRPr lang="en-US" sz="900" dirty="0"/>
          </a:p>
        </p:txBody>
      </p:sp>
      <p:sp>
        <p:nvSpPr>
          <p:cNvPr id="49" name="Text 39"/>
          <p:cNvSpPr/>
          <p:nvPr/>
        </p:nvSpPr>
        <p:spPr>
          <a:xfrm>
            <a:off x="8572286" y="3086023"/>
            <a:ext cx="923521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街头美食国际推广</a:t>
            </a:r>
            <a:endParaRPr lang="en-US" sz="900" dirty="0"/>
          </a:p>
        </p:txBody>
      </p:sp>
      <p:sp>
        <p:nvSpPr>
          <p:cNvPr id="50" name="Text 40"/>
          <p:cNvSpPr/>
          <p:nvPr/>
        </p:nvSpPr>
        <p:spPr>
          <a:xfrm>
            <a:off x="8229394" y="3238419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关键：</a:t>
            </a:r>
            <a:endParaRPr lang="en-US" sz="900" dirty="0"/>
          </a:p>
        </p:txBody>
      </p:sp>
      <p:sp>
        <p:nvSpPr>
          <p:cNvPr id="51" name="Text 41"/>
          <p:cNvSpPr/>
          <p:nvPr/>
        </p:nvSpPr>
        <p:spPr>
          <a:xfrm>
            <a:off x="8572286" y="3238419"/>
            <a:ext cx="147595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烹饪学校旅游+政府全球推广</a:t>
            </a:r>
            <a:endParaRPr lang="en-US" sz="900" dirty="0"/>
          </a:p>
        </p:txBody>
      </p:sp>
      <p:sp>
        <p:nvSpPr>
          <p:cNvPr id="52" name="Text 42"/>
          <p:cNvSpPr/>
          <p:nvPr/>
        </p:nvSpPr>
        <p:spPr>
          <a:xfrm>
            <a:off x="8229394" y="3390815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endParaRPr lang="en-US" sz="900" dirty="0"/>
          </a:p>
        </p:txBody>
      </p:sp>
      <p:sp>
        <p:nvSpPr>
          <p:cNvPr id="53" name="Text 43"/>
          <p:cNvSpPr/>
          <p:nvPr/>
        </p:nvSpPr>
        <p:spPr>
          <a:xfrm>
            <a:off x="8572286" y="3390815"/>
            <a:ext cx="15902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政府主导品牌输出+体验式旅游</a:t>
            </a:r>
            <a:endParaRPr lang="en-US" sz="900" dirty="0"/>
          </a:p>
        </p:txBody>
      </p:sp>
      <p:pic>
        <p:nvPicPr>
          <p:cNvPr id="5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848004"/>
            <a:ext cx="11277318" cy="914377"/>
          </a:xfrm>
          <a:prstGeom prst="rect">
            <a:avLst/>
          </a:prstGeom>
        </p:spPr>
      </p:pic>
      <p:sp>
        <p:nvSpPr>
          <p:cNvPr id="55" name="Text 44"/>
          <p:cNvSpPr/>
          <p:nvPr/>
        </p:nvSpPr>
        <p:spPr>
          <a:xfrm>
            <a:off x="647684" y="4038499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对安顺的核心启示</a:t>
            </a:r>
            <a:endParaRPr lang="en-US" sz="1350" dirty="0"/>
          </a:p>
        </p:txBody>
      </p:sp>
      <p:sp>
        <p:nvSpPr>
          <p:cNvPr id="56" name="Text 45"/>
          <p:cNvSpPr/>
          <p:nvPr/>
        </p:nvSpPr>
        <p:spPr>
          <a:xfrm>
            <a:off x="647684" y="4381390"/>
            <a:ext cx="109054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"单品突破（长沙）+权威背书（顺德）+文化深耕（京都）+社区参与（意大利）"的复合路径最适配安顺实际</a:t>
            </a:r>
            <a:endParaRPr lang="en-US" sz="1050" dirty="0"/>
          </a:p>
        </p:txBody>
      </p:sp>
      <p:sp>
        <p:nvSpPr>
          <p:cNvPr id="57" name="Text 4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31 / 42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美食品牌危机管理与舆情应对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预防为主 · 快速响应 · 转危为机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美食品牌常见危机类型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09725"/>
            <a:ext cx="133347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57229" y="1990675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食品安全事件：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1790655" y="1990675"/>
            <a:ext cx="187599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卫生问题、食材变质、异物投诉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76418"/>
            <a:ext cx="133347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57229" y="2257369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服务质量争议：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1790655" y="2257369"/>
            <a:ext cx="187599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态度恶劣、虚假宣传、价格纠纷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43111"/>
            <a:ext cx="133347" cy="13334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57229" y="2524062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舆论翻车：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1523962" y="2524062"/>
            <a:ext cx="200934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不恰当营销、文化冒犯、员工言论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09805"/>
            <a:ext cx="133347" cy="133347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857229" y="2790755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竞争攻击：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1523962" y="2790755"/>
            <a:ext cx="187599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恶意差评、同行诋毁、谣言传播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危机管理"黄金四小时"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1小时内：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内部核实、启动应急小组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2小时内：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首次公开回应、表明态度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3小时内：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发布处理方案、持续沟通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4小时内：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舆论引导、后续跟进</a:t>
            </a:r>
            <a:endParaRPr lang="en-US" sz="105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314617"/>
            <a:ext cx="5524362" cy="1638259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6400640" y="3505112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舆情监测体系</a:t>
            </a:r>
            <a:endParaRPr lang="en-US" sz="1350" dirty="0"/>
          </a:p>
        </p:txBody>
      </p:sp>
      <p:sp>
        <p:nvSpPr>
          <p:cNvPr id="28" name="Text 17"/>
          <p:cNvSpPr/>
          <p:nvPr/>
        </p:nvSpPr>
        <p:spPr>
          <a:xfrm>
            <a:off x="6400640" y="388610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🔍 全平台关键词监控（品牌名+品类+负面词）</a:t>
            </a:r>
            <a:endParaRPr lang="en-US" sz="1050" dirty="0"/>
          </a:p>
        </p:txBody>
      </p:sp>
      <p:sp>
        <p:nvSpPr>
          <p:cNvPr id="29" name="Text 18"/>
          <p:cNvSpPr/>
          <p:nvPr/>
        </p:nvSpPr>
        <p:spPr>
          <a:xfrm>
            <a:off x="6400640" y="411469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情感分析+预警阈值设置</a:t>
            </a:r>
            <a:endParaRPr lang="en-US" sz="1050" dirty="0"/>
          </a:p>
        </p:txBody>
      </p:sp>
      <p:sp>
        <p:nvSpPr>
          <p:cNvPr id="30" name="Text 19"/>
          <p:cNvSpPr/>
          <p:nvPr/>
        </p:nvSpPr>
        <p:spPr>
          <a:xfrm>
            <a:off x="6400640" y="434329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📋 竞品舆情参照分析</a:t>
            </a:r>
            <a:endParaRPr lang="en-US" sz="1050" dirty="0"/>
          </a:p>
        </p:txBody>
      </p:sp>
      <p:sp>
        <p:nvSpPr>
          <p:cNvPr id="31" name="Text 20"/>
          <p:cNvSpPr/>
          <p:nvPr/>
        </p:nvSpPr>
        <p:spPr>
          <a:xfrm>
            <a:off x="6400640" y="457188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📝 定期舆情报告+趋势研判</a:t>
            </a:r>
            <a:endParaRPr lang="en-US" sz="1050" dirty="0"/>
          </a:p>
        </p:txBody>
      </p:sp>
      <p:sp>
        <p:nvSpPr>
          <p:cNvPr id="32" name="Text 2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32 / 42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政策支撑与产业生态构建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政策赋能 · 生态协同 · 系统发展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67635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国家及地方政策支撑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国家层面：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《"十四五"文化和旅游发展规划》明确推动美食与旅游深度融合；乡村振兴战略支持地方特色美食产业发展。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贵州省级：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数字文旅战略、黔菜振兴计划、民族文化旅游发展专项政策。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705032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安顺市级：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全域旅游发展规划、屯堡文化保护与利用、美食街区改造工程。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产业生态六要素</a:t>
            </a:r>
            <a:endParaRPr lang="en-US" sz="13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1981150"/>
            <a:ext cx="1666833" cy="45718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010225" y="205734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食材供应</a:t>
            </a:r>
            <a:endParaRPr lang="en-US" sz="900" dirty="0"/>
          </a:p>
        </p:txBody>
      </p:sp>
      <p:sp>
        <p:nvSpPr>
          <p:cNvPr id="15" name="Text 8"/>
          <p:cNvSpPr/>
          <p:nvPr/>
        </p:nvSpPr>
        <p:spPr>
          <a:xfrm>
            <a:off x="6476838" y="2209745"/>
            <a:ext cx="152358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本地化供应链</a:t>
            </a:r>
            <a:endParaRPr lang="en-US" sz="9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3671" y="1981150"/>
            <a:ext cx="1666833" cy="457189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743731" y="205734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加工制造</a:t>
            </a:r>
            <a:endParaRPr lang="en-US" sz="900" dirty="0"/>
          </a:p>
        </p:txBody>
      </p:sp>
      <p:sp>
        <p:nvSpPr>
          <p:cNvPr id="18" name="Text 10"/>
          <p:cNvSpPr/>
          <p:nvPr/>
        </p:nvSpPr>
        <p:spPr>
          <a:xfrm>
            <a:off x="8219869" y="2209745"/>
            <a:ext cx="152358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标准化生产</a:t>
            </a:r>
            <a:endParaRPr lang="en-US" sz="90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6703" y="1981150"/>
            <a:ext cx="1666833" cy="457189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10486763" y="205734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餐饮终端</a:t>
            </a:r>
            <a:endParaRPr lang="en-US" sz="900" dirty="0"/>
          </a:p>
        </p:txBody>
      </p:sp>
      <p:sp>
        <p:nvSpPr>
          <p:cNvPr id="21" name="Text 12"/>
          <p:cNvSpPr/>
          <p:nvPr/>
        </p:nvSpPr>
        <p:spPr>
          <a:xfrm>
            <a:off x="9962901" y="2209745"/>
            <a:ext cx="152358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品牌化运营</a:t>
            </a:r>
            <a:endParaRPr lang="en-US" sz="90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2514537"/>
            <a:ext cx="1666833" cy="457189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7010225" y="2590735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旅游服务</a:t>
            </a:r>
            <a:endParaRPr lang="en-US" sz="900" dirty="0"/>
          </a:p>
        </p:txBody>
      </p:sp>
      <p:sp>
        <p:nvSpPr>
          <p:cNvPr id="24" name="Text 14"/>
          <p:cNvSpPr/>
          <p:nvPr/>
        </p:nvSpPr>
        <p:spPr>
          <a:xfrm>
            <a:off x="6476838" y="2743131"/>
            <a:ext cx="152358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体验化升级</a:t>
            </a:r>
            <a:endParaRPr lang="en-US" sz="90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43671" y="2514537"/>
            <a:ext cx="1666833" cy="457189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8743731" y="2590735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数字平台</a:t>
            </a:r>
            <a:endParaRPr lang="en-US" sz="900" dirty="0"/>
          </a:p>
        </p:txBody>
      </p:sp>
      <p:sp>
        <p:nvSpPr>
          <p:cNvPr id="27" name="Text 16"/>
          <p:cNvSpPr/>
          <p:nvPr/>
        </p:nvSpPr>
        <p:spPr>
          <a:xfrm>
            <a:off x="8219869" y="2743131"/>
            <a:ext cx="152358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全域数字化</a:t>
            </a:r>
            <a:endParaRPr lang="en-US" sz="90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86703" y="2514537"/>
            <a:ext cx="1666833" cy="457189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10486763" y="2590735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人才培养</a:t>
            </a:r>
            <a:endParaRPr lang="en-US" sz="900" dirty="0"/>
          </a:p>
        </p:txBody>
      </p:sp>
      <p:sp>
        <p:nvSpPr>
          <p:cNvPr id="30" name="Text 18"/>
          <p:cNvSpPr/>
          <p:nvPr/>
        </p:nvSpPr>
        <p:spPr>
          <a:xfrm>
            <a:off x="9962901" y="2743131"/>
            <a:ext cx="152358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产教融合</a:t>
            </a:r>
            <a:endParaRPr lang="en-US" sz="900" dirty="0"/>
          </a:p>
        </p:txBody>
      </p:sp>
      <p:pic>
        <p:nvPicPr>
          <p:cNvPr id="3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3314617"/>
            <a:ext cx="5524362" cy="1638259"/>
          </a:xfrm>
          <a:prstGeom prst="rect">
            <a:avLst/>
          </a:prstGeom>
        </p:spPr>
      </p:pic>
      <p:sp>
        <p:nvSpPr>
          <p:cNvPr id="32" name="Text 19"/>
          <p:cNvSpPr/>
          <p:nvPr/>
        </p:nvSpPr>
        <p:spPr>
          <a:xfrm>
            <a:off x="6400640" y="3505112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协同发展建议</a:t>
            </a:r>
            <a:endParaRPr lang="en-US" sz="1350" dirty="0"/>
          </a:p>
        </p:txBody>
      </p:sp>
      <p:sp>
        <p:nvSpPr>
          <p:cNvPr id="33" name="Text 20"/>
          <p:cNvSpPr/>
          <p:nvPr/>
        </p:nvSpPr>
        <p:spPr>
          <a:xfrm>
            <a:off x="6400640" y="388610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 建立安顺美食产业联盟，统筹品牌建设</a:t>
            </a:r>
            <a:endParaRPr lang="en-US" sz="1050" dirty="0"/>
          </a:p>
        </p:txBody>
      </p:sp>
      <p:sp>
        <p:nvSpPr>
          <p:cNvPr id="34" name="Text 21"/>
          <p:cNvSpPr/>
          <p:nvPr/>
        </p:nvSpPr>
        <p:spPr>
          <a:xfrm>
            <a:off x="6400640" y="411469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② 搭建食材溯源数字化平台，保障品质</a:t>
            </a:r>
            <a:endParaRPr lang="en-US" sz="1050" dirty="0"/>
          </a:p>
        </p:txBody>
      </p:sp>
      <p:sp>
        <p:nvSpPr>
          <p:cNvPr id="35" name="Text 22"/>
          <p:cNvSpPr/>
          <p:nvPr/>
        </p:nvSpPr>
        <p:spPr>
          <a:xfrm>
            <a:off x="6400640" y="434329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③ 成立美食产业引导基金，扶持创业</a:t>
            </a:r>
            <a:endParaRPr lang="en-US" sz="1050" dirty="0"/>
          </a:p>
        </p:txBody>
      </p:sp>
      <p:sp>
        <p:nvSpPr>
          <p:cNvPr id="36" name="Text 23"/>
          <p:cNvSpPr/>
          <p:nvPr/>
        </p:nvSpPr>
        <p:spPr>
          <a:xfrm>
            <a:off x="6400640" y="457188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④ 打造"美食+旅游+文化"复合型产业园区</a:t>
            </a:r>
            <a:endParaRPr lang="en-US" sz="1050" dirty="0"/>
          </a:p>
        </p:txBody>
      </p:sp>
      <p:sp>
        <p:nvSpPr>
          <p:cNvPr id="37" name="Text 2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33 / 42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参考文献与学术支撑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理论根基 · 学术规范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86685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核心参考领域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美食旅游理论：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美食旅游动机与行为研究、美食目的地品牌化、美食旅游体验设计、美食节事管理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438339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品牌数字化传播：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社交媒体营销、短视频传播、直播电商、私域流量运营、AIGC内容生产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89552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屯堡文化研究：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屯堡历史人类学、屯堡饮食民族志、贵州民族文化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研究方法体系</a:t>
            </a:r>
            <a:endParaRPr lang="en-US" sz="13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2009725"/>
            <a:ext cx="133347" cy="13334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610185" y="1990675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文献研究：</a:t>
            </a:r>
            <a:endParaRPr lang="en-US" sz="1050" dirty="0"/>
          </a:p>
        </p:txBody>
      </p:sp>
      <p:sp>
        <p:nvSpPr>
          <p:cNvPr id="15" name="Text 8"/>
          <p:cNvSpPr/>
          <p:nvPr/>
        </p:nvSpPr>
        <p:spPr>
          <a:xfrm>
            <a:off x="7276918" y="1990675"/>
            <a:ext cx="24093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系统梳理国内外美食旅游与品牌传播理论</a:t>
            </a:r>
            <a:endParaRPr lang="en-US" sz="105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2276418"/>
            <a:ext cx="104772" cy="133347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581610" y="2257369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案例研究：</a:t>
            </a:r>
            <a:endParaRPr lang="en-US" sz="1050" dirty="0"/>
          </a:p>
        </p:txBody>
      </p:sp>
      <p:sp>
        <p:nvSpPr>
          <p:cNvPr id="18" name="Text 10"/>
          <p:cNvSpPr/>
          <p:nvPr/>
        </p:nvSpPr>
        <p:spPr>
          <a:xfrm>
            <a:off x="7248344" y="2257369"/>
            <a:ext cx="212364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多案例比较分析（安顺+对标城市）</a:t>
            </a:r>
            <a:endParaRPr lang="en-US" sz="105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640" y="2543111"/>
            <a:ext cx="171446" cy="133347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6648284" y="2524062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实地调研：</a:t>
            </a:r>
            <a:endParaRPr lang="en-US" sz="1050" dirty="0"/>
          </a:p>
        </p:txBody>
      </p:sp>
      <p:sp>
        <p:nvSpPr>
          <p:cNvPr id="21" name="Text 12"/>
          <p:cNvSpPr/>
          <p:nvPr/>
        </p:nvSpPr>
        <p:spPr>
          <a:xfrm>
            <a:off x="7315017" y="2524062"/>
            <a:ext cx="24093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走访安顺美食街区、屯堡村寨、餐饮企业</a:t>
            </a:r>
            <a:endParaRPr lang="en-US" sz="105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2809805"/>
            <a:ext cx="152396" cy="133347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6629234" y="2790755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数据分析：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7295968" y="2790755"/>
            <a:ext cx="200934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社交媒体数据挖掘与传播效果分析</a:t>
            </a:r>
            <a:endParaRPr lang="en-US" sz="105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314617"/>
            <a:ext cx="5524362" cy="1638259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6400640" y="3505112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数据来源</a:t>
            </a:r>
            <a:endParaRPr lang="en-US" sz="1350" dirty="0"/>
          </a:p>
        </p:txBody>
      </p:sp>
      <p:sp>
        <p:nvSpPr>
          <p:cNvPr id="27" name="Text 16"/>
          <p:cNvSpPr/>
          <p:nvPr/>
        </p:nvSpPr>
        <p:spPr>
          <a:xfrm>
            <a:off x="6400640" y="388610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大众点评/美团商家数据</a:t>
            </a:r>
            <a:endParaRPr lang="en-US" sz="1050" dirty="0"/>
          </a:p>
        </p:txBody>
      </p:sp>
      <p:sp>
        <p:nvSpPr>
          <p:cNvPr id="28" name="Text 17"/>
          <p:cNvSpPr/>
          <p:nvPr/>
        </p:nvSpPr>
        <p:spPr>
          <a:xfrm>
            <a:off x="6400640" y="411469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抖音/小红书内容数据</a:t>
            </a:r>
            <a:endParaRPr lang="en-US" sz="1050" dirty="0"/>
          </a:p>
        </p:txBody>
      </p:sp>
      <p:sp>
        <p:nvSpPr>
          <p:cNvPr id="29" name="Text 18"/>
          <p:cNvSpPr/>
          <p:nvPr/>
        </p:nvSpPr>
        <p:spPr>
          <a:xfrm>
            <a:off x="6400640" y="434329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政府统计公报与旅游数据</a:t>
            </a:r>
            <a:endParaRPr lang="en-US" sz="1050" dirty="0"/>
          </a:p>
        </p:txBody>
      </p:sp>
      <p:sp>
        <p:nvSpPr>
          <p:cNvPr id="30" name="Text 19"/>
          <p:cNvSpPr/>
          <p:nvPr/>
        </p:nvSpPr>
        <p:spPr>
          <a:xfrm>
            <a:off x="6400640" y="457188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实地访谈与问卷调研</a:t>
            </a:r>
            <a:endParaRPr lang="en-US" sz="1050" dirty="0"/>
          </a:p>
        </p:txBody>
      </p:sp>
      <p:sp>
        <p:nvSpPr>
          <p:cNvPr id="31" name="Text 2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34 / 42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安顺美食品牌数字化行动路线图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从战略规划到落地执行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1" y="1409665"/>
            <a:ext cx="19050" cy="3657509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73" y="1409665"/>
            <a:ext cx="10667733" cy="800080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85" y="1562061"/>
            <a:ext cx="304792" cy="304792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609585" y="1562061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050" dirty="0"/>
          </a:p>
        </p:txBody>
      </p:sp>
      <p:sp>
        <p:nvSpPr>
          <p:cNvPr id="10" name="Text 3"/>
          <p:cNvSpPr/>
          <p:nvPr/>
        </p:nvSpPr>
        <p:spPr>
          <a:xfrm>
            <a:off x="1219170" y="1562061"/>
            <a:ext cx="103720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第一阶段：基础建设（0-6个月）</a:t>
            </a:r>
            <a:endParaRPr lang="en-US" sz="1350" dirty="0"/>
          </a:p>
        </p:txBody>
      </p:sp>
      <p:sp>
        <p:nvSpPr>
          <p:cNvPr id="11" name="Text 4"/>
          <p:cNvSpPr/>
          <p:nvPr/>
        </p:nvSpPr>
        <p:spPr>
          <a:xfrm>
            <a:off x="1219170" y="1866853"/>
            <a:ext cx="10372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完成安顺美食品牌定位和VIS设计；搭建基础数字化平台（美团/点评/抖音/公众号）；完成核心商家数字化入驻；建立品牌内容素材库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773" y="2362141"/>
            <a:ext cx="10667733" cy="800080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85" y="2514537"/>
            <a:ext cx="304792" cy="304792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609585" y="2514537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050" dirty="0"/>
          </a:p>
        </p:txBody>
      </p:sp>
      <p:sp>
        <p:nvSpPr>
          <p:cNvPr id="15" name="Text 6"/>
          <p:cNvSpPr/>
          <p:nvPr/>
        </p:nvSpPr>
        <p:spPr>
          <a:xfrm>
            <a:off x="1219170" y="2514537"/>
            <a:ext cx="103720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第二阶段：品牌传播（7-18个月）</a:t>
            </a:r>
            <a:endParaRPr lang="en-US" sz="1350" dirty="0"/>
          </a:p>
        </p:txBody>
      </p:sp>
      <p:sp>
        <p:nvSpPr>
          <p:cNvPr id="16" name="Text 7"/>
          <p:cNvSpPr/>
          <p:nvPr/>
        </p:nvSpPr>
        <p:spPr>
          <a:xfrm>
            <a:off x="1219170" y="2819330"/>
            <a:ext cx="10372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启动"安顺味道"品牌传播战役；打造3-5个标杆美食品牌IP；建立达人合作矩阵；举办首届安顺美食文化旅游节</a:t>
            </a:r>
            <a:endParaRPr lang="en-US" sz="10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773" y="3314617"/>
            <a:ext cx="10667733" cy="800080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85" y="3467013"/>
            <a:ext cx="304792" cy="304792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09585" y="3467013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050" dirty="0"/>
          </a:p>
        </p:txBody>
      </p:sp>
      <p:sp>
        <p:nvSpPr>
          <p:cNvPr id="20" name="Text 9"/>
          <p:cNvSpPr/>
          <p:nvPr/>
        </p:nvSpPr>
        <p:spPr>
          <a:xfrm>
            <a:off x="1219170" y="3467013"/>
            <a:ext cx="103720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第三阶段：生态构建（19-36个月）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1219170" y="3771806"/>
            <a:ext cx="10372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建成安顺美食产业联盟；实现美食街区数字化升级；构建私域流量池与会员体系；形成"美食+旅游+文化"产业生态闭环</a:t>
            </a:r>
            <a:endParaRPr lang="en-US" sz="105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773" y="4267093"/>
            <a:ext cx="10667733" cy="800080"/>
          </a:xfrm>
          <a:prstGeom prst="rect">
            <a:avLst/>
          </a:prstGeom>
        </p:spPr>
      </p:pic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585" y="4419490"/>
            <a:ext cx="304792" cy="304792"/>
          </a:xfrm>
          <a:prstGeom prst="rect">
            <a:avLst/>
          </a:prstGeom>
        </p:spPr>
      </p:pic>
      <p:sp>
        <p:nvSpPr>
          <p:cNvPr id="24" name="Text 11"/>
          <p:cNvSpPr/>
          <p:nvPr/>
        </p:nvSpPr>
        <p:spPr>
          <a:xfrm>
            <a:off x="609585" y="4419490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12"/>
          <p:cNvSpPr/>
          <p:nvPr/>
        </p:nvSpPr>
        <p:spPr>
          <a:xfrm>
            <a:off x="1219170" y="4419490"/>
            <a:ext cx="103720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第四阶段：全国拓展（37个月+）</a:t>
            </a:r>
            <a:endParaRPr lang="en-US" sz="1350" dirty="0"/>
          </a:p>
        </p:txBody>
      </p:sp>
      <p:sp>
        <p:nvSpPr>
          <p:cNvPr id="26" name="Text 13"/>
          <p:cNvSpPr/>
          <p:nvPr/>
        </p:nvSpPr>
        <p:spPr>
          <a:xfrm>
            <a:off x="1219170" y="4724282"/>
            <a:ext cx="10372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安顺美食品牌全国连锁化布局；申报国家级/国际级美食认证；打造"中国屯堡美食之都"城市名片；美食旅游年接待突破目标</a:t>
            </a:r>
            <a:endParaRPr lang="en-US" sz="1050" dirty="0"/>
          </a:p>
        </p:txBody>
      </p:sp>
      <p:sp>
        <p:nvSpPr>
          <p:cNvPr id="27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35 / 42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美食品牌数字化关键成功要素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总结全书核心方法论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10487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5783" y="1600160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产品力是根基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85783" y="1943051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没有好产品，一切营销都是空中楼阁。安顺美食的本真性、差异性和文化厚度是最大竞争力。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666933"/>
            <a:ext cx="5524362" cy="110487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85783" y="2857429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文化是灵魂</a:t>
            </a:r>
            <a:endParaRPr lang="en-US" sz="1350" dirty="0"/>
          </a:p>
        </p:txBody>
      </p:sp>
      <p:sp>
        <p:nvSpPr>
          <p:cNvPr id="11" name="Text 5"/>
          <p:cNvSpPr/>
          <p:nvPr/>
        </p:nvSpPr>
        <p:spPr>
          <a:xfrm>
            <a:off x="685783" y="3200320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"六百年大明烟火"的品牌故事让安顺美食有了不可复制的文化壁垒，文化赋能是品牌溢价的核心来源。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924202"/>
            <a:ext cx="5524362" cy="1104872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85783" y="4114697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数字化是加速器</a:t>
            </a:r>
            <a:endParaRPr lang="en-US" sz="1350" dirty="0"/>
          </a:p>
        </p:txBody>
      </p:sp>
      <p:sp>
        <p:nvSpPr>
          <p:cNvPr id="14" name="Text 7"/>
          <p:cNvSpPr/>
          <p:nvPr/>
        </p:nvSpPr>
        <p:spPr>
          <a:xfrm>
            <a:off x="685783" y="4457589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短视频、直播、私域、AIGC等数字化工具让地方美食品牌能以极低成本触达全国消费者，实现爆发式增长。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1409665"/>
            <a:ext cx="5524362" cy="914377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438739" y="1600160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品牌是护城河</a:t>
            </a:r>
            <a:endParaRPr lang="en-US" sz="1350" dirty="0"/>
          </a:p>
        </p:txBody>
      </p:sp>
      <p:sp>
        <p:nvSpPr>
          <p:cNvPr id="17" name="Text 9"/>
          <p:cNvSpPr/>
          <p:nvPr/>
        </p:nvSpPr>
        <p:spPr>
          <a:xfrm>
            <a:off x="6438739" y="1943051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从单品到品类到城市品牌的三级跃迁，建立统一的品牌体系才能从"网红"走向"长红"。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2476438"/>
            <a:ext cx="5524362" cy="914377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438739" y="2666933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社区是永动机</a:t>
            </a:r>
            <a:endParaRPr lang="en-US" sz="1350" dirty="0"/>
          </a:p>
        </p:txBody>
      </p:sp>
      <p:sp>
        <p:nvSpPr>
          <p:cNvPr id="20" name="Text 11"/>
          <p:cNvSpPr/>
          <p:nvPr/>
        </p:nvSpPr>
        <p:spPr>
          <a:xfrm>
            <a:off x="6438739" y="3009825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社区参与和共益模式确保美食旅游发展的成果能被当地居民共享，实现可持续发展。</a:t>
            </a:r>
            <a:endParaRPr lang="en-US" sz="10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3543211"/>
            <a:ext cx="5524362" cy="1104872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438739" y="3733707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人才是瓶颈</a:t>
            </a:r>
            <a:endParaRPr lang="en-US" sz="1350" dirty="0"/>
          </a:p>
        </p:txBody>
      </p:sp>
      <p:sp>
        <p:nvSpPr>
          <p:cNvPr id="23" name="Text 13"/>
          <p:cNvSpPr/>
          <p:nvPr/>
        </p:nvSpPr>
        <p:spPr>
          <a:xfrm>
            <a:off x="6438739" y="4076598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数字化营销人才和传统美食技艺人才的双重短缺是最大挑战，产教融合和技能培训是破局关键。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36 / 42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美食品牌视觉设计实战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从理念到视觉符号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VIS核心元素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色彩体系：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主色-屯堡石墙灰/大明朱红/酸汤暖橙；辅色-蜡染靛蓝/稻禾绿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图形元素：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屯堡建筑轮廓（石墙/雕花窗/军屯箭楼）；安顺蜡染纹样（几何纹/鱼纹）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字体系统：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标题-方正榜书体（历史感）；正文-思源宋体（文化气质）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IP形象：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"屯堡小厨"系列（融入屯堡服饰元素的美食拟人化角色）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品牌触点设计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🏷️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门店视觉：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门头/菜单/餐具/员工服饰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📦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包装设计：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伴手礼盒/外卖包装/手提袋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📱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数字触点：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头像/封面/短视频贴片/H5页面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🎪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空间体验：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美食街区导视/打卡装置/氛围灯饰</a:t>
            </a:r>
            <a:endParaRPr lang="en-US" sz="10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3314617"/>
            <a:ext cx="5524362" cy="121917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400640" y="3505112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设计原则</a:t>
            </a:r>
            <a:endParaRPr lang="en-US" sz="135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3886103"/>
            <a:ext cx="1228694" cy="457189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848304" y="3962301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一致性</a:t>
            </a:r>
            <a:endParaRPr lang="en-US" sz="900" dirty="0"/>
          </a:p>
        </p:txBody>
      </p:sp>
      <p:sp>
        <p:nvSpPr>
          <p:cNvPr id="22" name="Text 14"/>
          <p:cNvSpPr/>
          <p:nvPr/>
        </p:nvSpPr>
        <p:spPr>
          <a:xfrm>
            <a:off x="6476838" y="4114697"/>
            <a:ext cx="10854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统一视觉语言</a:t>
            </a:r>
            <a:endParaRPr lang="en-US" sz="900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5532" y="3886103"/>
            <a:ext cx="1228694" cy="457189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8153196" y="3962301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辨识度</a:t>
            </a:r>
            <a:endParaRPr lang="en-US" sz="900" dirty="0"/>
          </a:p>
        </p:txBody>
      </p:sp>
      <p:sp>
        <p:nvSpPr>
          <p:cNvPr id="25" name="Text 16"/>
          <p:cNvSpPr/>
          <p:nvPr/>
        </p:nvSpPr>
        <p:spPr>
          <a:xfrm>
            <a:off x="7781730" y="4114697"/>
            <a:ext cx="10854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一眼认出品牌</a:t>
            </a:r>
            <a:endParaRPr lang="en-US" sz="900" dirty="0"/>
          </a:p>
        </p:txBody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0425" y="3886103"/>
            <a:ext cx="1228694" cy="457189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9458089" y="3962301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文化性</a:t>
            </a:r>
            <a:endParaRPr lang="en-US" sz="900" dirty="0"/>
          </a:p>
        </p:txBody>
      </p:sp>
      <p:sp>
        <p:nvSpPr>
          <p:cNvPr id="28" name="Text 18"/>
          <p:cNvSpPr/>
          <p:nvPr/>
        </p:nvSpPr>
        <p:spPr>
          <a:xfrm>
            <a:off x="9086623" y="4114697"/>
            <a:ext cx="10854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屯堡文化基因</a:t>
            </a:r>
            <a:endParaRPr lang="en-US" sz="900" dirty="0"/>
          </a:p>
        </p:txBody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15317" y="3886103"/>
            <a:ext cx="1228694" cy="457189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10762981" y="3962301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延展性</a:t>
            </a:r>
            <a:endParaRPr lang="en-US" sz="900" dirty="0"/>
          </a:p>
        </p:txBody>
      </p:sp>
      <p:sp>
        <p:nvSpPr>
          <p:cNvPr id="31" name="Text 20"/>
          <p:cNvSpPr/>
          <p:nvPr/>
        </p:nvSpPr>
        <p:spPr>
          <a:xfrm>
            <a:off x="10391515" y="4114697"/>
            <a:ext cx="10854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多品类适应</a:t>
            </a:r>
            <a:endParaRPr lang="en-US" sz="900" dirty="0"/>
          </a:p>
        </p:txBody>
      </p:sp>
      <p:sp>
        <p:nvSpPr>
          <p:cNvPr id="32" name="Text 2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37 / 42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短视频平台流量逻辑深度解析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理解算法 · 驾驭流量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67635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抖音推荐算法核心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流量池机制：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初始200-500曝光 → 完播率/互动率达标 → 进入更大流量池（1000→1万→10万→100万+）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关键指标：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完播率 &gt; 互动率（点赞/评论/分享） &gt; 关注转化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705032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标签匹配：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内容标签 × 用户兴趣标签 × 地理位置标签三重匹配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63825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美食短视频爆款公式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🎬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黄金3秒：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特写+声音+悬念（如：千层酥皮被撕开的瞬间）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400640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📝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钩子(3s) → 过程(15s) → 高潮(5s) → 结尾CTA(3s)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🎵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声音设计：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烹饪原声(b-roll) + 方言旁白 + 热门BGM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66693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#️⃣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标签策略：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1个品牌标签+2个品类标签+2个地域标签+1个热门标签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38 / 42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私域流量运营深度拆解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从流量收割到用户终身价值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90495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私域运营闭环模型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981150"/>
            <a:ext cx="228594" cy="22859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47684" y="1981150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952476" y="2000200"/>
            <a:ext cx="403811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引流：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公域（抖音/小红书/点评）→ 私域（企业微信/社群/公众号）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85943"/>
            <a:ext cx="228594" cy="22859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47684" y="2285943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952476" y="2304992"/>
            <a:ext cx="22284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留存：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内容价值+会员权益+社群互动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90735"/>
            <a:ext cx="228594" cy="22859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47684" y="2590735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952476" y="2609785"/>
            <a:ext cx="22284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转化：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限时优惠+新品首发+专属福利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95528"/>
            <a:ext cx="228594" cy="228594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47684" y="2895528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900" dirty="0"/>
          </a:p>
        </p:txBody>
      </p:sp>
      <p:sp>
        <p:nvSpPr>
          <p:cNvPr id="19" name="Text 10"/>
          <p:cNvSpPr/>
          <p:nvPr/>
        </p:nvSpPr>
        <p:spPr>
          <a:xfrm>
            <a:off x="952476" y="2914577"/>
            <a:ext cx="239033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裂变：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老带新激励+UGC活动+社群分销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1638259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社群运营SOP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📅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早安问候+美食日历+互动话题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6400640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📅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每周：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新品试吃+直播预告+用户故事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6400640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📅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每月：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会员日专属优惠+线下活动+福利抽奖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6400640" y="266693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📅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每季：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VIP答谢宴+美食体验官招募</a:t>
            </a:r>
            <a:endParaRPr lang="en-US" sz="105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200320"/>
            <a:ext cx="5524362" cy="1219170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6400640" y="3390815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会员等级体系</a:t>
            </a:r>
            <a:endParaRPr lang="en-US" sz="135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3771806"/>
            <a:ext cx="1000100" cy="457189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6791155" y="3848004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铜牌</a:t>
            </a:r>
            <a:endParaRPr lang="en-US" sz="900" dirty="0"/>
          </a:p>
        </p:txBody>
      </p:sp>
      <p:sp>
        <p:nvSpPr>
          <p:cNvPr id="30" name="Text 18"/>
          <p:cNvSpPr/>
          <p:nvPr/>
        </p:nvSpPr>
        <p:spPr>
          <a:xfrm>
            <a:off x="6476838" y="4000400"/>
            <a:ext cx="85684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注册即享</a:t>
            </a:r>
            <a:endParaRPr lang="en-US" sz="900" dirty="0"/>
          </a:p>
        </p:txBody>
      </p:sp>
      <p:pic>
        <p:nvPicPr>
          <p:cNvPr id="3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8839" y="3771806"/>
            <a:ext cx="1000100" cy="457189"/>
          </a:xfrm>
          <a:prstGeom prst="rect">
            <a:avLst/>
          </a:prstGeom>
        </p:spPr>
      </p:pic>
      <p:sp>
        <p:nvSpPr>
          <p:cNvPr id="32" name="Text 19"/>
          <p:cNvSpPr/>
          <p:nvPr/>
        </p:nvSpPr>
        <p:spPr>
          <a:xfrm>
            <a:off x="7829354" y="3848004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银牌</a:t>
            </a:r>
            <a:endParaRPr lang="en-US" sz="900" dirty="0"/>
          </a:p>
        </p:txBody>
      </p:sp>
      <p:sp>
        <p:nvSpPr>
          <p:cNvPr id="33" name="Text 20"/>
          <p:cNvSpPr/>
          <p:nvPr/>
        </p:nvSpPr>
        <p:spPr>
          <a:xfrm>
            <a:off x="7515037" y="4000400"/>
            <a:ext cx="85684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消费¥500+</a:t>
            </a:r>
            <a:endParaRPr lang="en-US" sz="900" dirty="0"/>
          </a:p>
        </p:txBody>
      </p:sp>
      <p:pic>
        <p:nvPicPr>
          <p:cNvPr id="3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7038" y="3771806"/>
            <a:ext cx="1000100" cy="457189"/>
          </a:xfrm>
          <a:prstGeom prst="rect">
            <a:avLst/>
          </a:prstGeom>
        </p:spPr>
      </p:pic>
      <p:sp>
        <p:nvSpPr>
          <p:cNvPr id="35" name="Text 21"/>
          <p:cNvSpPr/>
          <p:nvPr/>
        </p:nvSpPr>
        <p:spPr>
          <a:xfrm>
            <a:off x="8858029" y="3848004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金牌</a:t>
            </a:r>
            <a:endParaRPr lang="en-US" sz="900" dirty="0"/>
          </a:p>
        </p:txBody>
      </p:sp>
      <p:sp>
        <p:nvSpPr>
          <p:cNvPr id="36" name="Text 22"/>
          <p:cNvSpPr/>
          <p:nvPr/>
        </p:nvSpPr>
        <p:spPr>
          <a:xfrm>
            <a:off x="8553236" y="4000400"/>
            <a:ext cx="85684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消费¥2000+</a:t>
            </a:r>
            <a:endParaRPr lang="en-US" sz="900" dirty="0"/>
          </a:p>
        </p:txBody>
      </p:sp>
      <p:pic>
        <p:nvPicPr>
          <p:cNvPr id="37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15237" y="3771806"/>
            <a:ext cx="1000100" cy="457189"/>
          </a:xfrm>
          <a:prstGeom prst="rect">
            <a:avLst/>
          </a:prstGeom>
        </p:spPr>
      </p:pic>
      <p:sp>
        <p:nvSpPr>
          <p:cNvPr id="38" name="Text 23"/>
          <p:cNvSpPr/>
          <p:nvPr/>
        </p:nvSpPr>
        <p:spPr>
          <a:xfrm>
            <a:off x="9896228" y="3848004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钻石</a:t>
            </a:r>
            <a:endParaRPr lang="en-US" sz="900" dirty="0"/>
          </a:p>
        </p:txBody>
      </p:sp>
      <p:sp>
        <p:nvSpPr>
          <p:cNvPr id="39" name="Text 24"/>
          <p:cNvSpPr/>
          <p:nvPr/>
        </p:nvSpPr>
        <p:spPr>
          <a:xfrm>
            <a:off x="9591435" y="4000400"/>
            <a:ext cx="85684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消费¥5000+</a:t>
            </a:r>
            <a:endParaRPr lang="en-US" sz="900" dirty="0"/>
          </a:p>
        </p:txBody>
      </p:sp>
      <p:pic>
        <p:nvPicPr>
          <p:cNvPr id="40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553436" y="3771806"/>
            <a:ext cx="1000100" cy="457189"/>
          </a:xfrm>
          <a:prstGeom prst="rect">
            <a:avLst/>
          </a:prstGeom>
        </p:spPr>
      </p:pic>
      <p:sp>
        <p:nvSpPr>
          <p:cNvPr id="41" name="Text 25"/>
          <p:cNvSpPr/>
          <p:nvPr/>
        </p:nvSpPr>
        <p:spPr>
          <a:xfrm>
            <a:off x="10934427" y="3848004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黑金</a:t>
            </a:r>
            <a:endParaRPr lang="en-US" sz="900" dirty="0"/>
          </a:p>
        </p:txBody>
      </p:sp>
      <p:sp>
        <p:nvSpPr>
          <p:cNvPr id="42" name="Text 26"/>
          <p:cNvSpPr/>
          <p:nvPr/>
        </p:nvSpPr>
        <p:spPr>
          <a:xfrm>
            <a:off x="10629634" y="4000400"/>
            <a:ext cx="85684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邀请制</a:t>
            </a:r>
            <a:endParaRPr lang="en-US" sz="900" dirty="0"/>
          </a:p>
        </p:txBody>
      </p:sp>
      <p:sp>
        <p:nvSpPr>
          <p:cNvPr id="43" name="Text 27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39 / 42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数字化人才培养与产教融合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人才培养 · 技能提升 · 校企合作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48586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人才需求画像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美食品牌数字化运营：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熟悉短视频/直播/私域/数据分析的复合型人才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美食内容创作：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会拍摄、会写作、懂美食、懂文化的跨界人才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传统技艺传承人：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掌握屯堡菜系核心技艺，同时具备数字化传播意识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48586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产教融合路径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🏫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高校端：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课程体系重构+实训基地建设+双师型教师培养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🏢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企业端：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订单班+学徒制+在职培训+技能认证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🤝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校企合作：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共建实训项目+企业导师进课堂+学生进企业实战</a:t>
            </a:r>
            <a:endParaRPr lang="en-US" sz="10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3047924"/>
            <a:ext cx="5524362" cy="114297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400640" y="3238419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安顺学院数字文旅专业建设</a:t>
            </a:r>
            <a:endParaRPr lang="en-US" sz="1350" dirty="0"/>
          </a:p>
        </p:txBody>
      </p:sp>
      <p:sp>
        <p:nvSpPr>
          <p:cNvPr id="18" name="Text 11"/>
          <p:cNvSpPr/>
          <p:nvPr/>
        </p:nvSpPr>
        <p:spPr>
          <a:xfrm>
            <a:off x="6400640" y="3619410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以本教材为核心的课程体系，培养"懂美食文化、会数字传播、能品牌操盘"的复合型数字文旅人才。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40 / 42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数据驱动：美食品牌数字化的未来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数据资产化 · AI智能化 · 全域数字化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160016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398" y="1628734"/>
            <a:ext cx="428614" cy="342891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47684" y="2095448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数据资产化</a:t>
            </a:r>
            <a:endParaRPr lang="en-US" sz="1350" dirty="0"/>
          </a:p>
        </p:txBody>
      </p:sp>
      <p:sp>
        <p:nvSpPr>
          <p:cNvPr id="9" name="Text 3"/>
          <p:cNvSpPr/>
          <p:nvPr/>
        </p:nvSpPr>
        <p:spPr>
          <a:xfrm>
            <a:off x="647684" y="2438339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将消费者行为数据、口碑数据、交易数据转化为可运营的品牌数据资产，驱动精准营销和产品迭代。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409665"/>
            <a:ext cx="3657509" cy="160016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402" y="1628734"/>
            <a:ext cx="342891" cy="342891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4457589" y="2095448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AI智能化</a:t>
            </a:r>
            <a:endParaRPr lang="en-US" sz="1350" dirty="0"/>
          </a:p>
        </p:txBody>
      </p:sp>
      <p:sp>
        <p:nvSpPr>
          <p:cNvPr id="13" name="Text 5"/>
          <p:cNvSpPr/>
          <p:nvPr/>
        </p:nvSpPr>
        <p:spPr>
          <a:xfrm>
            <a:off x="4457589" y="2438339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AI辅助菜品研发、智能推荐、个性化营销、客服自动化，AIGC大幅提升内容生产效率。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409665"/>
            <a:ext cx="3657509" cy="1600160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4307" y="1628734"/>
            <a:ext cx="342891" cy="342891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8267493" y="2095448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全域数字化</a:t>
            </a:r>
            <a:endParaRPr lang="en-US" sz="1350" dirty="0"/>
          </a:p>
        </p:txBody>
      </p:sp>
      <p:sp>
        <p:nvSpPr>
          <p:cNvPr id="17" name="Text 7"/>
          <p:cNvSpPr/>
          <p:nvPr/>
        </p:nvSpPr>
        <p:spPr>
          <a:xfrm>
            <a:off x="8267493" y="2438339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从田间到餐桌全链路数字化：食材溯源→智慧厨房→智能点餐→数字营销→效果评估。</a:t>
            </a:r>
            <a:endParaRPr lang="en-US" sz="105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238419"/>
            <a:ext cx="11277318" cy="1476338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85783" y="3467013"/>
            <a:ext cx="1082927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安顺美食的未来：技术与人文的交融</a:t>
            </a:r>
            <a:endParaRPr lang="en-US" sz="1800" dirty="0"/>
          </a:p>
        </p:txBody>
      </p:sp>
      <p:sp>
        <p:nvSpPr>
          <p:cNvPr id="20" name="Text 9"/>
          <p:cNvSpPr/>
          <p:nvPr/>
        </p:nvSpPr>
        <p:spPr>
          <a:xfrm>
            <a:off x="685783" y="3924202"/>
            <a:ext cx="10829273" cy="5619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拥抱AI、大数据、物联网等前沿技术，同时坚守"味道、真实、温度、传承"的核心价值。数字化是手段，让更多人品尝到"六百年大明烟火"才是目的。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41 / 42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7619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609985" y="1952576"/>
            <a:ext cx="299039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 · 专著11</a:t>
            </a:r>
            <a:endParaRPr lang="en-US" sz="1350" dirty="0"/>
          </a:p>
        </p:txBody>
      </p:sp>
      <p:sp>
        <p:nvSpPr>
          <p:cNvPr id="5" name="Text 1"/>
          <p:cNvSpPr/>
          <p:nvPr/>
        </p:nvSpPr>
        <p:spPr>
          <a:xfrm>
            <a:off x="4609985" y="2371666"/>
            <a:ext cx="2990394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感谢阅读</a:t>
            </a:r>
            <a:endParaRPr lang="en-US" sz="36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057449"/>
            <a:ext cx="914377" cy="190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609985" y="3305092"/>
            <a:ext cx="299039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安顺美食旅游与品牌数字化传播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4609985" y="3724182"/>
            <a:ext cx="299039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"安顺味道 · 六百年大明烟火"</a:t>
            </a:r>
            <a:endParaRPr lang="en-US" sz="12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985" y="4286143"/>
            <a:ext cx="123822" cy="13334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810005" y="4267093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四篇十二章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5332" y="4286143"/>
            <a:ext cx="104772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876778" y="4267093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七项附录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759" y="4286143"/>
            <a:ext cx="171446" cy="13334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886403" y="4267093"/>
            <a:ext cx="71397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48学时课程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4609985" y="4752856"/>
            <a:ext cx="299039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 · 数字文旅专业系列教材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42 / 42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2026-07-05T17:46:32Z</dcterms:created>
  <dcterms:modified xsi:type="dcterms:W3CDTF">2026-07-05T17:46:32Z</dcterms:modified>
</cp:coreProperties>
</file>