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12 · 屯堡文化数字化传承与旅游活化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可持续发展与社区参与</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160984"/>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2018年，本寨发生了一次不大不小的"风波"。</a:t>
            </a:r>
            <a:endParaRPr lang="en-US" sz="2500" dirty="0"/>
          </a:p>
        </p:txBody>
      </p:sp>
      <p:sp>
        <p:nvSpPr>
          <p:cNvPr id="6" name="Text 4"/>
          <p:cNvSpPr/>
          <p:nvPr/>
        </p:nvSpPr>
        <p:spPr>
          <a:xfrm>
            <a:off x="355550" y="3081486"/>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144887"/>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一家外地旅游公司提出整体租赁本寨30年的经营权，承诺投资2亿元进行旅游开发，每年给村集体分红200万元。</a:t>
            </a:r>
            <a:endParaRPr lang="en-US" sz="900" dirty="0"/>
          </a:p>
        </p:txBody>
      </p:sp>
      <p:sp>
        <p:nvSpPr>
          <p:cNvPr id="8" name="Text 6"/>
          <p:cNvSpPr/>
          <p:nvPr/>
        </p:nvSpPr>
        <p:spPr>
          <a:xfrm>
            <a:off x="355550" y="3618161"/>
            <a:ext cx="22604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681561"/>
            <a:ext cx="2098548"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方案在村民代表大会上引发了激烈争论。</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年，本寨发生了一次不大不小的"风波"</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一家外地旅游公司提出整体租赁本寨30</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方案在村民代表大会上引发了激烈争论。</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理解文化遗产可持续发展的核心内涵与原则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掌握社区参与文化遗产保护的理论框架与实践方法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了解屯堡文化保护中的利益相关者分析与协调机制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分析气候变化对屯堡文化遗产的影响与应对策略</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理解文化遗产可持续发展的核心内涵与原</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掌握社区参与文化遗产保护的理论框架与</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了解屯堡文化保护中的利益相关者分析与</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分析气候变化对屯堡文化遗产的影响与应</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10——屯堡文化数字化传承与旅游活化\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文化遗产可持续发展的理论框架｜核心概念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可持续发展的四个维度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可持续旅游原则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韧性理论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可持续发展的四个维度</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可持续旅游原则</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韧性理论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文化遗产可持续发展的理论框架｜关键要素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联合国《2030年可持续发展议程》提出了可持续发展的17个目标（SDGs）。</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文化遗产领域的可持续发展可以从四个维度来理解：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文化遗产的物质载体和非物质表现形式得到有效保护和传承，文化多样性得到尊重和维护。</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联合国《2030年可持续发展议程》提</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文化遗产领域的可持续发展可以从四个维</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文化遗产的物质载体和非物质表现形式得</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文化遗产可持续发展的理论框架｜机制拆解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文化遗产的保护和利用能够产生持续的经济效益，为保护提供资金来源，为社区提供生计支持。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文化遗产保护促进社会公平和社区凝聚力，不同群体公平分享保护成果。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文化遗产保护与生态环境保护相协调，旅游开发不对自然环境造成不可逆转的损害。</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文化遗产的保护和利用能够产生持续的经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文化遗产保护促进社会公平和社区凝聚力</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文化遗产保护与生态环境保护相协调，旅</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文化遗产可持续发展的理论框架｜方法路径</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联合国教科文组织和世界旅游组织提出了文化遗产可持续旅游的核心原则：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旅游开发不得损害文化遗产的核心价值。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当保护与开发发生冲突时，保护优先。</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联合国教科文组织和世界旅游组织提出了</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旅游开发不得损害文化遗产的核心价值。</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当保护与开发发生冲突时，保护优先。</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文化遗产可持续发展的理论框架｜工具与数据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社区是文化遗产的主人，有权参与旅游开发的决策和利益分配。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旅游解说应准确、全面地传达文化遗产的价值和意义，不得为了吸引游客而歪曲历史和文化。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旅游规模应控制在文化遗产和环境承载力的范围内。</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社区是文化遗产的主人，有权参与旅游开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旅游解说应准确、全面地传达文化遗产的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旅游规模应控制在文化遗产和环境承载力</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社区参与的理论与实践｜核心概念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Arnstein的参与阶梯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社区参与的层次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屯堡社区参与的实践</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1658" y="2302669"/>
            <a:ext cx="152487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Arnstein的参与阶梯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7065818" y="230266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社区参与的层次</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屯堡社区参与的实践</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社区参与的理论与实践｜关键要素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美国学者Sherry Arnstein在1969年提出了著名的"公众参与阶梯"理论，将公众参与分为八个层次，从低到高依次为：操纵…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告知、咨询、安抚（象征性参与）；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合作伙伴、授权、公民控制（实质性参与）。</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美国学者Sherry Arnstei</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告知、咨询、安抚（象征性参与）；</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合作伙伴、授权、公民控制（实质性参与</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社区参与的理论与实践｜机制拆解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在文化遗产保护领域，这一理论同样适用。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很多声称"社区参与"的项目实际上停留在"告知"或"咨询"层面——专家和政府制定好方案，然后"告知"社区，或者征求社区意见但不保证…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真正意义上的社区参与应达到"合作伙伴"及以上层次——社区在决策中有实质性的发言权和决定权。</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在文化遗产保护领域，这一理论同样适用</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很多声称"社区参与"的项目实际上停留</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真正意义上的社区参与应达到"合作伙伴</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社区参与的理论与实践｜方法路径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屯堡文化保护中的社区参与可分为以下层次：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向社区通报保护规划和旅游开发的相关信息。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这是最基本的参与层次，社区处于被动接收信息的地位。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屯堡文化保护中的社区参与可分为以下层</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向社区通报保护规划和旅游开发的相关信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这是最基本的参与层次，社区处于被动接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社区参与的理论与实践｜工具与数据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通过座谈会、问卷调查等方式征求社区对保护方案的意见。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社区的"声音被听到"，但不一定"被采纳"。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社区代表与政府、专家、企业等外部力量就保护方案进行协商，各方都有一定的话语权和影响力。</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通过座谈会、问卷调查等方式征求社区对</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社区的"声音被听到"，但不一定"被采</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社区代表与政府、专家、企业等外部力量</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利益相关者分析｜核心概念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利益相关者识别</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利益诉求分析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利益协调机制</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利益相关者识别</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利益诉求分析</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利益协调机制</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利益相关者分析｜关键要素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屯堡文化保护与旅游活化涉及多元利益相关者：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屯堡社区居民（包括仍居住在本地的居民和外出务工的"离乡屯堡人"）、非遗传承人。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各级政府（文物局、文旅局、住建局、水利局等）、旅游企业、研究机构、旅游消费者。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屯堡文化保护与旅游活化涉及多元利益相</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屯堡社区居民（包括仍居住在本地的居民</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各级政府（文物局、文旅局、住建局、水</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利益相关者分析｜机制拆解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媒体、非政府组织、一般公众、后代人（尚未出生但受当代决策影响的未来世代）。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不同利益相关者的诉求既有交集也有差异：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改善生活条件、增加经济收入、维护文化传统、保持生活方式的自主权。</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媒体、非政府组织、一般公众、后代人（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不同利益相关者的诉求既有交集也有差异</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改善生活条件、增加经济收入、维护文化</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利益相关者分析｜方法路径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获得社会尊重和经济回报、有徒弟传承技艺、技艺不被歪曲和滥用。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保护文化遗产、发展地方经济、提升城市形象、维护社会稳定。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获取投资回报、扩大市场份额、降低经营风险。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获得社会尊重和经济回报、有徒弟传承技</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保护文化遗产、发展地方经济、提升城市</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获取投资回报、扩大市场份额、降低经营</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利益相关者分析｜工具与数据</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获取研究资料、产出学术成果、服务地方发展。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获得真实的、有价值的文化体验。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协调多元利益诉求需要建立制度化的协调机制：</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获取研究资料、产出学术成果、服务地方</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获得真实的、有价值的文化体验。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协调多元利益诉求需要建立制度化的协调</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环境保护与绿色发展｜核心概念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旅游环境承载力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绿色旅游实践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气候变化应对</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旅游环境承载力</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绿色旅游实践</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气候变化应对</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环境保护与绿色发展｜关键要素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旅游环境承载力是指在不导致环境质量下降和游客体验恶化的前提下，一个旅游地所能承载的最大游客量。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屯堡各核心村寨的旅游环境承载力差异很大。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天龙屯堡旅游设施完善，日承载量约5000人次；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旅游环境承载力是指在不导致环境质量下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屯堡各核心村寨的旅游环境承载力差异很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天龙屯堡旅游设施完善，日承载量约50</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环境保护与绿色发展｜机制拆解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本寨巷道狭窄，日承载量约2000人次；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云山屯受地形和交通限制，日承载量约1000人次。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旺季游客量超过承载力是当前面临的主要环境压力。</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本寨巷道狭窄，日承载量约2000人次</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云山屯受地形和交通限制，日承载量约1</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旺季游客量超过承载力是当前面临的主要</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环境保护与绿色发展｜方法路径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在屯堡文化圈内推广电瓶车接驳、自行车租赁、徒步游览等低碳出行方式，减少机动车尾气排放。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古建筑修缮和老宅改造采用传统材料和工艺，新建旅游服务设施采用绿色建筑标准。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在景区推行垃圾分类，减少一次性塑料制品的使用，鼓励游客"自带垃圾出村"。</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在屯堡文化圈内推广电瓶车接驳、自行车</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古建筑修缮和老宅改造采用传统材料和工</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在景区推行垃圾分类，减少一次性塑料制</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环境保护与绿色发展｜工具与数据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鲍家屯等村寨推广生态农业，减少化肥农药使用，保护古水利系统的水质。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气候变化对屯堡文化遗产构成了日益严峻的威胁。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黔中地区极端降雨事件的频率和强度呈上升趋势，对石木结构建筑的防水和排水提出了更高的要求。</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鲍家屯等村寨推广生态农业，减少化肥农</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气候变化对屯堡文化遗产构成了日益严峻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黔中地区极端降雨事件的频率和强度呈上</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面向未来的战略思考｜核心概念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从"保护"到"赋能"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代际传承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开放与坚守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从"保护"到"赋能"</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代际传承</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开放与坚守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面向未来的战略思考｜关键要素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文化遗产保护的范式正在从"保护"（保护文化遗产免受破坏）转向"赋能"（赋予文化遗产自我更新的能力）。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对于屯堡文化而言，赋能意味着：赋能社区——让社区有能力自主管理文化资源；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赋能传承人——让传承人有条件、有动力传承和创新技艺；</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文化遗产保护的范式正在从"保护"（保</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对于屯堡文化而言，赋能意味着：赋能社</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赋能传承人——让传承人有条件、有动力</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面向未来的战略思考｜机制拆解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赋能数字平台——让数字技术成为文化传承的倍增器而非替代品。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屯堡文化的最大挑战不是建筑的破损或技艺的失传，而是年轻人"不想传承"。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当一位屯堡青年觉得穿凤阳汉装"土"、唱地戏"没前途"时，再多的保护资金和技术手段也无济于事。</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赋能数字平台——让数字技术成为文化传</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屯堡文化的最大挑战不是建筑的破损或技</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当一位屯堡青年觉得穿凤阳汉装"土"、</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面向未来的战略思考｜方法路径</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代际传承的关键是让年轻人从传统文化中看到价值——不仅是文化价值，还有经济价值和社会价值。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文创产业的兴起让年轻人看到了"传统也可以很潮"，研学旅游的发展让年轻人看到了"传承也可以有体面的收入"，新媒体传播让年轻人看到了…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屯堡文化在未来的可持续发展，需要在"开放"与"坚守"之间找到动态平衡。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代际传承的关键是让年轻人从传统文化中</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文创产业的兴起让年轻人看到了"传统也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屯堡文化在未来的可持续发展，需要在"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运用Arnstein的参与阶梯理论，分析你所在社区（或一个你熟悉的案例）中的公众参与水平。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为本寨设计一份旅游收益分配方案。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评估气候变化对屯堡石木结构建筑的潜在影响，提出适应性措施。</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运用Arnstein的参与阶梯理论，</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为本寨设计一份旅游收益分配方案。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评估气候变化对屯堡石木结构建筑的潜在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讨论：如何让更多屯堡年轻人愿意传承传统文化？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以屯堡文化为例，写一篇关于"文化遗产的韧性"的短文。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讨论：如何让更多屯堡年轻人愿意传承传</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以屯堡文化为例，写一篇关于"文化遗产</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本节核心问题是：如何把“思考与练习”</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知识卡片：社区参与层次｜核心概念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本节核心问题是：如何把“知识卡片：社区参与层次”转化为可执行的文旅创业行动。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本节核心问题是：如何把“知识卡片：社</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知识卡片：社区参与层次｜关键要素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知识卡片：社区参与层次｜机制拆解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知识卡片：社区参与层次｜方法路径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本节核心问题是：如何把“知识卡片：社区参与层次”转化为可执行的文旅创业行动。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本节核心问题是：如何把“知识卡片：社</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22140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221409"/>
            <a:ext cx="0" cy="337691"/>
          </a:xfrm>
          <a:prstGeom prst="line">
            <a:avLst/>
          </a:prstGeom>
          <a:noFill/>
          <a:ln w="47625">
            <a:solidFill>
              <a:srgbClr val="3A9795"/>
            </a:solidFill>
            <a:prstDash val="solid"/>
          </a:ln>
        </p:spPr>
      </p:sp>
      <p:sp>
        <p:nvSpPr>
          <p:cNvPr id="8" name="Text 6"/>
          <p:cNvSpPr/>
          <p:nvPr/>
        </p:nvSpPr>
        <p:spPr>
          <a:xfrm>
            <a:off x="4302770" y="231025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文化遗产可持续发展的理论框架</a:t>
            </a:r>
            <a:endParaRPr lang="en-US" sz="1050" dirty="0"/>
          </a:p>
        </p:txBody>
      </p:sp>
      <p:sp>
        <p:nvSpPr>
          <p:cNvPr id="9" name="Text 7"/>
          <p:cNvSpPr/>
          <p:nvPr/>
        </p:nvSpPr>
        <p:spPr>
          <a:xfrm>
            <a:off x="6508998" y="222140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221409"/>
            <a:ext cx="0" cy="337691"/>
          </a:xfrm>
          <a:prstGeom prst="line">
            <a:avLst/>
          </a:prstGeom>
          <a:noFill/>
          <a:ln w="47625">
            <a:solidFill>
              <a:srgbClr val="3A9795"/>
            </a:solidFill>
            <a:prstDash val="solid"/>
          </a:ln>
        </p:spPr>
      </p:sp>
      <p:sp>
        <p:nvSpPr>
          <p:cNvPr id="11" name="Text 9"/>
          <p:cNvSpPr/>
          <p:nvPr/>
        </p:nvSpPr>
        <p:spPr>
          <a:xfrm>
            <a:off x="6670923" y="231025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社区参与的理论与实践</a:t>
            </a:r>
            <a:endParaRPr lang="en-US" sz="1050" dirty="0"/>
          </a:p>
        </p:txBody>
      </p:sp>
      <p:sp>
        <p:nvSpPr>
          <p:cNvPr id="12" name="Text 10"/>
          <p:cNvSpPr/>
          <p:nvPr/>
        </p:nvSpPr>
        <p:spPr>
          <a:xfrm>
            <a:off x="4140845" y="264795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647950"/>
            <a:ext cx="0" cy="337691"/>
          </a:xfrm>
          <a:prstGeom prst="line">
            <a:avLst/>
          </a:prstGeom>
          <a:noFill/>
          <a:ln w="47625">
            <a:solidFill>
              <a:srgbClr val="3A9795"/>
            </a:solidFill>
            <a:prstDash val="solid"/>
          </a:ln>
        </p:spPr>
      </p:sp>
      <p:sp>
        <p:nvSpPr>
          <p:cNvPr id="14" name="Text 12"/>
          <p:cNvSpPr/>
          <p:nvPr/>
        </p:nvSpPr>
        <p:spPr>
          <a:xfrm>
            <a:off x="4302770" y="273680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利益相关者分析</a:t>
            </a:r>
            <a:endParaRPr lang="en-US" sz="1050" dirty="0"/>
          </a:p>
        </p:txBody>
      </p:sp>
      <p:sp>
        <p:nvSpPr>
          <p:cNvPr id="15" name="Text 13"/>
          <p:cNvSpPr/>
          <p:nvPr/>
        </p:nvSpPr>
        <p:spPr>
          <a:xfrm>
            <a:off x="6508998" y="264795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647950"/>
            <a:ext cx="0" cy="337691"/>
          </a:xfrm>
          <a:prstGeom prst="line">
            <a:avLst/>
          </a:prstGeom>
          <a:noFill/>
          <a:ln w="47625">
            <a:solidFill>
              <a:srgbClr val="3A9795"/>
            </a:solidFill>
            <a:prstDash val="solid"/>
          </a:ln>
        </p:spPr>
      </p:sp>
      <p:sp>
        <p:nvSpPr>
          <p:cNvPr id="17" name="Text 15"/>
          <p:cNvSpPr/>
          <p:nvPr/>
        </p:nvSpPr>
        <p:spPr>
          <a:xfrm>
            <a:off x="6670923" y="273680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环境保护与绿色发展</a:t>
            </a:r>
            <a:endParaRPr lang="en-US" sz="1050" dirty="0"/>
          </a:p>
        </p:txBody>
      </p:sp>
      <p:sp>
        <p:nvSpPr>
          <p:cNvPr id="18" name="Text 16"/>
          <p:cNvSpPr/>
          <p:nvPr/>
        </p:nvSpPr>
        <p:spPr>
          <a:xfrm>
            <a:off x="4140845" y="307449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337691"/>
          </a:xfrm>
          <a:prstGeom prst="line">
            <a:avLst/>
          </a:prstGeom>
          <a:noFill/>
          <a:ln w="47625">
            <a:solidFill>
              <a:srgbClr val="3A9795"/>
            </a:solidFill>
            <a:prstDash val="solid"/>
          </a:ln>
        </p:spPr>
      </p:sp>
      <p:sp>
        <p:nvSpPr>
          <p:cNvPr id="20" name="Text 18"/>
          <p:cNvSpPr/>
          <p:nvPr/>
        </p:nvSpPr>
        <p:spPr>
          <a:xfrm>
            <a:off x="4302770" y="316334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面向未来的战略思考</a:t>
            </a:r>
            <a:endParaRPr lang="en-US" sz="1050" dirty="0"/>
          </a:p>
        </p:txBody>
      </p:sp>
      <p:sp>
        <p:nvSpPr>
          <p:cNvPr id="21" name="Text 19"/>
          <p:cNvSpPr/>
          <p:nvPr/>
        </p:nvSpPr>
        <p:spPr>
          <a:xfrm>
            <a:off x="6508998" y="307449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337691"/>
          </a:xfrm>
          <a:prstGeom prst="line">
            <a:avLst/>
          </a:prstGeom>
          <a:noFill/>
          <a:ln w="47625">
            <a:solidFill>
              <a:srgbClr val="3A9795"/>
            </a:solidFill>
            <a:prstDash val="solid"/>
          </a:ln>
        </p:spPr>
      </p:sp>
      <p:sp>
        <p:nvSpPr>
          <p:cNvPr id="23" name="Text 21"/>
          <p:cNvSpPr/>
          <p:nvPr/>
        </p:nvSpPr>
        <p:spPr>
          <a:xfrm>
            <a:off x="6670923" y="316334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50103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501033"/>
            <a:ext cx="0" cy="337691"/>
          </a:xfrm>
          <a:prstGeom prst="line">
            <a:avLst/>
          </a:prstGeom>
          <a:noFill/>
          <a:ln w="47625">
            <a:solidFill>
              <a:srgbClr val="3A9795"/>
            </a:solidFill>
            <a:prstDash val="solid"/>
          </a:ln>
        </p:spPr>
      </p:sp>
      <p:sp>
        <p:nvSpPr>
          <p:cNvPr id="26" name="Text 24"/>
          <p:cNvSpPr/>
          <p:nvPr/>
        </p:nvSpPr>
        <p:spPr>
          <a:xfrm>
            <a:off x="4302770" y="358988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知识卡片：社区参与层次</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围绕“可持续发展与社区参与”选择一个真实案例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围绕“可持续发展与社区参与”选择一个</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文化遗产可持续发展的理论框架</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社区参与的理论与实践</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利益相关者分析</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环境保护与绿色发展</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面向未来的战略思考</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第12章 可持续发展与社区参与</dc:title>
  <dc:subject>《屯堡文化数字化传承与旅游活化》逐章教学课件：第12章</dc:subject>
  <dc:creator>祝刚</dc:creator>
  <cp:lastModifiedBy>祝刚</cp:lastModifiedBy>
  <cp:revision>1</cp:revision>
  <dcterms:created xsi:type="dcterms:W3CDTF">2026-08-03T17:25:20Z</dcterms:created>
  <dcterms:modified xsi:type="dcterms:W3CDTF">2026-08-03T17:25:20Z</dcterms:modified>
</cp:coreProperties>
</file>