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10 · 屯堡文化数字化传承与旅游活化</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10</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屯堡文创产品开发与IP运营</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内容依据：原书第10章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1367433"/>
            <a:ext cx="3576063" cy="2380655"/>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2020年以前，屯堡的"文创产品"主要是地戏面具的缩小版摆件——手艺人在路边支个摊，现雕现卖，价格从几十到几百元不等。</a:t>
            </a:r>
            <a:endParaRPr lang="en-US" sz="2500" dirty="0"/>
          </a:p>
        </p:txBody>
      </p:sp>
      <p:sp>
        <p:nvSpPr>
          <p:cNvPr id="6" name="Text 4"/>
          <p:cNvSpPr/>
          <p:nvPr/>
        </p:nvSpPr>
        <p:spPr>
          <a:xfrm>
            <a:off x="355550" y="3875038"/>
            <a:ext cx="3505944" cy="435173"/>
          </a:xfrm>
          <a:prstGeom prst="roundRect">
            <a:avLst>
              <a:gd name="adj" fmla="val 35021"/>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938439"/>
            <a:ext cx="3369001" cy="308372"/>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产品单一，渠道有限，消费群体主要是中老年游客和收藏爱好者。</a:t>
            </a:r>
            <a:endParaRPr lang="en-US" sz="900" dirty="0"/>
          </a:p>
        </p:txBody>
      </p:sp>
      <p:sp>
        <p:nvSpPr>
          <p:cNvPr id="8" name="Text 6"/>
          <p:cNvSpPr/>
          <p:nvPr/>
        </p:nvSpPr>
        <p:spPr>
          <a:xfrm>
            <a:off x="355550" y="4411712"/>
            <a:ext cx="1714649"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9" name="Text 7"/>
          <p:cNvSpPr/>
          <p:nvPr/>
        </p:nvSpPr>
        <p:spPr>
          <a:xfrm>
            <a:off x="457051" y="4475113"/>
            <a:ext cx="1541880"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2026年的情况已经完全不同。</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年以前，屯堡的"文创产品"主要是地戏</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产品单一，渠道有限，消费群体主要是中</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年的情况已经完全不同。</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理解文化创意产品开发的基本理论和方法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掌握文化遗产IP的提炼、运营与授权模式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了解屯堡文化符号的设计转化策略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学习数字文创（NFT、AI生成等）的新模式</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理解文化创意产品开发的基本理论和方法</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掌握文化遗产IP的提炼、运营与授权模</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了解屯堡文化符号的设计转化策略</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学习数字文创（NFT、AI生成等）的</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22140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221409"/>
            <a:ext cx="0" cy="337691"/>
          </a:xfrm>
          <a:prstGeom prst="line">
            <a:avLst/>
          </a:prstGeom>
          <a:noFill/>
          <a:ln w="47625">
            <a:solidFill>
              <a:srgbClr val="3A9795"/>
            </a:solidFill>
            <a:prstDash val="solid"/>
          </a:ln>
        </p:spPr>
      </p:sp>
      <p:sp>
        <p:nvSpPr>
          <p:cNvPr id="8" name="Text 6"/>
          <p:cNvSpPr/>
          <p:nvPr/>
        </p:nvSpPr>
        <p:spPr>
          <a:xfrm>
            <a:off x="4302770" y="231025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文化创意产品开发基础</a:t>
            </a:r>
            <a:endParaRPr lang="en-US" sz="1050" dirty="0"/>
          </a:p>
        </p:txBody>
      </p:sp>
      <p:sp>
        <p:nvSpPr>
          <p:cNvPr id="9" name="Text 7"/>
          <p:cNvSpPr/>
          <p:nvPr/>
        </p:nvSpPr>
        <p:spPr>
          <a:xfrm>
            <a:off x="6508998" y="222140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221409"/>
            <a:ext cx="0" cy="337691"/>
          </a:xfrm>
          <a:prstGeom prst="line">
            <a:avLst/>
          </a:prstGeom>
          <a:noFill/>
          <a:ln w="47625">
            <a:solidFill>
              <a:srgbClr val="3A9795"/>
            </a:solidFill>
            <a:prstDash val="solid"/>
          </a:ln>
        </p:spPr>
      </p:sp>
      <p:sp>
        <p:nvSpPr>
          <p:cNvPr id="11" name="Text 9"/>
          <p:cNvSpPr/>
          <p:nvPr/>
        </p:nvSpPr>
        <p:spPr>
          <a:xfrm>
            <a:off x="6670923" y="2310259"/>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屯堡文化符号的提取与转化</a:t>
            </a:r>
            <a:endParaRPr lang="en-US" sz="1050" dirty="0"/>
          </a:p>
        </p:txBody>
      </p:sp>
      <p:sp>
        <p:nvSpPr>
          <p:cNvPr id="12" name="Text 10"/>
          <p:cNvSpPr/>
          <p:nvPr/>
        </p:nvSpPr>
        <p:spPr>
          <a:xfrm>
            <a:off x="4140845" y="264795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647950"/>
            <a:ext cx="0" cy="337691"/>
          </a:xfrm>
          <a:prstGeom prst="line">
            <a:avLst/>
          </a:prstGeom>
          <a:noFill/>
          <a:ln w="47625">
            <a:solidFill>
              <a:srgbClr val="3A9795"/>
            </a:solidFill>
            <a:prstDash val="solid"/>
          </a:ln>
        </p:spPr>
      </p:sp>
      <p:sp>
        <p:nvSpPr>
          <p:cNvPr id="14" name="Text 12"/>
          <p:cNvSpPr/>
          <p:nvPr/>
        </p:nvSpPr>
        <p:spPr>
          <a:xfrm>
            <a:off x="4302770" y="273680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屯堡文化IP运营</a:t>
            </a:r>
            <a:endParaRPr lang="en-US" sz="1050" dirty="0"/>
          </a:p>
        </p:txBody>
      </p:sp>
      <p:sp>
        <p:nvSpPr>
          <p:cNvPr id="15" name="Text 13"/>
          <p:cNvSpPr/>
          <p:nvPr/>
        </p:nvSpPr>
        <p:spPr>
          <a:xfrm>
            <a:off x="6508998" y="264795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647950"/>
            <a:ext cx="0" cy="337691"/>
          </a:xfrm>
          <a:prstGeom prst="line">
            <a:avLst/>
          </a:prstGeom>
          <a:noFill/>
          <a:ln w="47625">
            <a:solidFill>
              <a:srgbClr val="3A9795"/>
            </a:solidFill>
            <a:prstDash val="solid"/>
          </a:ln>
        </p:spPr>
      </p:sp>
      <p:sp>
        <p:nvSpPr>
          <p:cNvPr id="17" name="Text 15"/>
          <p:cNvSpPr/>
          <p:nvPr/>
        </p:nvSpPr>
        <p:spPr>
          <a:xfrm>
            <a:off x="6670923" y="273680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数字文创新模式</a:t>
            </a:r>
            <a:endParaRPr lang="en-US" sz="1050" dirty="0"/>
          </a:p>
        </p:txBody>
      </p:sp>
      <p:sp>
        <p:nvSpPr>
          <p:cNvPr id="18" name="Text 16"/>
          <p:cNvSpPr/>
          <p:nvPr/>
        </p:nvSpPr>
        <p:spPr>
          <a:xfrm>
            <a:off x="4140845" y="307449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074491"/>
            <a:ext cx="0" cy="337691"/>
          </a:xfrm>
          <a:prstGeom prst="line">
            <a:avLst/>
          </a:prstGeom>
          <a:noFill/>
          <a:ln w="47625">
            <a:solidFill>
              <a:srgbClr val="3A9795"/>
            </a:solidFill>
            <a:prstDash val="solid"/>
          </a:ln>
        </p:spPr>
      </p:sp>
      <p:sp>
        <p:nvSpPr>
          <p:cNvPr id="20" name="Text 18"/>
          <p:cNvSpPr/>
          <p:nvPr/>
        </p:nvSpPr>
        <p:spPr>
          <a:xfrm>
            <a:off x="4302770" y="316334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文创产业生态系统建设</a:t>
            </a:r>
            <a:endParaRPr lang="en-US" sz="1050" dirty="0"/>
          </a:p>
        </p:txBody>
      </p:sp>
      <p:sp>
        <p:nvSpPr>
          <p:cNvPr id="21" name="Text 19"/>
          <p:cNvSpPr/>
          <p:nvPr/>
        </p:nvSpPr>
        <p:spPr>
          <a:xfrm>
            <a:off x="6508998" y="307449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074491"/>
            <a:ext cx="0" cy="337691"/>
          </a:xfrm>
          <a:prstGeom prst="line">
            <a:avLst/>
          </a:prstGeom>
          <a:noFill/>
          <a:ln w="47625">
            <a:solidFill>
              <a:srgbClr val="3A9795"/>
            </a:solidFill>
            <a:prstDash val="solid"/>
          </a:ln>
        </p:spPr>
      </p:sp>
      <p:sp>
        <p:nvSpPr>
          <p:cNvPr id="23" name="Text 21"/>
          <p:cNvSpPr/>
          <p:nvPr/>
        </p:nvSpPr>
        <p:spPr>
          <a:xfrm>
            <a:off x="6670923" y="316334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思考与练习</a:t>
            </a:r>
            <a:endParaRPr lang="en-US" sz="1050" dirty="0"/>
          </a:p>
        </p:txBody>
      </p:sp>
      <p:sp>
        <p:nvSpPr>
          <p:cNvPr id="24" name="Text 22"/>
          <p:cNvSpPr/>
          <p:nvPr/>
        </p:nvSpPr>
        <p:spPr>
          <a:xfrm>
            <a:off x="4140845" y="3501033"/>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501033"/>
            <a:ext cx="0" cy="337691"/>
          </a:xfrm>
          <a:prstGeom prst="line">
            <a:avLst/>
          </a:prstGeom>
          <a:noFill/>
          <a:ln w="47625">
            <a:solidFill>
              <a:srgbClr val="3A9795"/>
            </a:solidFill>
            <a:prstDash val="solid"/>
          </a:ln>
        </p:spPr>
      </p:sp>
      <p:sp>
        <p:nvSpPr>
          <p:cNvPr id="26" name="Text 24"/>
          <p:cNvSpPr/>
          <p:nvPr/>
        </p:nvSpPr>
        <p:spPr>
          <a:xfrm>
            <a:off x="4302770" y="358988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知识卡片：文创产品开发五步法</a:t>
            </a:r>
            <a:endParaRPr lang="en-US" sz="1050" dirty="0"/>
          </a:p>
        </p:txBody>
      </p:sp>
      <p:sp>
        <p:nvSpPr>
          <p:cNvPr id="27" name="Shape 25"/>
          <p:cNvSpPr/>
          <p:nvPr/>
        </p:nvSpPr>
        <p:spPr>
          <a:xfrm>
            <a:off x="355550" y="4870549"/>
            <a:ext cx="8432899" cy="0"/>
          </a:xfrm>
          <a:prstGeom prst="line">
            <a:avLst/>
          </a:prstGeom>
          <a:noFill/>
          <a:ln w="9525">
            <a:solidFill>
              <a:srgbClr val="CCD8D5"/>
            </a:solidFill>
            <a:prstDash val="solid"/>
          </a:ln>
        </p:spPr>
      </p:sp>
      <p:sp>
        <p:nvSpPr>
          <p:cNvPr id="28" name="Text 26"/>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9" name="Text 27"/>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文化创意产品开发基础｜核心概念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文创产品的概念与分类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文创产品开发流程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文创产品设计原则</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文创产品的概念与分类</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文创产品开发流程</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文创产品设计原则</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文化创意产品开发基础｜关键要素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文化创意产品（文创产品）是指以文化资源为创意来源，通过设计转化形成的具有文化内涵和市场价值的消费品。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文创产品不同于普通的旅游纪念品，它的核心价值不在于材料或功能，而在于文化符号的承载和创意表达的独特性。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按产品形态分类，文创产品包括：</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文化创意产品（文创产品）是指以文化资</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文创产品不同于普通的旅游纪念品，它的</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按产品形态分类，文创产品包括：</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文化创意产品开发基础｜机制拆解</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将文化元素融入日常用品——文具（笔记本、书签、钢笔）、家居（杯具、餐具、抱枕）、服饰（T恤、丝巾、帆布袋）、数码配件（手机壳、耳…</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以审美价值为主的产品——摆件、装饰画、工艺品、首饰。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具有稀缺性和收藏价值的产品——限量版手办、艺术复制品、纪念币/章。</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将文化元素融入日常用品——文具（笔记</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以审美价值为主的产品——摆件、装饰画</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具有稀缺性和收藏价值的产品——限量版</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文化创意产品开发基础｜方法路径</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以体验为核心的产品——DIY材料包（如"自制地戏面具"套装）、沉浸式体验门票、研学课程包。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以数字形式存在的产品——表情包、数字藏品（NFT）、虚拟服饰、AI生成艺术品。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标准化的文创产品开发流程包括以下阶段：</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以体验为核心的产品——DIY材料包（</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以数字形式存在的产品——表情包、数字</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标准化的文创产品开发流程包括以下阶段</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文化创意产品开发基础｜工具与数据</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系统梳理可用的文化资源——视觉元素（建筑造型、服饰纹样、面具形态）、故事资源（历史事件、人物传奇、民俗传说）、技艺资源（雕刻技法…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基于文化资源，生成产品创意概念。</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可采用头脑风暴、设计思维（Design Thinking）等方法。</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系统梳理可用的文化资源——视觉元素（</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基于文化资源，生成产品创意概念。</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可采用头脑风暴、设计思维（Desig</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屯堡文化符号的提取与转化｜核心概念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视觉符号体系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符号转化的设计策略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典型案例分析</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768967" y="2302669"/>
            <a:ext cx="1010260"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视觉符号体系</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897316" y="230266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符号转化的设计策略</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768967" y="3534519"/>
            <a:ext cx="1010260"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典型案例分析</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屯堡文化符号的提取与转化｜关键要素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屯堡文化拥有丰富且辨识度极高的视觉符号体系：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石墙纹理、石板屋顶、碉楼轮廓、四合院布局、雕花门楼、木窗棂格。</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这些符号的特点是几何感强、层次丰富，适合抽象化为平面图案或产品造型。</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屯堡文化拥有丰富且辨识度极高的视觉符</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石墙纹理、石板屋顶、碉楼轮廓、四合院</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这些符号的特点是几何感强、层次丰富，</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屯堡文化符号的提取与转化｜机制拆解</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面具造型（关羽、张飞、曹操等角色的脸谱）、头盔装饰（龙纹、凤纹、虎纹）、靠旗形态、兵器造型。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地戏面具是最具辨识度的屯堡文化符号，色彩浓烈、造型夸张，极具视觉冲击力。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凤阳汉装的廓形、丝头系腰的编织纹样、翘头绣花鞋的造型、刺绣的动植物纹样。</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面具造型（关羽、张飞、曹操等角色的脸</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地戏面具是最具辨识度的屯堡文化符号，</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凤阳汉装的廓形、丝头系腰的编织纹样、</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屯堡文化符号的提取与转化｜方法路径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服饰符号的特点是精致细腻，适合用于高端文创产品。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屯堡话中的特色词汇、家谱中的书法字体、碑刻中的铭文。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文字符号可以转化为书法文创、字体系列产品。</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服饰符号的特点是精致细腻，适合用于高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屯堡话中的特色词汇、家谱中的书法字体</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文字符号可以转化为书法文创、字体系列</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屯堡文化符号的提取与转化｜工具与数据</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将传统文化符号转化为现代设计语言，需要运用以下策略：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提取符号的核心特征，去除细节冗余。</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例如，将复杂的地戏面具简化为三到四个核心形状和色彩的几何组合。</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将传统文化符号转化为现代设计语言，需</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提取符号的核心特征，去除细节冗余。</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例如，将复杂的地戏面具简化为三到四个</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屯堡文化IP运营｜核心概念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文化IP的概念</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IP运营策略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IP保护</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文化IP的概念</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IP运营策略</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IP保护</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屯堡文化IP运营｜关键要素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IP（Intellectual Property，知识产权）在文化产业中指具有广泛认知度和商业开发价值的文化符号或内容品牌。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一个成功的文化IP通常具有以下特征：高辨识度——人们一眼就能认出；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强情感联结——能够唤起人们的文化记忆和情感共鸣；</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IP（Intellectual Pr</a:t>
            </a:r>
            <a:endParaRPr lang="en-US" sz="1200" dirty="0"/>
          </a:p>
        </p:txBody>
      </p:sp>
      <p:sp>
        <p:nvSpPr>
          <p:cNvPr id="10" name="Text 8"/>
          <p:cNvSpPr/>
          <p:nvPr/>
        </p:nvSpPr>
        <p:spPr>
          <a:xfrm>
            <a:off x="4343995" y="316721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一个成功的文化IP通常具有以下特征：</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强情感联结——能够唤起人们的文化记忆</a:t>
            </a:r>
            <a:endParaRPr lang="en-US" sz="1200" dirty="0"/>
          </a:p>
        </p:txBody>
      </p:sp>
      <p:sp>
        <p:nvSpPr>
          <p:cNvPr id="15" name="Text 13"/>
          <p:cNvSpPr/>
          <p:nvPr/>
        </p:nvSpPr>
        <p:spPr>
          <a:xfrm>
            <a:off x="6743998"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屯堡文化IP运营｜机制拆解</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多维度可开发——可以衍生出影视、游戏、文创、主题空间等多种产品形态。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屯堡文化IP的独特价值在于：它是"活着的"IP——不是已经定型的古代文化遗产，而是仍在演变中的活态文化；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它是"在地的"IP——与特定地理空间（安顺、黔中）和社区（屯堡人）紧密绑定，具有不可替代的原真性；</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多维度可开发——可以衍生出影视、游戏</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屯堡文化IP的独特价值在于：它是"活</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它是"在地的"IP——与特定地理空间</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屯堡文化IP运营｜方法路径</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它是"融合的"IP——融汇了汉族与少数民族、军事与农耕、历史与当代的多重元素，具有丰富的叙事可能。</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明确屯堡文化IP的核心定位——"六百年大明遗风，活着的明代文化"。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这一定位既突出了屯堡文化的独特性（明代、活态），又具有通俗易懂的传播力。</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它是"融合的"IP——融汇了汉族与少</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明确屯堡文化IP的核心定位——"六百</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这一定位既突出了屯堡文化的独特性（明</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屯堡文化IP运营｜工具与数据</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围绕核心IP打造内容矩阵：纪录片和短视频——讲述屯堡故事，建立文化认知；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地戏和民俗演出——提供现场体验，强化情感联结；</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文创产品——将IP转化为可消费的实体；</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围绕核心IP打造内容矩阵：纪录片和短</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地戏和民俗演出——提供现场体验，强化</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文创产品——将IP转化为可消费的实体</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数字文创新模式｜核心概念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数字藏品（NFT）</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AI生成文创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元宇宙文创</a:t>
            </a:r>
            <a:endParaRPr lang="en-US" sz="1400" dirty="0"/>
          </a:p>
        </p:txBody>
      </p:sp>
      <p:sp>
        <p:nvSpPr>
          <p:cNvPr id="6" name="Text 4"/>
          <p:cNvSpPr/>
          <p:nvPr/>
        </p:nvSpPr>
        <p:spPr>
          <a:xfrm>
            <a:off x="4140845" y="2266950"/>
            <a:ext cx="2247602" cy="1526232"/>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295525"/>
            <a:ext cx="2247602" cy="0"/>
          </a:xfrm>
          <a:prstGeom prst="line">
            <a:avLst/>
          </a:prstGeom>
          <a:noFill/>
          <a:ln w="57150">
            <a:solidFill>
              <a:srgbClr val="126E72"/>
            </a:solidFill>
            <a:prstDash val="solid"/>
          </a:ln>
        </p:spPr>
      </p:sp>
      <p:sp>
        <p:nvSpPr>
          <p:cNvPr id="8" name="Text 6"/>
          <p:cNvSpPr/>
          <p:nvPr/>
        </p:nvSpPr>
        <p:spPr>
          <a:xfrm>
            <a:off x="4343995" y="252725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95007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数字藏品（NFT）</a:t>
            </a:r>
            <a:endParaRPr lang="en-US" sz="1200" dirty="0"/>
          </a:p>
        </p:txBody>
      </p:sp>
      <p:sp>
        <p:nvSpPr>
          <p:cNvPr id="10" name="Text 8"/>
          <p:cNvSpPr/>
          <p:nvPr/>
        </p:nvSpPr>
        <p:spPr>
          <a:xfrm>
            <a:off x="4343995"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AI生成文创</a:t>
            </a:r>
            <a:endParaRPr lang="en-US" sz="1200" dirty="0"/>
          </a:p>
        </p:txBody>
      </p:sp>
      <p:sp>
        <p:nvSpPr>
          <p:cNvPr id="11" name="Text 9"/>
          <p:cNvSpPr/>
          <p:nvPr/>
        </p:nvSpPr>
        <p:spPr>
          <a:xfrm>
            <a:off x="6540847" y="2266950"/>
            <a:ext cx="2247602" cy="1526232"/>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295525"/>
            <a:ext cx="2247602" cy="0"/>
          </a:xfrm>
          <a:prstGeom prst="line">
            <a:avLst/>
          </a:prstGeom>
          <a:noFill/>
          <a:ln w="57150">
            <a:solidFill>
              <a:srgbClr val="D96B52"/>
            </a:solidFill>
            <a:prstDash val="solid"/>
          </a:ln>
        </p:spPr>
      </p:sp>
      <p:sp>
        <p:nvSpPr>
          <p:cNvPr id="13" name="Text 11"/>
          <p:cNvSpPr/>
          <p:nvPr/>
        </p:nvSpPr>
        <p:spPr>
          <a:xfrm>
            <a:off x="6743998" y="252725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95007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元宇宙文创</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数字文创新模式｜关键要素</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数字藏品是将文化IP转化为基于区块链的限量数字资产。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与实体文创相比，数字藏品具有唯一性（每个藏品有链上唯一标识）、可溯源性（创作和交易记录全程可查）、可编程性（通过智能合约实现版税…</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屯堡文化数字藏品的可能方向：地戏面具数字藏品——每个面具一个唯一编号，附带该面具的创作故事和传承人签名；</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数字藏品是将文化IP转化为基于区块链</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与实体文创相比，数字藏品具有唯一性（</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屯堡文化数字藏品的可能方向：地戏面具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数字文创新模式｜机制拆解</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建筑三维模型数字藏品——限量发行的屯堡古建筑高精度三维模型；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地戏表演片段数字藏品——经典地戏表演的限量数字版。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数字藏品的核心价值不在于"数字文件"本身（这些文件可以被无限复制），而在于区块链上的"所有权证明"和收藏社群的身份认同。</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建筑三维模型数字藏品——限量发行的屯</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地戏表演片段数字藏品——经典地戏表演</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数字藏品的核心价值不在于"数字文件"</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数字文创新模式｜方法路径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数字藏品的成功运营需要建立活跃的藏家社群，而非简单"发行-销售"。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AI生成技术为文创产品开发提供了新的可能。</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贵州大学"黔影新生"团队的实践展示了AI在以下方面的应用：</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数字藏品的成功运营需要建立活跃的藏家</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AI生成技术为文创产品开发提供了新的</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贵州大学"黔影新生"团队的实践展示了</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数字文创新模式｜工具与数据</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训练AI模型学习地戏面具的风格特征，批量生成新面具设计。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AI生成的设计可以作为设计师的灵感来源，也可以直接用于产品开发。</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基于用户的照片或偏好输入，AI生成融合用户个人特征和屯堡文化元素的定制化产品（如"你的地戏面具形象"）。</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训练AI模型学习地戏面具的风格特征，</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AI生成的设计可以作为设计师的灵感来</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基于用户的照片或偏好输入，AI生成融</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文创产业生态系统建设｜核心概念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产业链整合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人才培养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社区参与</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产业链整合</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704207"/>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109913"/>
            <a:ext cx="884110"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人才培养</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社区参与</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文创产业生态系统建设｜关键要素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屯堡文创产业的健康发展需要完整的产业链支撑：上游——文化资源保护与数字化（确保IP源头的质量和可持续性）；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中游——创意设计与产品开发（设计师、手工艺人、AI工具）；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下游——生产制造（代工厂、手工艺作坊）；</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屯堡文创产业的健康发展需要完整的产业</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中游——创意设计与产品开发（设计师、</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673376"/>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下游——生产制造（代工厂、手工艺作坊</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文创产业生态系统建设｜机制拆解</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末端——渠道销售与品牌营销（线上电商、线下实体店、景区专柜、社交媒体）。</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文创产业的核心竞争力是创意人才。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安顺学院数字文旅专业应开设文创设计方向课程，培养既了解屯堡文化又掌握现代设计方法的复合型人才。</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末端——渠道销售与品牌营销（线上电商</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文创产业的核心竞争力是创意人才。</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安顺学院数字文旅专业应开设文创设计方</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文创产业生态系统建设｜方法路径</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同时，加强与贵州大学美术学院、省内设计公司的合作，建立产学研协同育人机制。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文创产业的源头是屯堡社区，社区应成为文创产业链的利益主体。</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鼓励社区手工艺人参与产品开发（提供传统技艺支持）、社区年轻人参与设计创意（提供在地视角）、社区集体经济参与投资经营（分享产业收益）。</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同时，加强与贵州大学美术学院、省内设</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421434"/>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827139"/>
            <a:ext cx="884110"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文创产业的源头是屯堡社区，社区应成为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鼓励社区手工艺人参与产品开发（提供传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思考与练习｜核心概念</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从屯堡文化中选择3个视觉符号，分别设计一款文创产品方案。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为屯堡文化IP撰写一份品牌定位说明书。</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分析故宫文创的成功经验，提出对屯堡文创的借鉴建议。</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从屯堡文化中选择3个视觉符号，分别设</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为屯堡文化IP撰写一份品牌定位说明书</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分析故宫文创的成功经验，提出对屯堡文</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思考与练习｜关键要素</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讨论AI生成文创的伦理边界。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设计一份屯堡文创产品的消费者调研问卷。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本节核心问题是：如何把“思考与练习”转化为可执行的文旅创业行动。</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讨论AI生成文创的伦理边界。</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设计一份屯堡文创产品的消费者调研问卷</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本节核心问题是：如何把“思考与练习”</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先做小范围验证，再依据真实反馈调整产</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把复杂工作拆成输入、处理、输出和复盘</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课堂讨论应回到具体场景、目标用户和可</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行动方案需要明确负责人、完成时间、验</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AI可以提升效率，但文化判断、伦理责</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知识卡片：文创产品开发五步法｜核心概念</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本节核心问题是：如何把“知识卡片：文创产品开发五步法”转化为可执行的文旅创业行动。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本节核心问题是：如何把“知识卡片：文</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知识卡片：文创产品开发五步法｜关键要素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把复杂工作拆成输入、处理、输出和复盘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课堂讨论应回到具体场景、目标用户和可</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知识卡片：文创产品开发五步法｜机制拆解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AI可以提升效率，但文化判断、伦理责</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形成可复用模板后，再考虑自动化、产品</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复盘时区分结果、过程与假设，找出真正</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知识卡片：文创产品开发五步法｜方法路径</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把本节方法应用到一个贵州或安顺文旅案例，检验其适用边界。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本节核心问题是：如何把“知识卡片：文创产品开发五步法”转化为可执行的文旅创业行动。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把本节方法应用到一个贵州或安顺文旅案</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本节核心问题是：如何把“知识卡片：文</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判断一项方案是否成立，要同时检查用户</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22140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221409"/>
            <a:ext cx="0" cy="337691"/>
          </a:xfrm>
          <a:prstGeom prst="line">
            <a:avLst/>
          </a:prstGeom>
          <a:noFill/>
          <a:ln w="47625">
            <a:solidFill>
              <a:srgbClr val="3A9795"/>
            </a:solidFill>
            <a:prstDash val="solid"/>
          </a:ln>
        </p:spPr>
      </p:sp>
      <p:sp>
        <p:nvSpPr>
          <p:cNvPr id="8" name="Text 6"/>
          <p:cNvSpPr/>
          <p:nvPr/>
        </p:nvSpPr>
        <p:spPr>
          <a:xfrm>
            <a:off x="4302770" y="231025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文化创意产品开发基础</a:t>
            </a:r>
            <a:endParaRPr lang="en-US" sz="1050" dirty="0"/>
          </a:p>
        </p:txBody>
      </p:sp>
      <p:sp>
        <p:nvSpPr>
          <p:cNvPr id="9" name="Text 7"/>
          <p:cNvSpPr/>
          <p:nvPr/>
        </p:nvSpPr>
        <p:spPr>
          <a:xfrm>
            <a:off x="6508998" y="222140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221409"/>
            <a:ext cx="0" cy="337691"/>
          </a:xfrm>
          <a:prstGeom prst="line">
            <a:avLst/>
          </a:prstGeom>
          <a:noFill/>
          <a:ln w="47625">
            <a:solidFill>
              <a:srgbClr val="3A9795"/>
            </a:solidFill>
            <a:prstDash val="solid"/>
          </a:ln>
        </p:spPr>
      </p:sp>
      <p:sp>
        <p:nvSpPr>
          <p:cNvPr id="11" name="Text 9"/>
          <p:cNvSpPr/>
          <p:nvPr/>
        </p:nvSpPr>
        <p:spPr>
          <a:xfrm>
            <a:off x="6670923" y="2310259"/>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屯堡文化符号的提取与转化</a:t>
            </a:r>
            <a:endParaRPr lang="en-US" sz="1050" dirty="0"/>
          </a:p>
        </p:txBody>
      </p:sp>
      <p:sp>
        <p:nvSpPr>
          <p:cNvPr id="12" name="Text 10"/>
          <p:cNvSpPr/>
          <p:nvPr/>
        </p:nvSpPr>
        <p:spPr>
          <a:xfrm>
            <a:off x="4140845" y="264795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647950"/>
            <a:ext cx="0" cy="337691"/>
          </a:xfrm>
          <a:prstGeom prst="line">
            <a:avLst/>
          </a:prstGeom>
          <a:noFill/>
          <a:ln w="47625">
            <a:solidFill>
              <a:srgbClr val="3A9795"/>
            </a:solidFill>
            <a:prstDash val="solid"/>
          </a:ln>
        </p:spPr>
      </p:sp>
      <p:sp>
        <p:nvSpPr>
          <p:cNvPr id="14" name="Text 12"/>
          <p:cNvSpPr/>
          <p:nvPr/>
        </p:nvSpPr>
        <p:spPr>
          <a:xfrm>
            <a:off x="4302770" y="273680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屯堡文化IP运营</a:t>
            </a:r>
            <a:endParaRPr lang="en-US" sz="1050" dirty="0"/>
          </a:p>
        </p:txBody>
      </p:sp>
      <p:sp>
        <p:nvSpPr>
          <p:cNvPr id="15" name="Text 13"/>
          <p:cNvSpPr/>
          <p:nvPr/>
        </p:nvSpPr>
        <p:spPr>
          <a:xfrm>
            <a:off x="6508998" y="264795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647950"/>
            <a:ext cx="0" cy="337691"/>
          </a:xfrm>
          <a:prstGeom prst="line">
            <a:avLst/>
          </a:prstGeom>
          <a:noFill/>
          <a:ln w="47625">
            <a:solidFill>
              <a:srgbClr val="3A9795"/>
            </a:solidFill>
            <a:prstDash val="solid"/>
          </a:ln>
        </p:spPr>
      </p:sp>
      <p:sp>
        <p:nvSpPr>
          <p:cNvPr id="17" name="Text 15"/>
          <p:cNvSpPr/>
          <p:nvPr/>
        </p:nvSpPr>
        <p:spPr>
          <a:xfrm>
            <a:off x="6670923" y="273680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数字文创新模式</a:t>
            </a:r>
            <a:endParaRPr lang="en-US" sz="1050" dirty="0"/>
          </a:p>
        </p:txBody>
      </p:sp>
      <p:sp>
        <p:nvSpPr>
          <p:cNvPr id="18" name="Text 16"/>
          <p:cNvSpPr/>
          <p:nvPr/>
        </p:nvSpPr>
        <p:spPr>
          <a:xfrm>
            <a:off x="4140845" y="307449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074491"/>
            <a:ext cx="0" cy="337691"/>
          </a:xfrm>
          <a:prstGeom prst="line">
            <a:avLst/>
          </a:prstGeom>
          <a:noFill/>
          <a:ln w="47625">
            <a:solidFill>
              <a:srgbClr val="3A9795"/>
            </a:solidFill>
            <a:prstDash val="solid"/>
          </a:ln>
        </p:spPr>
      </p:sp>
      <p:sp>
        <p:nvSpPr>
          <p:cNvPr id="20" name="Text 18"/>
          <p:cNvSpPr/>
          <p:nvPr/>
        </p:nvSpPr>
        <p:spPr>
          <a:xfrm>
            <a:off x="4302770" y="316334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文创产业生态系统建设</a:t>
            </a:r>
            <a:endParaRPr lang="en-US" sz="1050" dirty="0"/>
          </a:p>
        </p:txBody>
      </p:sp>
      <p:sp>
        <p:nvSpPr>
          <p:cNvPr id="21" name="Text 19"/>
          <p:cNvSpPr/>
          <p:nvPr/>
        </p:nvSpPr>
        <p:spPr>
          <a:xfrm>
            <a:off x="6508998" y="307449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074491"/>
            <a:ext cx="0" cy="337691"/>
          </a:xfrm>
          <a:prstGeom prst="line">
            <a:avLst/>
          </a:prstGeom>
          <a:noFill/>
          <a:ln w="47625">
            <a:solidFill>
              <a:srgbClr val="3A9795"/>
            </a:solidFill>
            <a:prstDash val="solid"/>
          </a:ln>
        </p:spPr>
      </p:sp>
      <p:sp>
        <p:nvSpPr>
          <p:cNvPr id="23" name="Text 21"/>
          <p:cNvSpPr/>
          <p:nvPr/>
        </p:nvSpPr>
        <p:spPr>
          <a:xfrm>
            <a:off x="6670923" y="316334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思考与练习</a:t>
            </a:r>
            <a:endParaRPr lang="en-US" sz="1050" dirty="0"/>
          </a:p>
        </p:txBody>
      </p:sp>
      <p:sp>
        <p:nvSpPr>
          <p:cNvPr id="24" name="Text 22"/>
          <p:cNvSpPr/>
          <p:nvPr/>
        </p:nvSpPr>
        <p:spPr>
          <a:xfrm>
            <a:off x="4140845" y="3501033"/>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501033"/>
            <a:ext cx="0" cy="337691"/>
          </a:xfrm>
          <a:prstGeom prst="line">
            <a:avLst/>
          </a:prstGeom>
          <a:noFill/>
          <a:ln w="47625">
            <a:solidFill>
              <a:srgbClr val="3A9795"/>
            </a:solidFill>
            <a:prstDash val="solid"/>
          </a:ln>
        </p:spPr>
      </p:sp>
      <p:sp>
        <p:nvSpPr>
          <p:cNvPr id="26" name="Text 24"/>
          <p:cNvSpPr/>
          <p:nvPr/>
        </p:nvSpPr>
        <p:spPr>
          <a:xfrm>
            <a:off x="4302770" y="358988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知识卡片：文创产品开发五步法</a:t>
            </a:r>
            <a:endParaRPr lang="en-US" sz="1050" dirty="0"/>
          </a:p>
        </p:txBody>
      </p:sp>
      <p:sp>
        <p:nvSpPr>
          <p:cNvPr id="27" name="Shape 25"/>
          <p:cNvSpPr/>
          <p:nvPr/>
        </p:nvSpPr>
        <p:spPr>
          <a:xfrm>
            <a:off x="355550" y="4870549"/>
            <a:ext cx="8432899" cy="0"/>
          </a:xfrm>
          <a:prstGeom prst="line">
            <a:avLst/>
          </a:prstGeom>
          <a:noFill/>
          <a:ln w="9525">
            <a:solidFill>
              <a:srgbClr val="CCD8D5"/>
            </a:solidFill>
            <a:prstDash val="solid"/>
          </a:ln>
        </p:spPr>
      </p:sp>
      <p:sp>
        <p:nvSpPr>
          <p:cNvPr id="28" name="Text 26"/>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9" name="Text 27"/>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识别关键技术或运营机制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识别关键技术或运营机制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风险、伦理与治理检查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标出资源、技术与参与者关系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标出资源、技术与参与者关系</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围绕“屯堡文创产品开发与IP运营”选择一个真实案例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围绕“屯堡文创产品开发与IP运营”选</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文化创意产品开发基础</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屯堡文化符号的提取与转化</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屯堡文化IP运营</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数字文创新模式</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文创产业生态系统建设</a:t>
            </a:r>
            <a:endParaRPr lang="en-US" sz="1050" dirty="0"/>
          </a:p>
        </p:txBody>
      </p:sp>
      <p:sp>
        <p:nvSpPr>
          <p:cNvPr id="21" name="Text 19"/>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87762"/>
            <a:ext cx="0" cy="337691"/>
          </a:xfrm>
          <a:prstGeom prst="line">
            <a:avLst/>
          </a:prstGeom>
          <a:noFill/>
          <a:ln w="47625">
            <a:solidFill>
              <a:srgbClr val="3A9795"/>
            </a:solidFill>
            <a:prstDash val="solid"/>
          </a:ln>
        </p:spPr>
      </p:sp>
      <p:sp>
        <p:nvSpPr>
          <p:cNvPr id="23" name="Text 21"/>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思考与练习</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从理解走向负责任的实践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回到真实问题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尊重文化与社区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用数据验证判断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持续复盘和迭代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回到真实问题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尊重文化与社区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用数据验证判断</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持续复盘和迭代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第10章 屯堡文创产品开发与IP运营</dc:title>
  <dc:subject>《屯堡文化数字化传承与旅游活化》逐章教学课件：第10章</dc:subject>
  <dc:creator>祝刚</dc:creator>
  <cp:lastModifiedBy>祝刚</cp:lastModifiedBy>
  <cp:revision>1</cp:revision>
  <dcterms:created xsi:type="dcterms:W3CDTF">2026-08-03T17:21:54Z</dcterms:created>
  <dcterms:modified xsi:type="dcterms:W3CDTF">2026-08-03T17:21:54Z</dcterms:modified>
</cp:coreProperties>
</file>