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05 · 屯堡文化数字化传承与旅游活化</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05</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屯堡建筑与空间数字化</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内容依据：原书第5章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1808411"/>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2024年，安顺市文物保护单位启动了本寨杨家老宅的全面数字化工程。</a:t>
            </a:r>
            <a:endParaRPr lang="en-US" sz="2500" dirty="0"/>
          </a:p>
        </p:txBody>
      </p:sp>
      <p:sp>
        <p:nvSpPr>
          <p:cNvPr id="6" name="Text 4"/>
          <p:cNvSpPr/>
          <p:nvPr/>
        </p:nvSpPr>
        <p:spPr>
          <a:xfrm>
            <a:off x="355550" y="3125688"/>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189089"/>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技术团队用了两周时间，对这座200年历史的屯堡四合院进行了全方位的数字化采集。</a:t>
            </a:r>
            <a:endParaRPr lang="en-US" sz="900" dirty="0"/>
          </a:p>
        </p:txBody>
      </p:sp>
      <p:sp>
        <p:nvSpPr>
          <p:cNvPr id="8" name="Text 6"/>
          <p:cNvSpPr/>
          <p:nvPr/>
        </p:nvSpPr>
        <p:spPr>
          <a:xfrm>
            <a:off x="355550" y="3662362"/>
            <a:ext cx="3505944" cy="589359"/>
          </a:xfrm>
          <a:prstGeom prst="roundRect">
            <a:avLst>
              <a:gd name="adj" fmla="val 25859"/>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3725763"/>
            <a:ext cx="3369001" cy="462558"/>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地面激光扫描获取了建筑外部和内部的精确三维数据，无人机航拍记录了屋顶和院落的全貌，手持扫描仪精细采集了门楼木雕、柱础石雕等关键构件。</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年，安顺市文物保护单位启动了本寨杨家</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技术团队用了两周时间，对这座200年</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地面激光扫描获取了建筑外部和内部的精</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掌握屯堡建筑数字化的整体技术方案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了解屯堡古建筑三维数据采集的具体流程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学习屯堡建筑HBIM建模的关键技术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掌握屯堡村寨空间格局的GIS分析方法</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掌握屯堡建筑数字化的整体技术方案</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了解屯堡古建筑三维数据采集的具体流程</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学习屯堡建筑HBIM建模的关键技术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掌握屯堡村寨空间格局的GIS分析方法</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14133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141339"/>
            <a:ext cx="0" cy="337691"/>
          </a:xfrm>
          <a:prstGeom prst="line">
            <a:avLst/>
          </a:prstGeom>
          <a:noFill/>
          <a:ln w="47625">
            <a:solidFill>
              <a:srgbClr val="3A9795"/>
            </a:solidFill>
            <a:prstDash val="solid"/>
          </a:ln>
        </p:spPr>
      </p:sp>
      <p:sp>
        <p:nvSpPr>
          <p:cNvPr id="8" name="Text 6"/>
          <p:cNvSpPr/>
          <p:nvPr/>
        </p:nvSpPr>
        <p:spPr>
          <a:xfrm>
            <a:off x="4302770" y="223018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屯堡建筑数字化的整体方案</a:t>
            </a:r>
            <a:endParaRPr lang="en-US" sz="1050" dirty="0"/>
          </a:p>
        </p:txBody>
      </p:sp>
      <p:sp>
        <p:nvSpPr>
          <p:cNvPr id="9" name="Text 7"/>
          <p:cNvSpPr/>
          <p:nvPr/>
        </p:nvSpPr>
        <p:spPr>
          <a:xfrm>
            <a:off x="6508998" y="214133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141339"/>
            <a:ext cx="0" cy="337691"/>
          </a:xfrm>
          <a:prstGeom prst="line">
            <a:avLst/>
          </a:prstGeom>
          <a:noFill/>
          <a:ln w="47625">
            <a:solidFill>
              <a:srgbClr val="3A9795"/>
            </a:solidFill>
            <a:prstDash val="solid"/>
          </a:ln>
        </p:spPr>
      </p:sp>
      <p:sp>
        <p:nvSpPr>
          <p:cNvPr id="11" name="Text 9"/>
          <p:cNvSpPr/>
          <p:nvPr/>
        </p:nvSpPr>
        <p:spPr>
          <a:xfrm>
            <a:off x="6670923" y="223018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屯堡建筑三维数据采集</a:t>
            </a:r>
            <a:endParaRPr lang="en-US" sz="1050" dirty="0"/>
          </a:p>
        </p:txBody>
      </p:sp>
      <p:sp>
        <p:nvSpPr>
          <p:cNvPr id="12" name="Text 10"/>
          <p:cNvSpPr/>
          <p:nvPr/>
        </p:nvSpPr>
        <p:spPr>
          <a:xfrm>
            <a:off x="4140845" y="256788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567880"/>
            <a:ext cx="0" cy="337691"/>
          </a:xfrm>
          <a:prstGeom prst="line">
            <a:avLst/>
          </a:prstGeom>
          <a:noFill/>
          <a:ln w="47625">
            <a:solidFill>
              <a:srgbClr val="3A9795"/>
            </a:solidFill>
            <a:prstDash val="solid"/>
          </a:ln>
        </p:spPr>
      </p:sp>
      <p:sp>
        <p:nvSpPr>
          <p:cNvPr id="14" name="Text 12"/>
          <p:cNvSpPr/>
          <p:nvPr/>
        </p:nvSpPr>
        <p:spPr>
          <a:xfrm>
            <a:off x="4302770" y="265673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屯堡建筑HBIM建模</a:t>
            </a:r>
            <a:endParaRPr lang="en-US" sz="1050" dirty="0"/>
          </a:p>
        </p:txBody>
      </p:sp>
      <p:sp>
        <p:nvSpPr>
          <p:cNvPr id="15" name="Text 13"/>
          <p:cNvSpPr/>
          <p:nvPr/>
        </p:nvSpPr>
        <p:spPr>
          <a:xfrm>
            <a:off x="6508998" y="256788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567880"/>
            <a:ext cx="0" cy="337691"/>
          </a:xfrm>
          <a:prstGeom prst="line">
            <a:avLst/>
          </a:prstGeom>
          <a:noFill/>
          <a:ln w="47625">
            <a:solidFill>
              <a:srgbClr val="3A9795"/>
            </a:solidFill>
            <a:prstDash val="solid"/>
          </a:ln>
        </p:spPr>
      </p:sp>
      <p:sp>
        <p:nvSpPr>
          <p:cNvPr id="17" name="Text 15"/>
          <p:cNvSpPr/>
          <p:nvPr/>
        </p:nvSpPr>
        <p:spPr>
          <a:xfrm>
            <a:off x="6670923" y="265673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屯堡村寨空间格局的数字化分析</a:t>
            </a:r>
            <a:endParaRPr lang="en-US" sz="1050" dirty="0"/>
          </a:p>
        </p:txBody>
      </p:sp>
      <p:sp>
        <p:nvSpPr>
          <p:cNvPr id="18" name="Text 16"/>
          <p:cNvSpPr/>
          <p:nvPr/>
        </p:nvSpPr>
        <p:spPr>
          <a:xfrm>
            <a:off x="4140845" y="299442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994422"/>
            <a:ext cx="0" cy="337691"/>
          </a:xfrm>
          <a:prstGeom prst="line">
            <a:avLst/>
          </a:prstGeom>
          <a:noFill/>
          <a:ln w="47625">
            <a:solidFill>
              <a:srgbClr val="3A9795"/>
            </a:solidFill>
            <a:prstDash val="solid"/>
          </a:ln>
        </p:spPr>
      </p:sp>
      <p:sp>
        <p:nvSpPr>
          <p:cNvPr id="20" name="Text 18"/>
          <p:cNvSpPr/>
          <p:nvPr/>
        </p:nvSpPr>
        <p:spPr>
          <a:xfrm>
            <a:off x="4302770" y="308327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屯堡建筑数字孪生</a:t>
            </a:r>
            <a:endParaRPr lang="en-US" sz="1050" dirty="0"/>
          </a:p>
        </p:txBody>
      </p:sp>
      <p:sp>
        <p:nvSpPr>
          <p:cNvPr id="21" name="Text 19"/>
          <p:cNvSpPr/>
          <p:nvPr/>
        </p:nvSpPr>
        <p:spPr>
          <a:xfrm>
            <a:off x="6508998" y="299442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994422"/>
            <a:ext cx="0" cy="337691"/>
          </a:xfrm>
          <a:prstGeom prst="line">
            <a:avLst/>
          </a:prstGeom>
          <a:noFill/>
          <a:ln w="47625">
            <a:solidFill>
              <a:srgbClr val="3A9795"/>
            </a:solidFill>
            <a:prstDash val="solid"/>
          </a:ln>
        </p:spPr>
      </p:sp>
      <p:sp>
        <p:nvSpPr>
          <p:cNvPr id="23" name="Text 21"/>
          <p:cNvSpPr/>
          <p:nvPr/>
        </p:nvSpPr>
        <p:spPr>
          <a:xfrm>
            <a:off x="6670923" y="308327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实践案例：云山屯数字化项目</a:t>
            </a:r>
            <a:endParaRPr lang="en-US" sz="1050" dirty="0"/>
          </a:p>
        </p:txBody>
      </p:sp>
      <p:sp>
        <p:nvSpPr>
          <p:cNvPr id="24" name="Text 22"/>
          <p:cNvSpPr/>
          <p:nvPr/>
        </p:nvSpPr>
        <p:spPr>
          <a:xfrm>
            <a:off x="4140845" y="342096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420963"/>
            <a:ext cx="0" cy="497681"/>
          </a:xfrm>
          <a:prstGeom prst="line">
            <a:avLst/>
          </a:prstGeom>
          <a:noFill/>
          <a:ln w="47625">
            <a:solidFill>
              <a:srgbClr val="3A9795"/>
            </a:solidFill>
            <a:prstDash val="solid"/>
          </a:ln>
        </p:spPr>
      </p:sp>
      <p:sp>
        <p:nvSpPr>
          <p:cNvPr id="26" name="Text 24"/>
          <p:cNvSpPr/>
          <p:nvPr/>
        </p:nvSpPr>
        <p:spPr>
          <a:xfrm>
            <a:off x="4302770" y="350981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7" name="Text 25"/>
          <p:cNvSpPr/>
          <p:nvPr/>
        </p:nvSpPr>
        <p:spPr>
          <a:xfrm>
            <a:off x="6508998" y="342096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420963"/>
            <a:ext cx="0" cy="497681"/>
          </a:xfrm>
          <a:prstGeom prst="line">
            <a:avLst/>
          </a:prstGeom>
          <a:noFill/>
          <a:ln w="47625">
            <a:solidFill>
              <a:srgbClr val="3A9795"/>
            </a:solidFill>
            <a:prstDash val="solid"/>
          </a:ln>
        </p:spPr>
      </p:sp>
      <p:sp>
        <p:nvSpPr>
          <p:cNvPr id="29" name="Text 27"/>
          <p:cNvSpPr/>
          <p:nvPr/>
        </p:nvSpPr>
        <p:spPr>
          <a:xfrm>
            <a:off x="6670923" y="3509814"/>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知识卡片：屯堡建筑数字化技术参数建议</a:t>
            </a:r>
            <a:endParaRPr lang="en-US" sz="1050" dirty="0"/>
          </a:p>
        </p:txBody>
      </p:sp>
      <p:sp>
        <p:nvSpPr>
          <p:cNvPr id="30" name="Shape 28"/>
          <p:cNvSpPr/>
          <p:nvPr/>
        </p:nvSpPr>
        <p:spPr>
          <a:xfrm>
            <a:off x="355550" y="4870549"/>
            <a:ext cx="8432899" cy="0"/>
          </a:xfrm>
          <a:prstGeom prst="line">
            <a:avLst/>
          </a:prstGeom>
          <a:noFill/>
          <a:ln w="9525">
            <a:solidFill>
              <a:srgbClr val="CCD8D5"/>
            </a:solidFill>
            <a:prstDash val="solid"/>
          </a:ln>
        </p:spPr>
      </p:sp>
      <p:sp>
        <p:nvSpPr>
          <p:cNvPr id="31" name="Text 2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32" name="Text 3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屯堡建筑数字化的整体方案｜核心概念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数字化分级策略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数字化工作流程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屯堡建筑数量众多、保存状况各异，不宜一刀切地进行同等深度的数字化。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数字化分级策略</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数字化工作流程</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屯堡建筑数量众多、保存状况各异，不宜</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屯堡建筑数字化的整体方案｜关键要素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建议采用三级数字化策略：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一级数字化（重点保护建筑）。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对象为全国重点文物保护单位和省级文物保护单位，如本寨古建筑群、云山屯古建筑群。</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建议采用三级数字化策略：</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一级数字化（重点保护建筑）。</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对象为全国重点文物保护单位和省级文物</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屯堡建筑数字化的整体方案｜机制拆解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数字化深度为测绘级+分析级，包括高精度三维激光扫描、HBIM建模、病害调查和结构健康监测。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二级数字化（一般保护建筑）。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对象为市县级文物保护单位和历史建筑。</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数字化深度为测绘级+分析级，包括高精</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二级数字化（一般保护建筑）。</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对象为市县级文物保护单位和历史建筑。</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屯堡建筑数字化的整体方案｜方法路径</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数字化深度为测绘级，包括三维激光扫描或摄影测量、基本的三维模型和属性记录。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三级数字化（传统风貌建筑）。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对象为保存状况一般的传统民居。</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数字化深度为测绘级，包括三维激光扫描</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三级数字化（传统风貌建筑）。</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对象为保存状况一般的传统民居。</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屯堡建筑三维数据采集｜核心概念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地面激光扫描方案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无人机倾斜摄影方案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手持与近景扫描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600615" y="2302669"/>
            <a:ext cx="1346963"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地面激光扫描方案</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97316"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无人机倾斜摄影方案</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684865" y="3534519"/>
            <a:ext cx="1178612"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手持与近景扫描</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屯堡建筑三维数据采集｜关键要素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针对屯堡建筑的典型特征（石木结构、巷道狭窄、四合院围合），地面激光扫描需要特殊的技术方案。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屯堡巷道狭窄曲折，激光扫描仪的有效扫描距离受限。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需要在巷道拐角处加密扫描站点，确保无死角覆盖。</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针对屯堡建筑的典型特征（石木结构、巷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屯堡巷道狭窄曲折，激光扫描仪的有效扫</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需要在巷道拐角处加密扫描站点，确保无</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屯堡建筑三维数据采集｜机制拆解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对于四合院，在院中央和四个角落各设一站，正房和厢房内部各设一站。</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为保证多站扫描数据的精确配准，需要在相邻扫描站点的重叠区域布设球形标靶或平面标靶。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标靶间距控制在10-15米，相邻站点至少有3个公共标靶。</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对于四合院，在院中央和四个角落各设一</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为保证多站扫描数据的精确配准，需要在</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标靶间距控制在10-15米，相邻站点</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屯堡建筑三维数据采集｜方法路径</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根据屯堡建筑的材质特征（石材表面粗糙，有利于激光反射），扫描分辨率可设为6mm@10m（即10米处点间距6毫米），满足建筑测绘和…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对于木雕、石雕等精细部位，可采用2mm@10m的高分辨率扫描。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无人机倾斜摄影用于获取屯堡建筑屋顶和村寨整体空间格局的三维数据。</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根据屯堡建筑的材质特征（石材表面粗糙</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对于木雕、石雕等精细部位，可采用2m</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无人机倾斜摄影用于获取屯堡建筑屋顶和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屯堡建筑HBIM建模｜核心概念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屯堡建筑构件分类体系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从点云到HBIM的建模方法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属性信息录入</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屯堡建筑构件分类体系</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从点云到HBIM的建模方法</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属性信息录入</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屯堡建筑HBIM建模｜关键要素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典型案例：杨家老宅HBIM模型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HBIM建模的第一步是建立屯堡建筑构件的分类体系。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不同于现代建筑的标准化构件，屯堡建筑构件多为手工制作，尺寸、形态各异。</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典型案例：杨家老宅HBIM模型</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HBIM建模的第一步是建立屯堡建筑构</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不同于现代建筑的标准化构件，屯堡建筑</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屯堡建筑HBIM建模｜机制拆解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需要在BIM软件的族库中创建屯堡建筑专用构件族。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建议的构件分类体系：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毛石基础、片石外墙、木板内墙、石砌院墙等。</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需要在BIM软件的族库中创建屯堡建筑</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建议的构件分类体系：</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毛石基础、片石外墙、木板内墙、石砌院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屯堡建筑HBIM建模｜方法路径</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穿斗式木构架、抬梁式木构架、檩条、椽子等。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石板屋面、小青瓦屋面、屋脊、翘角等。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石框木门、木雕花窗、石窗棂等。</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穿斗式木构架、抬梁式木构架、檩条、椽</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石板屋面、小青瓦屋面、屋脊、翘角等。</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石框木门、木雕花窗、石窗棂等。</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屯堡村寨空间格局的数字化分析｜核心概念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GIS空间分析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屯堡文化地理信息系统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将屯堡村寨的数字化数据导入GIS平台，可以进行多维度空间分析：</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GIS空间分析</a:t>
            </a:r>
            <a:endParaRPr lang="en-US" sz="1200" dirty="0"/>
          </a:p>
        </p:txBody>
      </p:sp>
      <p:sp>
        <p:nvSpPr>
          <p:cNvPr id="10" name="Text 8"/>
          <p:cNvSpPr/>
          <p:nvPr/>
        </p:nvSpPr>
        <p:spPr>
          <a:xfrm>
            <a:off x="4343995" y="316721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屯堡文化地理信息系统</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将屯堡村寨的数字化数据导入GIS平台</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屯堡村寨空间格局的数字化分析｜关键要素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利用核密度分析、最近邻分析等方法，研究屯堡村寨在黔中地区的空间分布规律及其与驿道、河流、地形的关系。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利用空间句法（Space Syntax）理论，分析屯堡村寨的道路网络结构和空间可达性，揭示巷道系统的防御逻辑。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分析屯堡村寨中碉楼、寨门等关键位置的视域范围，验证其军事瞭望和防御功能。</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利用核密度分析、最近邻分析等方法，研</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利用空间句法（Space Synta</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分析屯堡村寨中碉楼、寨门等关键位置的</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屯堡村寨空间格局的数字化分析｜机制拆解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利用DEM（数字高程模型）分析屯堡村寨选址与地形的关系，计算坡度、坡向、高程等参数。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在通用GIS平台基础上，建设专门的"屯堡文化地理信息系统"，整合多源数据：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地形图、卫星影像、行政区划、道路交通。</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利用DEM（数字高程模型）分析屯堡村</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在通用GIS平台基础上，建设专门的"</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地形图、卫星影像、行政区划、道路交通</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屯堡村寨空间格局的数字化分析｜方法路径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屯堡村寨分布、文物保护单位范围、建筑三维模型、非遗项目位置。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景区景点、住宿餐饮、停车场、游客中心。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环境监测站数据、建筑结构健康监测数据、游客流量数据。</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屯堡村寨分布、文物保护单位范围、建筑</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景区景点、住宿餐饮、停车场、游客中心</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环境监测站数据、建筑结构健康监测数据</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屯堡建筑数字孪生｜核心概念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传感器布设方案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数字孪生平台架构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预警与决策支持</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传感器布设方案</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数字孪生平台架构</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预警与决策支持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屯堡建筑数字孪生｜关键要素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数字孪生系统的关键在于传感器网络的布设。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针对屯堡建筑的特点，建议布设以下类型传感器：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结构健康监测传感器。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数字孪生系统的关键在于传感器网络的布</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针对屯堡建筑的特点，建议布设以下类型</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结构健康监测传感器。</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屯堡建筑数字孪生｜机制拆解</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裂缝计——监测墙体裂缝的宽度变化；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倾斜仪——监测墙体和柱子的倾斜变形；</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振动传感器——监测地震和施工振动对建筑的影响。</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裂缝计——监测墙体裂缝的宽度变化；</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倾斜仪——监测墙体和柱子的倾斜变形；</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振动传感器——监测地震和施工振动对建</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屯堡建筑数字孪生｜方法路径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温湿度传感器——监测室内外温湿度变化；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雨量传感器——监测降雨量，预警洪涝灾害。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利用LoRa或NB-IoT等低功耗广域网技术，将传感器数据传输至云平台。</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温湿度传感器——监测室内外温湿度变化</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雨量传感器——监测降雨量，预警洪涝灾</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利用LoRa或NB-IoT等低功耗广</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实践案例：云山屯数字化项目｜核心概念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项目概况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主要成果</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871764" y="1936700"/>
            <a:ext cx="544068"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项目概况</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513314" y="1936700"/>
            <a:ext cx="544068"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技术方案</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871764" y="3943201"/>
            <a:ext cx="544068"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主要成果</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实践案例：云山屯数字化项目｜关键要素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经验与启示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云山屯数字化项目是贵州大学与安顺市文物局合作的产学研项目，历时三个月，完成了云山屯核心区（面积约5公顷，建筑50余栋）的全面数字化。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使用FARO Focus S350扫描仪，设站120个，获取点云数据约50亿个点。</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经验与启示</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云山屯数字化项目是贵州大学与安顺市文</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使用FARO Focus S350扫</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实践案例：云山屯数字化项目｜机制拆解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使用大疆M300 RTK搭载倾斜相机，飞行3个架次，获取航片3000余张。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使用Insta360相机拍摄全景照片200个点位。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采访村民30余人，录制口述史视频100余小时。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使用大疆M300 RTK搭载倾斜相机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使用Insta360相机拍摄全景照片</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采访村民30余人，录制口述史视频10</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实践案例：云山屯数字化项目｜方法路径</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云山屯三维实景模型（精度5厘米）；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核心建筑HBIM模型（20栋）；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云山屯数字孪生平台原型；</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云山屯三维实景模型（精度5厘米）；</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核心建筑HBIM模型（20栋）；</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云山屯数字孪生平台原型；</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设计一个针对典型屯堡四合院的地面激光扫描站点布设方案。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比较手动建模与Scan-to-BIM自动建模的适用场景。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利用空间句法理论，分析云山屯巷道系统的防御功能。</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设计一个针对典型屯堡四合院的地面激光</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比较手动建模与Scan-to-BIM</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利用空间句法理论，分析云山屯巷道系统</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为天龙屯堡设计一套结构健康监测传感器布设方案。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查阅资料，了解"数字敦煌"或"数字故宫"项目中使用的三维数据采集技术。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本节核心问题是：如何把“思考与练习”转化为可执行的文旅创业行动。</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为天龙屯堡设计一套结构健康监测传感器</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查阅资料，了解"数字敦煌"或"数字故</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本节核心问题是：如何把“思考与练习”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判断一项方案是否成立，要同时检查用户</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课堂讨论应回到具体场景、目标用户和可</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行动方案需要明确负责人、完成时间、验</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知识卡片：屯堡建筑数字化技术参数建议｜核心概念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本节核心问题是：如何把“知识卡片：屯堡建筑数字化技术参数建议”转化为可执行的文旅创业行动。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本节核心问题是：如何把“知识卡片：屯</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知识卡片：屯堡建筑数字化技术参数建议｜关键要素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行动方案需要明确负责人、完成时间、验</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知识卡片：屯堡建筑数字化技术参数建议｜机制拆解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复盘时区分结果、过程与假设，找出真正</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知识卡片：屯堡建筑数字化技术参数建议｜方法路径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把本节方法应用到一个贵州或安顺文旅案例，检验其适用边界。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本节核心问题是：如何把“知识卡片：屯堡建筑数字化技术参数建议”转化为可执行的文旅创业行动。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把本节方法应用到一个贵州或安顺文旅案</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本节核心问题是：如何把“知识卡片：屯</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14133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141339"/>
            <a:ext cx="0" cy="337691"/>
          </a:xfrm>
          <a:prstGeom prst="line">
            <a:avLst/>
          </a:prstGeom>
          <a:noFill/>
          <a:ln w="47625">
            <a:solidFill>
              <a:srgbClr val="3A9795"/>
            </a:solidFill>
            <a:prstDash val="solid"/>
          </a:ln>
        </p:spPr>
      </p:sp>
      <p:sp>
        <p:nvSpPr>
          <p:cNvPr id="8" name="Text 6"/>
          <p:cNvSpPr/>
          <p:nvPr/>
        </p:nvSpPr>
        <p:spPr>
          <a:xfrm>
            <a:off x="4302770" y="223018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屯堡建筑数字化的整体方案</a:t>
            </a:r>
            <a:endParaRPr lang="en-US" sz="1050" dirty="0"/>
          </a:p>
        </p:txBody>
      </p:sp>
      <p:sp>
        <p:nvSpPr>
          <p:cNvPr id="9" name="Text 7"/>
          <p:cNvSpPr/>
          <p:nvPr/>
        </p:nvSpPr>
        <p:spPr>
          <a:xfrm>
            <a:off x="6508998" y="214133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141339"/>
            <a:ext cx="0" cy="337691"/>
          </a:xfrm>
          <a:prstGeom prst="line">
            <a:avLst/>
          </a:prstGeom>
          <a:noFill/>
          <a:ln w="47625">
            <a:solidFill>
              <a:srgbClr val="3A9795"/>
            </a:solidFill>
            <a:prstDash val="solid"/>
          </a:ln>
        </p:spPr>
      </p:sp>
      <p:sp>
        <p:nvSpPr>
          <p:cNvPr id="11" name="Text 9"/>
          <p:cNvSpPr/>
          <p:nvPr/>
        </p:nvSpPr>
        <p:spPr>
          <a:xfrm>
            <a:off x="6670923" y="223018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屯堡建筑三维数据采集</a:t>
            </a:r>
            <a:endParaRPr lang="en-US" sz="1050" dirty="0"/>
          </a:p>
        </p:txBody>
      </p:sp>
      <p:sp>
        <p:nvSpPr>
          <p:cNvPr id="12" name="Text 10"/>
          <p:cNvSpPr/>
          <p:nvPr/>
        </p:nvSpPr>
        <p:spPr>
          <a:xfrm>
            <a:off x="4140845" y="256788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567880"/>
            <a:ext cx="0" cy="337691"/>
          </a:xfrm>
          <a:prstGeom prst="line">
            <a:avLst/>
          </a:prstGeom>
          <a:noFill/>
          <a:ln w="47625">
            <a:solidFill>
              <a:srgbClr val="3A9795"/>
            </a:solidFill>
            <a:prstDash val="solid"/>
          </a:ln>
        </p:spPr>
      </p:sp>
      <p:sp>
        <p:nvSpPr>
          <p:cNvPr id="14" name="Text 12"/>
          <p:cNvSpPr/>
          <p:nvPr/>
        </p:nvSpPr>
        <p:spPr>
          <a:xfrm>
            <a:off x="4302770" y="265673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屯堡建筑HBIM建模</a:t>
            </a:r>
            <a:endParaRPr lang="en-US" sz="1050" dirty="0"/>
          </a:p>
        </p:txBody>
      </p:sp>
      <p:sp>
        <p:nvSpPr>
          <p:cNvPr id="15" name="Text 13"/>
          <p:cNvSpPr/>
          <p:nvPr/>
        </p:nvSpPr>
        <p:spPr>
          <a:xfrm>
            <a:off x="6508998" y="256788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567880"/>
            <a:ext cx="0" cy="337691"/>
          </a:xfrm>
          <a:prstGeom prst="line">
            <a:avLst/>
          </a:prstGeom>
          <a:noFill/>
          <a:ln w="47625">
            <a:solidFill>
              <a:srgbClr val="3A9795"/>
            </a:solidFill>
            <a:prstDash val="solid"/>
          </a:ln>
        </p:spPr>
      </p:sp>
      <p:sp>
        <p:nvSpPr>
          <p:cNvPr id="17" name="Text 15"/>
          <p:cNvSpPr/>
          <p:nvPr/>
        </p:nvSpPr>
        <p:spPr>
          <a:xfrm>
            <a:off x="6670923" y="265673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屯堡村寨空间格局的数字化分析</a:t>
            </a:r>
            <a:endParaRPr lang="en-US" sz="1050" dirty="0"/>
          </a:p>
        </p:txBody>
      </p:sp>
      <p:sp>
        <p:nvSpPr>
          <p:cNvPr id="18" name="Text 16"/>
          <p:cNvSpPr/>
          <p:nvPr/>
        </p:nvSpPr>
        <p:spPr>
          <a:xfrm>
            <a:off x="4140845" y="299442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994422"/>
            <a:ext cx="0" cy="337691"/>
          </a:xfrm>
          <a:prstGeom prst="line">
            <a:avLst/>
          </a:prstGeom>
          <a:noFill/>
          <a:ln w="47625">
            <a:solidFill>
              <a:srgbClr val="3A9795"/>
            </a:solidFill>
            <a:prstDash val="solid"/>
          </a:ln>
        </p:spPr>
      </p:sp>
      <p:sp>
        <p:nvSpPr>
          <p:cNvPr id="20" name="Text 18"/>
          <p:cNvSpPr/>
          <p:nvPr/>
        </p:nvSpPr>
        <p:spPr>
          <a:xfrm>
            <a:off x="4302770" y="308327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屯堡建筑数字孪生</a:t>
            </a:r>
            <a:endParaRPr lang="en-US" sz="1050" dirty="0"/>
          </a:p>
        </p:txBody>
      </p:sp>
      <p:sp>
        <p:nvSpPr>
          <p:cNvPr id="21" name="Text 19"/>
          <p:cNvSpPr/>
          <p:nvPr/>
        </p:nvSpPr>
        <p:spPr>
          <a:xfrm>
            <a:off x="6508998" y="299442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994422"/>
            <a:ext cx="0" cy="337691"/>
          </a:xfrm>
          <a:prstGeom prst="line">
            <a:avLst/>
          </a:prstGeom>
          <a:noFill/>
          <a:ln w="47625">
            <a:solidFill>
              <a:srgbClr val="3A9795"/>
            </a:solidFill>
            <a:prstDash val="solid"/>
          </a:ln>
        </p:spPr>
      </p:sp>
      <p:sp>
        <p:nvSpPr>
          <p:cNvPr id="23" name="Text 21"/>
          <p:cNvSpPr/>
          <p:nvPr/>
        </p:nvSpPr>
        <p:spPr>
          <a:xfrm>
            <a:off x="6670923" y="308327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实践案例：云山屯数字化项目</a:t>
            </a:r>
            <a:endParaRPr lang="en-US" sz="1050" dirty="0"/>
          </a:p>
        </p:txBody>
      </p:sp>
      <p:sp>
        <p:nvSpPr>
          <p:cNvPr id="24" name="Text 22"/>
          <p:cNvSpPr/>
          <p:nvPr/>
        </p:nvSpPr>
        <p:spPr>
          <a:xfrm>
            <a:off x="4140845" y="342096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420963"/>
            <a:ext cx="0" cy="497681"/>
          </a:xfrm>
          <a:prstGeom prst="line">
            <a:avLst/>
          </a:prstGeom>
          <a:noFill/>
          <a:ln w="47625">
            <a:solidFill>
              <a:srgbClr val="3A9795"/>
            </a:solidFill>
            <a:prstDash val="solid"/>
          </a:ln>
        </p:spPr>
      </p:sp>
      <p:sp>
        <p:nvSpPr>
          <p:cNvPr id="26" name="Text 24"/>
          <p:cNvSpPr/>
          <p:nvPr/>
        </p:nvSpPr>
        <p:spPr>
          <a:xfrm>
            <a:off x="4302770" y="350981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7" name="Text 25"/>
          <p:cNvSpPr/>
          <p:nvPr/>
        </p:nvSpPr>
        <p:spPr>
          <a:xfrm>
            <a:off x="6508998" y="342096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420963"/>
            <a:ext cx="0" cy="497681"/>
          </a:xfrm>
          <a:prstGeom prst="line">
            <a:avLst/>
          </a:prstGeom>
          <a:noFill/>
          <a:ln w="47625">
            <a:solidFill>
              <a:srgbClr val="3A9795"/>
            </a:solidFill>
            <a:prstDash val="solid"/>
          </a:ln>
        </p:spPr>
      </p:sp>
      <p:sp>
        <p:nvSpPr>
          <p:cNvPr id="29" name="Text 27"/>
          <p:cNvSpPr/>
          <p:nvPr/>
        </p:nvSpPr>
        <p:spPr>
          <a:xfrm>
            <a:off x="6670923" y="3509814"/>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知识卡片：屯堡建筑数字化技术参数建议</a:t>
            </a:r>
            <a:endParaRPr lang="en-US" sz="1050" dirty="0"/>
          </a:p>
        </p:txBody>
      </p:sp>
      <p:sp>
        <p:nvSpPr>
          <p:cNvPr id="30" name="Shape 28"/>
          <p:cNvSpPr/>
          <p:nvPr/>
        </p:nvSpPr>
        <p:spPr>
          <a:xfrm>
            <a:off x="355550" y="4870549"/>
            <a:ext cx="8432899" cy="0"/>
          </a:xfrm>
          <a:prstGeom prst="line">
            <a:avLst/>
          </a:prstGeom>
          <a:noFill/>
          <a:ln w="9525">
            <a:solidFill>
              <a:srgbClr val="CCD8D5"/>
            </a:solidFill>
            <a:prstDash val="solid"/>
          </a:ln>
        </p:spPr>
      </p:sp>
      <p:sp>
        <p:nvSpPr>
          <p:cNvPr id="31" name="Text 2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32" name="Text 30"/>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围绕“屯堡建筑与空间数字化”选择一个真实案例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围绕“屯堡建筑与空间数字化”选择一个</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屯堡建筑数字化的整体方案</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屯堡建筑三维数据采集</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屯堡建筑HBIM建模</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屯堡村寨空间格局的数字化分析</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屯堡建筑数字孪生</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实践案例：云山屯数字化项目</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屯堡文化数字化传承与旅游活化</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第5章 屯堡建筑与空间数字化</dc:title>
  <dc:subject>《屯堡文化数字化传承与旅游活化》逐章教学课件：第5章</dc:subject>
  <dc:creator>祝刚</dc:creator>
  <cp:lastModifiedBy>祝刚</cp:lastModifiedBy>
  <cp:revision>1</cp:revision>
  <dcterms:created xsi:type="dcterms:W3CDTF">2026-08-03T17:13:37Z</dcterms:created>
  <dcterms:modified xsi:type="dcterms:W3CDTF">2026-08-03T17:13:37Z</dcterms:modified>
</cp:coreProperties>
</file>