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04 · 屯堡文化数字化传承与旅游活化</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04</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文化遗产数字化理论与方法</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内容依据：原书第4章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290340"/>
            <a:ext cx="3576063" cy="2380655"/>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2025年，贵州大学文化遗产数字化团队来到云山屯，用激光扫描仪和无人机对整个村寨进行了为期三个月的全方位数字化采集。</a:t>
            </a:r>
            <a:endParaRPr lang="en-US" sz="2500" dirty="0"/>
          </a:p>
        </p:txBody>
      </p:sp>
      <p:sp>
        <p:nvSpPr>
          <p:cNvPr id="6" name="Text 4"/>
          <p:cNvSpPr/>
          <p:nvPr/>
        </p:nvSpPr>
        <p:spPr>
          <a:xfrm>
            <a:off x="355550" y="3797945"/>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861346"/>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团队获取了超过50亿个三维点云数据，拍摄了2万余张高清照片，录制了100余小时的村民口述史。</a:t>
            </a:r>
            <a:endParaRPr lang="en-US" sz="900" dirty="0"/>
          </a:p>
        </p:txBody>
      </p:sp>
      <p:sp>
        <p:nvSpPr>
          <p:cNvPr id="8" name="Text 6"/>
          <p:cNvSpPr/>
          <p:nvPr/>
        </p:nvSpPr>
        <p:spPr>
          <a:xfrm>
            <a:off x="355550" y="4334619"/>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4398020"/>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这些数据经过处理后，在计算机中"重建"了一个完整的数字云山屯。</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年，贵州大学文化遗产数字化团队来到云</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团队获取了超过50亿个三维点云数据，</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这些数据经过处理后，在计算机中"重建</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970633"/>
            <a:ext cx="3505944" cy="211871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理解文化遗产数字化的基本概念和理论框架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掌握三维扫描、摄影测量、全景成像等主流数字化采集技术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了解数字孪生、知识图谱、区块链在文化遗产领域的应用原理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熟悉文化遗产数字化的国际标准与最佳实践</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理解文化遗产数字化的基本概念和理论框</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掌握三维扫描、摄影测量、全景成像等主</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了解数字孪生、知识图谱、区块链在文化</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熟悉文化遗产数字化的国际标准与最佳实</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pic>
        <p:nvPicPr>
          <p:cNvPr id="9" name="Image 0" descr="C:\Users\gonge\Documents\Playground\work\数智文旅教材编写\其他专著逐章PPT_20260804\专著10——屯堡文化数字化传承与旅游活化\assets\docx_media\image2.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文化遗产数字化的基本概念｜核心概念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什么是文化遗产数字化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数字化的类型与层次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数字化的核心价值</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什么是文化遗产数字化</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数字化的类型与层次</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数字化的核心价值</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文化遗产数字化的基本概念｜关键要素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文化遗产数字化是指运用数字技术对文化遗产进行采集、存储、处理、展示和传播的全过程。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其核心目标是在数字空间中建立文化遗产的完整信息模型，使之能够被永久保存、广泛共享和多元利用。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文化遗产数字化不等同于简单地"拍照存档"。</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文化遗产数字化是指运用数字技术对文化</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其核心目标是在数字空间中建立文化遗产</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文化遗产数字化不等同于简单地"拍照存</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文化遗产数字化的基本概念｜机制拆解</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它是一个系统工程，包括四个层次：数据层——原始数据的采集与存储；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模型层——数据到信息的结构化处理；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知识层——信息到知识的语义关联；</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它是一个系统工程，包括四个层次：数据</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模型层——数据到信息的结构化处理；</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知识层——信息到知识的语义关联；</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文化遗产数字化的基本概念｜方法路径</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应用层——知识到服务的功能实现。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按照对象的不同，文化遗产数字化可分为：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物质文化遗产数字化。</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应用层——知识到服务的功能实现。</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按照对象的不同，文化遗产数字化可分为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物质文化遗产数字化。</a:t>
            </a:r>
            <a:endParaRPr lang="en-US" sz="1200" dirty="0"/>
          </a:p>
        </p:txBody>
      </p:sp>
      <p:sp>
        <p:nvSpPr>
          <p:cNvPr id="15" name="Text 13"/>
          <p:cNvSpPr/>
          <p:nvPr/>
        </p:nvSpPr>
        <p:spPr>
          <a:xfrm>
            <a:off x="6743998" y="30643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数字化采集技术｜核心概念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三维激光扫描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摄影测量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全景成像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768967" y="2302669"/>
            <a:ext cx="1010260"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三维激光扫描</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7318270" y="2302669"/>
            <a:ext cx="673557"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摄影测量</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937318" y="3534519"/>
            <a:ext cx="673557"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全景成像</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数字化采集技术｜关键要素</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高光谱成像与多光谱成像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RTI（反射变换成像）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三维激光扫描是获取文化遗产精确三维数据的最主要手段。</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高光谱成像与多光谱成像</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RTI（反射变换成像）</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三维激光扫描是获取文化遗产精确三维数</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数字化采集技术｜机制拆解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扫描仪向目标发射激光束，通过测量激光往返时间计算物体表面各点的空间坐标，生成"点云"数据。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根据扫描距离的不同，分为地面激光扫描（适用于建筑和遗址）和手持激光扫描（适用于器物和雕刻）。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三维激光扫描的精度可达毫米级甚至亚毫米级。</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扫描仪向目标发射激光束，通过测量激光</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根据扫描距离的不同，分为地面激光扫描</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三维激光扫描的精度可达毫米级甚至亚毫</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数字化采集技术｜方法路径</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对于屯堡古建筑而言，这种精度足以记录石墙的每一道纹理、木雕的每一个细节。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云山屯的数字化项目使用了地面激光扫描仪，单站扫描半径200米，通过多站拼接覆盖了整个村寨。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摄影测量是通过多角度拍摄照片，利用计算机视觉算法从二维影像中重建三维模型的技术。</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对于屯堡古建筑而言，这种精度足以记录</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云山屯的数字化项目使用了地面激光扫描</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摄影测量是通过多角度拍摄照片，利用计</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数字化处理技术｜核心概念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点云处理与三维建模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BIM与HBIM</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点云处理与三维建模</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BIM与HBIM</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数字孪生</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数字化处理技术｜关键要素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原始点云数据需要经过一系列处理才能生成可用的三维模型。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处理流程包括：去噪——去除扫描过程中的杂散点；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配准——将多站扫描数据拼接为统一坐标系；</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原始点云数据需要经过一系列处理才能生</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处理流程包括：去噪——去除扫描过程中</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配准——将多站扫描数据拼接为统一坐标</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数字化处理技术｜机制拆解</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简化——减少点云密度以提高计算效率；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网格化——从点云生成多边形网格模型；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贴图——将照片纹理映射到三维模型表面。</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简化——减少点云密度以提高计算效率；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网格化——从点云生成多边形网格模型；</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贴图——将照片纹理映射到三维模型表面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数字化处理技术｜方法路径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开源工具CloudCompare和专业软件Geomagic是常用的点云处理工具。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对于大型遗址，通常采用LOD技术，根据观察距离自动切换模型的精细度。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BIM（建筑信息模型）近年来被引入文化遗产领域，形成HBIM（历史建筑信息模型）。</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86409" y="1756767"/>
            <a:ext cx="914927"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开源工具CloudCompare和专</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对于大型遗址，通常采用LOD技术，根</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BIM（建筑信息模型）近年来被引入文</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数字化管理技术｜核心概念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知识图谱</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区块链与数字版权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云计算与大数据平台</a:t>
            </a:r>
            <a:endParaRPr lang="en-US" sz="1400" dirty="0"/>
          </a:p>
        </p:txBody>
      </p:sp>
      <p:sp>
        <p:nvSpPr>
          <p:cNvPr id="6" name="Text 4"/>
          <p:cNvSpPr/>
          <p:nvPr/>
        </p:nvSpPr>
        <p:spPr>
          <a:xfrm>
            <a:off x="4140845"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95525"/>
            <a:ext cx="2247602" cy="0"/>
          </a:xfrm>
          <a:prstGeom prst="line">
            <a:avLst/>
          </a:prstGeom>
          <a:noFill/>
          <a:ln w="57150">
            <a:solidFill>
              <a:srgbClr val="126E72"/>
            </a:solidFill>
            <a:prstDash val="solid"/>
          </a:ln>
        </p:spPr>
      </p:sp>
      <p:sp>
        <p:nvSpPr>
          <p:cNvPr id="8" name="Text 6"/>
          <p:cNvSpPr/>
          <p:nvPr/>
        </p:nvSpPr>
        <p:spPr>
          <a:xfrm>
            <a:off x="4343995"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知识图谱</a:t>
            </a:r>
            <a:endParaRPr lang="en-US" sz="1200" dirty="0"/>
          </a:p>
        </p:txBody>
      </p:sp>
      <p:sp>
        <p:nvSpPr>
          <p:cNvPr id="10" name="Text 8"/>
          <p:cNvSpPr/>
          <p:nvPr/>
        </p:nvSpPr>
        <p:spPr>
          <a:xfrm>
            <a:off x="4343995"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区块链与数字版权</a:t>
            </a:r>
            <a:endParaRPr lang="en-US" sz="1200" dirty="0"/>
          </a:p>
        </p:txBody>
      </p:sp>
      <p:sp>
        <p:nvSpPr>
          <p:cNvPr id="11" name="Text 9"/>
          <p:cNvSpPr/>
          <p:nvPr/>
        </p:nvSpPr>
        <p:spPr>
          <a:xfrm>
            <a:off x="6540847"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95525"/>
            <a:ext cx="2247602" cy="0"/>
          </a:xfrm>
          <a:prstGeom prst="line">
            <a:avLst/>
          </a:prstGeom>
          <a:noFill/>
          <a:ln w="57150">
            <a:solidFill>
              <a:srgbClr val="D96B52"/>
            </a:solidFill>
            <a:prstDash val="solid"/>
          </a:ln>
        </p:spPr>
      </p:sp>
      <p:sp>
        <p:nvSpPr>
          <p:cNvPr id="13" name="Text 11"/>
          <p:cNvSpPr/>
          <p:nvPr/>
        </p:nvSpPr>
        <p:spPr>
          <a:xfrm>
            <a:off x="6743998"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云计算与大数据平台</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数字化管理技术｜关键要素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知识图谱是一种用图结构（节点和边）来表示知识的技术。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在文化遗产领域，知识图谱可以将分散在不同系统中的信息关联起来，形成可查询、可推理的知识网络。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屯堡文化知识图谱可以将"地戏-表演者-剧目-面具-历史事件""建筑-村寨-家族-家谱-迁徙路线""服饰-工艺-传承人-原料-产地…</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知识图谱是一种用图结构（节点和边）来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在文化遗产领域，知识图谱可以将分散在</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屯堡文化知识图谱可以将"地戏-表演者</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数字化管理技术｜机制拆解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当研究者查询"薛仁贵征东"时，知识图谱可以同时返回该剧目在不同村寨的表演版本、相关面具的收藏信息等。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区块链技术在文化遗产数字化中主要有两个应用方向：数字版权保护和数字资产确权。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对于屯堡文化的数字化成果——如地戏表演的数字录像、面具的三维模型——区块链可以记录其创作时间、作者信息和授权记录，防止侵权盗用。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当研究者查询"薛仁贵征东"时，知识图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区块链技术在文化遗产数字化中主要有两</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对于屯堡文化的数字化成果——如地戏表</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数字化管理技术｜方法路径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NFT在文化遗产领域的应用也引起广泛关注。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屯堡地戏面具的数字化NFT可以让收藏者拥有独一无二的数字藏品，同时通过智能合约实现版税自动分配。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文化遗产数字化产生海量数据——一个中型村寨的三维点云数据可达TB级别。</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NFT在文化遗产领域的应用也引起广泛</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屯堡地戏面具的数字化NFT可以让收藏</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文化遗产数字化产生海量数据——一个中</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数字化展示技术｜核心概念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虚拟现实（VR）展示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增强现实（AR）导览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交互式多媒体展示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虚拟现实（VR）展示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增强现实（AR）导览</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交互式多媒体展示</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数字化展示技术｜关键要素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VR技术为文化遗产提供了第一人称沉浸式体验。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用户戴上VR头显，可以"走进"数字重建的屯堡村寨，与虚拟环境中的建筑、器物互动。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VR展示可以突破物理空间的限制，可以"穿越"时间，体验已经消失的场景。</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VR技术为文化遗产提供了第一人称沉浸</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用户戴上VR头显，可以"走进"数字重</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VR展示可以突破物理空间的限制，可以</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数字化展示技术｜机制拆解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AR技术将数字信息叠加到现实场景上，为文化遗产的现场参观增添了信息维度。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在屯堡村寨，游客用手机或AR眼镜扫描一栋古建筑，屏幕上就会叠加显示其建筑年代、结构解析、修缮历史等信息。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交互式触摸屏、全息投影、沉浸式投影等多媒体展示技术，为文化遗产提供了丰富的表达手段。</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AR技术将数字信息叠加到现实场景上，</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在屯堡村寨，游客用手机或AR眼镜扫描</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交互式触摸屏、全息投影、沉浸式投影等</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数字化展示技术｜方法路径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在屯堡文化博物馆，这些技术可以生动呈现地戏表演、服饰制作等难以静态展示的文化内容。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本节核心问题是：如何把“数字化展示技术”转化为可执行的文旅创业行动。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在屯堡文化博物馆，这些技术可以生动呈</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本节核心问题是：如何把“数字化展示技</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国际标准与最佳实践｜核心概念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国际文化遗产数字化标准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国内外典型案例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CIDOC-CRM（国际文献工作委员会概念参考模型）。</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国际文化遗产数字化标准</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国内外典型案例</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CIDOC-CRM（国际文献工作委员</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国际标准与最佳实践｜关键要素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文化遗产信息领域的核心本体标准，定义了文化遗产领域的基本概念及其关系。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为文化遗产的计算机可视化制定了方法论原则，强调可视化过程中的学术严谨性和透明度。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IIIF（国际图像互操作框架）。</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文化遗产信息领域的核心本体标准，定义</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为文化遗产的计算机可视化制定了方法论</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IIIF（国际图像互操作框架）。</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国际标准与最佳实践｜机制拆解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为文化遗产图像的网络发布和互操作制定的技术标准，全球主要博物馆和图书馆已广泛采用。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敦煌研究院自1990年代开始对莫高窟进行数字化保护，至今已完成200余个洞窟的三维数字化。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"数字敦煌"项目是国际上规模最大的文化遗产数字化工程之一。</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为文化遗产图像的网络发布和互操作制定</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敦煌研究院自1990年代开始对莫高窟</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"数字敦煌"项目是国际上规模最大的文</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屯堡文化数字化的特殊挑战｜核心概念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规模与分散性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物质与非物质并重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社区参与</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规模与分散性</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物质与非物质并重</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社区参与</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屯堡文化数字化的特殊挑战｜关键要素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屯堡文化遗产不是一个单一遗址，而是由数十个村寨组成的分散聚落群。</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需要建立统一的数据标准和技术规范，确保不同村寨的数字化成果能够整合为完整的数字屯堡文化圈。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屯堡文化是物质与非物质文化遗产高度融合的整体。</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屯堡文化遗产不是一个单一遗址，而是由</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需要建立统一的数据标准和技术规范，确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屯堡文化是物质与非物质文化遗产高度融</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屯堡文化数字化的特殊挑战｜机制拆解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数字化不能只关注古建筑而忽视地戏、服饰、饮食等非物质文化遗产，需要设计一种整合性的数字化方案。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屯堡文化的传承主体是屯堡社区。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数字化项目必须获得社区的理解、支持和参与。</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数字化不能只关注古建筑而忽视地戏、服</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屯堡文化的传承主体是屯堡社区。</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数字化项目必须获得社区的理解、支持和</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比较三维激光扫描与摄影测量在文化遗产数字化中的适用场景。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设计一份云山屯HBIM模型的数据结构方案。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数字孪生在文化遗产预防性保护中能发挥什么作用？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比较三维激光扫描与摄影测量在文化遗产</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设计一份云山屯HBIM模型的数据结构</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数字孪生在文化遗产预防性保护中能发挥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调查"数字敦煌"或"数字故宫"项目，分析其技术方案和运营模式。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为屯堡文化设计一套社区参与的数字化保护方案。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本节核心问题是：如何把“思考与练习”转化为可执行的文旅创业行动。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调查"数字敦煌"或"数字故宫"项目，</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为屯堡文化设计一套社区参与的数字化保</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本节核心问题是：如何把“思考与练习”</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知识卡片：主流数字化采集技术对比｜核心概念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本节核心问题是：如何把“知识卡片：主流数字化采集技术对比”转化为可执行的文旅创业行动。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本节核心问题是：如何把“知识卡片：主</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判断一项方案是否成立，要同时检查用户</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知识卡片：主流数字化采集技术对比｜关键要素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知识卡片：主流数字化采集技术对比｜机制拆解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形成可复用模板后，再考虑自动化、产品</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复盘时区分结果、过程与假设，找出真正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92806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928068"/>
            <a:ext cx="0" cy="337691"/>
          </a:xfrm>
          <a:prstGeom prst="line">
            <a:avLst/>
          </a:prstGeom>
          <a:noFill/>
          <a:ln w="47625">
            <a:solidFill>
              <a:srgbClr val="3A9795"/>
            </a:solidFill>
            <a:prstDash val="solid"/>
          </a:ln>
        </p:spPr>
      </p:sp>
      <p:sp>
        <p:nvSpPr>
          <p:cNvPr id="8" name="Text 6"/>
          <p:cNvSpPr/>
          <p:nvPr/>
        </p:nvSpPr>
        <p:spPr>
          <a:xfrm>
            <a:off x="4302770" y="201691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文化遗产数字化的基本概念</a:t>
            </a:r>
            <a:endParaRPr lang="en-US" sz="1050" dirty="0"/>
          </a:p>
        </p:txBody>
      </p:sp>
      <p:sp>
        <p:nvSpPr>
          <p:cNvPr id="9" name="Text 7"/>
          <p:cNvSpPr/>
          <p:nvPr/>
        </p:nvSpPr>
        <p:spPr>
          <a:xfrm>
            <a:off x="6508998" y="192806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928068"/>
            <a:ext cx="0" cy="337691"/>
          </a:xfrm>
          <a:prstGeom prst="line">
            <a:avLst/>
          </a:prstGeom>
          <a:noFill/>
          <a:ln w="47625">
            <a:solidFill>
              <a:srgbClr val="3A9795"/>
            </a:solidFill>
            <a:prstDash val="solid"/>
          </a:ln>
        </p:spPr>
      </p:sp>
      <p:sp>
        <p:nvSpPr>
          <p:cNvPr id="11" name="Text 9"/>
          <p:cNvSpPr/>
          <p:nvPr/>
        </p:nvSpPr>
        <p:spPr>
          <a:xfrm>
            <a:off x="6670923" y="201691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数字化采集技术</a:t>
            </a:r>
            <a:endParaRPr lang="en-US" sz="1050" dirty="0"/>
          </a:p>
        </p:txBody>
      </p:sp>
      <p:sp>
        <p:nvSpPr>
          <p:cNvPr id="12" name="Text 10"/>
          <p:cNvSpPr/>
          <p:nvPr/>
        </p:nvSpPr>
        <p:spPr>
          <a:xfrm>
            <a:off x="4140845" y="235461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354610"/>
            <a:ext cx="0" cy="337691"/>
          </a:xfrm>
          <a:prstGeom prst="line">
            <a:avLst/>
          </a:prstGeom>
          <a:noFill/>
          <a:ln w="47625">
            <a:solidFill>
              <a:srgbClr val="3A9795"/>
            </a:solidFill>
            <a:prstDash val="solid"/>
          </a:ln>
        </p:spPr>
      </p:sp>
      <p:sp>
        <p:nvSpPr>
          <p:cNvPr id="14" name="Text 12"/>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数字化处理技术</a:t>
            </a:r>
            <a:endParaRPr lang="en-US" sz="1050" dirty="0"/>
          </a:p>
        </p:txBody>
      </p:sp>
      <p:sp>
        <p:nvSpPr>
          <p:cNvPr id="15" name="Text 13"/>
          <p:cNvSpPr/>
          <p:nvPr/>
        </p:nvSpPr>
        <p:spPr>
          <a:xfrm>
            <a:off x="6508998" y="235461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354610"/>
            <a:ext cx="0" cy="337691"/>
          </a:xfrm>
          <a:prstGeom prst="line">
            <a:avLst/>
          </a:prstGeom>
          <a:noFill/>
          <a:ln w="47625">
            <a:solidFill>
              <a:srgbClr val="3A9795"/>
            </a:solidFill>
            <a:prstDash val="solid"/>
          </a:ln>
        </p:spPr>
      </p:sp>
      <p:sp>
        <p:nvSpPr>
          <p:cNvPr id="17" name="Text 15"/>
          <p:cNvSpPr/>
          <p:nvPr/>
        </p:nvSpPr>
        <p:spPr>
          <a:xfrm>
            <a:off x="6670923" y="244346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数字化管理技术</a:t>
            </a:r>
            <a:endParaRPr lang="en-US" sz="1050" dirty="0"/>
          </a:p>
        </p:txBody>
      </p:sp>
      <p:sp>
        <p:nvSpPr>
          <p:cNvPr id="18" name="Text 16"/>
          <p:cNvSpPr/>
          <p:nvPr/>
        </p:nvSpPr>
        <p:spPr>
          <a:xfrm>
            <a:off x="4140845" y="278115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781151"/>
            <a:ext cx="0" cy="337691"/>
          </a:xfrm>
          <a:prstGeom prst="line">
            <a:avLst/>
          </a:prstGeom>
          <a:noFill/>
          <a:ln w="47625">
            <a:solidFill>
              <a:srgbClr val="3A9795"/>
            </a:solidFill>
            <a:prstDash val="solid"/>
          </a:ln>
        </p:spPr>
      </p:sp>
      <p:sp>
        <p:nvSpPr>
          <p:cNvPr id="20" name="Text 18"/>
          <p:cNvSpPr/>
          <p:nvPr/>
        </p:nvSpPr>
        <p:spPr>
          <a:xfrm>
            <a:off x="4302770" y="287000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数字化展示技术</a:t>
            </a:r>
            <a:endParaRPr lang="en-US" sz="1050" dirty="0"/>
          </a:p>
        </p:txBody>
      </p:sp>
      <p:sp>
        <p:nvSpPr>
          <p:cNvPr id="21" name="Text 19"/>
          <p:cNvSpPr/>
          <p:nvPr/>
        </p:nvSpPr>
        <p:spPr>
          <a:xfrm>
            <a:off x="6508998" y="278115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781151"/>
            <a:ext cx="0" cy="337691"/>
          </a:xfrm>
          <a:prstGeom prst="line">
            <a:avLst/>
          </a:prstGeom>
          <a:noFill/>
          <a:ln w="47625">
            <a:solidFill>
              <a:srgbClr val="3A9795"/>
            </a:solidFill>
            <a:prstDash val="solid"/>
          </a:ln>
        </p:spPr>
      </p:sp>
      <p:sp>
        <p:nvSpPr>
          <p:cNvPr id="23" name="Text 21"/>
          <p:cNvSpPr/>
          <p:nvPr/>
        </p:nvSpPr>
        <p:spPr>
          <a:xfrm>
            <a:off x="6670923" y="287000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国际标准与最佳实践</a:t>
            </a:r>
            <a:endParaRPr lang="en-US" sz="1050" dirty="0"/>
          </a:p>
        </p:txBody>
      </p:sp>
      <p:sp>
        <p:nvSpPr>
          <p:cNvPr id="24" name="Text 22"/>
          <p:cNvSpPr/>
          <p:nvPr/>
        </p:nvSpPr>
        <p:spPr>
          <a:xfrm>
            <a:off x="4140845" y="320769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07693"/>
            <a:ext cx="0" cy="337691"/>
          </a:xfrm>
          <a:prstGeom prst="line">
            <a:avLst/>
          </a:prstGeom>
          <a:noFill/>
          <a:ln w="47625">
            <a:solidFill>
              <a:srgbClr val="3A9795"/>
            </a:solidFill>
            <a:prstDash val="solid"/>
          </a:ln>
        </p:spPr>
      </p:sp>
      <p:sp>
        <p:nvSpPr>
          <p:cNvPr id="26" name="Text 24"/>
          <p:cNvSpPr/>
          <p:nvPr/>
        </p:nvSpPr>
        <p:spPr>
          <a:xfrm>
            <a:off x="4302770" y="329654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屯堡文化数字化的特殊挑战</a:t>
            </a:r>
            <a:endParaRPr lang="en-US" sz="1050" dirty="0"/>
          </a:p>
        </p:txBody>
      </p:sp>
      <p:sp>
        <p:nvSpPr>
          <p:cNvPr id="27" name="Text 25"/>
          <p:cNvSpPr/>
          <p:nvPr/>
        </p:nvSpPr>
        <p:spPr>
          <a:xfrm>
            <a:off x="6508998" y="320769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07693"/>
            <a:ext cx="0" cy="337691"/>
          </a:xfrm>
          <a:prstGeom prst="line">
            <a:avLst/>
          </a:prstGeom>
          <a:noFill/>
          <a:ln w="47625">
            <a:solidFill>
              <a:srgbClr val="3A9795"/>
            </a:solidFill>
            <a:prstDash val="solid"/>
          </a:ln>
        </p:spPr>
      </p:sp>
      <p:sp>
        <p:nvSpPr>
          <p:cNvPr id="29" name="Text 27"/>
          <p:cNvSpPr/>
          <p:nvPr/>
        </p:nvSpPr>
        <p:spPr>
          <a:xfrm>
            <a:off x="6670923" y="329654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30" name="Text 28"/>
          <p:cNvSpPr/>
          <p:nvPr/>
        </p:nvSpPr>
        <p:spPr>
          <a:xfrm>
            <a:off x="4140845" y="363423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634234"/>
            <a:ext cx="0" cy="497681"/>
          </a:xfrm>
          <a:prstGeom prst="line">
            <a:avLst/>
          </a:prstGeom>
          <a:noFill/>
          <a:ln w="47625">
            <a:solidFill>
              <a:srgbClr val="3A9795"/>
            </a:solidFill>
            <a:prstDash val="solid"/>
          </a:ln>
        </p:spPr>
      </p:sp>
      <p:sp>
        <p:nvSpPr>
          <p:cNvPr id="32" name="Text 30"/>
          <p:cNvSpPr/>
          <p:nvPr/>
        </p:nvSpPr>
        <p:spPr>
          <a:xfrm>
            <a:off x="4302770" y="3723084"/>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知识卡片：主流数字化采集技术对比</a:t>
            </a:r>
            <a:endParaRPr lang="en-US" sz="1050" dirty="0"/>
          </a:p>
        </p:txBody>
      </p:sp>
      <p:sp>
        <p:nvSpPr>
          <p:cNvPr id="33" name="Shape 31"/>
          <p:cNvSpPr/>
          <p:nvPr/>
        </p:nvSpPr>
        <p:spPr>
          <a:xfrm>
            <a:off x="355550" y="4870549"/>
            <a:ext cx="8432899" cy="0"/>
          </a:xfrm>
          <a:prstGeom prst="line">
            <a:avLst/>
          </a:prstGeom>
          <a:noFill/>
          <a:ln w="9525">
            <a:solidFill>
              <a:srgbClr val="CCD8D5"/>
            </a:solidFill>
            <a:prstDash val="solid"/>
          </a:ln>
        </p:spPr>
      </p:sp>
      <p:sp>
        <p:nvSpPr>
          <p:cNvPr id="34" name="Text 32"/>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35" name="Text 33"/>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围绕“文化遗产数字化理论与方法”选择一个真实案例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围绕“文化遗产数字化理论与方法”选择</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文化遗产数字化的基本概念</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数字化采集技术</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数字化处理技术</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数字化管理技术</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数字化展示技术</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国际标准与最佳实践</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第4章 文化遗产数字化理论与方法</dc:title>
  <dc:subject>《屯堡文化数字化传承与旅游活化》逐章教学课件：第4章</dc:subject>
  <dc:creator>祝刚</dc:creator>
  <cp:lastModifiedBy>祝刚</cp:lastModifiedBy>
  <cp:revision>1</cp:revision>
  <dcterms:created xsi:type="dcterms:W3CDTF">2026-08-03T17:12:00Z</dcterms:created>
  <dcterms:modified xsi:type="dcterms:W3CDTF">2026-08-03T17:12:00Z</dcterms:modified>
</cp:coreProperties>
</file>