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10 · 山地旅游数字化运营管理</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10</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风险预警、应急调度与韧性运营</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内容依据：原书第10章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2230934"/>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从真实案例进入“风险预警、应急调度与韧性运营”</a:t>
            </a:r>
            <a:endParaRPr lang="en-US" sz="2500" dirty="0"/>
          </a:p>
        </p:txBody>
      </p:sp>
      <p:sp>
        <p:nvSpPr>
          <p:cNvPr id="6" name="Text 4"/>
          <p:cNvSpPr/>
          <p:nvPr/>
        </p:nvSpPr>
        <p:spPr>
          <a:xfrm>
            <a:off x="355550" y="3548211"/>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611612"/>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识别参与者、问题与约束</a:t>
            </a:r>
            <a:endParaRPr lang="en-US" sz="900" dirty="0"/>
          </a:p>
        </p:txBody>
      </p:sp>
      <p:sp>
        <p:nvSpPr>
          <p:cNvPr id="8" name="Text 6"/>
          <p:cNvSpPr/>
          <p:nvPr/>
        </p:nvSpPr>
        <p:spPr>
          <a:xfrm>
            <a:off x="1917353" y="3548211"/>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9" name="Text 7"/>
          <p:cNvSpPr/>
          <p:nvPr/>
        </p:nvSpPr>
        <p:spPr>
          <a:xfrm>
            <a:off x="2018854" y="3611612"/>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提出需要验证的关键判断</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从真实案例进入“风险预警、应急调度与</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识别参与者、问题与约束</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提出需要验证的关键判断</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理解本章核心概念与边界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掌握关键机制与方法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能够分析真实文旅案例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形成可执行、可复盘的方案</a:t>
            </a:r>
            <a:endParaRPr lang="en-US" sz="1400" dirty="0"/>
          </a:p>
        </p:txBody>
      </p:sp>
      <p:sp>
        <p:nvSpPr>
          <p:cNvPr id="6" name="Text 4"/>
          <p:cNvSpPr/>
          <p:nvPr/>
        </p:nvSpPr>
        <p:spPr>
          <a:xfrm>
            <a:off x="4140845" y="2203549"/>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227362"/>
            <a:ext cx="2260253" cy="0"/>
          </a:xfrm>
          <a:prstGeom prst="line">
            <a:avLst/>
          </a:prstGeom>
          <a:noFill/>
          <a:ln w="47625">
            <a:solidFill>
              <a:srgbClr val="126E72"/>
            </a:solidFill>
            <a:prstDash val="solid"/>
          </a:ln>
        </p:spPr>
      </p:sp>
      <p:sp>
        <p:nvSpPr>
          <p:cNvPr id="8" name="Text 6"/>
          <p:cNvSpPr/>
          <p:nvPr/>
        </p:nvSpPr>
        <p:spPr>
          <a:xfrm>
            <a:off x="4293245" y="240357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608511"/>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理解本章核心概念与边界</a:t>
            </a:r>
            <a:endParaRPr lang="en-US" sz="1200" dirty="0"/>
          </a:p>
        </p:txBody>
      </p:sp>
      <p:sp>
        <p:nvSpPr>
          <p:cNvPr id="10" name="Text 8"/>
          <p:cNvSpPr/>
          <p:nvPr/>
        </p:nvSpPr>
        <p:spPr>
          <a:xfrm>
            <a:off x="6528048" y="2203549"/>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227362"/>
            <a:ext cx="2260402" cy="0"/>
          </a:xfrm>
          <a:prstGeom prst="line">
            <a:avLst/>
          </a:prstGeom>
          <a:noFill/>
          <a:ln w="47625">
            <a:solidFill>
              <a:srgbClr val="126E72"/>
            </a:solidFill>
            <a:prstDash val="solid"/>
          </a:ln>
        </p:spPr>
      </p:sp>
      <p:sp>
        <p:nvSpPr>
          <p:cNvPr id="12" name="Text 10"/>
          <p:cNvSpPr/>
          <p:nvPr/>
        </p:nvSpPr>
        <p:spPr>
          <a:xfrm>
            <a:off x="6680448" y="240357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608511"/>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掌握关键机制与方法</a:t>
            </a:r>
            <a:endParaRPr lang="en-US" sz="1200" dirty="0"/>
          </a:p>
        </p:txBody>
      </p:sp>
      <p:sp>
        <p:nvSpPr>
          <p:cNvPr id="14" name="Text 12"/>
          <p:cNvSpPr/>
          <p:nvPr/>
        </p:nvSpPr>
        <p:spPr>
          <a:xfrm>
            <a:off x="4140845" y="3093541"/>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能够分析真实文旅案例</a:t>
            </a:r>
            <a:endParaRPr lang="en-US" sz="1200" dirty="0"/>
          </a:p>
        </p:txBody>
      </p:sp>
      <p:sp>
        <p:nvSpPr>
          <p:cNvPr id="18" name="Text 16"/>
          <p:cNvSpPr/>
          <p:nvPr/>
        </p:nvSpPr>
        <p:spPr>
          <a:xfrm>
            <a:off x="6528048" y="3093541"/>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形成可执行、可复盘的方案</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00813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008138"/>
            <a:ext cx="0" cy="337691"/>
          </a:xfrm>
          <a:prstGeom prst="line">
            <a:avLst/>
          </a:prstGeom>
          <a:noFill/>
          <a:ln w="47625">
            <a:solidFill>
              <a:srgbClr val="3A9795"/>
            </a:solidFill>
            <a:prstDash val="solid"/>
          </a:ln>
        </p:spPr>
      </p:sp>
      <p:sp>
        <p:nvSpPr>
          <p:cNvPr id="8" name="Text 6"/>
          <p:cNvSpPr/>
          <p:nvPr/>
        </p:nvSpPr>
        <p:spPr>
          <a:xfrm>
            <a:off x="4302770" y="209698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00813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008138"/>
            <a:ext cx="0" cy="337691"/>
          </a:xfrm>
          <a:prstGeom prst="line">
            <a:avLst/>
          </a:prstGeom>
          <a:noFill/>
          <a:ln w="47625">
            <a:solidFill>
              <a:srgbClr val="3A9795"/>
            </a:solidFill>
            <a:prstDash val="solid"/>
          </a:ln>
        </p:spPr>
      </p:sp>
      <p:sp>
        <p:nvSpPr>
          <p:cNvPr id="11" name="Text 9"/>
          <p:cNvSpPr/>
          <p:nvPr/>
        </p:nvSpPr>
        <p:spPr>
          <a:xfrm>
            <a:off x="6670923" y="209698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434679"/>
            <a:ext cx="0" cy="337691"/>
          </a:xfrm>
          <a:prstGeom prst="line">
            <a:avLst/>
          </a:prstGeom>
          <a:noFill/>
          <a:ln w="47625">
            <a:solidFill>
              <a:srgbClr val="3A9795"/>
            </a:solidFill>
            <a:prstDash val="solid"/>
          </a:ln>
        </p:spPr>
      </p:sp>
      <p:sp>
        <p:nvSpPr>
          <p:cNvPr id="14" name="Text 12"/>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434679"/>
            <a:ext cx="0" cy="337691"/>
          </a:xfrm>
          <a:prstGeom prst="line">
            <a:avLst/>
          </a:prstGeom>
          <a:noFill/>
          <a:ln w="47625">
            <a:solidFill>
              <a:srgbClr val="3A9795"/>
            </a:solidFill>
            <a:prstDash val="solid"/>
          </a:ln>
        </p:spPr>
      </p:sp>
      <p:sp>
        <p:nvSpPr>
          <p:cNvPr id="17" name="Text 15"/>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861221"/>
            <a:ext cx="0" cy="337691"/>
          </a:xfrm>
          <a:prstGeom prst="line">
            <a:avLst/>
          </a:prstGeom>
          <a:noFill/>
          <a:ln w="47625">
            <a:solidFill>
              <a:srgbClr val="3A9795"/>
            </a:solidFill>
            <a:prstDash val="solid"/>
          </a:ln>
        </p:spPr>
      </p:sp>
      <p:sp>
        <p:nvSpPr>
          <p:cNvPr id="20" name="Text 18"/>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861221"/>
            <a:ext cx="0" cy="337691"/>
          </a:xfrm>
          <a:prstGeom prst="line">
            <a:avLst/>
          </a:prstGeom>
          <a:noFill/>
          <a:ln w="47625">
            <a:solidFill>
              <a:srgbClr val="3A9795"/>
            </a:solidFill>
            <a:prstDash val="solid"/>
          </a:ln>
        </p:spPr>
      </p:sp>
      <p:sp>
        <p:nvSpPr>
          <p:cNvPr id="23" name="Text 21"/>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Text 22"/>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87762"/>
            <a:ext cx="0" cy="337691"/>
          </a:xfrm>
          <a:prstGeom prst="line">
            <a:avLst/>
          </a:prstGeom>
          <a:noFill/>
          <a:ln w="47625">
            <a:solidFill>
              <a:srgbClr val="3A9795"/>
            </a:solidFill>
            <a:prstDash val="solid"/>
          </a:ln>
        </p:spPr>
      </p:sp>
      <p:sp>
        <p:nvSpPr>
          <p:cNvPr id="26" name="Text 24"/>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运营模型</a:t>
            </a:r>
            <a:endParaRPr lang="en-US" sz="1050" dirty="0"/>
          </a:p>
        </p:txBody>
      </p:sp>
      <p:sp>
        <p:nvSpPr>
          <p:cNvPr id="27" name="Text 25"/>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87762"/>
            <a:ext cx="0" cy="337691"/>
          </a:xfrm>
          <a:prstGeom prst="line">
            <a:avLst/>
          </a:prstGeom>
          <a:noFill/>
          <a:ln w="47625">
            <a:solidFill>
              <a:srgbClr val="3A9795"/>
            </a:solidFill>
            <a:prstDash val="solid"/>
          </a:ln>
        </p:spPr>
      </p:sp>
      <p:sp>
        <p:nvSpPr>
          <p:cNvPr id="29" name="Text 27"/>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机制解释</a:t>
            </a:r>
            <a:endParaRPr lang="en-US" sz="1050" dirty="0"/>
          </a:p>
        </p:txBody>
      </p:sp>
      <p:sp>
        <p:nvSpPr>
          <p:cNvPr id="30" name="Text 28"/>
          <p:cNvSpPr/>
          <p:nvPr/>
        </p:nvSpPr>
        <p:spPr>
          <a:xfrm>
            <a:off x="4140845" y="371430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337691"/>
          </a:xfrm>
          <a:prstGeom prst="line">
            <a:avLst/>
          </a:prstGeom>
          <a:noFill/>
          <a:ln w="47625">
            <a:solidFill>
              <a:srgbClr val="3A9795"/>
            </a:solidFill>
            <a:prstDash val="solid"/>
          </a:ln>
        </p:spPr>
      </p:sp>
      <p:sp>
        <p:nvSpPr>
          <p:cNvPr id="32" name="Text 30"/>
          <p:cNvSpPr/>
          <p:nvPr/>
        </p:nvSpPr>
        <p:spPr>
          <a:xfrm>
            <a:off x="4302770" y="3803154"/>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图表与模型建议</a:t>
            </a:r>
            <a:endParaRPr lang="en-US" sz="1050" dirty="0"/>
          </a:p>
        </p:txBody>
      </p:sp>
      <p:sp>
        <p:nvSpPr>
          <p:cNvPr id="33" name="Text 31"/>
          <p:cNvSpPr/>
          <p:nvPr/>
        </p:nvSpPr>
        <p:spPr>
          <a:xfrm>
            <a:off x="6508998" y="371430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14304"/>
            <a:ext cx="0" cy="337691"/>
          </a:xfrm>
          <a:prstGeom prst="line">
            <a:avLst/>
          </a:prstGeom>
          <a:noFill/>
          <a:ln w="47625">
            <a:solidFill>
              <a:srgbClr val="3A9795"/>
            </a:solidFill>
            <a:prstDash val="solid"/>
          </a:ln>
        </p:spPr>
      </p:sp>
      <p:sp>
        <p:nvSpPr>
          <p:cNvPr id="35" name="Text 33"/>
          <p:cNvSpPr/>
          <p:nvPr/>
        </p:nvSpPr>
        <p:spPr>
          <a:xfrm>
            <a:off x="6670923" y="3803154"/>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讨论</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38" name="Text 3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研究问题｜核心概念</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山地旅游数字化运营如何守住安全底线？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本节核心问题是：如何把“研究问题”转化为可执行的文旅创业行动。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山地旅游数字化运营如何守住安全底线？</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本节核心问题是：如何把“研究问题”转</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先做小范围验证，再依据真实反馈调整产</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把复杂工作拆成输入、处理、输出和复盘</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课堂讨论应回到具体场景、目标用户和可</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行动方案需要明确负责人、完成时间、验</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AI可以提升效率，但文化判断、伦理责</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形成可复用模板后，再考虑自动化、产品</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山地旅游风险包括极端天气、落石滑坡、峡谷疏散、夜游照明、交通拥堵、公共卫生、服务纠纷、舆情扩散和数据安全。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韧性运营要求目的地在扰动发生前识别风险，在扰动发生时快速响应，在扰动后复盘改进。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本节核心问题是：如何把“理论命题”转化为可执行的文旅创业行动。</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山地旅游风险包括极端天气、落石滑坡、</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韧性运营要求目的地在扰动发生前识别风</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本节核心问题是：如何把“理论命题”转</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判断一项方案是否成立，要同时检查用户</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把复杂工作拆成输入、处理、输出和复盘</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AI可以提升效率，但文化判断、伦理责</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本章采用“运营问题识别—数据资源组织—业务流程重构—平台工具支撑—绩效反馈改进”的分析框架。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山地旅游数字化运营的起点不是技术采购，而是识别目的地真实运营矛盾：游客为什么等待，车辆为什么拥堵，文化体验为什么浅表化，夜间消费…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只有把这些问题转化为数据结构、流程节点和责任边界，数字化才会进入运营管理的核心。</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本章采用“运营问题识别—数据资源组织</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山地旅游数字化运营的起点不是技术采购</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只有把这些问题转化为数据结构、流程节</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从机制上看，数字化运营通过三条路径发挥作用。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第一是感知路径，即通过票务、交通、视频、传感器、平台行为和游客反馈形成对目的地运行状态的持续感知。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第二是协同路径，即通过平台、流程和规则连接政府、景区、企业、社区和游客。</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从机制上看，数字化运营通过三条路径发</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第一是感知路径，即通过票务、交通、视</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第二是协同路径，即通过平台、流程和规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分析框架｜机制拆解</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第三是价值路径，即通过预测、推荐、调度、内容运营和绩效评价，把数据转化为体验改善、效率提升、安全保障、文化传播和收益增长。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本节核心问题是：如何把“分析框架”转化为可执行的文旅创业行动。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第三是价值路径，即通过预测、推荐、调</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本节核心问题是：如何把“分析框架”转</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现有智慧旅游和数字文旅研究通常强调技术应用、平台建设、游客体验、目的地竞争力和数字营销，但山地旅游数字化运营管理还需要进一步回应…</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换言之，本书并不把“智慧旅游”理解为泛化技术集合，而是把它压回山地旅游目的地的运营场景之中，讨论技术如何改变资源配置方式、服务组…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本章所说的“数字化运营”不同于单纯的信息化建设。</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现有智慧旅游和数字文旅研究通常强调技</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换言之，本书并不把“智慧旅游”理解为</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本章所说的“数字化运营”不同于单纯的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文献定位与概念边界｜关键要素</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信息化建设偏重系统、设备和平台上线，数字化运营则强调数据进入决策、流程持续改进、组织形成协同和绩效可被评价。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二者之间的差别决定了写作重点：本书不满足于介绍云计算、物联网、人工智能和数字孪生等概念，而是追问这些技术在山地旅游中解决了什么运…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从研究边界看，本书主要聚焦目的地层面和景区群层面的运营管理，不把重点放在单个旅游App开发、单一酒店管理系统或一般电商平台规则上。</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信息化建设偏重系统、设备和平台上线，</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二者之间的差别决定了写作重点：本书不</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从研究边界看，本书主要聚焦目的地层面</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文献定位与概念边界｜机制拆解</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原因在于山地旅游高质量发展的关键矛盾往往不是单一企业内部效率，而是跨景区、跨区域、跨部门、跨平台的协同效率。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对安顺和贵州而言，这种边界更具现实意义：山地资源、民族文化、交通接驳、夜间消费、乡村旅游和公共治理必须放在同一运营系统内理解。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本节核心问题是：如何把“文献定位与概念边界”转化为可执行的文旅创业行动。</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原因在于山地旅游高质量发展的关键矛盾</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对安顺和贵州而言，这种边界更具现实意</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本节核心问题是：如何把“文献定位与概</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本章主要使用风险矩阵、预警阈值、应急流程图、复盘机制。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这些方法的共同特点，是把抽象的数字化议题转化为可分析、可执行、可评价的运营工具。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方法应用时要避免只画概念图，应进一步明确数据来源、执行主体、评价指标和改进机制。</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本章主要使用风险矩阵、预警阈值、应急</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这些方法的共同特点，是把抽象的数字化</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方法应用时要避免只画概念图，应进一步</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本节核心问题是：如何把“关键方法”转化为可执行的文旅创业行动。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本节核心问题是：如何把“关键方法”转</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先做小范围验证，再依据真实反馈调整产</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本土案例线索｜核心概念</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围绕暴雨、雷电、夜游离园、节假日拥堵和应急广播，设计山地景区风险预警与应急调度流程。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本节核心问题是：如何把“本土案例线索”转化为可执行的文旅创业行动。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666875"/>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围绕暴雨、雷电、夜游离园、节假日拥堵</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本节核心问题是：如何把“本土案例线索</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AI可以提升效率，但文化判断、伦理责</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形成可复用模板后，再考虑自动化、产品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本节核心问题是：如何把“运营模型”转化为可执行的文旅创业行动。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本节核心问题是：如何把“运营模型”转</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把复杂工作拆成输入、处理、输出和复盘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课堂讨论应回到具体场景、目标用户和可</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AI可以提升效率，但文化判断、伦理责</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形成可复用模板后，再考虑自动化、产品</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复盘时区分结果、过程与假设，找出真正</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机制解释｜核心概念</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山地旅游数字化运营的核心机制可以概括为“数据牵引、流程重构、平台协同、价值反馈”。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数据牵引意味着目的地不再完全依靠经验判断，而是以游客行为、设施状态、天气变化、交通压力和服务反馈作为运营输入。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流程重构意味着数字化不是把原有线下流程照搬到线上，而是重新设计预约、入园、导览、消费、投诉、调度和复盘的节点关系。</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山地旅游数字化运营的核心机制可以概括</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数据牵引意味着目的地不再完全依靠经验</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流程重构意味着数字化不是把原有线下流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机制解释｜关键要素</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平台协同意味着不同主体不再只在行政会议或临时协调中交换信息，而是通过标准、接口、权限和规则形成持续协作。</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价值反馈意味着每一次运营动作都应回到绩效评价，包括等待时间是否缩短、游客满意度是否提升、二次消费是否增加、风险事件是否减少、文化…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该机制也解释了为什么许多数字化项目会出现“建而不用、用而不深、深而不久”的问题。</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平台协同意味着不同主体不再只在行政会</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价值反馈意味着每一次运营动作都应回到</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该机制也解释了为什么许多数字化项目会</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机制解释｜机制拆解</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如果缺少数据治理，平台只能成为展示窗口；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如果缺少流程重构，系统只能重复原有低效流程；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如果缺少组织协同，部门仍然各自为战；</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如果缺少数据治理，平台只能成为展示窗</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如果缺少流程重构，系统只能重复原有低</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如果缺少组织协同，部门仍然各自为战；</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图表与模型建议｜核心概念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本章后续定稿宜配置一张机制模型图和一张运营流程图。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机制模型图可命名为“山地旅游数字化运营管理机制模型”，横向展示数据资源化、平台协同、场景应用和价值创造，纵向展示游客体验、运营效…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运营流程图可命名为“山地旅游目的地数字化运营闭环”，从问题识别开始，依次连接数据采集、数据治理、预测分析、运营调度、服务交付、绩…</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本章后续定稿宜配置一张机制模型图和一</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机制模型图可命名为“山地旅游数字化运</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运营流程图可命名为“山地旅游目的地数</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图表与模型建议｜关键要素</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图表使用时应注意证据边界。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若模型来自理论推演，应标明“作者构建”；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若使用黄果树、安顺或贵州平台材料，应标明资料来源和授权状态；</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图表使用时应注意证据边界。</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若模型来自理论推演，应标明“作者构建</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若使用黄果树、安顺或贵州平台材料，应</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讨论｜核心概念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山地旅游数字化运营管理需要避免三种偏差。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第一是设备中心主义，把摄像头、闸机、屏幕和平台数量当成数字化水平。</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第二是流量中心主义，只关注曝光和门票转化，忽视文化、生态、社区和安全。</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山地旅游数字化运营管理需要避免三种偏</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第一是设备中心主义，把摄像头、闸机、</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第二是流量中心主义，只关注曝光和门票</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讨论｜关键要素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第三是一次性项目思维，重建设轻运营，导致系统上线后无人维护、数据无人治理、流程无人改进。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更合理的路径，是把数字化看作目的地运营能力建设。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它要求管理者能够提出问题、定义数据、重构流程、组织协同、评价绩效，并在实践中持续学习。</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第三是一次性项目思维，重建设轻运营，</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更合理的路径，是把数字化看作目的地运</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它要求管理者能够提出问题、定义数据、</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管理启示｜核心概念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第一，山地旅游目的地应先做运营诊断，再做技术方案。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没有清楚的问题清单，技术采购容易变成堆砌设备。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第二，应把数据治理放在项目早期，而不是等系统建成后再补标准。</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第一，山地旅游目的地应先做运营诊断，</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没有清楚的问题清单，技术采购容易变成</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第二，应把数据治理放在项目早期，而不</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管理启示｜关键要素</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第三，应把游客体验和安全韧性作为硬指标，而不只考核系统上线和平台访问。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第四，应把地方文化和社区利益纳入数字化运营设计，避免把文化资源处理成单向展示素材。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第五，地方高校可以通过课程项目、案例研究、学生实训和横向课题参与目的地数字化运营，把人才培养与地方服务结合起来。</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第三，应把游客体验和安全韧性作为硬指</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第四，应把地方文化和社区利益纳入数字</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第五，地方高校可以通过课程项目、案例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待核验证据｜核心概念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与地方项目相关的政策、平台名称、项目成效和运营数据，需要使用正式文件或授权材料核验。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涉及黄果树、安顺、贵州平台和地方企业的案例描述，目前作为写作线索和分析框架使用，不作为已确认统计事实。</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后续正式出版前应补充脚注、参考文献和案例授权说明。</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与地方项目相关的政策、平台名称、项目</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涉及黄果树、安顺、贵州平台和地方企业</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后续正式出版前应补充脚注、参考文献和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待核验证据｜关键要素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本节核心问题是：如何把“待核验证据”转化为可执行的文旅创业行动。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本节核心问题是：如何把“待核验证据”</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先做小范围验证，再依据真实反馈调整产</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00813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008138"/>
            <a:ext cx="0" cy="337691"/>
          </a:xfrm>
          <a:prstGeom prst="line">
            <a:avLst/>
          </a:prstGeom>
          <a:noFill/>
          <a:ln w="47625">
            <a:solidFill>
              <a:srgbClr val="3A9795"/>
            </a:solidFill>
            <a:prstDash val="solid"/>
          </a:ln>
        </p:spPr>
      </p:sp>
      <p:sp>
        <p:nvSpPr>
          <p:cNvPr id="8" name="Text 6"/>
          <p:cNvSpPr/>
          <p:nvPr/>
        </p:nvSpPr>
        <p:spPr>
          <a:xfrm>
            <a:off x="4302770" y="209698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00813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008138"/>
            <a:ext cx="0" cy="337691"/>
          </a:xfrm>
          <a:prstGeom prst="line">
            <a:avLst/>
          </a:prstGeom>
          <a:noFill/>
          <a:ln w="47625">
            <a:solidFill>
              <a:srgbClr val="3A9795"/>
            </a:solidFill>
            <a:prstDash val="solid"/>
          </a:ln>
        </p:spPr>
      </p:sp>
      <p:sp>
        <p:nvSpPr>
          <p:cNvPr id="11" name="Text 9"/>
          <p:cNvSpPr/>
          <p:nvPr/>
        </p:nvSpPr>
        <p:spPr>
          <a:xfrm>
            <a:off x="6670923" y="209698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434679"/>
            <a:ext cx="0" cy="337691"/>
          </a:xfrm>
          <a:prstGeom prst="line">
            <a:avLst/>
          </a:prstGeom>
          <a:noFill/>
          <a:ln w="47625">
            <a:solidFill>
              <a:srgbClr val="3A9795"/>
            </a:solidFill>
            <a:prstDash val="solid"/>
          </a:ln>
        </p:spPr>
      </p:sp>
      <p:sp>
        <p:nvSpPr>
          <p:cNvPr id="14" name="Text 12"/>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434679"/>
            <a:ext cx="0" cy="337691"/>
          </a:xfrm>
          <a:prstGeom prst="line">
            <a:avLst/>
          </a:prstGeom>
          <a:noFill/>
          <a:ln w="47625">
            <a:solidFill>
              <a:srgbClr val="3A9795"/>
            </a:solidFill>
            <a:prstDash val="solid"/>
          </a:ln>
        </p:spPr>
      </p:sp>
      <p:sp>
        <p:nvSpPr>
          <p:cNvPr id="17" name="Text 15"/>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861221"/>
            <a:ext cx="0" cy="337691"/>
          </a:xfrm>
          <a:prstGeom prst="line">
            <a:avLst/>
          </a:prstGeom>
          <a:noFill/>
          <a:ln w="47625">
            <a:solidFill>
              <a:srgbClr val="3A9795"/>
            </a:solidFill>
            <a:prstDash val="solid"/>
          </a:ln>
        </p:spPr>
      </p:sp>
      <p:sp>
        <p:nvSpPr>
          <p:cNvPr id="20" name="Text 18"/>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861221"/>
            <a:ext cx="0" cy="337691"/>
          </a:xfrm>
          <a:prstGeom prst="line">
            <a:avLst/>
          </a:prstGeom>
          <a:noFill/>
          <a:ln w="47625">
            <a:solidFill>
              <a:srgbClr val="3A9795"/>
            </a:solidFill>
            <a:prstDash val="solid"/>
          </a:ln>
        </p:spPr>
      </p:sp>
      <p:sp>
        <p:nvSpPr>
          <p:cNvPr id="23" name="Text 21"/>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Text 22"/>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87762"/>
            <a:ext cx="0" cy="337691"/>
          </a:xfrm>
          <a:prstGeom prst="line">
            <a:avLst/>
          </a:prstGeom>
          <a:noFill/>
          <a:ln w="47625">
            <a:solidFill>
              <a:srgbClr val="3A9795"/>
            </a:solidFill>
            <a:prstDash val="solid"/>
          </a:ln>
        </p:spPr>
      </p:sp>
      <p:sp>
        <p:nvSpPr>
          <p:cNvPr id="26" name="Text 24"/>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运营模型</a:t>
            </a:r>
            <a:endParaRPr lang="en-US" sz="1050" dirty="0"/>
          </a:p>
        </p:txBody>
      </p:sp>
      <p:sp>
        <p:nvSpPr>
          <p:cNvPr id="27" name="Text 25"/>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87762"/>
            <a:ext cx="0" cy="337691"/>
          </a:xfrm>
          <a:prstGeom prst="line">
            <a:avLst/>
          </a:prstGeom>
          <a:noFill/>
          <a:ln w="47625">
            <a:solidFill>
              <a:srgbClr val="3A9795"/>
            </a:solidFill>
            <a:prstDash val="solid"/>
          </a:ln>
        </p:spPr>
      </p:sp>
      <p:sp>
        <p:nvSpPr>
          <p:cNvPr id="29" name="Text 27"/>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机制解释</a:t>
            </a:r>
            <a:endParaRPr lang="en-US" sz="1050" dirty="0"/>
          </a:p>
        </p:txBody>
      </p:sp>
      <p:sp>
        <p:nvSpPr>
          <p:cNvPr id="30" name="Text 28"/>
          <p:cNvSpPr/>
          <p:nvPr/>
        </p:nvSpPr>
        <p:spPr>
          <a:xfrm>
            <a:off x="4140845" y="371430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337691"/>
          </a:xfrm>
          <a:prstGeom prst="line">
            <a:avLst/>
          </a:prstGeom>
          <a:noFill/>
          <a:ln w="47625">
            <a:solidFill>
              <a:srgbClr val="3A9795"/>
            </a:solidFill>
            <a:prstDash val="solid"/>
          </a:ln>
        </p:spPr>
      </p:sp>
      <p:sp>
        <p:nvSpPr>
          <p:cNvPr id="32" name="Text 30"/>
          <p:cNvSpPr/>
          <p:nvPr/>
        </p:nvSpPr>
        <p:spPr>
          <a:xfrm>
            <a:off x="4302770" y="3803154"/>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图表与模型建议</a:t>
            </a:r>
            <a:endParaRPr lang="en-US" sz="1050" dirty="0"/>
          </a:p>
        </p:txBody>
      </p:sp>
      <p:sp>
        <p:nvSpPr>
          <p:cNvPr id="33" name="Text 31"/>
          <p:cNvSpPr/>
          <p:nvPr/>
        </p:nvSpPr>
        <p:spPr>
          <a:xfrm>
            <a:off x="6508998" y="371430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14304"/>
            <a:ext cx="0" cy="337691"/>
          </a:xfrm>
          <a:prstGeom prst="line">
            <a:avLst/>
          </a:prstGeom>
          <a:noFill/>
          <a:ln w="47625">
            <a:solidFill>
              <a:srgbClr val="3A9795"/>
            </a:solidFill>
            <a:prstDash val="solid"/>
          </a:ln>
        </p:spPr>
      </p:sp>
      <p:sp>
        <p:nvSpPr>
          <p:cNvPr id="35" name="Text 33"/>
          <p:cNvSpPr/>
          <p:nvPr/>
        </p:nvSpPr>
        <p:spPr>
          <a:xfrm>
            <a:off x="6670923" y="3803154"/>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讨论</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38" name="Text 3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识别关键技术或运营机制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识别关键技术或运营机制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风险、伦理与治理检查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标出资源、技术与参与者关系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标出资源、技术与参与者关系</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围绕“风险预警、应急调度与韧性运营”选择一个真实案例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围绕“风险预警、应急调度与韧性运营”</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87762"/>
            <a:ext cx="0" cy="337691"/>
          </a:xfrm>
          <a:prstGeom prst="line">
            <a:avLst/>
          </a:prstGeom>
          <a:noFill/>
          <a:ln w="47625">
            <a:solidFill>
              <a:srgbClr val="3A9795"/>
            </a:solidFill>
            <a:prstDash val="solid"/>
          </a:ln>
        </p:spPr>
      </p:sp>
      <p:sp>
        <p:nvSpPr>
          <p:cNvPr id="23" name="Text 21"/>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从理解走向负责任的实践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回到真实问题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尊重文化与社区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用数据验证判断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持续复盘和迭代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回到真实问题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尊重文化与社区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用数据验证判断</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持续复盘和迭代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第10章 风险预警、应急调度与韧性运营</dc:title>
  <dc:subject>《山地旅游数字化运营管理》逐章教学课件：第10章</dc:subject>
  <dc:creator>祝刚</dc:creator>
  <cp:lastModifiedBy>祝刚</cp:lastModifiedBy>
  <cp:revision>1</cp:revision>
  <dcterms:created xsi:type="dcterms:W3CDTF">2026-08-03T17:21:49Z</dcterms:created>
  <dcterms:modified xsi:type="dcterms:W3CDTF">2026-08-03T17:21:49Z</dcterms:modified>
</cp:coreProperties>
</file>