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数智文旅教材编写 · 专著七</a:t>
            </a:r>
          </a:p>
          <a:p>
            <a:pPr>
              <a:defRPr sz="1200">
                <a:solidFill>
                  <a:srgbClr val="555555"/>
                </a:solidFill>
              </a:defRPr>
            </a:pPr>
            <a:r>
              <a:t>民族文化旅游资源</a:t>
            </a:r>
          </a:p>
          <a:p>
            <a:pPr>
              <a:defRPr sz="1200">
                <a:solidFill>
                  <a:srgbClr val="555555"/>
                </a:solidFill>
              </a:defRPr>
            </a:pPr>
            <a:r>
              <a:t>数字化开发与保护</a:t>
            </a:r>
          </a:p>
          <a:p>
            <a:pPr>
              <a:defRPr sz="1200">
                <a:solidFill>
                  <a:srgbClr val="555555"/>
                </a:solidFill>
              </a:defRPr>
            </a:pPr>
            <a:r>
              <a:t>全链条知识体系 · 十二章节 · 贵州民族文化聚焦</a:t>
            </a:r>
          </a:p>
          <a:p>
            <a:pPr>
              <a:defRPr sz="1200">
                <a:solidFill>
                  <a:srgbClr val="555555"/>
                </a:solidFill>
              </a:defRPr>
            </a:pPr>
            <a:r>
              <a:t>民族文化旅游资源识别 → 数字采集 → 价值评估 → 产品开发 → 传播运营 → 保护治理 → 社区共益</a:t>
            </a:r>
          </a:p>
          <a:p>
            <a:pPr>
              <a:defRPr sz="1200">
                <a:solidFill>
                  <a:srgbClr val="555555"/>
                </a:solidFill>
              </a:defRPr>
            </a:pPr>
            <a:r>
              <a:t>屯堡文化</a:t>
            </a:r>
          </a:p>
          <a:p>
            <a:pPr>
              <a:defRPr sz="1200">
                <a:solidFill>
                  <a:srgbClr val="555555"/>
                </a:solidFill>
              </a:defRPr>
            </a:pPr>
            <a:r>
              <a:t>蜡染技艺</a:t>
            </a:r>
          </a:p>
          <a:p>
            <a:pPr>
              <a:defRPr sz="1200">
                <a:solidFill>
                  <a:srgbClr val="555555"/>
                </a:solidFill>
              </a:defRPr>
            </a:pPr>
            <a:r>
              <a:t>布依族文化</a:t>
            </a:r>
          </a:p>
          <a:p>
            <a:pPr>
              <a:defRPr sz="1200">
                <a:solidFill>
                  <a:srgbClr val="555555"/>
                </a:solidFill>
              </a:defRPr>
            </a:pPr>
            <a:r>
              <a:t>社区共益</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3200" b="1">
                <a:solidFill>
                  <a:srgbClr val="444444"/>
                </a:solidFill>
              </a:defRPr>
            </a:pPr>
            <a:r>
              <a:t>目 录</a:t>
            </a:r>
          </a:p>
          <a:p>
            <a:pPr>
              <a:defRPr sz="1800" b="1">
                <a:solidFill>
                  <a:srgbClr val="E13A5A"/>
                </a:solidFill>
              </a:defRPr>
            </a:pPr>
            <a:r>
              <a:t>第1章</a:t>
            </a:r>
          </a:p>
          <a:p>
            <a:pPr>
              <a:defRPr sz="1200">
                <a:solidFill>
                  <a:srgbClr val="555555"/>
                </a:solidFill>
              </a:defRPr>
            </a:pPr>
            <a:r>
              <a:t>民族文化旅游资源数字化开发与保护概述</a:t>
            </a:r>
          </a:p>
          <a:p>
            <a:pPr>
              <a:defRPr sz="1200">
                <a:solidFill>
                  <a:srgbClr val="555555"/>
                </a:solidFill>
              </a:defRPr>
            </a:pPr>
            <a:r>
              <a:t>核心概念 · 基本框架 · 发展背景</a:t>
            </a:r>
          </a:p>
          <a:p>
            <a:pPr>
              <a:defRPr sz="1800" b="1">
                <a:solidFill>
                  <a:srgbClr val="E13A5A"/>
                </a:solidFill>
              </a:defRPr>
            </a:pPr>
            <a:r>
              <a:t>第2章</a:t>
            </a:r>
          </a:p>
          <a:p>
            <a:pPr>
              <a:defRPr sz="1200">
                <a:solidFill>
                  <a:srgbClr val="555555"/>
                </a:solidFill>
              </a:defRPr>
            </a:pPr>
            <a:r>
              <a:t>民族文化旅游资源识别与分类</a:t>
            </a:r>
          </a:p>
          <a:p>
            <a:pPr>
              <a:defRPr sz="1200">
                <a:solidFill>
                  <a:srgbClr val="555555"/>
                </a:solidFill>
              </a:defRPr>
            </a:pPr>
            <a:r>
              <a:t>七种类型 · 识别方法 · 田野调查</a:t>
            </a:r>
          </a:p>
          <a:p>
            <a:pPr>
              <a:defRPr sz="1800" b="1">
                <a:solidFill>
                  <a:srgbClr val="E13A5A"/>
                </a:solidFill>
              </a:defRPr>
            </a:pPr>
            <a:r>
              <a:t>第3章</a:t>
            </a:r>
          </a:p>
          <a:p>
            <a:pPr>
              <a:defRPr sz="1200">
                <a:solidFill>
                  <a:srgbClr val="555555"/>
                </a:solidFill>
              </a:defRPr>
            </a:pPr>
            <a:r>
              <a:t>数字采集与数据库建设</a:t>
            </a:r>
          </a:p>
          <a:p>
            <a:pPr>
              <a:defRPr sz="1200">
                <a:solidFill>
                  <a:srgbClr val="555555"/>
                </a:solidFill>
              </a:defRPr>
            </a:pPr>
            <a:r>
              <a:t>元数据 · 授权版权 · 数据治理</a:t>
            </a:r>
          </a:p>
          <a:p>
            <a:pPr>
              <a:defRPr sz="1800" b="1">
                <a:solidFill>
                  <a:srgbClr val="E13A5A"/>
                </a:solidFill>
              </a:defRPr>
            </a:pPr>
            <a:r>
              <a:t>第4章</a:t>
            </a:r>
          </a:p>
          <a:p>
            <a:pPr>
              <a:defRPr sz="1200">
                <a:solidFill>
                  <a:srgbClr val="555555"/>
                </a:solidFill>
              </a:defRPr>
            </a:pPr>
            <a:r>
              <a:t>价值评估与保护分级</a:t>
            </a:r>
          </a:p>
          <a:p>
            <a:pPr>
              <a:defRPr sz="1200">
                <a:solidFill>
                  <a:srgbClr val="555555"/>
                </a:solidFill>
              </a:defRPr>
            </a:pPr>
            <a:r>
              <a:t>AHP分析 · 四级保护 · 社区评估</a:t>
            </a:r>
          </a:p>
          <a:p>
            <a:pPr>
              <a:defRPr sz="1800" b="1">
                <a:solidFill>
                  <a:srgbClr val="E13A5A"/>
                </a:solidFill>
              </a:defRPr>
            </a:pPr>
            <a:r>
              <a:t>第5章</a:t>
            </a:r>
          </a:p>
          <a:p>
            <a:pPr>
              <a:defRPr sz="1200">
                <a:solidFill>
                  <a:srgbClr val="555555"/>
                </a:solidFill>
              </a:defRPr>
            </a:pPr>
            <a:r>
              <a:t>民族文化旅游数字产品开发</a:t>
            </a:r>
          </a:p>
          <a:p>
            <a:pPr>
              <a:defRPr sz="1200">
                <a:solidFill>
                  <a:srgbClr val="555555"/>
                </a:solidFill>
              </a:defRPr>
            </a:pPr>
            <a:r>
              <a:t>数字导览 · AR互动 · 研学课程</a:t>
            </a:r>
          </a:p>
          <a:p>
            <a:pPr>
              <a:defRPr sz="1800" b="1">
                <a:solidFill>
                  <a:srgbClr val="E13A5A"/>
                </a:solidFill>
              </a:defRPr>
            </a:pPr>
            <a:r>
              <a:t>第6章</a:t>
            </a:r>
          </a:p>
          <a:p>
            <a:pPr>
              <a:defRPr sz="1200">
                <a:solidFill>
                  <a:srgbClr val="555555"/>
                </a:solidFill>
              </a:defRPr>
            </a:pPr>
            <a:r>
              <a:t>智慧场景与沉浸体验</a:t>
            </a:r>
          </a:p>
          <a:p>
            <a:pPr>
              <a:defRPr sz="1200">
                <a:solidFill>
                  <a:srgbClr val="555555"/>
                </a:solidFill>
              </a:defRPr>
            </a:pPr>
            <a:r>
              <a:t>数字村寨 · 沉浸演艺 · AR导览</a:t>
            </a:r>
          </a:p>
          <a:p>
            <a:pPr>
              <a:defRPr sz="1800" b="1">
                <a:solidFill>
                  <a:srgbClr val="E13A5A"/>
                </a:solidFill>
              </a:defRPr>
            </a:pPr>
            <a:r>
              <a:t>第7章</a:t>
            </a:r>
          </a:p>
          <a:p>
            <a:pPr>
              <a:defRPr sz="1200">
                <a:solidFill>
                  <a:srgbClr val="555555"/>
                </a:solidFill>
              </a:defRPr>
            </a:pPr>
            <a:r>
              <a:t>数字营销与传播</a:t>
            </a:r>
          </a:p>
          <a:p>
            <a:pPr>
              <a:defRPr sz="1200">
                <a:solidFill>
                  <a:srgbClr val="555555"/>
                </a:solidFill>
              </a:defRPr>
            </a:pPr>
            <a:r>
              <a:t>内容矩阵 · 平台策略 · 舆情管理</a:t>
            </a:r>
          </a:p>
          <a:p>
            <a:pPr>
              <a:defRPr sz="1800" b="1">
                <a:solidFill>
                  <a:srgbClr val="E13A5A"/>
                </a:solidFill>
              </a:defRPr>
            </a:pPr>
            <a:r>
              <a:t>第8章</a:t>
            </a:r>
          </a:p>
          <a:p>
            <a:pPr>
              <a:defRPr sz="1200">
                <a:solidFill>
                  <a:srgbClr val="555555"/>
                </a:solidFill>
              </a:defRPr>
            </a:pPr>
            <a:r>
              <a:t>社区参与与共益机制</a:t>
            </a:r>
          </a:p>
          <a:p>
            <a:pPr>
              <a:defRPr sz="1200">
                <a:solidFill>
                  <a:srgbClr val="555555"/>
                </a:solidFill>
              </a:defRPr>
            </a:pPr>
            <a:r>
              <a:t>利益共享 · 数字赋能 · 文化主体</a:t>
            </a:r>
          </a:p>
          <a:p>
            <a:pPr>
              <a:defRPr sz="1800" b="1">
                <a:solidFill>
                  <a:srgbClr val="E13A5A"/>
                </a:solidFill>
              </a:defRPr>
            </a:pPr>
            <a:r>
              <a:t>第9章</a:t>
            </a:r>
          </a:p>
          <a:p>
            <a:pPr>
              <a:defRPr sz="1200">
                <a:solidFill>
                  <a:srgbClr val="555555"/>
                </a:solidFill>
              </a:defRPr>
            </a:pPr>
            <a:r>
              <a:t>保护监测与风险治理</a:t>
            </a:r>
          </a:p>
          <a:p>
            <a:pPr>
              <a:defRPr sz="1200">
                <a:solidFill>
                  <a:srgbClr val="555555"/>
                </a:solidFill>
              </a:defRPr>
            </a:pPr>
            <a:r>
              <a:t>动态监测 · 治理闭环 · 承载力</a:t>
            </a:r>
          </a:p>
          <a:p>
            <a:pPr>
              <a:defRPr sz="1800" b="1">
                <a:solidFill>
                  <a:srgbClr val="E13A5A"/>
                </a:solidFill>
              </a:defRPr>
            </a:pPr>
            <a:r>
              <a:t>第10章</a:t>
            </a:r>
          </a:p>
          <a:p>
            <a:pPr>
              <a:defRPr sz="1200">
                <a:solidFill>
                  <a:srgbClr val="555555"/>
                </a:solidFill>
              </a:defRPr>
            </a:pPr>
            <a:r>
              <a:t>数字化项目管理</a:t>
            </a:r>
          </a:p>
          <a:p>
            <a:pPr>
              <a:defRPr sz="1200">
                <a:solidFill>
                  <a:srgbClr val="555555"/>
                </a:solidFill>
              </a:defRPr>
            </a:pPr>
            <a:r>
              <a:t>流程管理 · 质量验收 · 运维评估</a:t>
            </a:r>
          </a:p>
          <a:p>
            <a:pPr>
              <a:defRPr sz="1800" b="1">
                <a:solidFill>
                  <a:srgbClr val="E13A5A"/>
                </a:solidFill>
              </a:defRPr>
            </a:pPr>
            <a:r>
              <a:t>第11章</a:t>
            </a:r>
          </a:p>
          <a:p>
            <a:pPr>
              <a:defRPr sz="1200">
                <a:solidFill>
                  <a:srgbClr val="555555"/>
                </a:solidFill>
              </a:defRPr>
            </a:pPr>
            <a:r>
              <a:t>伦理法规与品牌治理</a:t>
            </a:r>
          </a:p>
          <a:p>
            <a:pPr>
              <a:defRPr sz="1200">
                <a:solidFill>
                  <a:srgbClr val="555555"/>
                </a:solidFill>
              </a:defRPr>
            </a:pPr>
            <a:r>
              <a:t>文化挪用 · 合规要求 · 品牌信任</a:t>
            </a:r>
          </a:p>
          <a:p>
            <a:pPr>
              <a:defRPr sz="1800" b="1">
                <a:solidFill>
                  <a:srgbClr val="E13A5A"/>
                </a:solidFill>
              </a:defRPr>
            </a:pPr>
            <a:r>
              <a:t>第12章</a:t>
            </a:r>
          </a:p>
          <a:p>
            <a:pPr>
              <a:defRPr sz="1200">
                <a:solidFill>
                  <a:srgbClr val="555555"/>
                </a:solidFill>
              </a:defRPr>
            </a:pPr>
            <a:r>
              <a:t>人才培养与未来趋势</a:t>
            </a:r>
          </a:p>
          <a:p>
            <a:pPr>
              <a:defRPr sz="1200">
                <a:solidFill>
                  <a:srgbClr val="555555"/>
                </a:solidFill>
              </a:defRPr>
            </a:pPr>
            <a:r>
              <a:t>AIGC · 数字孪生 · 项目制学习</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01</a:t>
            </a:r>
          </a:p>
          <a:p>
            <a:pPr>
              <a:defRPr sz="1200">
                <a:solidFill>
                  <a:srgbClr val="555555"/>
                </a:solidFill>
              </a:defRPr>
            </a:pPr>
            <a:r>
              <a:t>第一篇 · 基础认知</a:t>
            </a:r>
          </a:p>
          <a:p>
            <a:pPr>
              <a:defRPr sz="1200">
                <a:solidFill>
                  <a:srgbClr val="555555"/>
                </a:solidFill>
              </a:defRPr>
            </a:pPr>
            <a:r>
              <a:t>民族文化旅游资源</a:t>
            </a:r>
          </a:p>
          <a:p>
            <a:pPr>
              <a:defRPr sz="1200">
                <a:solidFill>
                  <a:srgbClr val="555555"/>
                </a:solidFill>
              </a:defRPr>
            </a:pPr>
            <a:r>
              <a:t>数字化开发与保护概述</a:t>
            </a:r>
          </a:p>
          <a:p>
            <a:pPr>
              <a:defRPr sz="1200">
                <a:solidFill>
                  <a:srgbClr val="555555"/>
                </a:solidFill>
              </a:defRPr>
            </a:pPr>
            <a:r>
              <a:t>核心概念界定 · 基本框架 · 发展背景与时代意义</a:t>
            </a:r>
          </a:p>
          <a:p>
            <a:pPr>
              <a:defRPr sz="1200">
                <a:solidFill>
                  <a:srgbClr val="555555"/>
                </a:solidFill>
              </a:defRPr>
            </a:pPr>
            <a:r>
              <a:t>案例导入：贵州民族文化为何需要数字化</a:t>
            </a:r>
          </a:p>
          <a:p>
            <a:pPr>
              <a:defRPr sz="1200">
                <a:solidFill>
                  <a:srgbClr val="555555"/>
                </a:solidFill>
              </a:defRPr>
            </a:pPr>
            <a:r>
              <a:t>思政园地：文化自信与民族共同体意识</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三大核心概念的界定与辨析</a:t>
            </a:r>
          </a:p>
          <a:p>
            <a:pPr>
              <a:defRPr sz="1200">
                <a:solidFill>
                  <a:srgbClr val="555555"/>
                </a:solidFill>
              </a:defRPr>
            </a:pPr>
            <a:r>
              <a:t>民族文化旅游资源</a:t>
            </a:r>
          </a:p>
          <a:p>
            <a:pPr>
              <a:defRPr sz="1200">
                <a:solidFill>
                  <a:srgbClr val="555555"/>
                </a:solidFill>
              </a:defRPr>
            </a:pPr>
            <a:r>
              <a:t>能够体现民族历史、生活方式、审美表达、社会关系和地方认同，并可在保护基础上转化为旅游体验、教育传播和文化消费的资源。</a:t>
            </a:r>
          </a:p>
          <a:p>
            <a:pPr>
              <a:defRPr sz="1200">
                <a:solidFill>
                  <a:srgbClr val="555555"/>
                </a:solidFill>
              </a:defRPr>
            </a:pPr>
            <a:r>
              <a:t>数字化开发</a:t>
            </a:r>
          </a:p>
          <a:p>
            <a:pPr>
              <a:defRPr sz="1200">
                <a:solidFill>
                  <a:srgbClr val="555555"/>
                </a:solidFill>
              </a:defRPr>
            </a:pPr>
            <a:r>
              <a:t>用数据、平台、内容、互动和运营提升资源可见度、可理解性和可转化性，促进资源合理利用。</a:t>
            </a:r>
          </a:p>
          <a:p>
            <a:pPr>
              <a:defRPr sz="1200">
                <a:solidFill>
                  <a:srgbClr val="555555"/>
                </a:solidFill>
              </a:defRPr>
            </a:pPr>
            <a:r>
              <a:t>数字化保护</a:t>
            </a:r>
          </a:p>
          <a:p>
            <a:pPr>
              <a:defRPr sz="1200">
                <a:solidFill>
                  <a:srgbClr val="555555"/>
                </a:solidFill>
              </a:defRPr>
            </a:pPr>
            <a:r>
              <a:t>用数字采集、档案、监测、授权和治理机制保护资源原真性、完整性和主体权益。</a:t>
            </a:r>
          </a:p>
          <a:p>
            <a:pPr>
              <a:defRPr sz="1200">
                <a:solidFill>
                  <a:srgbClr val="555555"/>
                </a:solidFill>
              </a:defRPr>
            </a:pPr>
            <a:r>
              <a:t>核心主张</a:t>
            </a:r>
          </a:p>
          <a:p>
            <a:pPr>
              <a:defRPr sz="1200">
                <a:solidFill>
                  <a:srgbClr val="555555"/>
                </a:solidFill>
              </a:defRPr>
            </a:pPr>
            <a:r>
              <a:t>数字化开发不能把民族文化简单消费化、猎奇化和符号化，而要在真实理解、尊重主体和保护传承基础上促进资源合理利用。贵州拥有丰富的民族文化资源——服饰、建筑、节庆、歌舞、饮食、工艺、语言、村落，数字技术可帮助其被记录、理解、传播和转化。</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数字化开发与保护的基本框架</a:t>
            </a:r>
          </a:p>
          <a:p>
            <a:pPr>
              <a:defRPr sz="1200">
                <a:solidFill>
                  <a:srgbClr val="555555"/>
                </a:solidFill>
              </a:defRPr>
            </a:pPr>
            <a:r>
              <a:t>1</a:t>
            </a:r>
          </a:p>
          <a:p>
            <a:pPr>
              <a:defRPr sz="1200">
                <a:solidFill>
                  <a:srgbClr val="555555"/>
                </a:solidFill>
              </a:defRPr>
            </a:pPr>
            <a:r>
              <a:t>文旅融合</a:t>
            </a:r>
          </a:p>
          <a:p>
            <a:pPr>
              <a:defRPr sz="1200">
                <a:solidFill>
                  <a:srgbClr val="555555"/>
                </a:solidFill>
              </a:defRPr>
            </a:pPr>
            <a:r>
              <a:t>文化与旅游深度结合，以文塑旅、以旅彰文</a:t>
            </a:r>
          </a:p>
          <a:p>
            <a:pPr>
              <a:defRPr sz="1200">
                <a:solidFill>
                  <a:srgbClr val="555555"/>
                </a:solidFill>
              </a:defRPr>
            </a:pPr>
            <a:r>
              <a:t>2</a:t>
            </a:r>
          </a:p>
          <a:p>
            <a:pPr>
              <a:defRPr sz="1200">
                <a:solidFill>
                  <a:srgbClr val="555555"/>
                </a:solidFill>
              </a:defRPr>
            </a:pPr>
            <a:r>
              <a:t>社区参与</a:t>
            </a:r>
          </a:p>
          <a:p>
            <a:pPr>
              <a:defRPr sz="1200">
                <a:solidFill>
                  <a:srgbClr val="555555"/>
                </a:solidFill>
              </a:defRPr>
            </a:pPr>
            <a:r>
              <a:t>让社区成为开发参与者、表达者和受益者</a:t>
            </a:r>
          </a:p>
          <a:p>
            <a:pPr>
              <a:defRPr sz="1200">
                <a:solidFill>
                  <a:srgbClr val="555555"/>
                </a:solidFill>
              </a:defRPr>
            </a:pPr>
            <a:r>
              <a:t>3</a:t>
            </a:r>
          </a:p>
          <a:p>
            <a:pPr>
              <a:defRPr sz="1200">
                <a:solidFill>
                  <a:srgbClr val="555555"/>
                </a:solidFill>
              </a:defRPr>
            </a:pPr>
            <a:r>
              <a:t>保护优先</a:t>
            </a:r>
          </a:p>
          <a:p>
            <a:pPr>
              <a:defRPr sz="1200">
                <a:solidFill>
                  <a:srgbClr val="555555"/>
                </a:solidFill>
              </a:defRPr>
            </a:pPr>
            <a:r>
              <a:t>在真实理解与尊重主体基础上促进合理利用</a:t>
            </a:r>
          </a:p>
          <a:p>
            <a:pPr>
              <a:defRPr sz="1200">
                <a:solidFill>
                  <a:srgbClr val="555555"/>
                </a:solidFill>
              </a:defRPr>
            </a:pPr>
            <a:r>
              <a:t>4</a:t>
            </a:r>
          </a:p>
          <a:p>
            <a:pPr>
              <a:defRPr sz="1200">
                <a:solidFill>
                  <a:srgbClr val="555555"/>
                </a:solidFill>
              </a:defRPr>
            </a:pPr>
            <a:r>
              <a:t>数字赋能</a:t>
            </a:r>
          </a:p>
          <a:p>
            <a:pPr>
              <a:defRPr sz="1200">
                <a:solidFill>
                  <a:srgbClr val="555555"/>
                </a:solidFill>
              </a:defRPr>
            </a:pPr>
            <a:r>
              <a:t>以数字技术提升识别、展示、运营和治理能力</a:t>
            </a:r>
          </a:p>
          <a:p>
            <a:pPr>
              <a:defRPr sz="1200">
                <a:solidFill>
                  <a:srgbClr val="555555"/>
                </a:solidFill>
              </a:defRPr>
            </a:pPr>
            <a:r>
              <a:t>5</a:t>
            </a:r>
          </a:p>
          <a:p>
            <a:pPr>
              <a:defRPr sz="1200">
                <a:solidFill>
                  <a:srgbClr val="555555"/>
                </a:solidFill>
              </a:defRPr>
            </a:pPr>
            <a:r>
              <a:t>可持续治理</a:t>
            </a:r>
          </a:p>
          <a:p>
            <a:pPr>
              <a:defRPr sz="1200">
                <a:solidFill>
                  <a:srgbClr val="555555"/>
                </a:solidFill>
              </a:defRPr>
            </a:pPr>
            <a:r>
              <a:t>建立监测预警与多主体协同的治理闭环</a:t>
            </a:r>
          </a:p>
          <a:p>
            <a:pPr>
              <a:defRPr sz="1200">
                <a:solidFill>
                  <a:srgbClr val="555555"/>
                </a:solidFill>
              </a:defRPr>
            </a:pPr>
            <a:r>
              <a:t>贵州民族文化资源概览</a:t>
            </a:r>
          </a:p>
          <a:p>
            <a:pPr>
              <a:defRPr sz="1200">
                <a:solidFill>
                  <a:srgbClr val="555555"/>
                </a:solidFill>
              </a:defRPr>
            </a:pPr>
            <a:r>
              <a:t>服饰文化</a:t>
            </a:r>
          </a:p>
          <a:p>
            <a:pPr>
              <a:defRPr sz="1200">
                <a:solidFill>
                  <a:srgbClr val="555555"/>
                </a:solidFill>
              </a:defRPr>
            </a:pPr>
            <a:r>
              <a:t>建筑文化</a:t>
            </a:r>
          </a:p>
          <a:p>
            <a:pPr>
              <a:defRPr sz="1200">
                <a:solidFill>
                  <a:srgbClr val="555555"/>
                </a:solidFill>
              </a:defRPr>
            </a:pPr>
            <a:r>
              <a:t>节庆文化</a:t>
            </a:r>
          </a:p>
          <a:p>
            <a:pPr>
              <a:defRPr sz="1200">
                <a:solidFill>
                  <a:srgbClr val="555555"/>
                </a:solidFill>
              </a:defRPr>
            </a:pPr>
            <a:r>
              <a:t>歌舞文化</a:t>
            </a:r>
          </a:p>
          <a:p>
            <a:pPr>
              <a:defRPr sz="1200">
                <a:solidFill>
                  <a:srgbClr val="555555"/>
                </a:solidFill>
              </a:defRPr>
            </a:pPr>
            <a:r>
              <a:t>饮食文化</a:t>
            </a:r>
          </a:p>
          <a:p>
            <a:pPr>
              <a:defRPr sz="1200">
                <a:solidFill>
                  <a:srgbClr val="555555"/>
                </a:solidFill>
              </a:defRPr>
            </a:pPr>
            <a:r>
              <a:t>工艺文化</a:t>
            </a:r>
          </a:p>
          <a:p>
            <a:pPr>
              <a:defRPr sz="1200">
                <a:solidFill>
                  <a:srgbClr val="555555"/>
                </a:solidFill>
              </a:defRPr>
            </a:pPr>
            <a:r>
              <a:t>语言文化</a:t>
            </a:r>
          </a:p>
          <a:p>
            <a:pPr>
              <a:defRPr sz="1200">
                <a:solidFill>
                  <a:srgbClr val="555555"/>
                </a:solidFill>
              </a:defRPr>
            </a:pPr>
            <a:r>
              <a:t>村落文化</a:t>
            </a:r>
          </a:p>
          <a:p>
            <a:pPr>
              <a:defRPr sz="1200">
                <a:solidFill>
                  <a:srgbClr val="555555"/>
                </a:solidFill>
              </a:defRPr>
            </a:pPr>
            <a:r>
              <a:t>⚠ 缺少保护意识和社区参与可能造成文化误读、过度商业化和利益分配不均</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02</a:t>
            </a:r>
          </a:p>
          <a:p>
            <a:pPr>
              <a:defRPr sz="1200">
                <a:solidFill>
                  <a:srgbClr val="555555"/>
                </a:solidFill>
              </a:defRPr>
            </a:pPr>
            <a:r>
              <a:t>第一篇 · 基础认知</a:t>
            </a:r>
          </a:p>
          <a:p>
            <a:pPr>
              <a:defRPr sz="1200">
                <a:solidFill>
                  <a:srgbClr val="555555"/>
                </a:solidFill>
              </a:defRPr>
            </a:pPr>
            <a:r>
              <a:t>民族文化旅游资源</a:t>
            </a:r>
          </a:p>
          <a:p>
            <a:pPr>
              <a:defRPr sz="1200">
                <a:solidFill>
                  <a:srgbClr val="555555"/>
                </a:solidFill>
              </a:defRPr>
            </a:pPr>
            <a:r>
              <a:t>识别与分类</a:t>
            </a:r>
          </a:p>
          <a:p>
            <a:pPr>
              <a:defRPr sz="1200">
                <a:solidFill>
                  <a:srgbClr val="555555"/>
                </a:solidFill>
              </a:defRPr>
            </a:pPr>
            <a:r>
              <a:t>七种资源类型 · 系统识别方法 · 资源地图绘制</a:t>
            </a:r>
          </a:p>
          <a:p>
            <a:pPr>
              <a:defRPr sz="1200">
                <a:solidFill>
                  <a:srgbClr val="555555"/>
                </a:solidFill>
              </a:defRPr>
            </a:pPr>
            <a:r>
              <a:t>案例导入：一个村寨有哪些民族文化旅游资源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民族文化旅游资源的七种类型</a:t>
            </a:r>
          </a:p>
          <a:p>
            <a:pPr>
              <a:defRPr sz="1200">
                <a:solidFill>
                  <a:srgbClr val="555555"/>
                </a:solidFill>
              </a:defRPr>
            </a:pPr>
            <a:r>
              <a:t>物质型</a:t>
            </a:r>
          </a:p>
          <a:p>
            <a:pPr>
              <a:defRPr sz="1200">
                <a:solidFill>
                  <a:srgbClr val="555555"/>
                </a:solidFill>
              </a:defRPr>
            </a:pPr>
            <a:r>
              <a:t>建筑、服饰、器物、遗址</a:t>
            </a:r>
          </a:p>
          <a:p>
            <a:pPr>
              <a:defRPr sz="1200">
                <a:solidFill>
                  <a:srgbClr val="555555"/>
                </a:solidFill>
              </a:defRPr>
            </a:pPr>
            <a:r>
              <a:t>行为型</a:t>
            </a:r>
          </a:p>
          <a:p>
            <a:pPr>
              <a:defRPr sz="1200">
                <a:solidFill>
                  <a:srgbClr val="555555"/>
                </a:solidFill>
              </a:defRPr>
            </a:pPr>
            <a:r>
              <a:t>歌舞、仪式、节庆活动</a:t>
            </a:r>
          </a:p>
          <a:p>
            <a:pPr>
              <a:defRPr sz="1200">
                <a:solidFill>
                  <a:srgbClr val="555555"/>
                </a:solidFill>
              </a:defRPr>
            </a:pPr>
            <a:r>
              <a:t>知识型</a:t>
            </a:r>
          </a:p>
          <a:p>
            <a:pPr>
              <a:defRPr sz="1200">
                <a:solidFill>
                  <a:srgbClr val="555555"/>
                </a:solidFill>
              </a:defRPr>
            </a:pPr>
            <a:r>
              <a:t>传说、口述史、技艺知识</a:t>
            </a:r>
          </a:p>
          <a:p>
            <a:pPr>
              <a:defRPr sz="1200">
                <a:solidFill>
                  <a:srgbClr val="555555"/>
                </a:solidFill>
              </a:defRPr>
            </a:pPr>
            <a:r>
              <a:t>空间型</a:t>
            </a:r>
          </a:p>
          <a:p>
            <a:pPr>
              <a:defRPr sz="1200">
                <a:solidFill>
                  <a:srgbClr val="555555"/>
                </a:solidFill>
              </a:defRPr>
            </a:pPr>
            <a:r>
              <a:t>村落、景观、文化空间</a:t>
            </a:r>
          </a:p>
          <a:p>
            <a:pPr>
              <a:defRPr sz="1200">
                <a:solidFill>
                  <a:srgbClr val="555555"/>
                </a:solidFill>
              </a:defRPr>
            </a:pPr>
            <a:r>
              <a:t>节事型</a:t>
            </a:r>
          </a:p>
          <a:p>
            <a:pPr>
              <a:defRPr sz="1200">
                <a:solidFill>
                  <a:srgbClr val="555555"/>
                </a:solidFill>
              </a:defRPr>
            </a:pPr>
            <a:r>
              <a:t>民族节日、庆典、赛事</a:t>
            </a:r>
          </a:p>
          <a:p>
            <a:pPr>
              <a:defRPr sz="1200">
                <a:solidFill>
                  <a:srgbClr val="555555"/>
                </a:solidFill>
              </a:defRPr>
            </a:pPr>
            <a:r>
              <a:t>艺术型</a:t>
            </a:r>
          </a:p>
          <a:p>
            <a:pPr>
              <a:defRPr sz="1200">
                <a:solidFill>
                  <a:srgbClr val="555555"/>
                </a:solidFill>
              </a:defRPr>
            </a:pPr>
            <a:r>
              <a:t>音乐、美术、手工艺</a:t>
            </a:r>
          </a:p>
          <a:p>
            <a:pPr>
              <a:defRPr sz="1200">
                <a:solidFill>
                  <a:srgbClr val="555555"/>
                </a:solidFill>
              </a:defRPr>
            </a:pPr>
            <a:r>
              <a:t>生活方式型</a:t>
            </a:r>
          </a:p>
          <a:p>
            <a:pPr>
              <a:defRPr sz="1200">
                <a:solidFill>
                  <a:srgbClr val="555555"/>
                </a:solidFill>
              </a:defRPr>
            </a:pPr>
            <a:r>
              <a:t>生产方式、饮食习惯、社交礼仪、居住模式、语言使用</a:t>
            </a:r>
          </a:p>
          <a:p>
            <a:pPr>
              <a:defRPr sz="1200">
                <a:solidFill>
                  <a:srgbClr val="555555"/>
                </a:solidFill>
              </a:defRPr>
            </a:pPr>
            <a:r>
              <a:t>核心理念：</a:t>
            </a:r>
          </a:p>
          <a:p>
            <a:pPr>
              <a:defRPr sz="1200">
                <a:solidFill>
                  <a:srgbClr val="555555"/>
                </a:solidFill>
              </a:defRPr>
            </a:pPr>
            <a:r>
              <a:t>资源识别不是把民族文化当作可任意开发的对象，而是发现其多维价值。识别不完整会导致后续开发表面化。识别过程中必须尊重文化主体权益和隐私（文化敏感性），确认社区在资源识别中的主导地位（社区主体性）。</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资源识别方法与实战任务</a:t>
            </a:r>
          </a:p>
          <a:p>
            <a:pPr>
              <a:defRPr sz="1200">
                <a:solidFill>
                  <a:srgbClr val="555555"/>
                </a:solidFill>
              </a:defRPr>
            </a:pPr>
            <a:r>
              <a:t>系统识别方法</a:t>
            </a:r>
          </a:p>
          <a:p>
            <a:pPr>
              <a:defRPr sz="1200">
                <a:solidFill>
                  <a:srgbClr val="555555"/>
                </a:solidFill>
              </a:defRPr>
            </a:pPr>
            <a:r>
              <a:t>文献整理：收集地方志、民族志等</a:t>
            </a:r>
          </a:p>
          <a:p>
            <a:pPr>
              <a:defRPr sz="1200">
                <a:solidFill>
                  <a:srgbClr val="555555"/>
                </a:solidFill>
              </a:defRPr>
            </a:pPr>
            <a:r>
              <a:t>田野调查：实地走访、观察和记录</a:t>
            </a:r>
          </a:p>
          <a:p>
            <a:pPr>
              <a:defRPr sz="1200">
                <a:solidFill>
                  <a:srgbClr val="555555"/>
                </a:solidFill>
              </a:defRPr>
            </a:pPr>
            <a:r>
              <a:t>半结构访谈：与传承人和社区代表深度交流</a:t>
            </a:r>
          </a:p>
          <a:p>
            <a:pPr>
              <a:defRPr sz="1200">
                <a:solidFill>
                  <a:srgbClr val="555555"/>
                </a:solidFill>
              </a:defRPr>
            </a:pPr>
            <a:r>
              <a:t>参与式观察：融入社区日常生活</a:t>
            </a:r>
          </a:p>
          <a:p>
            <a:pPr>
              <a:defRPr sz="1200">
                <a:solidFill>
                  <a:srgbClr val="555555"/>
                </a:solidFill>
              </a:defRPr>
            </a:pPr>
            <a:r>
              <a:t>资源地图绘制：空间化标注资源分布</a:t>
            </a:r>
          </a:p>
          <a:p>
            <a:pPr>
              <a:defRPr sz="1200">
                <a:solidFill>
                  <a:srgbClr val="555555"/>
                </a:solidFill>
              </a:defRPr>
            </a:pPr>
            <a:r>
              <a:t>社区工作坊：集体讨论和确认</a:t>
            </a:r>
          </a:p>
          <a:p>
            <a:pPr>
              <a:defRPr sz="1200">
                <a:solidFill>
                  <a:srgbClr val="555555"/>
                </a:solidFill>
              </a:defRPr>
            </a:pPr>
            <a:r>
              <a:t>专家咨询：领域学者提供专业意见</a:t>
            </a:r>
          </a:p>
          <a:p>
            <a:pPr>
              <a:defRPr sz="1200">
                <a:solidFill>
                  <a:srgbClr val="555555"/>
                </a:solidFill>
              </a:defRPr>
            </a:pPr>
            <a:r>
              <a:t>章节项目实战</a:t>
            </a:r>
          </a:p>
          <a:p>
            <a:pPr>
              <a:defRPr sz="3200" b="1">
                <a:solidFill>
                  <a:srgbClr val="444444"/>
                </a:solidFill>
              </a:defRPr>
            </a:pPr>
            <a:r>
              <a:t>为安顺某民族村寨建立≥20项资源目录</a:t>
            </a:r>
          </a:p>
          <a:p>
            <a:pPr>
              <a:defRPr sz="1200">
                <a:solidFill>
                  <a:srgbClr val="555555"/>
                </a:solidFill>
              </a:defRPr>
            </a:pPr>
            <a:r>
              <a:t>任务包括：设计村寨资源访谈提纲、绘制民族文化资源地图、分类整理不少于20项资源条目并说明每项资源的类型、特征和文化意义。</a:t>
            </a:r>
          </a:p>
          <a:p>
            <a:pPr>
              <a:defRPr sz="1200">
                <a:solidFill>
                  <a:srgbClr val="555555"/>
                </a:solidFill>
              </a:defRPr>
            </a:pPr>
            <a:r>
              <a:t>关键认知</a:t>
            </a:r>
          </a:p>
          <a:p>
            <a:pPr>
              <a:defRPr sz="1200">
                <a:solidFill>
                  <a:srgbClr val="555555"/>
                </a:solidFill>
              </a:defRPr>
            </a:pPr>
            <a:r>
              <a:t>一个民族村寨的旅游资源不仅限于建筑和服饰，还包括生产方式、节庆仪式、饮食技艺、民间故事、空间格局、地方语言、手工艺和社区生活方式。资源识别是数字化开发的起点。</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03</a:t>
            </a:r>
          </a:p>
          <a:p>
            <a:pPr>
              <a:defRPr sz="1200">
                <a:solidFill>
                  <a:srgbClr val="555555"/>
                </a:solidFill>
              </a:defRPr>
            </a:pPr>
            <a:r>
              <a:t>第一篇 · 基础认知</a:t>
            </a:r>
          </a:p>
          <a:p>
            <a:pPr>
              <a:defRPr sz="1200">
                <a:solidFill>
                  <a:srgbClr val="555555"/>
                </a:solidFill>
              </a:defRPr>
            </a:pPr>
            <a:r>
              <a:t>数字采集与</a:t>
            </a:r>
          </a:p>
          <a:p>
            <a:pPr>
              <a:defRPr sz="1200">
                <a:solidFill>
                  <a:srgbClr val="555555"/>
                </a:solidFill>
              </a:defRPr>
            </a:pPr>
            <a:r>
              <a:t>数据库建设</a:t>
            </a:r>
          </a:p>
          <a:p>
            <a:pPr>
              <a:defRPr sz="1200">
                <a:solidFill>
                  <a:srgbClr val="555555"/>
                </a:solidFill>
              </a:defRPr>
            </a:pPr>
            <a:r>
              <a:t>数字采集方案 · 元数据体系 · 数据库设计 · 授权版权</a:t>
            </a:r>
          </a:p>
          <a:p>
            <a:pPr>
              <a:defRPr sz="1200">
                <a:solidFill>
                  <a:srgbClr val="555555"/>
                </a:solidFill>
              </a:defRPr>
            </a:pPr>
            <a:r>
              <a:t>案例导入：蜡染技艺如何成为可管理的数字资源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数字采集：从"拍照存档"到"深度记录"</a:t>
            </a:r>
          </a:p>
          <a:p>
            <a:pPr>
              <a:defRPr sz="1200">
                <a:solidFill>
                  <a:srgbClr val="555555"/>
                </a:solidFill>
              </a:defRPr>
            </a:pPr>
            <a:r>
              <a:t>采集内容清单（以蜡染为例）</a:t>
            </a:r>
          </a:p>
          <a:p>
            <a:pPr>
              <a:defRPr sz="1200">
                <a:solidFill>
                  <a:srgbClr val="555555"/>
                </a:solidFill>
              </a:defRPr>
            </a:pPr>
            <a:r>
              <a:t>成品图（正面、背面、细节）</a:t>
            </a:r>
          </a:p>
          <a:p>
            <a:pPr>
              <a:defRPr sz="1200">
                <a:solidFill>
                  <a:srgbClr val="555555"/>
                </a:solidFill>
              </a:defRPr>
            </a:pPr>
            <a:r>
              <a:t>材料信息（布料、染料来源）</a:t>
            </a:r>
          </a:p>
          <a:p>
            <a:pPr>
              <a:defRPr sz="1200">
                <a:solidFill>
                  <a:srgbClr val="555555"/>
                </a:solidFill>
              </a:defRPr>
            </a:pPr>
            <a:r>
              <a:t>工具记录（蜡刀、铜刀、模板）</a:t>
            </a:r>
          </a:p>
          <a:p>
            <a:pPr>
              <a:defRPr sz="1200">
                <a:solidFill>
                  <a:srgbClr val="555555"/>
                </a:solidFill>
              </a:defRPr>
            </a:pPr>
            <a:r>
              <a:t>图案解读（含义、象征、来源）</a:t>
            </a:r>
          </a:p>
          <a:p>
            <a:pPr>
              <a:defRPr sz="1200">
                <a:solidFill>
                  <a:srgbClr val="555555"/>
                </a:solidFill>
              </a:defRPr>
            </a:pPr>
            <a:r>
              <a:t>工序视频（点蜡、浸染、脱蜡）</a:t>
            </a:r>
          </a:p>
          <a:p>
            <a:pPr>
              <a:defRPr sz="1200">
                <a:solidFill>
                  <a:srgbClr val="555555"/>
                </a:solidFill>
              </a:defRPr>
            </a:pPr>
            <a:r>
              <a:t>传承人讲述（口述、教学）</a:t>
            </a:r>
          </a:p>
          <a:p>
            <a:pPr>
              <a:defRPr sz="1200">
                <a:solidFill>
                  <a:srgbClr val="555555"/>
                </a:solidFill>
              </a:defRPr>
            </a:pPr>
            <a:r>
              <a:t>使用场景（节庆、婚礼、日常）</a:t>
            </a:r>
          </a:p>
          <a:p>
            <a:pPr>
              <a:defRPr sz="1200">
                <a:solidFill>
                  <a:srgbClr val="555555"/>
                </a:solidFill>
              </a:defRPr>
            </a:pPr>
            <a:r>
              <a:t>授权文件（采集同意书）</a:t>
            </a:r>
          </a:p>
          <a:p>
            <a:pPr>
              <a:defRPr sz="1200">
                <a:solidFill>
                  <a:srgbClr val="555555"/>
                </a:solidFill>
              </a:defRPr>
            </a:pPr>
            <a:r>
              <a:t>元数据——数据的数据</a:t>
            </a:r>
          </a:p>
          <a:p>
            <a:pPr>
              <a:defRPr sz="1200">
                <a:solidFill>
                  <a:srgbClr val="555555"/>
                </a:solidFill>
              </a:defRPr>
            </a:pPr>
            <a:r>
              <a:t>字段</a:t>
            </a:r>
          </a:p>
          <a:p>
            <a:pPr>
              <a:defRPr sz="1200">
                <a:solidFill>
                  <a:srgbClr val="555555"/>
                </a:solidFill>
              </a:defRPr>
            </a:pPr>
            <a:r>
              <a:t>说明</a:t>
            </a:r>
          </a:p>
          <a:p>
            <a:pPr>
              <a:defRPr sz="1200">
                <a:solidFill>
                  <a:srgbClr val="555555"/>
                </a:solidFill>
              </a:defRPr>
            </a:pPr>
            <a:r>
              <a:t>资源名称</a:t>
            </a:r>
          </a:p>
          <a:p>
            <a:pPr>
              <a:defRPr sz="1200">
                <a:solidFill>
                  <a:srgbClr val="555555"/>
                </a:solidFill>
              </a:defRPr>
            </a:pPr>
            <a:r>
              <a:t>蜡染作品的名称</a:t>
            </a:r>
          </a:p>
          <a:p>
            <a:pPr>
              <a:defRPr sz="1200">
                <a:solidFill>
                  <a:srgbClr val="555555"/>
                </a:solidFill>
              </a:defRPr>
            </a:pPr>
            <a:r>
              <a:t>采集时间</a:t>
            </a:r>
          </a:p>
          <a:p>
            <a:pPr>
              <a:defRPr sz="1200">
                <a:solidFill>
                  <a:srgbClr val="555555"/>
                </a:solidFill>
              </a:defRPr>
            </a:pPr>
            <a:r>
              <a:t>YYYY-MM-DD</a:t>
            </a:r>
          </a:p>
          <a:p>
            <a:pPr>
              <a:defRPr sz="1200">
                <a:solidFill>
                  <a:srgbClr val="555555"/>
                </a:solidFill>
              </a:defRPr>
            </a:pPr>
            <a:r>
              <a:t>采集地点</a:t>
            </a:r>
          </a:p>
          <a:p>
            <a:pPr>
              <a:defRPr sz="1200">
                <a:solidFill>
                  <a:srgbClr val="555555"/>
                </a:solidFill>
              </a:defRPr>
            </a:pPr>
            <a:r>
              <a:t>村寨+GPS坐标</a:t>
            </a:r>
          </a:p>
          <a:p>
            <a:pPr>
              <a:defRPr sz="1200">
                <a:solidFill>
                  <a:srgbClr val="555555"/>
                </a:solidFill>
              </a:defRPr>
            </a:pPr>
            <a:r>
              <a:t>文化归属</a:t>
            </a:r>
          </a:p>
          <a:p>
            <a:pPr>
              <a:defRPr sz="1200">
                <a:solidFill>
                  <a:srgbClr val="555555"/>
                </a:solidFill>
              </a:defRPr>
            </a:pPr>
            <a:r>
              <a:t>民族/支系</a:t>
            </a:r>
          </a:p>
          <a:p>
            <a:pPr>
              <a:defRPr sz="1200">
                <a:solidFill>
                  <a:srgbClr val="555555"/>
                </a:solidFill>
              </a:defRPr>
            </a:pPr>
            <a:r>
              <a:t>传承人</a:t>
            </a:r>
          </a:p>
          <a:p>
            <a:pPr>
              <a:defRPr sz="1200">
                <a:solidFill>
                  <a:srgbClr val="555555"/>
                </a:solidFill>
              </a:defRPr>
            </a:pPr>
            <a:r>
              <a:t>姓名+联系方式</a:t>
            </a:r>
          </a:p>
          <a:p>
            <a:pPr>
              <a:defRPr sz="1200">
                <a:solidFill>
                  <a:srgbClr val="555555"/>
                </a:solidFill>
              </a:defRPr>
            </a:pPr>
            <a:r>
              <a:t>授权状态</a:t>
            </a:r>
          </a:p>
          <a:p>
            <a:pPr>
              <a:defRPr sz="1200">
                <a:solidFill>
                  <a:srgbClr val="555555"/>
                </a:solidFill>
              </a:defRPr>
            </a:pPr>
            <a:r>
              <a:t>同意采集/传播/商用</a:t>
            </a:r>
          </a:p>
          <a:p>
            <a:pPr>
              <a:defRPr sz="1200">
                <a:solidFill>
                  <a:srgbClr val="555555"/>
                </a:solidFill>
              </a:defRPr>
            </a:pPr>
            <a:r>
              <a:t>文化含义</a:t>
            </a:r>
          </a:p>
          <a:p>
            <a:pPr>
              <a:defRPr sz="1200">
                <a:solidFill>
                  <a:srgbClr val="555555"/>
                </a:solidFill>
              </a:defRPr>
            </a:pPr>
            <a:r>
              <a:t>图案象征与使用禁忌</a:t>
            </a:r>
          </a:p>
          <a:p>
            <a:pPr>
              <a:defRPr sz="1200">
                <a:solidFill>
                  <a:srgbClr val="555555"/>
                </a:solidFill>
              </a:defRPr>
            </a:pPr>
            <a:r>
              <a:t>采集人员</a:t>
            </a:r>
          </a:p>
          <a:p>
            <a:pPr>
              <a:defRPr sz="1200">
                <a:solidFill>
                  <a:srgbClr val="555555"/>
                </a:solidFill>
              </a:defRPr>
            </a:pPr>
            <a:r>
              <a:t>采集者与审核者</a:t>
            </a:r>
          </a:p>
          <a:p>
            <a:pPr>
              <a:defRPr sz="1200">
                <a:solidFill>
                  <a:srgbClr val="555555"/>
                </a:solidFill>
              </a:defRPr>
            </a:pPr>
            <a:r>
              <a:t>只有建立元数据，素材才能有效服务于教学、展陈、文创和保护。未经授权的采集、传播和商业使用会损害文化尊严和社区权益。</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采集对象与授权管理</a:t>
            </a:r>
          </a:p>
          <a:p>
            <a:pPr>
              <a:defRPr sz="1200">
                <a:solidFill>
                  <a:srgbClr val="555555"/>
                </a:solidFill>
              </a:defRPr>
            </a:pPr>
            <a:r>
              <a:t>九大采集对象</a:t>
            </a:r>
          </a:p>
          <a:p>
            <a:pPr>
              <a:defRPr sz="1200">
                <a:solidFill>
                  <a:srgbClr val="555555"/>
                </a:solidFill>
              </a:defRPr>
            </a:pPr>
            <a:r>
              <a:t>人物</a:t>
            </a:r>
          </a:p>
          <a:p>
            <a:pPr>
              <a:defRPr sz="1200">
                <a:solidFill>
                  <a:srgbClr val="555555"/>
                </a:solidFill>
              </a:defRPr>
            </a:pPr>
            <a:r>
              <a:t>场景</a:t>
            </a:r>
          </a:p>
          <a:p>
            <a:pPr>
              <a:defRPr sz="1200">
                <a:solidFill>
                  <a:srgbClr val="555555"/>
                </a:solidFill>
              </a:defRPr>
            </a:pPr>
            <a:r>
              <a:t>物件</a:t>
            </a:r>
          </a:p>
          <a:p>
            <a:pPr>
              <a:defRPr sz="1200">
                <a:solidFill>
                  <a:srgbClr val="555555"/>
                </a:solidFill>
              </a:defRPr>
            </a:pPr>
            <a:r>
              <a:t>动作</a:t>
            </a:r>
          </a:p>
          <a:p>
            <a:pPr>
              <a:defRPr sz="1200">
                <a:solidFill>
                  <a:srgbClr val="555555"/>
                </a:solidFill>
              </a:defRPr>
            </a:pPr>
            <a:r>
              <a:t>声音</a:t>
            </a:r>
          </a:p>
          <a:p>
            <a:pPr>
              <a:defRPr sz="1200">
                <a:solidFill>
                  <a:srgbClr val="555555"/>
                </a:solidFill>
              </a:defRPr>
            </a:pPr>
            <a:r>
              <a:t>语言</a:t>
            </a:r>
          </a:p>
          <a:p>
            <a:pPr>
              <a:defRPr sz="1200">
                <a:solidFill>
                  <a:srgbClr val="555555"/>
                </a:solidFill>
              </a:defRPr>
            </a:pPr>
            <a:r>
              <a:t>故事</a:t>
            </a:r>
          </a:p>
          <a:p>
            <a:pPr>
              <a:defRPr sz="1200">
                <a:solidFill>
                  <a:srgbClr val="555555"/>
                </a:solidFill>
              </a:defRPr>
            </a:pPr>
            <a:r>
              <a:t>地图</a:t>
            </a:r>
          </a:p>
          <a:p>
            <a:pPr>
              <a:defRPr sz="1200">
                <a:solidFill>
                  <a:srgbClr val="555555"/>
                </a:solidFill>
              </a:defRPr>
            </a:pPr>
            <a:r>
              <a:t>授权</a:t>
            </a:r>
          </a:p>
          <a:p>
            <a:pPr>
              <a:defRPr sz="1200">
                <a:solidFill>
                  <a:srgbClr val="555555"/>
                </a:solidFill>
              </a:defRPr>
            </a:pPr>
            <a:r>
              <a:t>采集前必须明确用途</a:t>
            </a:r>
          </a:p>
          <a:p>
            <a:pPr>
              <a:defRPr sz="1200">
                <a:solidFill>
                  <a:srgbClr val="555555"/>
                </a:solidFill>
              </a:defRPr>
            </a:pPr>
            <a:r>
              <a:t>保护档案 / 教学资源 / 旅游产品 / 传播内容 / 研究资料</a:t>
            </a:r>
          </a:p>
          <a:p>
            <a:pPr>
              <a:defRPr sz="1200">
                <a:solidFill>
                  <a:srgbClr val="555555"/>
                </a:solidFill>
              </a:defRPr>
            </a:pPr>
            <a:r>
              <a:t>章节项目实战</a:t>
            </a:r>
          </a:p>
          <a:p>
            <a:pPr>
              <a:defRPr sz="1200">
                <a:solidFill>
                  <a:srgbClr val="555555"/>
                </a:solidFill>
              </a:defRPr>
            </a:pPr>
            <a:r>
              <a:t>为屯堡文化中的蜡染技艺设计数字采集方案</a:t>
            </a:r>
          </a:p>
          <a:p>
            <a:pPr>
              <a:defRPr sz="1200">
                <a:solidFill>
                  <a:srgbClr val="555555"/>
                </a:solidFill>
              </a:defRPr>
            </a:pPr>
            <a:r>
              <a:t>• 制定采集内容清单（≥15项）</a:t>
            </a:r>
          </a:p>
          <a:p>
            <a:pPr>
              <a:defRPr sz="1200">
                <a:solidFill>
                  <a:srgbClr val="555555"/>
                </a:solidFill>
              </a:defRPr>
            </a:pPr>
            <a:r>
              <a:t>• 设计元数据字段表（≥10个字段）</a:t>
            </a:r>
          </a:p>
          <a:p>
            <a:pPr>
              <a:defRPr sz="1200">
                <a:solidFill>
                  <a:srgbClr val="555555"/>
                </a:solidFill>
              </a:defRPr>
            </a:pPr>
            <a:r>
              <a:t>• 制定授权文件模板</a:t>
            </a:r>
          </a:p>
          <a:p>
            <a:pPr>
              <a:defRPr sz="1200">
                <a:solidFill>
                  <a:srgbClr val="555555"/>
                </a:solidFill>
              </a:defRPr>
            </a:pPr>
            <a:r>
              <a:t>• 说明敏感文化知识的保护措施</a:t>
            </a:r>
          </a:p>
          <a:p>
            <a:pPr>
              <a:defRPr sz="1200">
                <a:solidFill>
                  <a:srgbClr val="555555"/>
                </a:solidFill>
              </a:defRPr>
            </a:pPr>
            <a:r>
              <a:t>• 规划数据库存储结构</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04</a:t>
            </a:r>
          </a:p>
          <a:p>
            <a:pPr>
              <a:defRPr sz="1200">
                <a:solidFill>
                  <a:srgbClr val="555555"/>
                </a:solidFill>
              </a:defRPr>
            </a:pPr>
            <a:r>
              <a:t>第二篇 · 开发评估</a:t>
            </a:r>
          </a:p>
          <a:p>
            <a:pPr>
              <a:defRPr sz="1200">
                <a:solidFill>
                  <a:srgbClr val="555555"/>
                </a:solidFill>
              </a:defRPr>
            </a:pPr>
            <a:r>
              <a:t>价值评估与</a:t>
            </a:r>
          </a:p>
          <a:p>
            <a:pPr>
              <a:defRPr sz="1200">
                <a:solidFill>
                  <a:srgbClr val="555555"/>
                </a:solidFill>
              </a:defRPr>
            </a:pPr>
            <a:r>
              <a:t>保护分级</a:t>
            </a:r>
          </a:p>
          <a:p>
            <a:pPr>
              <a:defRPr sz="1200">
                <a:solidFill>
                  <a:srgbClr val="555555"/>
                </a:solidFill>
              </a:defRPr>
            </a:pPr>
            <a:r>
              <a:t>AHP层次分析法 · 四级保护模型 · 社区参与式评估</a:t>
            </a:r>
          </a:p>
          <a:p>
            <a:pPr>
              <a:defRPr sz="1200">
                <a:solidFill>
                  <a:srgbClr val="555555"/>
                </a:solidFill>
              </a:defRPr>
            </a:pPr>
            <a:r>
              <a:t>案例导入：节庆活动是否都适合旅游化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保护分级模型——防止过度开发的四道防线</a:t>
            </a:r>
          </a:p>
          <a:p>
            <a:pPr>
              <a:defRPr sz="1200">
                <a:solidFill>
                  <a:srgbClr val="555555"/>
                </a:solidFill>
              </a:defRPr>
            </a:pPr>
            <a:r>
              <a:t>开放展示类</a:t>
            </a:r>
          </a:p>
          <a:p>
            <a:pPr>
              <a:defRPr sz="1200">
                <a:solidFill>
                  <a:srgbClr val="555555"/>
                </a:solidFill>
              </a:defRPr>
            </a:pPr>
            <a:r>
              <a:t>适合数字传播和旅游体验</a:t>
            </a:r>
          </a:p>
          <a:p>
            <a:pPr>
              <a:defRPr sz="1200">
                <a:solidFill>
                  <a:srgbClr val="555555"/>
                </a:solidFill>
              </a:defRPr>
            </a:pPr>
            <a:r>
              <a:t>如：民族建筑外观、公共节庆、工艺成品展示</a:t>
            </a:r>
          </a:p>
          <a:p>
            <a:pPr>
              <a:defRPr sz="1200">
                <a:solidFill>
                  <a:srgbClr val="555555"/>
                </a:solidFill>
              </a:defRPr>
            </a:pPr>
            <a:r>
              <a:t>限制体验类</a:t>
            </a:r>
          </a:p>
          <a:p>
            <a:pPr>
              <a:defRPr sz="1200">
                <a:solidFill>
                  <a:srgbClr val="555555"/>
                </a:solidFill>
              </a:defRPr>
            </a:pPr>
            <a:r>
              <a:t>需预约和讲解</a:t>
            </a:r>
          </a:p>
          <a:p>
            <a:pPr>
              <a:defRPr sz="1200">
                <a:solidFill>
                  <a:srgbClr val="555555"/>
                </a:solidFill>
              </a:defRPr>
            </a:pPr>
            <a:r>
              <a:t>如：宗教仪式场所、特定节庆活动、手工艺工坊</a:t>
            </a:r>
          </a:p>
          <a:p>
            <a:pPr>
              <a:defRPr sz="1200">
                <a:solidFill>
                  <a:srgbClr val="555555"/>
                </a:solidFill>
              </a:defRPr>
            </a:pPr>
            <a:r>
              <a:t>内部传承类</a:t>
            </a:r>
          </a:p>
          <a:p>
            <a:pPr>
              <a:defRPr sz="1200">
                <a:solidFill>
                  <a:srgbClr val="555555"/>
                </a:solidFill>
              </a:defRPr>
            </a:pPr>
            <a:r>
              <a:t>不宜公开商业化</a:t>
            </a:r>
          </a:p>
          <a:p>
            <a:pPr>
              <a:defRPr sz="1200">
                <a:solidFill>
                  <a:srgbClr val="555555"/>
                </a:solidFill>
              </a:defRPr>
            </a:pPr>
            <a:r>
              <a:t>如：家族祭祀、内部仪式、秘密知识体系</a:t>
            </a:r>
          </a:p>
          <a:p>
            <a:pPr>
              <a:defRPr sz="1200">
                <a:solidFill>
                  <a:srgbClr val="555555"/>
                </a:solidFill>
              </a:defRPr>
            </a:pPr>
            <a:r>
              <a:t>重点保护类</a:t>
            </a:r>
          </a:p>
          <a:p>
            <a:pPr>
              <a:defRPr sz="1200">
                <a:solidFill>
                  <a:srgbClr val="555555"/>
                </a:solidFill>
              </a:defRPr>
            </a:pPr>
            <a:r>
              <a:t>以档案、监测和研究为主</a:t>
            </a:r>
          </a:p>
          <a:p>
            <a:pPr>
              <a:defRPr sz="1200">
                <a:solidFill>
                  <a:srgbClr val="555555"/>
                </a:solidFill>
              </a:defRPr>
            </a:pPr>
            <a:r>
              <a:t>如：濒危技艺、珍稀文献、敏感文化遗产</a:t>
            </a:r>
          </a:p>
          <a:p>
            <a:pPr>
              <a:defRPr sz="1200">
                <a:solidFill>
                  <a:srgbClr val="555555"/>
                </a:solidFill>
              </a:defRPr>
            </a:pPr>
            <a:r>
              <a:t>评估全流程</a:t>
            </a:r>
          </a:p>
          <a:p>
            <a:pPr>
              <a:defRPr sz="1200">
                <a:solidFill>
                  <a:srgbClr val="555555"/>
                </a:solidFill>
              </a:defRPr>
            </a:pPr>
            <a:r>
              <a:t>① 资料收集 → ② 社区访谈 → ③ 专家评分 → ④ 指标赋权（AHP）→ ⑤ 分级建议 → ⑥ 开发边界 → ⑦ 动态复评</a:t>
            </a:r>
          </a:p>
          <a:p>
            <a:pPr>
              <a:defRPr sz="1200">
                <a:solidFill>
                  <a:srgbClr val="555555"/>
                </a:solidFill>
              </a:defRPr>
            </a:pPr>
            <a:r>
              <a:t>核心主张：</a:t>
            </a:r>
          </a:p>
          <a:p>
            <a:pPr>
              <a:defRPr sz="1200">
                <a:solidFill>
                  <a:srgbClr val="555555"/>
                </a:solidFill>
              </a:defRPr>
            </a:pPr>
            <a:r>
              <a:t>不是所有民族文化资源都适合旅游开发。部分资源更适合保护、研究和内部传承。开发前必须先判断价值、风险和社区意愿。价值评估要把文化尊重放在首位。</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章节实战：屯堡文化资源开发适宜性分级</a:t>
            </a:r>
          </a:p>
          <a:p>
            <a:pPr>
              <a:defRPr sz="1200">
                <a:solidFill>
                  <a:srgbClr val="555555"/>
                </a:solidFill>
              </a:defRPr>
            </a:pPr>
            <a:r>
              <a:t>对屯堡文化五类资源进行分级评估</a:t>
            </a:r>
          </a:p>
          <a:p>
            <a:pPr>
              <a:defRPr sz="1200">
                <a:solidFill>
                  <a:srgbClr val="555555"/>
                </a:solidFill>
              </a:defRPr>
            </a:pPr>
            <a:r>
              <a:t>开放</a:t>
            </a:r>
          </a:p>
          <a:p>
            <a:pPr>
              <a:defRPr sz="1200">
                <a:solidFill>
                  <a:srgbClr val="555555"/>
                </a:solidFill>
              </a:defRPr>
            </a:pPr>
            <a:r>
              <a:t>建筑外观</a:t>
            </a:r>
          </a:p>
          <a:p>
            <a:pPr>
              <a:defRPr sz="1200">
                <a:solidFill>
                  <a:srgbClr val="555555"/>
                </a:solidFill>
              </a:defRPr>
            </a:pPr>
            <a:r>
              <a:t>：屯堡石墙、碉楼、巷道，适合拍照和导览</a:t>
            </a:r>
          </a:p>
          <a:p>
            <a:pPr>
              <a:defRPr sz="1200">
                <a:solidFill>
                  <a:srgbClr val="555555"/>
                </a:solidFill>
              </a:defRPr>
            </a:pPr>
            <a:r>
              <a:t>限制</a:t>
            </a:r>
          </a:p>
          <a:p>
            <a:pPr>
              <a:defRPr sz="1200">
                <a:solidFill>
                  <a:srgbClr val="555555"/>
                </a:solidFill>
              </a:defRPr>
            </a:pPr>
            <a:r>
              <a:t>地戏表演</a:t>
            </a:r>
          </a:p>
          <a:p>
            <a:pPr>
              <a:defRPr sz="1200">
                <a:solidFill>
                  <a:srgbClr val="555555"/>
                </a:solidFill>
              </a:defRPr>
            </a:pPr>
            <a:r>
              <a:t>：需在合适场合和时节，由传承人带领体验</a:t>
            </a:r>
          </a:p>
          <a:p>
            <a:pPr>
              <a:defRPr sz="1200">
                <a:solidFill>
                  <a:srgbClr val="555555"/>
                </a:solidFill>
              </a:defRPr>
            </a:pPr>
            <a:r>
              <a:t>限制</a:t>
            </a:r>
          </a:p>
          <a:p>
            <a:pPr>
              <a:defRPr sz="1200">
                <a:solidFill>
                  <a:srgbClr val="555555"/>
                </a:solidFill>
              </a:defRPr>
            </a:pPr>
            <a:r>
              <a:t>服饰文化</a:t>
            </a:r>
          </a:p>
          <a:p>
            <a:pPr>
              <a:defRPr sz="1200">
                <a:solidFill>
                  <a:srgbClr val="555555"/>
                </a:solidFill>
              </a:defRPr>
            </a:pPr>
            <a:r>
              <a:t>：可展示但需讲解文化含义，避免简单穿戴拍照</a:t>
            </a:r>
          </a:p>
          <a:p>
            <a:pPr>
              <a:defRPr sz="1200">
                <a:solidFill>
                  <a:srgbClr val="555555"/>
                </a:solidFill>
              </a:defRPr>
            </a:pPr>
            <a:r>
              <a:t>开放</a:t>
            </a:r>
          </a:p>
          <a:p>
            <a:pPr>
              <a:defRPr sz="1200">
                <a:solidFill>
                  <a:srgbClr val="555555"/>
                </a:solidFill>
              </a:defRPr>
            </a:pPr>
            <a:r>
              <a:t>饮食文化</a:t>
            </a:r>
          </a:p>
          <a:p>
            <a:pPr>
              <a:defRPr sz="1200">
                <a:solidFill>
                  <a:srgbClr val="555555"/>
                </a:solidFill>
              </a:defRPr>
            </a:pPr>
            <a:r>
              <a:t>：屯堡菜肴可进行产品化开发和体验式消费</a:t>
            </a:r>
          </a:p>
          <a:p>
            <a:pPr>
              <a:defRPr sz="1200">
                <a:solidFill>
                  <a:srgbClr val="555555"/>
                </a:solidFill>
              </a:defRPr>
            </a:pPr>
            <a:r>
              <a:t>内部</a:t>
            </a:r>
          </a:p>
          <a:p>
            <a:pPr>
              <a:defRPr sz="1200">
                <a:solidFill>
                  <a:srgbClr val="555555"/>
                </a:solidFill>
              </a:defRPr>
            </a:pPr>
            <a:r>
              <a:t>口述故事</a:t>
            </a:r>
          </a:p>
          <a:p>
            <a:pPr>
              <a:defRPr sz="1200">
                <a:solidFill>
                  <a:srgbClr val="555555"/>
                </a:solidFill>
              </a:defRPr>
            </a:pPr>
            <a:r>
              <a:t>：部分家族记忆和口述史不宜全面公开</a:t>
            </a:r>
          </a:p>
          <a:p>
            <a:pPr>
              <a:defRPr sz="1200">
                <a:solidFill>
                  <a:srgbClr val="555555"/>
                </a:solidFill>
              </a:defRPr>
            </a:pPr>
            <a:r>
              <a:t>AHP层次分析法简介</a:t>
            </a:r>
          </a:p>
          <a:p>
            <a:pPr>
              <a:defRPr sz="1200">
                <a:solidFill>
                  <a:srgbClr val="555555"/>
                </a:solidFill>
              </a:defRPr>
            </a:pPr>
            <a:r>
              <a:t>一种定性与定量相结合的决策分析方法，通过构建层次结构模型、构造判断矩阵和计算权重，为民族文化资源的保护分级提供科学依据。评价维度包括：文化价值、旅游吸引力、保护紧迫性、社区意愿和开发风险。</a:t>
            </a:r>
          </a:p>
          <a:p>
            <a:pPr>
              <a:defRPr sz="1200">
                <a:solidFill>
                  <a:srgbClr val="555555"/>
                </a:solidFill>
              </a:defRPr>
            </a:pPr>
            <a:r>
              <a:t>过度旅游化的警示</a:t>
            </a:r>
          </a:p>
          <a:p>
            <a:pPr>
              <a:defRPr sz="1200">
                <a:solidFill>
                  <a:srgbClr val="555555"/>
                </a:solidFill>
              </a:defRPr>
            </a:pPr>
            <a:r>
              <a:t>民族节庆过度旅游化可能导致：文化意义被稀释、社区秩序被扰乱、仪式沦为表演、传承人沦为"演员"。</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05</a:t>
            </a:r>
          </a:p>
          <a:p>
            <a:pPr>
              <a:defRPr sz="1200">
                <a:solidFill>
                  <a:srgbClr val="555555"/>
                </a:solidFill>
              </a:defRPr>
            </a:pPr>
            <a:r>
              <a:t>第二篇 · 开发评估</a:t>
            </a:r>
          </a:p>
          <a:p>
            <a:pPr>
              <a:defRPr sz="1200">
                <a:solidFill>
                  <a:srgbClr val="555555"/>
                </a:solidFill>
              </a:defRPr>
            </a:pPr>
            <a:r>
              <a:t>民族文化旅游</a:t>
            </a:r>
          </a:p>
          <a:p>
            <a:pPr>
              <a:defRPr sz="1200">
                <a:solidFill>
                  <a:srgbClr val="555555"/>
                </a:solidFill>
              </a:defRPr>
            </a:pPr>
            <a:r>
              <a:t>数字产品开发</a:t>
            </a:r>
          </a:p>
          <a:p>
            <a:pPr>
              <a:defRPr sz="1200">
                <a:solidFill>
                  <a:srgbClr val="555555"/>
                </a:solidFill>
              </a:defRPr>
            </a:pPr>
            <a:r>
              <a:t>产品类型 · 开发流程 · 文化真实性原则</a:t>
            </a:r>
          </a:p>
          <a:p>
            <a:pPr>
              <a:defRPr sz="1200">
                <a:solidFill>
                  <a:srgbClr val="555555"/>
                </a:solidFill>
              </a:defRPr>
            </a:pPr>
            <a:r>
              <a:t>案例导入：屯堡文化数字研学产品</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九大数字产品类型矩阵</a:t>
            </a:r>
          </a:p>
          <a:p>
            <a:pPr>
              <a:defRPr sz="1200">
                <a:solidFill>
                  <a:srgbClr val="555555"/>
                </a:solidFill>
              </a:defRPr>
            </a:pPr>
            <a:r>
              <a:t>数字导览</a:t>
            </a:r>
          </a:p>
          <a:p>
            <a:pPr>
              <a:defRPr sz="1200">
                <a:solidFill>
                  <a:srgbClr val="555555"/>
                </a:solidFill>
              </a:defRPr>
            </a:pPr>
            <a:r>
              <a:t>GPS定位+语音+图文</a:t>
            </a:r>
          </a:p>
          <a:p>
            <a:pPr>
              <a:defRPr sz="1200">
                <a:solidFill>
                  <a:srgbClr val="555555"/>
                </a:solidFill>
              </a:defRPr>
            </a:pPr>
            <a:r>
              <a:t>AR互动</a:t>
            </a:r>
          </a:p>
          <a:p>
            <a:pPr>
              <a:defRPr sz="1200">
                <a:solidFill>
                  <a:srgbClr val="555555"/>
                </a:solidFill>
              </a:defRPr>
            </a:pPr>
            <a:r>
              <a:t>增强现实叠加文化信息</a:t>
            </a:r>
          </a:p>
          <a:p>
            <a:pPr>
              <a:defRPr sz="1200">
                <a:solidFill>
                  <a:srgbClr val="555555"/>
                </a:solidFill>
              </a:defRPr>
            </a:pPr>
            <a:r>
              <a:t>研学课程</a:t>
            </a:r>
          </a:p>
          <a:p>
            <a:pPr>
              <a:defRPr sz="1200">
                <a:solidFill>
                  <a:srgbClr val="555555"/>
                </a:solidFill>
              </a:defRPr>
            </a:pPr>
            <a:r>
              <a:t>任务式学习+文化体验</a:t>
            </a:r>
          </a:p>
          <a:p>
            <a:pPr>
              <a:defRPr sz="1200">
                <a:solidFill>
                  <a:srgbClr val="555555"/>
                </a:solidFill>
              </a:defRPr>
            </a:pPr>
            <a:r>
              <a:t>线上展陈</a:t>
            </a:r>
          </a:p>
          <a:p>
            <a:pPr>
              <a:defRPr sz="1200">
                <a:solidFill>
                  <a:srgbClr val="555555"/>
                </a:solidFill>
              </a:defRPr>
            </a:pPr>
            <a:r>
              <a:t>数字博物馆+虚拟展厅</a:t>
            </a:r>
          </a:p>
          <a:p>
            <a:pPr>
              <a:defRPr sz="1200">
                <a:solidFill>
                  <a:srgbClr val="555555"/>
                </a:solidFill>
              </a:defRPr>
            </a:pPr>
            <a:r>
              <a:t>数字文创</a:t>
            </a:r>
          </a:p>
          <a:p>
            <a:pPr>
              <a:defRPr sz="1200">
                <a:solidFill>
                  <a:srgbClr val="555555"/>
                </a:solidFill>
              </a:defRPr>
            </a:pPr>
            <a:r>
              <a:t>数字藏品+NFT授权</a:t>
            </a:r>
          </a:p>
          <a:p>
            <a:pPr>
              <a:defRPr sz="1200">
                <a:solidFill>
                  <a:srgbClr val="555555"/>
                </a:solidFill>
              </a:defRPr>
            </a:pPr>
            <a:r>
              <a:t>主题线路</a:t>
            </a:r>
          </a:p>
          <a:p>
            <a:pPr>
              <a:defRPr sz="1200">
                <a:solidFill>
                  <a:srgbClr val="555555"/>
                </a:solidFill>
              </a:defRPr>
            </a:pPr>
            <a:r>
              <a:t>数字化行程规划+打卡</a:t>
            </a:r>
          </a:p>
          <a:p>
            <a:pPr>
              <a:defRPr sz="1200">
                <a:solidFill>
                  <a:srgbClr val="555555"/>
                </a:solidFill>
              </a:defRPr>
            </a:pPr>
            <a:r>
              <a:t>沉浸演艺</a:t>
            </a:r>
          </a:p>
          <a:p>
            <a:pPr>
              <a:defRPr sz="1200">
                <a:solidFill>
                  <a:srgbClr val="555555"/>
                </a:solidFill>
              </a:defRPr>
            </a:pPr>
            <a:r>
              <a:t>光影秀+数字投影+实景</a:t>
            </a:r>
          </a:p>
          <a:p>
            <a:pPr>
              <a:defRPr sz="1200">
                <a:solidFill>
                  <a:srgbClr val="555555"/>
                </a:solidFill>
              </a:defRPr>
            </a:pPr>
            <a:r>
              <a:t>虚拟体验</a:t>
            </a:r>
          </a:p>
          <a:p>
            <a:pPr>
              <a:defRPr sz="1200">
                <a:solidFill>
                  <a:srgbClr val="555555"/>
                </a:solidFill>
              </a:defRPr>
            </a:pPr>
            <a:r>
              <a:t>VR/数字孪生远程体验</a:t>
            </a:r>
          </a:p>
          <a:p>
            <a:pPr>
              <a:defRPr sz="1200">
                <a:solidFill>
                  <a:srgbClr val="555555"/>
                </a:solidFill>
              </a:defRPr>
            </a:pPr>
            <a:r>
              <a:t>文旅电商</a:t>
            </a:r>
          </a:p>
          <a:p>
            <a:pPr>
              <a:defRPr sz="1200">
                <a:solidFill>
                  <a:srgbClr val="555555"/>
                </a:solidFill>
              </a:defRPr>
            </a:pPr>
            <a:r>
              <a:t>非遗产品线上销售</a:t>
            </a:r>
          </a:p>
          <a:p>
            <a:pPr>
              <a:defRPr sz="1200">
                <a:solidFill>
                  <a:srgbClr val="555555"/>
                </a:solidFill>
              </a:defRPr>
            </a:pPr>
            <a:r>
              <a:t>文化真实性原则</a:t>
            </a:r>
          </a:p>
          <a:p>
            <a:pPr>
              <a:defRPr sz="1200">
                <a:solidFill>
                  <a:srgbClr val="555555"/>
                </a:solidFill>
              </a:defRPr>
            </a:pPr>
            <a:r>
              <a:t>民族文化旅游产品不是简单的表演和售卖，而是让游客在尊重中理解文化、在体验中形成认同。产品开发必须遵循"真实性—教育性—体验性"三维原则，避免将文化深度体验变为浅层娱乐消费。</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屯堡文化数字研学产品案例拆解</a:t>
            </a:r>
          </a:p>
          <a:p>
            <a:pPr>
              <a:defRPr sz="1200">
                <a:solidFill>
                  <a:srgbClr val="555555"/>
                </a:solidFill>
              </a:defRPr>
            </a:pPr>
            <a:r>
              <a:t>产品构成模块</a:t>
            </a:r>
          </a:p>
          <a:p>
            <a:pPr>
              <a:defRPr sz="1200">
                <a:solidFill>
                  <a:srgbClr val="555555"/>
                </a:solidFill>
              </a:defRPr>
            </a:pPr>
            <a:r>
              <a:t>🏛️</a:t>
            </a:r>
          </a:p>
          <a:p>
            <a:pPr>
              <a:defRPr sz="1200">
                <a:solidFill>
                  <a:srgbClr val="555555"/>
                </a:solidFill>
              </a:defRPr>
            </a:pPr>
            <a:r>
              <a:t>建筑观察</a:t>
            </a:r>
          </a:p>
          <a:p>
            <a:pPr>
              <a:defRPr sz="1200">
                <a:solidFill>
                  <a:srgbClr val="555555"/>
                </a:solidFill>
              </a:defRPr>
            </a:pPr>
            <a:r>
              <a:t>数字导览+任务卡，识别屯堡建筑特征</a:t>
            </a:r>
          </a:p>
          <a:p>
            <a:pPr>
              <a:defRPr sz="1200">
                <a:solidFill>
                  <a:srgbClr val="555555"/>
                </a:solidFill>
              </a:defRPr>
            </a:pPr>
            <a:r>
              <a:t>👘</a:t>
            </a:r>
          </a:p>
          <a:p>
            <a:pPr>
              <a:defRPr sz="1200">
                <a:solidFill>
                  <a:srgbClr val="555555"/>
                </a:solidFill>
              </a:defRPr>
            </a:pPr>
            <a:r>
              <a:t>服饰识读</a:t>
            </a:r>
          </a:p>
          <a:p>
            <a:pPr>
              <a:defRPr sz="1200">
                <a:solidFill>
                  <a:srgbClr val="555555"/>
                </a:solidFill>
              </a:defRPr>
            </a:pPr>
            <a:r>
              <a:t>AR扫描+图案解读，理解服饰文化含义</a:t>
            </a:r>
          </a:p>
          <a:p>
            <a:pPr>
              <a:defRPr sz="1200">
                <a:solidFill>
                  <a:srgbClr val="555555"/>
                </a:solidFill>
              </a:defRPr>
            </a:pPr>
            <a:r>
              <a:t>🎭</a:t>
            </a:r>
          </a:p>
          <a:p>
            <a:pPr>
              <a:defRPr sz="1200">
                <a:solidFill>
                  <a:srgbClr val="555555"/>
                </a:solidFill>
              </a:defRPr>
            </a:pPr>
            <a:r>
              <a:t>地戏体验</a:t>
            </a:r>
          </a:p>
          <a:p>
            <a:pPr>
              <a:defRPr sz="1200">
                <a:solidFill>
                  <a:srgbClr val="555555"/>
                </a:solidFill>
              </a:defRPr>
            </a:pPr>
            <a:r>
              <a:t>传承人讲解+动作模仿+影像记录</a:t>
            </a:r>
          </a:p>
          <a:p>
            <a:pPr>
              <a:defRPr sz="1200">
                <a:solidFill>
                  <a:srgbClr val="555555"/>
                </a:solidFill>
              </a:defRPr>
            </a:pPr>
            <a:r>
              <a:t>🍽️</a:t>
            </a:r>
          </a:p>
          <a:p>
            <a:pPr>
              <a:defRPr sz="1200">
                <a:solidFill>
                  <a:srgbClr val="555555"/>
                </a:solidFill>
              </a:defRPr>
            </a:pPr>
            <a:r>
              <a:t>饮食课程</a:t>
            </a:r>
          </a:p>
          <a:p>
            <a:pPr>
              <a:defRPr sz="1200">
                <a:solidFill>
                  <a:srgbClr val="555555"/>
                </a:solidFill>
              </a:defRPr>
            </a:pPr>
            <a:r>
              <a:t>食材认知+烹饪学习+文化故事</a:t>
            </a:r>
          </a:p>
          <a:p>
            <a:pPr>
              <a:defRPr sz="1200">
                <a:solidFill>
                  <a:srgbClr val="555555"/>
                </a:solidFill>
              </a:defRPr>
            </a:pPr>
            <a:r>
              <a:t>🗺️</a:t>
            </a:r>
          </a:p>
          <a:p>
            <a:pPr>
              <a:defRPr sz="1200">
                <a:solidFill>
                  <a:srgbClr val="555555"/>
                </a:solidFill>
              </a:defRPr>
            </a:pPr>
            <a:r>
              <a:t>村落地图</a:t>
            </a:r>
          </a:p>
          <a:p>
            <a:pPr>
              <a:defRPr sz="1200">
                <a:solidFill>
                  <a:srgbClr val="555555"/>
                </a:solidFill>
              </a:defRPr>
            </a:pPr>
            <a:r>
              <a:t>数字地图+探索任务+POI标注</a:t>
            </a:r>
          </a:p>
          <a:p>
            <a:pPr>
              <a:defRPr sz="1200">
                <a:solidFill>
                  <a:srgbClr val="555555"/>
                </a:solidFill>
              </a:defRPr>
            </a:pPr>
            <a:r>
              <a:t>📖</a:t>
            </a:r>
          </a:p>
          <a:p>
            <a:pPr>
              <a:defRPr sz="1200">
                <a:solidFill>
                  <a:srgbClr val="555555"/>
                </a:solidFill>
              </a:defRPr>
            </a:pPr>
            <a:r>
              <a:t>口述故事</a:t>
            </a:r>
          </a:p>
          <a:p>
            <a:pPr>
              <a:defRPr sz="1200">
                <a:solidFill>
                  <a:srgbClr val="555555"/>
                </a:solidFill>
              </a:defRPr>
            </a:pPr>
            <a:r>
              <a:t>音频导览+故事采集+数字档案</a:t>
            </a:r>
          </a:p>
          <a:p>
            <a:pPr>
              <a:defRPr sz="1200">
                <a:solidFill>
                  <a:srgbClr val="555555"/>
                </a:solidFill>
              </a:defRPr>
            </a:pPr>
            <a:r>
              <a:t>开发流程与评价量规</a:t>
            </a:r>
          </a:p>
          <a:p>
            <a:pPr>
              <a:defRPr sz="1200">
                <a:solidFill>
                  <a:srgbClr val="555555"/>
                </a:solidFill>
              </a:defRPr>
            </a:pPr>
            <a:r>
              <a:t>开发流程：创意构思→社区协商→内容策划→技术选型→原型测试→文化审核→上线运营→效果评估</a:t>
            </a:r>
          </a:p>
          <a:p>
            <a:pPr>
              <a:defRPr sz="1200">
                <a:solidFill>
                  <a:srgbClr val="555555"/>
                </a:solidFill>
              </a:defRPr>
            </a:pPr>
            <a:r>
              <a:t>章节项目实战</a:t>
            </a:r>
          </a:p>
          <a:p>
            <a:pPr>
              <a:defRPr sz="1200">
                <a:solidFill>
                  <a:srgbClr val="555555"/>
                </a:solidFill>
              </a:defRPr>
            </a:pPr>
            <a:r>
              <a:t>选择一个贵州民族文化主题（如蜡染/侗族大歌/苗族银饰），设计一个完整的数字旅游产品方案，包含产品定位、目标用户、内容设计、技术方案和文化审核机制。</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06</a:t>
            </a:r>
          </a:p>
          <a:p>
            <a:pPr>
              <a:defRPr sz="1200">
                <a:solidFill>
                  <a:srgbClr val="555555"/>
                </a:solidFill>
              </a:defRPr>
            </a:pPr>
            <a:r>
              <a:t>第二篇 · 开发评估</a:t>
            </a:r>
          </a:p>
          <a:p>
            <a:pPr>
              <a:defRPr sz="1200">
                <a:solidFill>
                  <a:srgbClr val="555555"/>
                </a:solidFill>
              </a:defRPr>
            </a:pPr>
            <a:r>
              <a:t>智慧场景与</a:t>
            </a:r>
          </a:p>
          <a:p>
            <a:pPr>
              <a:defRPr sz="1200">
                <a:solidFill>
                  <a:srgbClr val="555555"/>
                </a:solidFill>
              </a:defRPr>
            </a:pPr>
            <a:r>
              <a:t>沉浸体验</a:t>
            </a:r>
          </a:p>
          <a:p>
            <a:pPr>
              <a:defRPr sz="1200">
                <a:solidFill>
                  <a:srgbClr val="555555"/>
                </a:solidFill>
              </a:defRPr>
            </a:pPr>
            <a:r>
              <a:t>数字村寨 · AR导览 · 沉浸演艺 · 设计原则 · 运营管理</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智慧场景类型与设计原则</a:t>
            </a:r>
          </a:p>
          <a:p>
            <a:pPr>
              <a:defRPr sz="1200">
                <a:solidFill>
                  <a:srgbClr val="555555"/>
                </a:solidFill>
              </a:defRPr>
            </a:pPr>
            <a:r>
              <a:t>八种智慧场景类型</a:t>
            </a:r>
          </a:p>
          <a:p>
            <a:pPr>
              <a:defRPr sz="1200">
                <a:solidFill>
                  <a:srgbClr val="555555"/>
                </a:solidFill>
              </a:defRPr>
            </a:pPr>
            <a:r>
              <a:t>数字村寨</a:t>
            </a:r>
          </a:p>
          <a:p>
            <a:pPr>
              <a:defRPr sz="1200">
                <a:solidFill>
                  <a:srgbClr val="555555"/>
                </a:solidFill>
              </a:defRPr>
            </a:pPr>
            <a:r>
              <a:t>全景式数字化体验</a:t>
            </a:r>
          </a:p>
          <a:p>
            <a:pPr>
              <a:defRPr sz="1200">
                <a:solidFill>
                  <a:srgbClr val="555555"/>
                </a:solidFill>
              </a:defRPr>
            </a:pPr>
            <a:r>
              <a:t>AR导览</a:t>
            </a:r>
          </a:p>
          <a:p>
            <a:pPr>
              <a:defRPr sz="1200">
                <a:solidFill>
                  <a:srgbClr val="555555"/>
                </a:solidFill>
              </a:defRPr>
            </a:pPr>
            <a:r>
              <a:t>增强现实文化信息叠加</a:t>
            </a:r>
          </a:p>
          <a:p>
            <a:pPr>
              <a:defRPr sz="1200">
                <a:solidFill>
                  <a:srgbClr val="555555"/>
                </a:solidFill>
              </a:defRPr>
            </a:pPr>
            <a:r>
              <a:t>互动展厅</a:t>
            </a:r>
          </a:p>
          <a:p>
            <a:pPr>
              <a:defRPr sz="1200">
                <a:solidFill>
                  <a:srgbClr val="555555"/>
                </a:solidFill>
              </a:defRPr>
            </a:pPr>
            <a:r>
              <a:t>交互式数字展示空间</a:t>
            </a:r>
          </a:p>
          <a:p>
            <a:pPr>
              <a:defRPr sz="1200">
                <a:solidFill>
                  <a:srgbClr val="555555"/>
                </a:solidFill>
              </a:defRPr>
            </a:pPr>
            <a:r>
              <a:t>沉浸演艺</a:t>
            </a:r>
          </a:p>
          <a:p>
            <a:pPr>
              <a:defRPr sz="1200">
                <a:solidFill>
                  <a:srgbClr val="555555"/>
                </a:solidFill>
              </a:defRPr>
            </a:pPr>
            <a:r>
              <a:t>数字光影+实景演出</a:t>
            </a:r>
          </a:p>
          <a:p>
            <a:pPr>
              <a:defRPr sz="1200">
                <a:solidFill>
                  <a:srgbClr val="555555"/>
                </a:solidFill>
              </a:defRPr>
            </a:pPr>
            <a:r>
              <a:t>数字人讲解</a:t>
            </a:r>
          </a:p>
          <a:p>
            <a:pPr>
              <a:defRPr sz="1200">
                <a:solidFill>
                  <a:srgbClr val="555555"/>
                </a:solidFill>
              </a:defRPr>
            </a:pPr>
            <a:r>
              <a:t>AI数字人文化解说</a:t>
            </a:r>
          </a:p>
          <a:p>
            <a:pPr>
              <a:defRPr sz="1200">
                <a:solidFill>
                  <a:srgbClr val="555555"/>
                </a:solidFill>
              </a:defRPr>
            </a:pPr>
            <a:r>
              <a:t>虚拟研学</a:t>
            </a:r>
          </a:p>
          <a:p>
            <a:pPr>
              <a:defRPr sz="1200">
                <a:solidFill>
                  <a:srgbClr val="555555"/>
                </a:solidFill>
              </a:defRPr>
            </a:pPr>
            <a:r>
              <a:t>远程沉浸式学习体验</a:t>
            </a:r>
          </a:p>
          <a:p>
            <a:pPr>
              <a:defRPr sz="1200">
                <a:solidFill>
                  <a:srgbClr val="555555"/>
                </a:solidFill>
              </a:defRPr>
            </a:pPr>
            <a:r>
              <a:t>数字地图</a:t>
            </a:r>
          </a:p>
          <a:p>
            <a:pPr>
              <a:defRPr sz="1200">
                <a:solidFill>
                  <a:srgbClr val="555555"/>
                </a:solidFill>
              </a:defRPr>
            </a:pPr>
            <a:r>
              <a:t>交互式文化空间导航</a:t>
            </a:r>
          </a:p>
          <a:p>
            <a:pPr>
              <a:defRPr sz="1200">
                <a:solidFill>
                  <a:srgbClr val="555555"/>
                </a:solidFill>
              </a:defRPr>
            </a:pPr>
            <a:r>
              <a:t>夜间体验</a:t>
            </a:r>
          </a:p>
          <a:p>
            <a:pPr>
              <a:defRPr sz="1200">
                <a:solidFill>
                  <a:srgbClr val="555555"/>
                </a:solidFill>
              </a:defRPr>
            </a:pPr>
            <a:r>
              <a:t>光影夜游+文化叙事</a:t>
            </a:r>
          </a:p>
          <a:p>
            <a:pPr>
              <a:defRPr sz="1200">
                <a:solidFill>
                  <a:srgbClr val="555555"/>
                </a:solidFill>
              </a:defRPr>
            </a:pPr>
            <a:r>
              <a:t>六大设计原则</a:t>
            </a:r>
          </a:p>
          <a:p>
            <a:pPr>
              <a:defRPr sz="1200">
                <a:solidFill>
                  <a:srgbClr val="555555"/>
                </a:solidFill>
              </a:defRPr>
            </a:pPr>
            <a:r>
              <a:t>文化真实性</a:t>
            </a:r>
          </a:p>
          <a:p>
            <a:pPr>
              <a:defRPr sz="1200">
                <a:solidFill>
                  <a:srgbClr val="555555"/>
                </a:solidFill>
              </a:defRPr>
            </a:pPr>
            <a:r>
              <a:t>技术应增强理解，不是遮蔽真实</a:t>
            </a:r>
          </a:p>
          <a:p>
            <a:pPr>
              <a:defRPr sz="1200">
                <a:solidFill>
                  <a:srgbClr val="555555"/>
                </a:solidFill>
              </a:defRPr>
            </a:pPr>
            <a:r>
              <a:t>游客可理解</a:t>
            </a:r>
          </a:p>
          <a:p>
            <a:pPr>
              <a:defRPr sz="1200">
                <a:solidFill>
                  <a:srgbClr val="555555"/>
                </a:solidFill>
              </a:defRPr>
            </a:pPr>
            <a:r>
              <a:t>降低文化认知门槛</a:t>
            </a:r>
          </a:p>
          <a:p>
            <a:pPr>
              <a:defRPr sz="1200">
                <a:solidFill>
                  <a:srgbClr val="555555"/>
                </a:solidFill>
              </a:defRPr>
            </a:pPr>
            <a:r>
              <a:t>技术适度</a:t>
            </a:r>
          </a:p>
          <a:p>
            <a:pPr>
              <a:defRPr sz="1200">
                <a:solidFill>
                  <a:srgbClr val="555555"/>
                </a:solidFill>
              </a:defRPr>
            </a:pPr>
            <a:r>
              <a:t>反对将体验变为奇观消费</a:t>
            </a:r>
          </a:p>
          <a:p>
            <a:pPr>
              <a:defRPr sz="1200">
                <a:solidFill>
                  <a:srgbClr val="555555"/>
                </a:solidFill>
              </a:defRPr>
            </a:pPr>
            <a:r>
              <a:t>社区可承受</a:t>
            </a:r>
          </a:p>
          <a:p>
            <a:pPr>
              <a:defRPr sz="1200">
                <a:solidFill>
                  <a:srgbClr val="555555"/>
                </a:solidFill>
              </a:defRPr>
            </a:pPr>
            <a:r>
              <a:t>不影响社区正常生活</a:t>
            </a:r>
          </a:p>
          <a:p>
            <a:pPr>
              <a:defRPr sz="1200">
                <a:solidFill>
                  <a:srgbClr val="555555"/>
                </a:solidFill>
              </a:defRPr>
            </a:pPr>
            <a:r>
              <a:t>安全可控</a:t>
            </a:r>
          </a:p>
          <a:p>
            <a:pPr>
              <a:defRPr sz="1200">
                <a:solidFill>
                  <a:srgbClr val="555555"/>
                </a:solidFill>
              </a:defRPr>
            </a:pPr>
            <a:r>
              <a:t>设施安全+数据安全</a:t>
            </a:r>
          </a:p>
          <a:p>
            <a:pPr>
              <a:defRPr sz="1200">
                <a:solidFill>
                  <a:srgbClr val="555555"/>
                </a:solidFill>
              </a:defRPr>
            </a:pPr>
            <a:r>
              <a:t>运营可持续</a:t>
            </a:r>
          </a:p>
          <a:p>
            <a:pPr>
              <a:defRPr sz="1200">
                <a:solidFill>
                  <a:srgbClr val="555555"/>
                </a:solidFill>
              </a:defRPr>
            </a:pPr>
            <a:r>
              <a:t>长期维护和更新机制</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沉浸体验的边界：技术必须服务文化理解</a:t>
            </a:r>
          </a:p>
          <a:p>
            <a:pPr>
              <a:defRPr sz="1200">
                <a:solidFill>
                  <a:srgbClr val="555555"/>
                </a:solidFill>
              </a:defRPr>
            </a:pPr>
            <a:r>
              <a:t>⚠ 警惕文化奇观消费</a:t>
            </a:r>
          </a:p>
          <a:p>
            <a:pPr>
              <a:defRPr sz="1200">
                <a:solidFill>
                  <a:srgbClr val="555555"/>
                </a:solidFill>
              </a:defRPr>
            </a:pPr>
            <a:r>
              <a:t>沉浸体验不能把民族文化变成奇观消费——技术应增强理解，而不是遮蔽真实生活和文化主体。夜游项目需注意噪声、人流、商业和社区生活影响，避免将民族村寨变成没有真实生活的"主题乐园"。</a:t>
            </a:r>
          </a:p>
          <a:p>
            <a:pPr>
              <a:defRPr sz="1200">
                <a:solidFill>
                  <a:srgbClr val="555555"/>
                </a:solidFill>
              </a:defRPr>
            </a:pPr>
            <a:r>
              <a:t>场景运营七要素</a:t>
            </a:r>
          </a:p>
          <a:p>
            <a:pPr>
              <a:defRPr sz="1200">
                <a:solidFill>
                  <a:srgbClr val="555555"/>
                </a:solidFill>
              </a:defRPr>
            </a:pPr>
            <a:r>
              <a:t>① 预约分流</a:t>
            </a:r>
          </a:p>
          <a:p>
            <a:pPr>
              <a:defRPr sz="1200">
                <a:solidFill>
                  <a:srgbClr val="555555"/>
                </a:solidFill>
              </a:defRPr>
            </a:pPr>
            <a:r>
              <a:t>② 设备维护</a:t>
            </a:r>
          </a:p>
          <a:p>
            <a:pPr>
              <a:defRPr sz="1200">
                <a:solidFill>
                  <a:srgbClr val="555555"/>
                </a:solidFill>
              </a:defRPr>
            </a:pPr>
            <a:r>
              <a:t>③ 讲解服务</a:t>
            </a:r>
          </a:p>
          <a:p>
            <a:pPr>
              <a:defRPr sz="1200">
                <a:solidFill>
                  <a:srgbClr val="555555"/>
                </a:solidFill>
              </a:defRPr>
            </a:pPr>
            <a:r>
              <a:t>④ 安全巡查</a:t>
            </a:r>
          </a:p>
          <a:p>
            <a:pPr>
              <a:defRPr sz="1200">
                <a:solidFill>
                  <a:srgbClr val="555555"/>
                </a:solidFill>
              </a:defRPr>
            </a:pPr>
            <a:r>
              <a:t>⑤ 游客反馈</a:t>
            </a:r>
          </a:p>
          <a:p>
            <a:pPr>
              <a:defRPr sz="1200">
                <a:solidFill>
                  <a:srgbClr val="555555"/>
                </a:solidFill>
              </a:defRPr>
            </a:pPr>
            <a:r>
              <a:t>⑥ 内容更新</a:t>
            </a:r>
          </a:p>
          <a:p>
            <a:pPr>
              <a:defRPr sz="1200">
                <a:solidFill>
                  <a:srgbClr val="555555"/>
                </a:solidFill>
              </a:defRPr>
            </a:pPr>
            <a:r>
              <a:t>⑦ 社区协调</a:t>
            </a:r>
          </a:p>
          <a:p>
            <a:pPr>
              <a:defRPr sz="1200">
                <a:solidFill>
                  <a:srgbClr val="555555"/>
                </a:solidFill>
              </a:defRPr>
            </a:pPr>
            <a:r>
              <a:t>章节项目实战</a:t>
            </a:r>
          </a:p>
          <a:p>
            <a:pPr>
              <a:defRPr sz="1200">
                <a:solidFill>
                  <a:srgbClr val="555555"/>
                </a:solidFill>
              </a:defRPr>
            </a:pPr>
            <a:r>
              <a:t>设计"屯堡文化数字村寨体验路线"</a:t>
            </a:r>
          </a:p>
          <a:p>
            <a:pPr>
              <a:defRPr sz="1200">
                <a:solidFill>
                  <a:srgbClr val="555555"/>
                </a:solidFill>
              </a:defRPr>
            </a:pPr>
            <a:r>
              <a:t>• 选择至少5个体验节点</a:t>
            </a:r>
          </a:p>
          <a:p>
            <a:pPr>
              <a:defRPr sz="1200">
                <a:solidFill>
                  <a:srgbClr val="555555"/>
                </a:solidFill>
              </a:defRPr>
            </a:pPr>
            <a:r>
              <a:t>• 每个节点配置数字技术方案</a:t>
            </a:r>
          </a:p>
          <a:p>
            <a:pPr>
              <a:defRPr sz="1200">
                <a:solidFill>
                  <a:srgbClr val="555555"/>
                </a:solidFill>
              </a:defRPr>
            </a:pPr>
            <a:r>
              <a:t>• 设计路线叙事主线和节奏</a:t>
            </a:r>
          </a:p>
          <a:p>
            <a:pPr>
              <a:defRPr sz="1200">
                <a:solidFill>
                  <a:srgbClr val="555555"/>
                </a:solidFill>
              </a:defRPr>
            </a:pPr>
            <a:r>
              <a:t>• 说明社区参与和收益分配</a:t>
            </a:r>
          </a:p>
          <a:p>
            <a:pPr>
              <a:defRPr sz="1200">
                <a:solidFill>
                  <a:srgbClr val="555555"/>
                </a:solidFill>
              </a:defRPr>
            </a:pPr>
            <a:r>
              <a:t>• 制定安全与风险预案</a:t>
            </a:r>
          </a:p>
          <a:p>
            <a:pPr>
              <a:defRPr sz="1200">
                <a:solidFill>
                  <a:srgbClr val="555555"/>
                </a:solidFill>
              </a:defRPr>
            </a:pPr>
            <a:r>
              <a:t>关键认知</a:t>
            </a:r>
          </a:p>
          <a:p>
            <a:pPr>
              <a:defRPr sz="1200">
                <a:solidFill>
                  <a:srgbClr val="555555"/>
                </a:solidFill>
              </a:defRPr>
            </a:pPr>
            <a:r>
              <a:t>智慧场景的最终价值在于将民族文化空间转化为一个良性的体验系统：让游客理解文化，让社区获得收益，让文化得到保护和传承。</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07</a:t>
            </a:r>
          </a:p>
          <a:p>
            <a:pPr>
              <a:defRPr sz="1200">
                <a:solidFill>
                  <a:srgbClr val="555555"/>
                </a:solidFill>
              </a:defRPr>
            </a:pPr>
            <a:r>
              <a:t>第三篇 · 数字传播</a:t>
            </a:r>
          </a:p>
          <a:p>
            <a:pPr>
              <a:defRPr sz="1200">
                <a:solidFill>
                  <a:srgbClr val="555555"/>
                </a:solidFill>
              </a:defRPr>
            </a:pPr>
            <a:r>
              <a:t>数字营销与传播</a:t>
            </a:r>
          </a:p>
          <a:p>
            <a:pPr>
              <a:defRPr sz="1200">
                <a:solidFill>
                  <a:srgbClr val="555555"/>
                </a:solidFill>
              </a:defRPr>
            </a:pPr>
            <a:r>
              <a:t>内容矩阵 · 平台策略 · 舆情风险管理</a:t>
            </a:r>
          </a:p>
          <a:p>
            <a:pPr>
              <a:defRPr sz="1200">
                <a:solidFill>
                  <a:srgbClr val="555555"/>
                </a:solidFill>
              </a:defRPr>
            </a:pPr>
            <a:r>
              <a:t>案例导入：短视频如何呈现民族文化</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四维内容矩阵：民族文化旅游传播策略</a:t>
            </a:r>
          </a:p>
          <a:p>
            <a:pPr>
              <a:defRPr sz="1200">
                <a:solidFill>
                  <a:srgbClr val="555555"/>
                </a:solidFill>
              </a:defRPr>
            </a:pPr>
            <a:r>
              <a:t>内容类型</a:t>
            </a:r>
          </a:p>
          <a:p>
            <a:pPr>
              <a:defRPr sz="1200">
                <a:solidFill>
                  <a:srgbClr val="555555"/>
                </a:solidFill>
              </a:defRPr>
            </a:pPr>
            <a:r>
              <a:t>主题方向</a:t>
            </a:r>
          </a:p>
          <a:p>
            <a:pPr>
              <a:defRPr sz="1200">
                <a:solidFill>
                  <a:srgbClr val="555555"/>
                </a:solidFill>
              </a:defRPr>
            </a:pPr>
            <a:r>
              <a:t>核心目标</a:t>
            </a:r>
          </a:p>
          <a:p>
            <a:pPr>
              <a:defRPr sz="1200">
                <a:solidFill>
                  <a:srgbClr val="555555"/>
                </a:solidFill>
              </a:defRPr>
            </a:pPr>
            <a:r>
              <a:t>关键指标</a:t>
            </a:r>
          </a:p>
          <a:p>
            <a:pPr>
              <a:defRPr sz="1200">
                <a:solidFill>
                  <a:srgbClr val="555555"/>
                </a:solidFill>
              </a:defRPr>
            </a:pPr>
            <a:r>
              <a:t>文化科普</a:t>
            </a:r>
          </a:p>
          <a:p>
            <a:pPr>
              <a:defRPr sz="1200">
                <a:solidFill>
                  <a:srgbClr val="555555"/>
                </a:solidFill>
              </a:defRPr>
            </a:pPr>
            <a:r>
              <a:t>历史、习俗、技艺</a:t>
            </a:r>
          </a:p>
          <a:p>
            <a:pPr>
              <a:defRPr sz="1200">
                <a:solidFill>
                  <a:srgbClr val="555555"/>
                </a:solidFill>
              </a:defRPr>
            </a:pPr>
            <a:r>
              <a:t>建立理解</a:t>
            </a:r>
          </a:p>
          <a:p>
            <a:pPr>
              <a:defRPr sz="1200">
                <a:solidFill>
                  <a:srgbClr val="555555"/>
                </a:solidFill>
              </a:defRPr>
            </a:pPr>
            <a:r>
              <a:t>完播、收藏</a:t>
            </a:r>
          </a:p>
          <a:p>
            <a:pPr>
              <a:defRPr sz="1200">
                <a:solidFill>
                  <a:srgbClr val="555555"/>
                </a:solidFill>
              </a:defRPr>
            </a:pPr>
            <a:r>
              <a:t>人物故事</a:t>
            </a:r>
          </a:p>
          <a:p>
            <a:pPr>
              <a:defRPr sz="1200">
                <a:solidFill>
                  <a:srgbClr val="555555"/>
                </a:solidFill>
              </a:defRPr>
            </a:pPr>
            <a:r>
              <a:t>传承人、社区</a:t>
            </a:r>
          </a:p>
          <a:p>
            <a:pPr>
              <a:defRPr sz="1200">
                <a:solidFill>
                  <a:srgbClr val="555555"/>
                </a:solidFill>
              </a:defRPr>
            </a:pPr>
            <a:r>
              <a:t>建立情感</a:t>
            </a:r>
          </a:p>
          <a:p>
            <a:pPr>
              <a:defRPr sz="1200">
                <a:solidFill>
                  <a:srgbClr val="555555"/>
                </a:solidFill>
              </a:defRPr>
            </a:pPr>
            <a:r>
              <a:t>评论、转发</a:t>
            </a:r>
          </a:p>
          <a:p>
            <a:pPr>
              <a:defRPr sz="1200">
                <a:solidFill>
                  <a:srgbClr val="555555"/>
                </a:solidFill>
              </a:defRPr>
            </a:pPr>
            <a:r>
              <a:t>体验攻略</a:t>
            </a:r>
          </a:p>
          <a:p>
            <a:pPr>
              <a:defRPr sz="1200">
                <a:solidFill>
                  <a:srgbClr val="555555"/>
                </a:solidFill>
              </a:defRPr>
            </a:pPr>
            <a:r>
              <a:t>路线、课程、节庆</a:t>
            </a:r>
          </a:p>
          <a:p>
            <a:pPr>
              <a:defRPr sz="1200">
                <a:solidFill>
                  <a:srgbClr val="555555"/>
                </a:solidFill>
              </a:defRPr>
            </a:pPr>
            <a:r>
              <a:t>促进转化</a:t>
            </a:r>
          </a:p>
          <a:p>
            <a:pPr>
              <a:defRPr sz="1200">
                <a:solidFill>
                  <a:srgbClr val="555555"/>
                </a:solidFill>
              </a:defRPr>
            </a:pPr>
            <a:r>
              <a:t>点击、订单</a:t>
            </a:r>
          </a:p>
          <a:p>
            <a:pPr>
              <a:defRPr sz="1200">
                <a:solidFill>
                  <a:srgbClr val="555555"/>
                </a:solidFill>
              </a:defRPr>
            </a:pPr>
            <a:r>
              <a:t>文创直播</a:t>
            </a:r>
          </a:p>
          <a:p>
            <a:pPr>
              <a:defRPr sz="1200">
                <a:solidFill>
                  <a:srgbClr val="555555"/>
                </a:solidFill>
              </a:defRPr>
            </a:pPr>
            <a:r>
              <a:t>工艺、产品、设计</a:t>
            </a:r>
          </a:p>
          <a:p>
            <a:pPr>
              <a:defRPr sz="1200">
                <a:solidFill>
                  <a:srgbClr val="555555"/>
                </a:solidFill>
              </a:defRPr>
            </a:pPr>
            <a:r>
              <a:t>消费转化</a:t>
            </a:r>
          </a:p>
          <a:p>
            <a:pPr>
              <a:defRPr sz="1200">
                <a:solidFill>
                  <a:srgbClr val="555555"/>
                </a:solidFill>
              </a:defRPr>
            </a:pPr>
            <a:r>
              <a:t>成交、复购</a:t>
            </a:r>
          </a:p>
          <a:p>
            <a:pPr>
              <a:defRPr sz="1200">
                <a:solidFill>
                  <a:srgbClr val="555555"/>
                </a:solidFill>
              </a:defRPr>
            </a:pPr>
            <a:r>
              <a:t>短视频</a:t>
            </a:r>
          </a:p>
          <a:p>
            <a:pPr>
              <a:defRPr sz="1200">
                <a:solidFill>
                  <a:srgbClr val="555555"/>
                </a:solidFill>
              </a:defRPr>
            </a:pPr>
            <a:r>
              <a:t>视觉+故事</a:t>
            </a:r>
          </a:p>
          <a:p>
            <a:pPr>
              <a:defRPr sz="1200">
                <a:solidFill>
                  <a:srgbClr val="555555"/>
                </a:solidFill>
              </a:defRPr>
            </a:pPr>
            <a:r>
              <a:t>小红书</a:t>
            </a:r>
          </a:p>
          <a:p>
            <a:pPr>
              <a:defRPr sz="1200">
                <a:solidFill>
                  <a:srgbClr val="555555"/>
                </a:solidFill>
              </a:defRPr>
            </a:pPr>
            <a:r>
              <a:t>攻略+种草</a:t>
            </a:r>
          </a:p>
          <a:p>
            <a:pPr>
              <a:defRPr sz="1200">
                <a:solidFill>
                  <a:srgbClr val="555555"/>
                </a:solidFill>
              </a:defRPr>
            </a:pPr>
            <a:r>
              <a:t>公众号</a:t>
            </a:r>
          </a:p>
          <a:p>
            <a:pPr>
              <a:defRPr sz="1200">
                <a:solidFill>
                  <a:srgbClr val="555555"/>
                </a:solidFill>
              </a:defRPr>
            </a:pPr>
            <a:r>
              <a:t>深度+解释</a:t>
            </a:r>
          </a:p>
          <a:p>
            <a:pPr>
              <a:defRPr sz="1200">
                <a:solidFill>
                  <a:srgbClr val="555555"/>
                </a:solidFill>
              </a:defRPr>
            </a:pPr>
            <a:r>
              <a:t>直播</a:t>
            </a:r>
          </a:p>
          <a:p>
            <a:pPr>
              <a:defRPr sz="1200">
                <a:solidFill>
                  <a:srgbClr val="555555"/>
                </a:solidFill>
              </a:defRPr>
            </a:pPr>
            <a:r>
              <a:t>互动+销售</a:t>
            </a:r>
          </a:p>
          <a:p>
            <a:pPr>
              <a:defRPr sz="1200">
                <a:solidFill>
                  <a:srgbClr val="555555"/>
                </a:solidFill>
              </a:defRPr>
            </a:pPr>
            <a:r>
              <a:t>小程序</a:t>
            </a:r>
          </a:p>
          <a:p>
            <a:pPr>
              <a:defRPr sz="1200">
                <a:solidFill>
                  <a:srgbClr val="555555"/>
                </a:solidFill>
              </a:defRPr>
            </a:pPr>
            <a:r>
              <a:t>预约+会员</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舆情管理与风险防控——传播前的审核机制</a:t>
            </a:r>
          </a:p>
          <a:p>
            <a:pPr>
              <a:defRPr sz="1200">
                <a:solidFill>
                  <a:srgbClr val="555555"/>
                </a:solidFill>
              </a:defRPr>
            </a:pPr>
            <a:r>
              <a:t>六大传播风险</a:t>
            </a:r>
          </a:p>
          <a:p>
            <a:pPr>
              <a:defRPr sz="1200">
                <a:solidFill>
                  <a:srgbClr val="555555"/>
                </a:solidFill>
              </a:defRPr>
            </a:pPr>
            <a:r>
              <a:t>文化误读</a:t>
            </a:r>
          </a:p>
          <a:p>
            <a:pPr>
              <a:defRPr sz="1200">
                <a:solidFill>
                  <a:srgbClr val="555555"/>
                </a:solidFill>
              </a:defRPr>
            </a:pPr>
            <a:r>
              <a:t>将复杂文化简化为刻板标签</a:t>
            </a:r>
          </a:p>
          <a:p>
            <a:pPr>
              <a:defRPr sz="1200">
                <a:solidFill>
                  <a:srgbClr val="555555"/>
                </a:solidFill>
              </a:defRPr>
            </a:pPr>
            <a:r>
              <a:t>过度摆拍</a:t>
            </a:r>
          </a:p>
          <a:p>
            <a:pPr>
              <a:defRPr sz="1200">
                <a:solidFill>
                  <a:srgbClr val="555555"/>
                </a:solidFill>
              </a:defRPr>
            </a:pPr>
            <a:r>
              <a:t>为了画面美感牺牲真实性</a:t>
            </a:r>
          </a:p>
          <a:p>
            <a:pPr>
              <a:defRPr sz="1200">
                <a:solidFill>
                  <a:srgbClr val="555555"/>
                </a:solidFill>
              </a:defRPr>
            </a:pPr>
            <a:r>
              <a:t>虚假宣传</a:t>
            </a:r>
          </a:p>
          <a:p>
            <a:pPr>
              <a:defRPr sz="1200">
                <a:solidFill>
                  <a:srgbClr val="555555"/>
                </a:solidFill>
              </a:defRPr>
            </a:pPr>
            <a:r>
              <a:t>夸大体验效果误导消费者</a:t>
            </a:r>
          </a:p>
          <a:p>
            <a:pPr>
              <a:defRPr sz="1200">
                <a:solidFill>
                  <a:srgbClr val="555555"/>
                </a:solidFill>
              </a:defRPr>
            </a:pPr>
            <a:r>
              <a:t>版权纠纷</a:t>
            </a:r>
          </a:p>
          <a:p>
            <a:pPr>
              <a:defRPr sz="1200">
                <a:solidFill>
                  <a:srgbClr val="555555"/>
                </a:solidFill>
              </a:defRPr>
            </a:pPr>
            <a:r>
              <a:t>未经授权使用文化素材</a:t>
            </a:r>
          </a:p>
          <a:p>
            <a:pPr>
              <a:defRPr sz="1200">
                <a:solidFill>
                  <a:srgbClr val="555555"/>
                </a:solidFill>
              </a:defRPr>
            </a:pPr>
            <a:r>
              <a:t>社区反感</a:t>
            </a:r>
          </a:p>
          <a:p>
            <a:pPr>
              <a:defRPr sz="1200">
                <a:solidFill>
                  <a:srgbClr val="555555"/>
                </a:solidFill>
              </a:defRPr>
            </a:pPr>
            <a:r>
              <a:t>传播内容冒犯社区成员</a:t>
            </a:r>
          </a:p>
          <a:p>
            <a:pPr>
              <a:defRPr sz="1200">
                <a:solidFill>
                  <a:srgbClr val="555555"/>
                </a:solidFill>
              </a:defRPr>
            </a:pPr>
            <a:r>
              <a:t>传播前审核机制</a:t>
            </a:r>
          </a:p>
          <a:p>
            <a:pPr>
              <a:defRPr sz="1200">
                <a:solidFill>
                  <a:srgbClr val="555555"/>
                </a:solidFill>
              </a:defRPr>
            </a:pPr>
            <a:r>
              <a:t>数字传播要讲好民族文化故事，不能以低俗化、猎奇化和标签化换取流量。一条负责任的民族文化短视频应同时具备吸引力、事实、背景和尊重。传播前应建立包括文化顾问审核、社区确认、法务审查在内的三级机制。</a:t>
            </a:r>
          </a:p>
          <a:p>
            <a:pPr>
              <a:defRPr sz="1200">
                <a:solidFill>
                  <a:srgbClr val="555555"/>
                </a:solidFill>
              </a:defRPr>
            </a:pPr>
            <a:r>
              <a:t>章节项目实战</a:t>
            </a:r>
          </a:p>
          <a:p>
            <a:pPr>
              <a:defRPr sz="1200">
                <a:solidFill>
                  <a:srgbClr val="555555"/>
                </a:solidFill>
              </a:defRPr>
            </a:pPr>
            <a:r>
              <a:t>为安顺屯堡文化设计一个月的新媒体传播计划，包含内容矩阵、平台策略、KPI指标和风险预案。</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08</a:t>
            </a:r>
          </a:p>
          <a:p>
            <a:pPr>
              <a:defRPr sz="1200">
                <a:solidFill>
                  <a:srgbClr val="555555"/>
                </a:solidFill>
              </a:defRPr>
            </a:pPr>
            <a:r>
              <a:t>第三篇 · 数字传播</a:t>
            </a:r>
          </a:p>
          <a:p>
            <a:pPr>
              <a:defRPr sz="1200">
                <a:solidFill>
                  <a:srgbClr val="555555"/>
                </a:solidFill>
              </a:defRPr>
            </a:pPr>
            <a:r>
              <a:t>社区参与与</a:t>
            </a:r>
          </a:p>
          <a:p>
            <a:pPr>
              <a:defRPr sz="1200">
                <a:solidFill>
                  <a:srgbClr val="555555"/>
                </a:solidFill>
              </a:defRPr>
            </a:pPr>
            <a:r>
              <a:t>共益机制</a:t>
            </a:r>
          </a:p>
          <a:p>
            <a:pPr>
              <a:defRPr sz="1200">
                <a:solidFill>
                  <a:srgbClr val="555555"/>
                </a:solidFill>
              </a:defRPr>
            </a:pPr>
            <a:r>
              <a:t>利益共享 · 数字赋能 · 文化主体地位</a:t>
            </a:r>
          </a:p>
          <a:p>
            <a:pPr>
              <a:defRPr sz="1200">
                <a:solidFill>
                  <a:srgbClr val="555555"/>
                </a:solidFill>
              </a:defRPr>
            </a:pPr>
            <a:r>
              <a:t>案例导入：村寨旅游开发中的社区角色</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社区参与：从"被观看的背景"到"开发的主体"</a:t>
            </a:r>
          </a:p>
          <a:p>
            <a:pPr>
              <a:defRPr sz="1200">
                <a:solidFill>
                  <a:srgbClr val="555555"/>
                </a:solidFill>
              </a:defRPr>
            </a:pPr>
            <a:r>
              <a:t>两种模式对比</a:t>
            </a:r>
          </a:p>
          <a:p>
            <a:pPr>
              <a:defRPr sz="1200">
                <a:solidFill>
                  <a:srgbClr val="555555"/>
                </a:solidFill>
              </a:defRPr>
            </a:pPr>
            <a:r>
              <a:t>❌ 外部主导模式</a:t>
            </a:r>
          </a:p>
          <a:p>
            <a:pPr>
              <a:defRPr sz="1200">
                <a:solidFill>
                  <a:srgbClr val="555555"/>
                </a:solidFill>
              </a:defRPr>
            </a:pPr>
            <a:r>
              <a:t>社区只承担表演和接待，外部企业掌握平台、内容和收益，容易造成利益不均和文化失语</a:t>
            </a:r>
          </a:p>
          <a:p>
            <a:pPr>
              <a:defRPr sz="1200">
                <a:solidFill>
                  <a:srgbClr val="555555"/>
                </a:solidFill>
              </a:defRPr>
            </a:pPr>
            <a:r>
              <a:t>✅ 社区主体模式</a:t>
            </a:r>
          </a:p>
          <a:p>
            <a:pPr>
              <a:defRPr sz="1200">
                <a:solidFill>
                  <a:srgbClr val="555555"/>
                </a:solidFill>
              </a:defRPr>
            </a:pPr>
            <a:r>
              <a:t>社区成为民族文化旅游开发的参与者、表达者和受益者，数字化开发帮助社区提升表达和运营能力</a:t>
            </a:r>
          </a:p>
          <a:p>
            <a:pPr>
              <a:defRPr sz="1200">
                <a:solidFill>
                  <a:srgbClr val="555555"/>
                </a:solidFill>
              </a:defRPr>
            </a:pPr>
            <a:r>
              <a:t>全流程参与机制</a:t>
            </a:r>
          </a:p>
          <a:p>
            <a:pPr>
              <a:defRPr sz="1200">
                <a:solidFill>
                  <a:srgbClr val="555555"/>
                </a:solidFill>
              </a:defRPr>
            </a:pPr>
            <a:r>
              <a:t>①</a:t>
            </a:r>
          </a:p>
          <a:p>
            <a:pPr>
              <a:defRPr sz="1200">
                <a:solidFill>
                  <a:srgbClr val="555555"/>
                </a:solidFill>
              </a:defRPr>
            </a:pPr>
            <a:r>
              <a:t>资源识别：社区参与资源普查</a:t>
            </a:r>
          </a:p>
          <a:p>
            <a:pPr>
              <a:defRPr sz="1200">
                <a:solidFill>
                  <a:srgbClr val="555555"/>
                </a:solidFill>
              </a:defRPr>
            </a:pPr>
            <a:r>
              <a:t>②</a:t>
            </a:r>
          </a:p>
          <a:p>
            <a:pPr>
              <a:defRPr sz="1200">
                <a:solidFill>
                  <a:srgbClr val="555555"/>
                </a:solidFill>
              </a:defRPr>
            </a:pPr>
            <a:r>
              <a:t>采集授权：获取社区知情同意</a:t>
            </a:r>
          </a:p>
          <a:p>
            <a:pPr>
              <a:defRPr sz="1200">
                <a:solidFill>
                  <a:srgbClr val="555555"/>
                </a:solidFill>
              </a:defRPr>
            </a:pPr>
            <a:r>
              <a:t>③</a:t>
            </a:r>
          </a:p>
          <a:p>
            <a:pPr>
              <a:defRPr sz="1200">
                <a:solidFill>
                  <a:srgbClr val="555555"/>
                </a:solidFill>
              </a:defRPr>
            </a:pPr>
            <a:r>
              <a:t>内容审核：社区拥有否决权</a:t>
            </a:r>
          </a:p>
          <a:p>
            <a:pPr>
              <a:defRPr sz="1200">
                <a:solidFill>
                  <a:srgbClr val="555555"/>
                </a:solidFill>
              </a:defRPr>
            </a:pPr>
            <a:r>
              <a:t>④</a:t>
            </a:r>
          </a:p>
          <a:p>
            <a:pPr>
              <a:defRPr sz="1200">
                <a:solidFill>
                  <a:srgbClr val="555555"/>
                </a:solidFill>
              </a:defRPr>
            </a:pPr>
            <a:r>
              <a:t>产品设计：社区参与创意决策</a:t>
            </a:r>
          </a:p>
          <a:p>
            <a:pPr>
              <a:defRPr sz="1200">
                <a:solidFill>
                  <a:srgbClr val="555555"/>
                </a:solidFill>
              </a:defRPr>
            </a:pPr>
            <a:r>
              <a:t>⑤</a:t>
            </a:r>
          </a:p>
          <a:p>
            <a:pPr>
              <a:defRPr sz="1200">
                <a:solidFill>
                  <a:srgbClr val="555555"/>
                </a:solidFill>
              </a:defRPr>
            </a:pPr>
            <a:r>
              <a:t>服务提供：优先雇佣本地居民</a:t>
            </a:r>
          </a:p>
          <a:p>
            <a:pPr>
              <a:defRPr sz="1200">
                <a:solidFill>
                  <a:srgbClr val="555555"/>
                </a:solidFill>
              </a:defRPr>
            </a:pPr>
            <a:r>
              <a:t>⑥</a:t>
            </a:r>
          </a:p>
          <a:p>
            <a:pPr>
              <a:defRPr sz="1200">
                <a:solidFill>
                  <a:srgbClr val="555555"/>
                </a:solidFill>
              </a:defRPr>
            </a:pPr>
            <a:r>
              <a:t>收益分配：建立共益基金</a:t>
            </a:r>
          </a:p>
          <a:p>
            <a:pPr>
              <a:defRPr sz="1200">
                <a:solidFill>
                  <a:srgbClr val="555555"/>
                </a:solidFill>
              </a:defRPr>
            </a:pPr>
            <a:r>
              <a:t>⑦</a:t>
            </a:r>
          </a:p>
          <a:p>
            <a:pPr>
              <a:defRPr sz="1200">
                <a:solidFill>
                  <a:srgbClr val="555555"/>
                </a:solidFill>
              </a:defRPr>
            </a:pPr>
            <a:r>
              <a:t>效果评价：社区参与评估</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共益机制与数字能力建设</a:t>
            </a:r>
          </a:p>
          <a:p>
            <a:pPr>
              <a:defRPr sz="1200">
                <a:solidFill>
                  <a:srgbClr val="555555"/>
                </a:solidFill>
              </a:defRPr>
            </a:pPr>
            <a:r>
              <a:t>共益机制的七大支柱</a:t>
            </a:r>
          </a:p>
          <a:p>
            <a:pPr>
              <a:defRPr sz="1200">
                <a:solidFill>
                  <a:srgbClr val="555555"/>
                </a:solidFill>
              </a:defRPr>
            </a:pPr>
            <a:r>
              <a:t>就业机会</a:t>
            </a:r>
          </a:p>
          <a:p>
            <a:pPr>
              <a:defRPr sz="1200">
                <a:solidFill>
                  <a:srgbClr val="555555"/>
                </a:solidFill>
              </a:defRPr>
            </a:pPr>
            <a:r>
              <a:t>优先雇佣本地居民</a:t>
            </a:r>
          </a:p>
          <a:p>
            <a:pPr>
              <a:defRPr sz="1200">
                <a:solidFill>
                  <a:srgbClr val="555555"/>
                </a:solidFill>
              </a:defRPr>
            </a:pPr>
            <a:r>
              <a:t>利润分红</a:t>
            </a:r>
          </a:p>
          <a:p>
            <a:pPr>
              <a:defRPr sz="1200">
                <a:solidFill>
                  <a:srgbClr val="555555"/>
                </a:solidFill>
              </a:defRPr>
            </a:pPr>
            <a:r>
              <a:t>收益按比例回馈社区</a:t>
            </a:r>
          </a:p>
          <a:p>
            <a:pPr>
              <a:defRPr sz="1200">
                <a:solidFill>
                  <a:srgbClr val="555555"/>
                </a:solidFill>
              </a:defRPr>
            </a:pPr>
            <a:r>
              <a:t>技能培训</a:t>
            </a:r>
          </a:p>
          <a:p>
            <a:pPr>
              <a:defRPr sz="1200">
                <a:solidFill>
                  <a:srgbClr val="555555"/>
                </a:solidFill>
              </a:defRPr>
            </a:pPr>
            <a:r>
              <a:t>数字+旅游复合技能</a:t>
            </a:r>
          </a:p>
          <a:p>
            <a:pPr>
              <a:defRPr sz="1200">
                <a:solidFill>
                  <a:srgbClr val="555555"/>
                </a:solidFill>
              </a:defRPr>
            </a:pPr>
            <a:r>
              <a:t>文创合作</a:t>
            </a:r>
          </a:p>
          <a:p>
            <a:pPr>
              <a:defRPr sz="1200">
                <a:solidFill>
                  <a:srgbClr val="555555"/>
                </a:solidFill>
              </a:defRPr>
            </a:pPr>
            <a:r>
              <a:t>社区参与文创开发</a:t>
            </a:r>
          </a:p>
          <a:p>
            <a:pPr>
              <a:defRPr sz="1200">
                <a:solidFill>
                  <a:srgbClr val="555555"/>
                </a:solidFill>
              </a:defRPr>
            </a:pPr>
            <a:r>
              <a:t>传承人补贴</a:t>
            </a:r>
          </a:p>
          <a:p>
            <a:pPr>
              <a:defRPr sz="1200">
                <a:solidFill>
                  <a:srgbClr val="555555"/>
                </a:solidFill>
              </a:defRPr>
            </a:pPr>
            <a:r>
              <a:t>为传承人提供支持</a:t>
            </a:r>
          </a:p>
          <a:p>
            <a:pPr>
              <a:defRPr sz="1200">
                <a:solidFill>
                  <a:srgbClr val="555555"/>
                </a:solidFill>
              </a:defRPr>
            </a:pPr>
            <a:r>
              <a:t>公共基金</a:t>
            </a:r>
          </a:p>
          <a:p>
            <a:pPr>
              <a:defRPr sz="1200">
                <a:solidFill>
                  <a:srgbClr val="555555"/>
                </a:solidFill>
              </a:defRPr>
            </a:pPr>
            <a:r>
              <a:t>改善社区基础设施</a:t>
            </a:r>
          </a:p>
          <a:p>
            <a:pPr>
              <a:defRPr sz="1200">
                <a:solidFill>
                  <a:srgbClr val="555555"/>
                </a:solidFill>
              </a:defRPr>
            </a:pPr>
            <a:r>
              <a:t>社区数字赋能培训内容</a:t>
            </a:r>
          </a:p>
          <a:p>
            <a:pPr>
              <a:defRPr sz="1200">
                <a:solidFill>
                  <a:srgbClr val="555555"/>
                </a:solidFill>
              </a:defRPr>
            </a:pPr>
            <a:r>
              <a:t>短视频拍摄与剪辑</a:t>
            </a:r>
          </a:p>
          <a:p>
            <a:pPr>
              <a:defRPr sz="1200">
                <a:solidFill>
                  <a:srgbClr val="555555"/>
                </a:solidFill>
              </a:defRPr>
            </a:pPr>
            <a:r>
              <a:t>直播销售与互动</a:t>
            </a:r>
          </a:p>
          <a:p>
            <a:pPr>
              <a:defRPr sz="1200">
                <a:solidFill>
                  <a:srgbClr val="555555"/>
                </a:solidFill>
              </a:defRPr>
            </a:pPr>
            <a:r>
              <a:t>游客服务与接待</a:t>
            </a:r>
          </a:p>
          <a:p>
            <a:pPr>
              <a:defRPr sz="1200">
                <a:solidFill>
                  <a:srgbClr val="555555"/>
                </a:solidFill>
              </a:defRPr>
            </a:pPr>
            <a:r>
              <a:t>数据记录与管理</a:t>
            </a:r>
          </a:p>
          <a:p>
            <a:pPr>
              <a:defRPr sz="1200">
                <a:solidFill>
                  <a:srgbClr val="555555"/>
                </a:solidFill>
              </a:defRPr>
            </a:pPr>
            <a:r>
              <a:t>产品运营与销售</a:t>
            </a:r>
          </a:p>
          <a:p>
            <a:pPr>
              <a:defRPr sz="1200">
                <a:solidFill>
                  <a:srgbClr val="555555"/>
                </a:solidFill>
              </a:defRPr>
            </a:pPr>
            <a:r>
              <a:t>版权意识与保护</a:t>
            </a:r>
          </a:p>
          <a:p>
            <a:pPr>
              <a:defRPr sz="1200">
                <a:solidFill>
                  <a:srgbClr val="555555"/>
                </a:solidFill>
              </a:defRPr>
            </a:pPr>
            <a:r>
              <a:t>核心主张：</a:t>
            </a:r>
          </a:p>
          <a:p>
            <a:pPr>
              <a:defRPr sz="1200">
                <a:solidFill>
                  <a:srgbClr val="555555"/>
                </a:solidFill>
              </a:defRPr>
            </a:pPr>
            <a:r>
              <a:t>没有社区参与，开发就失去根基和可持续性。数字化开发应帮助社区提升表达和运营能力，让社区成为真正的文化主体。</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09</a:t>
            </a:r>
          </a:p>
          <a:p>
            <a:pPr>
              <a:defRPr sz="1200">
                <a:solidFill>
                  <a:srgbClr val="555555"/>
                </a:solidFill>
              </a:defRPr>
            </a:pPr>
            <a:r>
              <a:t>第四篇 · 治理保障</a:t>
            </a:r>
          </a:p>
          <a:p>
            <a:pPr>
              <a:defRPr sz="1200">
                <a:solidFill>
                  <a:srgbClr val="555555"/>
                </a:solidFill>
              </a:defRPr>
            </a:pPr>
            <a:r>
              <a:t>保护监测与</a:t>
            </a:r>
          </a:p>
          <a:p>
            <a:pPr>
              <a:defRPr sz="1200">
                <a:solidFill>
                  <a:srgbClr val="555555"/>
                </a:solidFill>
              </a:defRPr>
            </a:pPr>
            <a:r>
              <a:t>风险治理</a:t>
            </a:r>
          </a:p>
          <a:p>
            <a:pPr>
              <a:defRPr sz="1200">
                <a:solidFill>
                  <a:srgbClr val="555555"/>
                </a:solidFill>
              </a:defRPr>
            </a:pPr>
            <a:r>
              <a:t>动态监测 · 治理闭环 · 承载力管理</a:t>
            </a:r>
          </a:p>
          <a:p>
            <a:pPr>
              <a:defRPr sz="1200">
                <a:solidFill>
                  <a:srgbClr val="555555"/>
                </a:solidFill>
              </a:defRPr>
            </a:pPr>
            <a:r>
              <a:t>案例导入：民族村寨旅游热后的保护压力</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八类风险与六步治理闭环</a:t>
            </a:r>
          </a:p>
          <a:p>
            <a:pPr>
              <a:defRPr sz="1200">
                <a:solidFill>
                  <a:srgbClr val="555555"/>
                </a:solidFill>
              </a:defRPr>
            </a:pPr>
            <a:r>
              <a:t>八大风险类型</a:t>
            </a:r>
          </a:p>
          <a:p>
            <a:pPr>
              <a:defRPr sz="1200">
                <a:solidFill>
                  <a:srgbClr val="555555"/>
                </a:solidFill>
              </a:defRPr>
            </a:pPr>
            <a:r>
              <a:t>资源破坏</a:t>
            </a:r>
          </a:p>
          <a:p>
            <a:pPr>
              <a:defRPr sz="1200">
                <a:solidFill>
                  <a:srgbClr val="555555"/>
                </a:solidFill>
              </a:defRPr>
            </a:pPr>
            <a:r>
              <a:t>过度开发损坏文化资源</a:t>
            </a:r>
          </a:p>
          <a:p>
            <a:pPr>
              <a:defRPr sz="1200">
                <a:solidFill>
                  <a:srgbClr val="555555"/>
                </a:solidFill>
              </a:defRPr>
            </a:pPr>
            <a:r>
              <a:t>文化浅表化</a:t>
            </a:r>
          </a:p>
          <a:p>
            <a:pPr>
              <a:defRPr sz="1200">
                <a:solidFill>
                  <a:srgbClr val="555555"/>
                </a:solidFill>
              </a:defRPr>
            </a:pPr>
            <a:r>
              <a:t>文化沦为表演和消费品</a:t>
            </a:r>
          </a:p>
          <a:p>
            <a:pPr>
              <a:defRPr sz="1200">
                <a:solidFill>
                  <a:srgbClr val="555555"/>
                </a:solidFill>
              </a:defRPr>
            </a:pPr>
            <a:r>
              <a:t>社区冲突</a:t>
            </a:r>
          </a:p>
          <a:p>
            <a:pPr>
              <a:defRPr sz="1200">
                <a:solidFill>
                  <a:srgbClr val="555555"/>
                </a:solidFill>
              </a:defRPr>
            </a:pPr>
            <a:r>
              <a:t>利益分配不均引发矛盾</a:t>
            </a:r>
          </a:p>
          <a:p>
            <a:pPr>
              <a:defRPr sz="1200">
                <a:solidFill>
                  <a:srgbClr val="555555"/>
                </a:solidFill>
              </a:defRPr>
            </a:pPr>
            <a:r>
              <a:t>游客过载</a:t>
            </a:r>
          </a:p>
          <a:p>
            <a:pPr>
              <a:defRPr sz="1200">
                <a:solidFill>
                  <a:srgbClr val="555555"/>
                </a:solidFill>
              </a:defRPr>
            </a:pPr>
            <a:r>
              <a:t>超出环境和社会承载力</a:t>
            </a:r>
          </a:p>
          <a:p>
            <a:pPr>
              <a:defRPr sz="1200">
                <a:solidFill>
                  <a:srgbClr val="555555"/>
                </a:solidFill>
              </a:defRPr>
            </a:pPr>
            <a:r>
              <a:t>价格争议</a:t>
            </a:r>
          </a:p>
          <a:p>
            <a:pPr>
              <a:defRPr sz="1200">
                <a:solidFill>
                  <a:srgbClr val="555555"/>
                </a:solidFill>
              </a:defRPr>
            </a:pPr>
            <a:r>
              <a:t>商业定价引发矛盾</a:t>
            </a:r>
          </a:p>
          <a:p>
            <a:pPr>
              <a:defRPr sz="1200">
                <a:solidFill>
                  <a:srgbClr val="555555"/>
                </a:solidFill>
              </a:defRPr>
            </a:pPr>
            <a:r>
              <a:t>版权纠纷</a:t>
            </a:r>
          </a:p>
          <a:p>
            <a:pPr>
              <a:defRPr sz="1200">
                <a:solidFill>
                  <a:srgbClr val="555555"/>
                </a:solidFill>
              </a:defRPr>
            </a:pPr>
            <a:r>
              <a:t>文化元素的商业化使用</a:t>
            </a:r>
          </a:p>
          <a:p>
            <a:pPr>
              <a:defRPr sz="1200">
                <a:solidFill>
                  <a:srgbClr val="555555"/>
                </a:solidFill>
              </a:defRPr>
            </a:pPr>
            <a:r>
              <a:t>数据泄露</a:t>
            </a:r>
          </a:p>
          <a:p>
            <a:pPr>
              <a:defRPr sz="1200">
                <a:solidFill>
                  <a:srgbClr val="555555"/>
                </a:solidFill>
              </a:defRPr>
            </a:pPr>
            <a:r>
              <a:t>社区和个人信息外泄</a:t>
            </a:r>
          </a:p>
          <a:p>
            <a:pPr>
              <a:defRPr sz="1200">
                <a:solidFill>
                  <a:srgbClr val="555555"/>
                </a:solidFill>
              </a:defRPr>
            </a:pPr>
            <a:r>
              <a:t>舆情危机</a:t>
            </a:r>
          </a:p>
          <a:p>
            <a:pPr>
              <a:defRPr sz="1200">
                <a:solidFill>
                  <a:srgbClr val="555555"/>
                </a:solidFill>
              </a:defRPr>
            </a:pPr>
            <a:r>
              <a:t>传播内容引发负面反响</a:t>
            </a:r>
          </a:p>
          <a:p>
            <a:pPr>
              <a:defRPr sz="1200">
                <a:solidFill>
                  <a:srgbClr val="555555"/>
                </a:solidFill>
              </a:defRPr>
            </a:pPr>
            <a:r>
              <a:t>治理闭环</a:t>
            </a:r>
          </a:p>
          <a:p>
            <a:pPr>
              <a:defRPr sz="1200">
                <a:solidFill>
                  <a:srgbClr val="555555"/>
                </a:solidFill>
              </a:defRPr>
            </a:pPr>
            <a:r>
              <a:t>1</a:t>
            </a:r>
          </a:p>
          <a:p>
            <a:pPr>
              <a:defRPr sz="1200">
                <a:solidFill>
                  <a:srgbClr val="555555"/>
                </a:solidFill>
              </a:defRPr>
            </a:pPr>
            <a:r>
              <a:t>监测</a:t>
            </a:r>
          </a:p>
          <a:p>
            <a:pPr>
              <a:defRPr sz="1200">
                <a:solidFill>
                  <a:srgbClr val="555555"/>
                </a:solidFill>
              </a:defRPr>
            </a:pPr>
            <a:r>
              <a:t>：建立指标体系，持续采集数据</a:t>
            </a:r>
          </a:p>
          <a:p>
            <a:pPr>
              <a:defRPr sz="1200">
                <a:solidFill>
                  <a:srgbClr val="555555"/>
                </a:solidFill>
              </a:defRPr>
            </a:pPr>
            <a:r>
              <a:t>2</a:t>
            </a:r>
          </a:p>
          <a:p>
            <a:pPr>
              <a:defRPr sz="1200">
                <a:solidFill>
                  <a:srgbClr val="555555"/>
                </a:solidFill>
              </a:defRPr>
            </a:pPr>
            <a:r>
              <a:t>预警</a:t>
            </a:r>
          </a:p>
          <a:p>
            <a:pPr>
              <a:defRPr sz="1200">
                <a:solidFill>
                  <a:srgbClr val="555555"/>
                </a:solidFill>
              </a:defRPr>
            </a:pPr>
            <a:r>
              <a:t>：设定阈值，自动触发警报</a:t>
            </a:r>
          </a:p>
          <a:p>
            <a:pPr>
              <a:defRPr sz="1200">
                <a:solidFill>
                  <a:srgbClr val="555555"/>
                </a:solidFill>
              </a:defRPr>
            </a:pPr>
            <a:r>
              <a:t>3</a:t>
            </a:r>
          </a:p>
          <a:p>
            <a:pPr>
              <a:defRPr sz="1200">
                <a:solidFill>
                  <a:srgbClr val="555555"/>
                </a:solidFill>
              </a:defRPr>
            </a:pPr>
            <a:r>
              <a:t>协商</a:t>
            </a:r>
          </a:p>
          <a:p>
            <a:pPr>
              <a:defRPr sz="1200">
                <a:solidFill>
                  <a:srgbClr val="555555"/>
                </a:solidFill>
              </a:defRPr>
            </a:pPr>
            <a:r>
              <a:t>：社区、企业、政府、游客四方沟通</a:t>
            </a:r>
          </a:p>
          <a:p>
            <a:pPr>
              <a:defRPr sz="1200">
                <a:solidFill>
                  <a:srgbClr val="555555"/>
                </a:solidFill>
              </a:defRPr>
            </a:pPr>
            <a:r>
              <a:t>4</a:t>
            </a:r>
          </a:p>
          <a:p>
            <a:pPr>
              <a:defRPr sz="1200">
                <a:solidFill>
                  <a:srgbClr val="555555"/>
                </a:solidFill>
              </a:defRPr>
            </a:pPr>
            <a:r>
              <a:t>整改</a:t>
            </a:r>
          </a:p>
          <a:p>
            <a:pPr>
              <a:defRPr sz="1200">
                <a:solidFill>
                  <a:srgbClr val="555555"/>
                </a:solidFill>
              </a:defRPr>
            </a:pPr>
            <a:r>
              <a:t>：制定并执行纠正措施</a:t>
            </a:r>
          </a:p>
          <a:p>
            <a:pPr>
              <a:defRPr sz="1200">
                <a:solidFill>
                  <a:srgbClr val="555555"/>
                </a:solidFill>
              </a:defRPr>
            </a:pPr>
            <a:r>
              <a:t>5</a:t>
            </a:r>
          </a:p>
          <a:p>
            <a:pPr>
              <a:defRPr sz="1200">
                <a:solidFill>
                  <a:srgbClr val="555555"/>
                </a:solidFill>
              </a:defRPr>
            </a:pPr>
            <a:r>
              <a:t>反馈</a:t>
            </a:r>
          </a:p>
          <a:p>
            <a:pPr>
              <a:defRPr sz="1200">
                <a:solidFill>
                  <a:srgbClr val="555555"/>
                </a:solidFill>
              </a:defRPr>
            </a:pPr>
            <a:r>
              <a:t>：向利益相关方通报结果</a:t>
            </a:r>
          </a:p>
          <a:p>
            <a:pPr>
              <a:defRPr sz="1200">
                <a:solidFill>
                  <a:srgbClr val="555555"/>
                </a:solidFill>
              </a:defRPr>
            </a:pPr>
            <a:r>
              <a:t>6</a:t>
            </a:r>
          </a:p>
          <a:p>
            <a:pPr>
              <a:defRPr sz="1200">
                <a:solidFill>
                  <a:srgbClr val="555555"/>
                </a:solidFill>
              </a:defRPr>
            </a:pPr>
            <a:r>
              <a:t>复盘</a:t>
            </a:r>
          </a:p>
          <a:p>
            <a:pPr>
              <a:defRPr sz="1200">
                <a:solidFill>
                  <a:srgbClr val="555555"/>
                </a:solidFill>
              </a:defRPr>
            </a:pPr>
            <a:r>
              <a:t>：总结经验，优化监测体系</a:t>
            </a:r>
          </a:p>
          <a:p>
            <a:pPr>
              <a:defRPr sz="1200">
                <a:solidFill>
                  <a:srgbClr val="555555"/>
                </a:solidFill>
              </a:defRPr>
            </a:pPr>
            <a:r>
              <a:t>核心主张：</a:t>
            </a:r>
          </a:p>
          <a:p>
            <a:pPr>
              <a:defRPr sz="1200">
                <a:solidFill>
                  <a:srgbClr val="555555"/>
                </a:solidFill>
              </a:defRPr>
            </a:pPr>
            <a:r>
              <a:t>保护不是阻碍发展，而是高质量发展的前提。数字技术应帮助及时发现风险、纠正偏差、维护文化尊严。</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旅游承载力管理与章节实战</a:t>
            </a:r>
          </a:p>
          <a:p>
            <a:pPr>
              <a:defRPr sz="1200">
                <a:solidFill>
                  <a:srgbClr val="555555"/>
                </a:solidFill>
              </a:defRPr>
            </a:pPr>
            <a:r>
              <a:t>旅游过热的典型问题</a:t>
            </a:r>
          </a:p>
          <a:p>
            <a:pPr>
              <a:defRPr sz="1200">
                <a:solidFill>
                  <a:srgbClr val="555555"/>
                </a:solidFill>
              </a:defRPr>
            </a:pPr>
            <a:r>
              <a:t>•</a:t>
            </a:r>
          </a:p>
          <a:p>
            <a:pPr>
              <a:defRPr sz="1200">
                <a:solidFill>
                  <a:srgbClr val="555555"/>
                </a:solidFill>
              </a:defRPr>
            </a:pPr>
            <a:r>
              <a:t>垃圾增多，环境卫生压力增大</a:t>
            </a:r>
          </a:p>
          <a:p>
            <a:pPr>
              <a:defRPr sz="1200">
                <a:solidFill>
                  <a:srgbClr val="555555"/>
                </a:solidFill>
              </a:defRPr>
            </a:pPr>
            <a:r>
              <a:t>•</a:t>
            </a:r>
          </a:p>
          <a:p>
            <a:pPr>
              <a:defRPr sz="1200">
                <a:solidFill>
                  <a:srgbClr val="555555"/>
                </a:solidFill>
              </a:defRPr>
            </a:pPr>
            <a:r>
              <a:t>噪声扰民，影响居民日常生活</a:t>
            </a:r>
          </a:p>
          <a:p>
            <a:pPr>
              <a:defRPr sz="1200">
                <a:solidFill>
                  <a:srgbClr val="555555"/>
                </a:solidFill>
              </a:defRPr>
            </a:pPr>
            <a:r>
              <a:t>•</a:t>
            </a:r>
          </a:p>
          <a:p>
            <a:pPr>
              <a:defRPr sz="1200">
                <a:solidFill>
                  <a:srgbClr val="555555"/>
                </a:solidFill>
              </a:defRPr>
            </a:pPr>
            <a:r>
              <a:t>交通拥堵，村寨基础设施不堪重负</a:t>
            </a:r>
          </a:p>
          <a:p>
            <a:pPr>
              <a:defRPr sz="1200">
                <a:solidFill>
                  <a:srgbClr val="555555"/>
                </a:solidFill>
              </a:defRPr>
            </a:pPr>
            <a:r>
              <a:t>•</a:t>
            </a:r>
          </a:p>
          <a:p>
            <a:pPr>
              <a:defRPr sz="1200">
                <a:solidFill>
                  <a:srgbClr val="555555"/>
                </a:solidFill>
              </a:defRPr>
            </a:pPr>
            <a:r>
              <a:t>过度商业改造，失去原真性</a:t>
            </a:r>
          </a:p>
          <a:p>
            <a:pPr>
              <a:defRPr sz="1200">
                <a:solidFill>
                  <a:srgbClr val="555555"/>
                </a:solidFill>
              </a:defRPr>
            </a:pPr>
            <a:r>
              <a:t>•</a:t>
            </a:r>
          </a:p>
          <a:p>
            <a:pPr>
              <a:defRPr sz="1200">
                <a:solidFill>
                  <a:srgbClr val="555555"/>
                </a:solidFill>
              </a:defRPr>
            </a:pPr>
            <a:r>
              <a:t>文化表演化，节庆仪式沦为演出</a:t>
            </a:r>
          </a:p>
          <a:p>
            <a:pPr>
              <a:defRPr sz="1200">
                <a:solidFill>
                  <a:srgbClr val="555555"/>
                </a:solidFill>
              </a:defRPr>
            </a:pPr>
            <a:r>
              <a:t>•</a:t>
            </a:r>
          </a:p>
          <a:p>
            <a:pPr>
              <a:defRPr sz="1200">
                <a:solidFill>
                  <a:srgbClr val="555555"/>
                </a:solidFill>
              </a:defRPr>
            </a:pPr>
            <a:r>
              <a:t>居民生活空间被挤压，社区被边缘化</a:t>
            </a:r>
          </a:p>
          <a:p>
            <a:pPr>
              <a:defRPr sz="1200">
                <a:solidFill>
                  <a:srgbClr val="555555"/>
                </a:solidFill>
              </a:defRPr>
            </a:pPr>
            <a:r>
              <a:t>民族村寨旅游过热后，需建立数字化监测系统，包括游客流量监测、环境质量监测、舆情监测和社区满意度调查。</a:t>
            </a:r>
          </a:p>
          <a:p>
            <a:pPr>
              <a:defRPr sz="1200">
                <a:solidFill>
                  <a:srgbClr val="555555"/>
                </a:solidFill>
              </a:defRPr>
            </a:pPr>
            <a:r>
              <a:t>章节项目实战</a:t>
            </a:r>
          </a:p>
          <a:p>
            <a:pPr>
              <a:defRPr sz="1200">
                <a:solidFill>
                  <a:srgbClr val="555555"/>
                </a:solidFill>
              </a:defRPr>
            </a:pPr>
            <a:r>
              <a:t>为一个民族旅游村寨建立保护监测指标体系</a:t>
            </a:r>
          </a:p>
          <a:p>
            <a:pPr>
              <a:defRPr sz="1200">
                <a:solidFill>
                  <a:srgbClr val="555555"/>
                </a:solidFill>
              </a:defRPr>
            </a:pPr>
            <a:r>
              <a:t>• 列出至少5类风险指标</a:t>
            </a:r>
          </a:p>
          <a:p>
            <a:pPr>
              <a:defRPr sz="1200">
                <a:solidFill>
                  <a:srgbClr val="555555"/>
                </a:solidFill>
              </a:defRPr>
            </a:pPr>
            <a:r>
              <a:t>• 每类指标设定2-3个具体监测项</a:t>
            </a:r>
          </a:p>
          <a:p>
            <a:pPr>
              <a:defRPr sz="1200">
                <a:solidFill>
                  <a:srgbClr val="555555"/>
                </a:solidFill>
              </a:defRPr>
            </a:pPr>
            <a:r>
              <a:t>• 设定预警阈值和响应机制</a:t>
            </a:r>
          </a:p>
          <a:p>
            <a:pPr>
              <a:defRPr sz="1200">
                <a:solidFill>
                  <a:srgbClr val="555555"/>
                </a:solidFill>
              </a:defRPr>
            </a:pPr>
            <a:r>
              <a:t>• 设计社区反馈渠道</a:t>
            </a:r>
          </a:p>
          <a:p>
            <a:pPr>
              <a:defRPr sz="1200">
                <a:solidFill>
                  <a:srgbClr val="555555"/>
                </a:solidFill>
              </a:defRPr>
            </a:pPr>
            <a:r>
              <a:t>• 制定年度复评计划</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10</a:t>
            </a:r>
          </a:p>
          <a:p>
            <a:pPr>
              <a:defRPr sz="1200">
                <a:solidFill>
                  <a:srgbClr val="555555"/>
                </a:solidFill>
              </a:defRPr>
            </a:pPr>
            <a:r>
              <a:t>第四篇 · 治理保障</a:t>
            </a:r>
          </a:p>
          <a:p>
            <a:pPr>
              <a:defRPr sz="1200">
                <a:solidFill>
                  <a:srgbClr val="555555"/>
                </a:solidFill>
              </a:defRPr>
            </a:pPr>
            <a:r>
              <a:t>数字化项目管理</a:t>
            </a:r>
          </a:p>
          <a:p>
            <a:pPr>
              <a:defRPr sz="1200">
                <a:solidFill>
                  <a:srgbClr val="555555"/>
                </a:solidFill>
              </a:defRPr>
            </a:pPr>
            <a:r>
              <a:t>全流程管理 · 质量验收 · 运维评估 · 成果复用</a:t>
            </a:r>
          </a:p>
          <a:p>
            <a:pPr>
              <a:defRPr sz="1200">
                <a:solidFill>
                  <a:srgbClr val="555555"/>
                </a:solidFill>
              </a:defRPr>
            </a:pPr>
            <a:r>
              <a:t>案例导入：一个民族文化资源库项目如何落地</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数字化项目11步全流程</a:t>
            </a:r>
          </a:p>
          <a:p>
            <a:pPr>
              <a:defRPr sz="1200">
                <a:solidFill>
                  <a:srgbClr val="555555"/>
                </a:solidFill>
              </a:defRPr>
            </a:pPr>
            <a:r>
              <a:t>①需求调研</a:t>
            </a:r>
          </a:p>
          <a:p>
            <a:pPr>
              <a:defRPr sz="1200">
                <a:solidFill>
                  <a:srgbClr val="555555"/>
                </a:solidFill>
              </a:defRPr>
            </a:pPr>
            <a:r>
              <a:t>→</a:t>
            </a:r>
          </a:p>
          <a:p>
            <a:pPr>
              <a:defRPr sz="1200">
                <a:solidFill>
                  <a:srgbClr val="555555"/>
                </a:solidFill>
              </a:defRPr>
            </a:pPr>
            <a:r>
              <a:t>②社区协商</a:t>
            </a:r>
          </a:p>
          <a:p>
            <a:pPr>
              <a:defRPr sz="1200">
                <a:solidFill>
                  <a:srgbClr val="555555"/>
                </a:solidFill>
              </a:defRPr>
            </a:pPr>
            <a:r>
              <a:t>→</a:t>
            </a:r>
          </a:p>
          <a:p>
            <a:pPr>
              <a:defRPr sz="1200">
                <a:solidFill>
                  <a:srgbClr val="555555"/>
                </a:solidFill>
              </a:defRPr>
            </a:pPr>
            <a:r>
              <a:t>③方案设计</a:t>
            </a:r>
          </a:p>
          <a:p>
            <a:pPr>
              <a:defRPr sz="1200">
                <a:solidFill>
                  <a:srgbClr val="555555"/>
                </a:solidFill>
              </a:defRPr>
            </a:pPr>
            <a:r>
              <a:t>→</a:t>
            </a:r>
          </a:p>
          <a:p>
            <a:pPr>
              <a:defRPr sz="1200">
                <a:solidFill>
                  <a:srgbClr val="555555"/>
                </a:solidFill>
              </a:defRPr>
            </a:pPr>
            <a:r>
              <a:t>④预算编制</a:t>
            </a:r>
          </a:p>
          <a:p>
            <a:pPr>
              <a:defRPr sz="1200">
                <a:solidFill>
                  <a:srgbClr val="555555"/>
                </a:solidFill>
              </a:defRPr>
            </a:pPr>
            <a:r>
              <a:t>→</a:t>
            </a:r>
          </a:p>
          <a:p>
            <a:pPr>
              <a:defRPr sz="1200">
                <a:solidFill>
                  <a:srgbClr val="555555"/>
                </a:solidFill>
              </a:defRPr>
            </a:pPr>
            <a:r>
              <a:t>⑤采集实施</a:t>
            </a:r>
          </a:p>
          <a:p>
            <a:pPr>
              <a:defRPr sz="1200">
                <a:solidFill>
                  <a:srgbClr val="555555"/>
                </a:solidFill>
              </a:defRPr>
            </a:pPr>
            <a:r>
              <a:t>→</a:t>
            </a:r>
          </a:p>
          <a:p>
            <a:pPr>
              <a:defRPr sz="1200">
                <a:solidFill>
                  <a:srgbClr val="555555"/>
                </a:solidFill>
              </a:defRPr>
            </a:pPr>
            <a:r>
              <a:t>⑥数据入库</a:t>
            </a:r>
          </a:p>
          <a:p>
            <a:pPr>
              <a:defRPr sz="1200">
                <a:solidFill>
                  <a:srgbClr val="555555"/>
                </a:solidFill>
              </a:defRPr>
            </a:pPr>
            <a:r>
              <a:t>⑦平台建设</a:t>
            </a:r>
          </a:p>
          <a:p>
            <a:pPr>
              <a:defRPr sz="1200">
                <a:solidFill>
                  <a:srgbClr val="555555"/>
                </a:solidFill>
              </a:defRPr>
            </a:pPr>
            <a:r>
              <a:t>→</a:t>
            </a:r>
          </a:p>
          <a:p>
            <a:pPr>
              <a:defRPr sz="1200">
                <a:solidFill>
                  <a:srgbClr val="555555"/>
                </a:solidFill>
              </a:defRPr>
            </a:pPr>
            <a:r>
              <a:t>⑧内容审核</a:t>
            </a:r>
          </a:p>
          <a:p>
            <a:pPr>
              <a:defRPr sz="1200">
                <a:solidFill>
                  <a:srgbClr val="555555"/>
                </a:solidFill>
              </a:defRPr>
            </a:pPr>
            <a:r>
              <a:t>→</a:t>
            </a:r>
          </a:p>
          <a:p>
            <a:pPr>
              <a:defRPr sz="1200">
                <a:solidFill>
                  <a:srgbClr val="555555"/>
                </a:solidFill>
              </a:defRPr>
            </a:pPr>
            <a:r>
              <a:t>⑨测试验收</a:t>
            </a:r>
          </a:p>
          <a:p>
            <a:pPr>
              <a:defRPr sz="1200">
                <a:solidFill>
                  <a:srgbClr val="555555"/>
                </a:solidFill>
              </a:defRPr>
            </a:pPr>
            <a:r>
              <a:t>→</a:t>
            </a:r>
          </a:p>
          <a:p>
            <a:pPr>
              <a:defRPr sz="1200">
                <a:solidFill>
                  <a:srgbClr val="555555"/>
                </a:solidFill>
              </a:defRPr>
            </a:pPr>
            <a:r>
              <a:t>⑩培训移交</a:t>
            </a:r>
          </a:p>
          <a:p>
            <a:pPr>
              <a:defRPr sz="1200">
                <a:solidFill>
                  <a:srgbClr val="555555"/>
                </a:solidFill>
              </a:defRPr>
            </a:pPr>
            <a:r>
              <a:t>→</a:t>
            </a:r>
          </a:p>
          <a:p>
            <a:pPr>
              <a:defRPr sz="1200">
                <a:solidFill>
                  <a:srgbClr val="555555"/>
                </a:solidFill>
              </a:defRPr>
            </a:pPr>
            <a:r>
              <a:t>⑪运维评估</a:t>
            </a:r>
          </a:p>
          <a:p>
            <a:pPr>
              <a:defRPr sz="1200">
                <a:solidFill>
                  <a:srgbClr val="555555"/>
                </a:solidFill>
              </a:defRPr>
            </a:pPr>
            <a:r>
              <a:t>质量管理七大要求</a:t>
            </a:r>
          </a:p>
          <a:p>
            <a:pPr>
              <a:defRPr sz="1200">
                <a:solidFill>
                  <a:srgbClr val="555555"/>
                </a:solidFill>
              </a:defRPr>
            </a:pPr>
            <a:r>
              <a:t>✓ 资源完整性 ✓ 数据规范性 ✓ 授权合规性</a:t>
            </a:r>
          </a:p>
          <a:p>
            <a:pPr>
              <a:defRPr sz="1200">
                <a:solidFill>
                  <a:srgbClr val="555555"/>
                </a:solidFill>
              </a:defRPr>
            </a:pPr>
            <a:r>
              <a:t>✓ 系统稳定性 ✓ 内容准确性 ✓ 用户体验</a:t>
            </a:r>
          </a:p>
          <a:p>
            <a:pPr>
              <a:defRPr sz="1200">
                <a:solidFill>
                  <a:srgbClr val="555555"/>
                </a:solidFill>
              </a:defRPr>
            </a:pPr>
            <a:r>
              <a:t>✓ 可持续运维</a:t>
            </a:r>
          </a:p>
          <a:p>
            <a:pPr>
              <a:defRPr sz="1200">
                <a:solidFill>
                  <a:srgbClr val="555555"/>
                </a:solidFill>
              </a:defRPr>
            </a:pPr>
            <a:r>
              <a:t>核心认知：</a:t>
            </a:r>
          </a:p>
          <a:p>
            <a:pPr>
              <a:defRPr sz="1200">
                <a:solidFill>
                  <a:srgbClr val="555555"/>
                </a:solidFill>
              </a:defRPr>
            </a:pPr>
            <a:r>
              <a:t>民族文化数字化项目关系文化资源和公共利益，不能只重建设验收，更要重长期维护和责任落实。项目不仅要关注采集，还需解决授权、维护、使用、更新和评价等一系列问题。</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章节实战：民族文化资源库项目策划</a:t>
            </a:r>
          </a:p>
          <a:p>
            <a:pPr>
              <a:defRPr sz="1200">
                <a:solidFill>
                  <a:srgbClr val="555555"/>
                </a:solidFill>
              </a:defRPr>
            </a:pPr>
            <a:r>
              <a:t>项目策划任务书</a:t>
            </a:r>
          </a:p>
          <a:p>
            <a:pPr>
              <a:defRPr sz="1200">
                <a:solidFill>
                  <a:srgbClr val="555555"/>
                </a:solidFill>
              </a:defRPr>
            </a:pPr>
            <a:r>
              <a:t>1.</a:t>
            </a:r>
          </a:p>
          <a:p>
            <a:pPr>
              <a:defRPr sz="1200">
                <a:solidFill>
                  <a:srgbClr val="555555"/>
                </a:solidFill>
              </a:defRPr>
            </a:pPr>
            <a:r>
              <a:t>选择一个贵州民族村寨或文化主题</a:t>
            </a:r>
          </a:p>
          <a:p>
            <a:pPr>
              <a:defRPr sz="1200">
                <a:solidFill>
                  <a:srgbClr val="555555"/>
                </a:solidFill>
              </a:defRPr>
            </a:pPr>
            <a:r>
              <a:t>2.</a:t>
            </a:r>
          </a:p>
          <a:p>
            <a:pPr>
              <a:defRPr sz="1200">
                <a:solidFill>
                  <a:srgbClr val="555555"/>
                </a:solidFill>
              </a:defRPr>
            </a:pPr>
            <a:r>
              <a:t>确定项目目标：保护档案/教学资源/旅游产品/传播内容</a:t>
            </a:r>
          </a:p>
          <a:p>
            <a:pPr>
              <a:defRPr sz="1200">
                <a:solidFill>
                  <a:srgbClr val="555555"/>
                </a:solidFill>
              </a:defRPr>
            </a:pPr>
            <a:r>
              <a:t>3.</a:t>
            </a:r>
          </a:p>
          <a:p>
            <a:pPr>
              <a:defRPr sz="1200">
                <a:solidFill>
                  <a:srgbClr val="555555"/>
                </a:solidFill>
              </a:defRPr>
            </a:pPr>
            <a:r>
              <a:t>编制项目预算（人员、设备、差旅、存储、平台）</a:t>
            </a:r>
          </a:p>
          <a:p>
            <a:pPr>
              <a:defRPr sz="1200">
                <a:solidFill>
                  <a:srgbClr val="555555"/>
                </a:solidFill>
              </a:defRPr>
            </a:pPr>
            <a:r>
              <a:t>4.</a:t>
            </a:r>
          </a:p>
          <a:p>
            <a:pPr>
              <a:defRPr sz="1200">
                <a:solidFill>
                  <a:srgbClr val="555555"/>
                </a:solidFill>
              </a:defRPr>
            </a:pPr>
            <a:r>
              <a:t>设计项目时间表（甘特图）</a:t>
            </a:r>
          </a:p>
          <a:p>
            <a:pPr>
              <a:defRPr sz="1200">
                <a:solidFill>
                  <a:srgbClr val="555555"/>
                </a:solidFill>
              </a:defRPr>
            </a:pPr>
            <a:r>
              <a:t>5.</a:t>
            </a:r>
          </a:p>
          <a:p>
            <a:pPr>
              <a:defRPr sz="1200">
                <a:solidFill>
                  <a:srgbClr val="555555"/>
                </a:solidFill>
              </a:defRPr>
            </a:pPr>
            <a:r>
              <a:t>制定社区协商方案和授权流程</a:t>
            </a:r>
          </a:p>
          <a:p>
            <a:pPr>
              <a:defRPr sz="1200">
                <a:solidFill>
                  <a:srgbClr val="555555"/>
                </a:solidFill>
              </a:defRPr>
            </a:pPr>
            <a:r>
              <a:t>6.</a:t>
            </a:r>
          </a:p>
          <a:p>
            <a:pPr>
              <a:defRPr sz="1200">
                <a:solidFill>
                  <a:srgbClr val="555555"/>
                </a:solidFill>
              </a:defRPr>
            </a:pPr>
            <a:r>
              <a:t>设计验收标准和质量检查清单</a:t>
            </a:r>
          </a:p>
          <a:p>
            <a:pPr>
              <a:defRPr sz="1200">
                <a:solidFill>
                  <a:srgbClr val="555555"/>
                </a:solidFill>
              </a:defRPr>
            </a:pPr>
            <a:r>
              <a:t>7.</a:t>
            </a:r>
          </a:p>
          <a:p>
            <a:pPr>
              <a:defRPr sz="1200">
                <a:solidFill>
                  <a:srgbClr val="555555"/>
                </a:solidFill>
              </a:defRPr>
            </a:pPr>
            <a:r>
              <a:t>规划移交培训和长期运维方案</a:t>
            </a:r>
          </a:p>
          <a:p>
            <a:pPr>
              <a:defRPr sz="1200">
                <a:solidFill>
                  <a:srgbClr val="555555"/>
                </a:solidFill>
              </a:defRPr>
            </a:pPr>
            <a:r>
              <a:t>项目成功的三个关键</a:t>
            </a:r>
          </a:p>
          <a:p>
            <a:pPr>
              <a:defRPr sz="1200">
                <a:solidFill>
                  <a:srgbClr val="555555"/>
                </a:solidFill>
              </a:defRPr>
            </a:pPr>
            <a:r>
              <a:t>前期充分沟通：</a:t>
            </a:r>
          </a:p>
          <a:p>
            <a:pPr>
              <a:defRPr sz="1200">
                <a:solidFill>
                  <a:srgbClr val="555555"/>
                </a:solidFill>
              </a:defRPr>
            </a:pPr>
            <a:r>
              <a:t>与社区、传承人、文化专家深度协商</a:t>
            </a:r>
          </a:p>
          <a:p>
            <a:pPr>
              <a:defRPr sz="1200">
                <a:solidFill>
                  <a:srgbClr val="555555"/>
                </a:solidFill>
              </a:defRPr>
            </a:pPr>
            <a:r>
              <a:t>过程透明管理：</a:t>
            </a:r>
          </a:p>
          <a:p>
            <a:pPr>
              <a:defRPr sz="1200">
                <a:solidFill>
                  <a:srgbClr val="555555"/>
                </a:solidFill>
              </a:defRPr>
            </a:pPr>
            <a:r>
              <a:t>定期汇报、文档记录、变更控制</a:t>
            </a:r>
          </a:p>
          <a:p>
            <a:pPr>
              <a:defRPr sz="1200">
                <a:solidFill>
                  <a:srgbClr val="555555"/>
                </a:solidFill>
              </a:defRPr>
            </a:pPr>
            <a:r>
              <a:t>成果可持续：</a:t>
            </a:r>
          </a:p>
          <a:p>
            <a:pPr>
              <a:defRPr sz="1200">
                <a:solidFill>
                  <a:srgbClr val="555555"/>
                </a:solidFill>
              </a:defRPr>
            </a:pPr>
            <a:r>
              <a:t>不只是交付物，更是能力转移和能力建设</a:t>
            </a:r>
          </a:p>
          <a:p>
            <a:pPr>
              <a:defRPr sz="1200">
                <a:solidFill>
                  <a:srgbClr val="555555"/>
                </a:solidFill>
              </a:defRPr>
            </a:pPr>
            <a:r>
              <a:t>评价量规维度：资源覆盖率、数据规范性、授权合规率、社区满意度、平台可用性、运维可行性</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11</a:t>
            </a:r>
          </a:p>
          <a:p>
            <a:pPr>
              <a:defRPr sz="1200">
                <a:solidFill>
                  <a:srgbClr val="555555"/>
                </a:solidFill>
              </a:defRPr>
            </a:pPr>
            <a:r>
              <a:t>第四篇 · 治理保障</a:t>
            </a:r>
          </a:p>
          <a:p>
            <a:pPr>
              <a:defRPr sz="1200">
                <a:solidFill>
                  <a:srgbClr val="555555"/>
                </a:solidFill>
              </a:defRPr>
            </a:pPr>
            <a:r>
              <a:t>伦理、法规</a:t>
            </a:r>
          </a:p>
          <a:p>
            <a:pPr>
              <a:defRPr sz="1200">
                <a:solidFill>
                  <a:srgbClr val="555555"/>
                </a:solidFill>
              </a:defRPr>
            </a:pPr>
            <a:r>
              <a:t>与品牌治理</a:t>
            </a:r>
          </a:p>
          <a:p>
            <a:pPr>
              <a:defRPr sz="1200">
                <a:solidFill>
                  <a:srgbClr val="555555"/>
                </a:solidFill>
              </a:defRPr>
            </a:pPr>
            <a:r>
              <a:t>文化挪用 · 合规要求 · 品牌信任构建</a:t>
            </a:r>
          </a:p>
          <a:p>
            <a:pPr>
              <a:defRPr sz="1200">
                <a:solidFill>
                  <a:srgbClr val="555555"/>
                </a:solidFill>
              </a:defRPr>
            </a:pPr>
            <a:r>
              <a:t>案例导入：民族文化符号能否随意用于商业包装</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六大伦理风险与合规要求</a:t>
            </a:r>
          </a:p>
          <a:p>
            <a:pPr>
              <a:defRPr sz="1200">
                <a:solidFill>
                  <a:srgbClr val="555555"/>
                </a:solidFill>
              </a:defRPr>
            </a:pPr>
            <a:r>
              <a:t>文化挪用</a:t>
            </a:r>
          </a:p>
          <a:p>
            <a:pPr>
              <a:defRPr sz="1200">
                <a:solidFill>
                  <a:srgbClr val="555555"/>
                </a:solidFill>
              </a:defRPr>
            </a:pPr>
            <a:r>
              <a:t>未经许可使用他人文化元素</a:t>
            </a:r>
          </a:p>
          <a:p>
            <a:pPr>
              <a:defRPr sz="1200">
                <a:solidFill>
                  <a:srgbClr val="555555"/>
                </a:solidFill>
              </a:defRPr>
            </a:pPr>
            <a:r>
              <a:t>刻板化表达</a:t>
            </a:r>
          </a:p>
          <a:p>
            <a:pPr>
              <a:defRPr sz="1200">
                <a:solidFill>
                  <a:srgbClr val="555555"/>
                </a:solidFill>
              </a:defRPr>
            </a:pPr>
            <a:r>
              <a:t>简化、标签化民族文化</a:t>
            </a:r>
          </a:p>
          <a:p>
            <a:pPr>
              <a:defRPr sz="1200">
                <a:solidFill>
                  <a:srgbClr val="555555"/>
                </a:solidFill>
              </a:defRPr>
            </a:pPr>
            <a:r>
              <a:t>社区失语</a:t>
            </a:r>
          </a:p>
          <a:p>
            <a:pPr>
              <a:defRPr sz="1200">
                <a:solidFill>
                  <a:srgbClr val="555555"/>
                </a:solidFill>
              </a:defRPr>
            </a:pPr>
            <a:r>
              <a:t>社区在传播中被边缘化</a:t>
            </a:r>
          </a:p>
          <a:p>
            <a:pPr>
              <a:defRPr sz="1200">
                <a:solidFill>
                  <a:srgbClr val="555555"/>
                </a:solidFill>
              </a:defRPr>
            </a:pPr>
            <a:r>
              <a:t>过度娱乐化</a:t>
            </a:r>
          </a:p>
          <a:p>
            <a:pPr>
              <a:defRPr sz="1200">
                <a:solidFill>
                  <a:srgbClr val="555555"/>
                </a:solidFill>
              </a:defRPr>
            </a:pPr>
            <a:r>
              <a:t>将严肃文化变为娱乐消遣</a:t>
            </a:r>
          </a:p>
          <a:p>
            <a:pPr>
              <a:defRPr sz="1200">
                <a:solidFill>
                  <a:srgbClr val="555555"/>
                </a:solidFill>
              </a:defRPr>
            </a:pPr>
            <a:r>
              <a:t>隐私泄露</a:t>
            </a:r>
          </a:p>
          <a:p>
            <a:pPr>
              <a:defRPr sz="1200">
                <a:solidFill>
                  <a:srgbClr val="555555"/>
                </a:solidFill>
              </a:defRPr>
            </a:pPr>
            <a:r>
              <a:t>社区和个人信息未经保护</a:t>
            </a:r>
          </a:p>
          <a:p>
            <a:pPr>
              <a:defRPr sz="1200">
                <a:solidFill>
                  <a:srgbClr val="555555"/>
                </a:solidFill>
              </a:defRPr>
            </a:pPr>
            <a:r>
              <a:t>不公平收益</a:t>
            </a:r>
          </a:p>
          <a:p>
            <a:pPr>
              <a:defRPr sz="1200">
                <a:solidFill>
                  <a:srgbClr val="555555"/>
                </a:solidFill>
              </a:defRPr>
            </a:pPr>
            <a:r>
              <a:t>利益分配不公引发争议</a:t>
            </a:r>
          </a:p>
          <a:p>
            <a:pPr>
              <a:defRPr sz="1200">
                <a:solidFill>
                  <a:srgbClr val="555555"/>
                </a:solidFill>
              </a:defRPr>
            </a:pPr>
            <a:r>
              <a:t>合规法规领域</a:t>
            </a:r>
          </a:p>
          <a:p>
            <a:pPr>
              <a:defRPr sz="1200">
                <a:solidFill>
                  <a:srgbClr val="555555"/>
                </a:solidFill>
              </a:defRPr>
            </a:pPr>
            <a:r>
              <a:t>• 非物质文化遗产保护法</a:t>
            </a:r>
          </a:p>
          <a:p>
            <a:pPr>
              <a:defRPr sz="1200">
                <a:solidFill>
                  <a:srgbClr val="555555"/>
                </a:solidFill>
              </a:defRPr>
            </a:pPr>
            <a:r>
              <a:t>• 著作权法（文化元素版权）</a:t>
            </a:r>
          </a:p>
          <a:p>
            <a:pPr>
              <a:defRPr sz="1200">
                <a:solidFill>
                  <a:srgbClr val="555555"/>
                </a:solidFill>
              </a:defRPr>
            </a:pPr>
            <a:r>
              <a:t>• 个人信息保护法</a:t>
            </a:r>
          </a:p>
          <a:p>
            <a:pPr>
              <a:defRPr sz="1200">
                <a:solidFill>
                  <a:srgbClr val="555555"/>
                </a:solidFill>
              </a:defRPr>
            </a:pPr>
            <a:r>
              <a:t>• 数据安全法</a:t>
            </a:r>
          </a:p>
          <a:p>
            <a:pPr>
              <a:defRPr sz="1200">
                <a:solidFill>
                  <a:srgbClr val="555555"/>
                </a:solidFill>
              </a:defRPr>
            </a:pPr>
            <a:r>
              <a:t>• 广告法（宣传合规）</a:t>
            </a:r>
          </a:p>
          <a:p>
            <a:pPr>
              <a:defRPr sz="1200">
                <a:solidFill>
                  <a:srgbClr val="555555"/>
                </a:solidFill>
              </a:defRPr>
            </a:pPr>
            <a:r>
              <a:t>• 消费者权益保护法</a:t>
            </a:r>
          </a:p>
          <a:p>
            <a:pPr>
              <a:defRPr sz="1200">
                <a:solidFill>
                  <a:srgbClr val="555555"/>
                </a:solidFill>
              </a:defRPr>
            </a:pPr>
            <a:r>
              <a:t>• 各平台内容规则</a:t>
            </a:r>
          </a:p>
          <a:p>
            <a:pPr>
              <a:defRPr sz="1200">
                <a:solidFill>
                  <a:srgbClr val="555555"/>
                </a:solidFill>
              </a:defRPr>
            </a:pPr>
            <a:r>
              <a:t>品牌治理五大基础</a:t>
            </a:r>
          </a:p>
          <a:p>
            <a:pPr>
              <a:defRPr sz="1200">
                <a:solidFill>
                  <a:srgbClr val="555555"/>
                </a:solidFill>
              </a:defRPr>
            </a:pPr>
            <a:r>
              <a:t>① 真实叙事：基于事实的传播</a:t>
            </a:r>
          </a:p>
          <a:p>
            <a:pPr>
              <a:defRPr sz="1200">
                <a:solidFill>
                  <a:srgbClr val="555555"/>
                </a:solidFill>
              </a:defRPr>
            </a:pPr>
            <a:r>
              <a:t>② 内容审核：发布前的审核流程</a:t>
            </a:r>
          </a:p>
          <a:p>
            <a:pPr>
              <a:defRPr sz="1200">
                <a:solidFill>
                  <a:srgbClr val="555555"/>
                </a:solidFill>
              </a:defRPr>
            </a:pPr>
            <a:r>
              <a:t>③ 授权管理：获取文化主体的许可</a:t>
            </a:r>
          </a:p>
          <a:p>
            <a:pPr>
              <a:defRPr sz="1200">
                <a:solidFill>
                  <a:srgbClr val="555555"/>
                </a:solidFill>
              </a:defRPr>
            </a:pPr>
            <a:r>
              <a:t>④ 投诉纠错：建立反馈和更正机制</a:t>
            </a:r>
          </a:p>
          <a:p>
            <a:pPr>
              <a:defRPr sz="1200">
                <a:solidFill>
                  <a:srgbClr val="555555"/>
                </a:solidFill>
              </a:defRPr>
            </a:pPr>
            <a:r>
              <a:t>⑤ 舆情回应：快速处理负面信息</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章节实战：内容审核清单与品牌治理</a:t>
            </a:r>
          </a:p>
          <a:p>
            <a:pPr>
              <a:defRPr sz="1200">
                <a:solidFill>
                  <a:srgbClr val="555555"/>
                </a:solidFill>
              </a:defRPr>
            </a:pPr>
            <a:r>
              <a:t>为民族文化短视频账号制定内容审核清单</a:t>
            </a:r>
          </a:p>
          <a:p>
            <a:pPr>
              <a:defRPr sz="1200">
                <a:solidFill>
                  <a:srgbClr val="555555"/>
                </a:solidFill>
              </a:defRPr>
            </a:pPr>
            <a:r>
              <a:t>是否获得文化主体的知情同意？</a:t>
            </a:r>
          </a:p>
          <a:p>
            <a:pPr>
              <a:defRPr sz="1200">
                <a:solidFill>
                  <a:srgbClr val="555555"/>
                </a:solidFill>
              </a:defRPr>
            </a:pPr>
            <a:r>
              <a:t>是否准确表达了文化含义和背景？</a:t>
            </a:r>
          </a:p>
          <a:p>
            <a:pPr>
              <a:defRPr sz="1200">
                <a:solidFill>
                  <a:srgbClr val="555555"/>
                </a:solidFill>
              </a:defRPr>
            </a:pPr>
            <a:r>
              <a:t>是否存在刻板化和标签化表达？</a:t>
            </a:r>
          </a:p>
          <a:p>
            <a:pPr>
              <a:defRPr sz="1200">
                <a:solidFill>
                  <a:srgbClr val="555555"/>
                </a:solidFill>
              </a:defRPr>
            </a:pPr>
            <a:r>
              <a:t>是否涉及不适合公开的敏感文化内容？</a:t>
            </a:r>
          </a:p>
          <a:p>
            <a:pPr>
              <a:defRPr sz="1200">
                <a:solidFill>
                  <a:srgbClr val="555555"/>
                </a:solidFill>
              </a:defRPr>
            </a:pPr>
            <a:r>
              <a:t>是否给社区带来负面影响？</a:t>
            </a:r>
          </a:p>
          <a:p>
            <a:pPr>
              <a:defRPr sz="1200">
                <a:solidFill>
                  <a:srgbClr val="555555"/>
                </a:solidFill>
              </a:defRPr>
            </a:pPr>
            <a:r>
              <a:t>是否获得必要的授权和许可？</a:t>
            </a:r>
          </a:p>
          <a:p>
            <a:pPr>
              <a:defRPr sz="1200">
                <a:solidFill>
                  <a:srgbClr val="555555"/>
                </a:solidFill>
              </a:defRPr>
            </a:pPr>
            <a:r>
              <a:t>核心原则</a:t>
            </a:r>
          </a:p>
          <a:p>
            <a:pPr>
              <a:defRPr sz="1200">
                <a:solidFill>
                  <a:srgbClr val="555555"/>
                </a:solidFill>
              </a:defRPr>
            </a:pPr>
            <a:r>
              <a:t>民族文化旅游发展必须维护民族团结、文化尊严和社会责任。数字传播越广，审核和治理越重要。民族服饰、图案、仪式和故事具有文化意义，商业使用需要尊重来源、获得授权并避免误读。</a:t>
            </a:r>
          </a:p>
          <a:p>
            <a:pPr>
              <a:defRPr sz="1200">
                <a:solidFill>
                  <a:srgbClr val="555555"/>
                </a:solidFill>
              </a:defRPr>
            </a:pPr>
            <a:r>
              <a:t>讨论题</a:t>
            </a:r>
          </a:p>
          <a:p>
            <a:pPr>
              <a:defRPr sz="1200">
                <a:solidFill>
                  <a:srgbClr val="555555"/>
                </a:solidFill>
              </a:defRPr>
            </a:pPr>
            <a:r>
              <a:t>1. 举一个文化挪用的例子并分析其危害</a:t>
            </a:r>
          </a:p>
          <a:p>
            <a:pPr>
              <a:defRPr sz="1200">
                <a:solidFill>
                  <a:srgbClr val="555555"/>
                </a:solidFill>
              </a:defRPr>
            </a:pPr>
            <a:r>
              <a:t>2. 非遗短视频传播中如何平衡流量与尊重？</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12</a:t>
            </a:r>
          </a:p>
          <a:p>
            <a:pPr>
              <a:defRPr sz="1200">
                <a:solidFill>
                  <a:srgbClr val="555555"/>
                </a:solidFill>
              </a:defRPr>
            </a:pPr>
            <a:r>
              <a:t>第四篇 · 治理保障</a:t>
            </a:r>
          </a:p>
          <a:p>
            <a:pPr>
              <a:defRPr sz="1200">
                <a:solidFill>
                  <a:srgbClr val="555555"/>
                </a:solidFill>
              </a:defRPr>
            </a:pPr>
            <a:r>
              <a:t>人才培养</a:t>
            </a:r>
          </a:p>
          <a:p>
            <a:pPr>
              <a:defRPr sz="1200">
                <a:solidFill>
                  <a:srgbClr val="555555"/>
                </a:solidFill>
              </a:defRPr>
            </a:pPr>
            <a:r>
              <a:t>与未来趋势</a:t>
            </a:r>
          </a:p>
          <a:p>
            <a:pPr>
              <a:defRPr sz="1200">
                <a:solidFill>
                  <a:srgbClr val="555555"/>
                </a:solidFill>
              </a:defRPr>
            </a:pPr>
            <a:r>
              <a:t>复合型人才 · AIGC · 数字孪生 · 项目制学习</a:t>
            </a:r>
          </a:p>
          <a:p>
            <a:pPr>
              <a:defRPr sz="1200">
                <a:solidFill>
                  <a:srgbClr val="555555"/>
                </a:solidFill>
              </a:defRPr>
            </a:pPr>
            <a:r>
              <a:t>案例导入：安顺学院如何服务民族文化旅游数字化</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复合型人才能力结构与培养路径</a:t>
            </a:r>
          </a:p>
          <a:p>
            <a:pPr>
              <a:defRPr sz="1200">
                <a:solidFill>
                  <a:srgbClr val="555555"/>
                </a:solidFill>
              </a:defRPr>
            </a:pPr>
            <a:r>
              <a:t>十大核心能力</a:t>
            </a:r>
          </a:p>
          <a:p>
            <a:pPr>
              <a:defRPr sz="1200">
                <a:solidFill>
                  <a:srgbClr val="555555"/>
                </a:solidFill>
              </a:defRPr>
            </a:pPr>
            <a:r>
              <a:t>文化理解</a:t>
            </a:r>
          </a:p>
          <a:p>
            <a:pPr>
              <a:defRPr sz="1200">
                <a:solidFill>
                  <a:srgbClr val="555555"/>
                </a:solidFill>
              </a:defRPr>
            </a:pPr>
            <a:r>
              <a:t>田野调查</a:t>
            </a:r>
          </a:p>
          <a:p>
            <a:pPr>
              <a:defRPr sz="1200">
                <a:solidFill>
                  <a:srgbClr val="555555"/>
                </a:solidFill>
              </a:defRPr>
            </a:pPr>
            <a:r>
              <a:t>数字采集</a:t>
            </a:r>
          </a:p>
          <a:p>
            <a:pPr>
              <a:defRPr sz="1200">
                <a:solidFill>
                  <a:srgbClr val="555555"/>
                </a:solidFill>
              </a:defRPr>
            </a:pPr>
            <a:r>
              <a:t>数据治理</a:t>
            </a:r>
          </a:p>
          <a:p>
            <a:pPr>
              <a:defRPr sz="1200">
                <a:solidFill>
                  <a:srgbClr val="555555"/>
                </a:solidFill>
              </a:defRPr>
            </a:pPr>
            <a:r>
              <a:t>产品设计</a:t>
            </a:r>
          </a:p>
          <a:p>
            <a:pPr>
              <a:defRPr sz="1200">
                <a:solidFill>
                  <a:srgbClr val="555555"/>
                </a:solidFill>
              </a:defRPr>
            </a:pPr>
            <a:r>
              <a:t>内容传播</a:t>
            </a:r>
          </a:p>
          <a:p>
            <a:pPr>
              <a:defRPr sz="1200">
                <a:solidFill>
                  <a:srgbClr val="555555"/>
                </a:solidFill>
              </a:defRPr>
            </a:pPr>
            <a:r>
              <a:t>运营管理</a:t>
            </a:r>
          </a:p>
          <a:p>
            <a:pPr>
              <a:defRPr sz="1200">
                <a:solidFill>
                  <a:srgbClr val="555555"/>
                </a:solidFill>
              </a:defRPr>
            </a:pPr>
            <a:r>
              <a:t>社区沟通</a:t>
            </a:r>
          </a:p>
          <a:p>
            <a:pPr>
              <a:defRPr sz="1200">
                <a:solidFill>
                  <a:srgbClr val="555555"/>
                </a:solidFill>
              </a:defRPr>
            </a:pPr>
            <a:r>
              <a:t>项目管理</a:t>
            </a:r>
          </a:p>
          <a:p>
            <a:pPr>
              <a:defRPr sz="1200">
                <a:solidFill>
                  <a:srgbClr val="555555"/>
                </a:solidFill>
              </a:defRPr>
            </a:pPr>
            <a:r>
              <a:t>伦理合规</a:t>
            </a:r>
          </a:p>
          <a:p>
            <a:pPr>
              <a:defRPr sz="1200">
                <a:solidFill>
                  <a:srgbClr val="555555"/>
                </a:solidFill>
              </a:defRPr>
            </a:pPr>
            <a:r>
              <a:t>项目制学习方向</a:t>
            </a:r>
          </a:p>
          <a:p>
            <a:pPr>
              <a:defRPr sz="3200" b="1">
                <a:solidFill>
                  <a:srgbClr val="444444"/>
                </a:solidFill>
              </a:defRPr>
            </a:pPr>
            <a:r>
              <a:t>📋 资源普查：为民族村寨建立文旅资源目录</a:t>
            </a:r>
          </a:p>
          <a:p>
            <a:pPr>
              <a:defRPr sz="1200">
                <a:solidFill>
                  <a:srgbClr val="555555"/>
                </a:solidFill>
              </a:defRPr>
            </a:pPr>
            <a:r>
              <a:t>💾 数据库建设：设计并实施数字采集方案</a:t>
            </a:r>
          </a:p>
          <a:p>
            <a:pPr>
              <a:defRPr sz="1200">
                <a:solidFill>
                  <a:srgbClr val="555555"/>
                </a:solidFill>
              </a:defRPr>
            </a:pPr>
            <a:r>
              <a:t>🗺️ 数字导览：开发AR/VR文化体验产品</a:t>
            </a:r>
          </a:p>
          <a:p>
            <a:pPr>
              <a:defRPr sz="1200">
                <a:solidFill>
                  <a:srgbClr val="555555"/>
                </a:solidFill>
              </a:defRPr>
            </a:pPr>
            <a:r>
              <a:t>🎓 研学课程：设计民族文化教育旅游产品</a:t>
            </a:r>
          </a:p>
          <a:p>
            <a:pPr>
              <a:defRPr sz="1200">
                <a:solidFill>
                  <a:srgbClr val="555555"/>
                </a:solidFill>
              </a:defRPr>
            </a:pPr>
            <a:r>
              <a:t>📱 短视频传播：运营民族文化新媒体账号</a:t>
            </a:r>
          </a:p>
          <a:p>
            <a:pPr>
              <a:defRPr sz="1200">
                <a:solidFill>
                  <a:srgbClr val="555555"/>
                </a:solidFill>
              </a:defRPr>
            </a:pPr>
            <a:r>
              <a:t>🛒 文创电商：开发并销售数字文创产品</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七大未来趋势与展望</a:t>
            </a:r>
          </a:p>
          <a:p>
            <a:pPr>
              <a:defRPr sz="1200">
                <a:solidFill>
                  <a:srgbClr val="555555"/>
                </a:solidFill>
              </a:defRPr>
            </a:pPr>
            <a:r>
              <a:t>🤖</a:t>
            </a:r>
          </a:p>
          <a:p>
            <a:pPr>
              <a:defRPr sz="1200">
                <a:solidFill>
                  <a:srgbClr val="555555"/>
                </a:solidFill>
              </a:defRPr>
            </a:pPr>
            <a:r>
              <a:t>AIGC辅助生产</a:t>
            </a:r>
          </a:p>
          <a:p>
            <a:pPr>
              <a:defRPr sz="1200">
                <a:solidFill>
                  <a:srgbClr val="555555"/>
                </a:solidFill>
              </a:defRPr>
            </a:pPr>
            <a:r>
              <a:t>AI生成文化内容、设计方案、翻译、解说</a:t>
            </a:r>
          </a:p>
          <a:p>
            <a:pPr>
              <a:defRPr sz="1200">
                <a:solidFill>
                  <a:srgbClr val="555555"/>
                </a:solidFill>
              </a:defRPr>
            </a:pPr>
            <a:r>
              <a:t>🌐</a:t>
            </a:r>
          </a:p>
          <a:p>
            <a:pPr>
              <a:defRPr sz="1200">
                <a:solidFill>
                  <a:srgbClr val="555555"/>
                </a:solidFill>
              </a:defRPr>
            </a:pPr>
            <a:r>
              <a:t>数字孪生村寨</a:t>
            </a:r>
          </a:p>
          <a:p>
            <a:pPr>
              <a:defRPr sz="1200">
                <a:solidFill>
                  <a:srgbClr val="555555"/>
                </a:solidFill>
              </a:defRPr>
            </a:pPr>
            <a:r>
              <a:t>对民族村寨进行精确数字化映射</a:t>
            </a:r>
          </a:p>
          <a:p>
            <a:pPr>
              <a:defRPr sz="1200">
                <a:solidFill>
                  <a:srgbClr val="555555"/>
                </a:solidFill>
              </a:defRPr>
            </a:pPr>
            <a:r>
              <a:t>🥽</a:t>
            </a:r>
          </a:p>
          <a:p>
            <a:pPr>
              <a:defRPr sz="1200">
                <a:solidFill>
                  <a:srgbClr val="555555"/>
                </a:solidFill>
              </a:defRPr>
            </a:pPr>
            <a:r>
              <a:t>沉浸式研学</a:t>
            </a:r>
          </a:p>
          <a:p>
            <a:pPr>
              <a:defRPr sz="1200">
                <a:solidFill>
                  <a:srgbClr val="555555"/>
                </a:solidFill>
              </a:defRPr>
            </a:pPr>
            <a:r>
              <a:t>VR/AR赋能深度文化学习教育</a:t>
            </a:r>
          </a:p>
          <a:p>
            <a:pPr>
              <a:defRPr sz="1200">
                <a:solidFill>
                  <a:srgbClr val="555555"/>
                </a:solidFill>
              </a:defRPr>
            </a:pPr>
            <a:r>
              <a:t>🔗</a:t>
            </a:r>
          </a:p>
          <a:p>
            <a:pPr>
              <a:defRPr sz="1200">
                <a:solidFill>
                  <a:srgbClr val="555555"/>
                </a:solidFill>
              </a:defRPr>
            </a:pPr>
            <a:r>
              <a:t>可信数据共享</a:t>
            </a:r>
          </a:p>
          <a:p>
            <a:pPr>
              <a:defRPr sz="1200">
                <a:solidFill>
                  <a:srgbClr val="555555"/>
                </a:solidFill>
              </a:defRPr>
            </a:pPr>
            <a:r>
              <a:t>区块链保护文化数据主权</a:t>
            </a:r>
          </a:p>
          <a:p>
            <a:pPr>
              <a:defRPr sz="1200">
                <a:solidFill>
                  <a:srgbClr val="555555"/>
                </a:solidFill>
              </a:defRPr>
            </a:pPr>
            <a:r>
              <a:t>👥</a:t>
            </a:r>
          </a:p>
          <a:p>
            <a:pPr>
              <a:defRPr sz="1200">
                <a:solidFill>
                  <a:srgbClr val="555555"/>
                </a:solidFill>
              </a:defRPr>
            </a:pPr>
            <a:r>
              <a:t>社区共创平台</a:t>
            </a:r>
          </a:p>
          <a:p>
            <a:pPr>
              <a:defRPr sz="1200">
                <a:solidFill>
                  <a:srgbClr val="555555"/>
                </a:solidFill>
              </a:defRPr>
            </a:pPr>
            <a:r>
              <a:t>社区直接参与内容生产与传播</a:t>
            </a:r>
          </a:p>
          <a:p>
            <a:pPr>
              <a:defRPr sz="1200">
                <a:solidFill>
                  <a:srgbClr val="555555"/>
                </a:solidFill>
              </a:defRPr>
            </a:pPr>
            <a:r>
              <a:t>📱</a:t>
            </a:r>
          </a:p>
          <a:p>
            <a:pPr>
              <a:defRPr sz="1200">
                <a:solidFill>
                  <a:srgbClr val="555555"/>
                </a:solidFill>
              </a:defRPr>
            </a:pPr>
            <a:r>
              <a:t>低成本数字工具</a:t>
            </a:r>
          </a:p>
          <a:p>
            <a:pPr>
              <a:defRPr sz="1200">
                <a:solidFill>
                  <a:srgbClr val="555555"/>
                </a:solidFill>
              </a:defRPr>
            </a:pPr>
            <a:r>
              <a:t>降低数字化门槛惠及更多社区</a:t>
            </a:r>
          </a:p>
          <a:p>
            <a:pPr>
              <a:defRPr sz="1200">
                <a:solidFill>
                  <a:srgbClr val="555555"/>
                </a:solidFill>
              </a:defRPr>
            </a:pPr>
            <a:r>
              <a:t>章节项目实战</a:t>
            </a:r>
          </a:p>
          <a:p>
            <a:pPr>
              <a:defRPr sz="1200">
                <a:solidFill>
                  <a:srgbClr val="555555"/>
                </a:solidFill>
              </a:defRPr>
            </a:pPr>
            <a:r>
              <a:t>设计"贵州民族文化旅游资源数字化开发与保护"课程项目群，包含至少5个子项目，覆盖从资源识别到传播运营的全链条。</a:t>
            </a:r>
          </a:p>
          <a:p>
            <a:pPr>
              <a:defRPr sz="1200">
                <a:solidFill>
                  <a:srgbClr val="555555"/>
                </a:solidFill>
              </a:defRPr>
            </a:pPr>
            <a:r>
              <a:t>核心结论</a:t>
            </a:r>
          </a:p>
          <a:p>
            <a:pPr>
              <a:defRPr sz="1200">
                <a:solidFill>
                  <a:srgbClr val="555555"/>
                </a:solidFill>
              </a:defRPr>
            </a:pPr>
            <a:r>
              <a:t>地方高校应把人才培养放在服务地方民族文化保护、文旅融合、乡村振兴和共同富裕的实践中。该领域的未来取决于新一代复合型人才的培养。</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全书总结：全链条知识体系</a:t>
            </a:r>
          </a:p>
          <a:p>
            <a:pPr>
              <a:defRPr sz="1800" b="1">
                <a:solidFill>
                  <a:srgbClr val="E13A5A"/>
                </a:solidFill>
              </a:defRPr>
            </a:pPr>
            <a:r>
              <a:t>第1-2章</a:t>
            </a:r>
          </a:p>
          <a:p>
            <a:pPr>
              <a:defRPr sz="1200">
                <a:solidFill>
                  <a:srgbClr val="555555"/>
                </a:solidFill>
              </a:defRPr>
            </a:pPr>
            <a:r>
              <a:t>识别分类</a:t>
            </a:r>
          </a:p>
          <a:p>
            <a:pPr>
              <a:defRPr sz="1200">
                <a:solidFill>
                  <a:srgbClr val="555555"/>
                </a:solidFill>
              </a:defRPr>
            </a:pPr>
            <a:r>
              <a:t>资源识别与分类</a:t>
            </a:r>
          </a:p>
          <a:p>
            <a:pPr>
              <a:defRPr sz="1200">
                <a:solidFill>
                  <a:srgbClr val="555555"/>
                </a:solidFill>
              </a:defRPr>
            </a:pPr>
            <a:r>
              <a:t>→</a:t>
            </a:r>
          </a:p>
          <a:p>
            <a:pPr>
              <a:defRPr sz="1800" b="1">
                <a:solidFill>
                  <a:srgbClr val="E13A5A"/>
                </a:solidFill>
              </a:defRPr>
            </a:pPr>
            <a:r>
              <a:t>第3-4章</a:t>
            </a:r>
          </a:p>
          <a:p>
            <a:pPr>
              <a:defRPr sz="1200">
                <a:solidFill>
                  <a:srgbClr val="555555"/>
                </a:solidFill>
              </a:defRPr>
            </a:pPr>
            <a:r>
              <a:t>采集评估</a:t>
            </a:r>
          </a:p>
          <a:p>
            <a:pPr>
              <a:defRPr sz="1200">
                <a:solidFill>
                  <a:srgbClr val="555555"/>
                </a:solidFill>
              </a:defRPr>
            </a:pPr>
            <a:r>
              <a:t>数字采集与价值评估</a:t>
            </a:r>
          </a:p>
          <a:p>
            <a:pPr>
              <a:defRPr sz="1200">
                <a:solidFill>
                  <a:srgbClr val="555555"/>
                </a:solidFill>
              </a:defRPr>
            </a:pPr>
            <a:r>
              <a:t>→</a:t>
            </a:r>
          </a:p>
          <a:p>
            <a:pPr>
              <a:defRPr sz="1800" b="1">
                <a:solidFill>
                  <a:srgbClr val="E13A5A"/>
                </a:solidFill>
              </a:defRPr>
            </a:pPr>
            <a:r>
              <a:t>第5-6章</a:t>
            </a:r>
          </a:p>
          <a:p>
            <a:pPr>
              <a:defRPr sz="1200">
                <a:solidFill>
                  <a:srgbClr val="555555"/>
                </a:solidFill>
              </a:defRPr>
            </a:pPr>
            <a:r>
              <a:t>产品场景</a:t>
            </a:r>
          </a:p>
          <a:p>
            <a:pPr>
              <a:defRPr sz="1200">
                <a:solidFill>
                  <a:srgbClr val="555555"/>
                </a:solidFill>
              </a:defRPr>
            </a:pPr>
            <a:r>
              <a:t>产品开发与智慧场景</a:t>
            </a:r>
          </a:p>
          <a:p>
            <a:pPr>
              <a:defRPr sz="1200">
                <a:solidFill>
                  <a:srgbClr val="555555"/>
                </a:solidFill>
              </a:defRPr>
            </a:pPr>
            <a:r>
              <a:t>→</a:t>
            </a:r>
          </a:p>
          <a:p>
            <a:pPr>
              <a:defRPr sz="1800" b="1">
                <a:solidFill>
                  <a:srgbClr val="E13A5A"/>
                </a:solidFill>
              </a:defRPr>
            </a:pPr>
            <a:r>
              <a:t>第7-8章</a:t>
            </a:r>
          </a:p>
          <a:p>
            <a:pPr>
              <a:defRPr sz="1200">
                <a:solidFill>
                  <a:srgbClr val="555555"/>
                </a:solidFill>
              </a:defRPr>
            </a:pPr>
            <a:r>
              <a:t>传播共益</a:t>
            </a:r>
          </a:p>
          <a:p>
            <a:pPr>
              <a:defRPr sz="1200">
                <a:solidFill>
                  <a:srgbClr val="555555"/>
                </a:solidFill>
              </a:defRPr>
            </a:pPr>
            <a:r>
              <a:t>数字传播与社区参与</a:t>
            </a:r>
          </a:p>
          <a:p>
            <a:pPr>
              <a:defRPr sz="1200">
                <a:solidFill>
                  <a:srgbClr val="555555"/>
                </a:solidFill>
              </a:defRPr>
            </a:pPr>
            <a:r>
              <a:t>→</a:t>
            </a:r>
          </a:p>
          <a:p>
            <a:pPr>
              <a:defRPr sz="1800" b="1">
                <a:solidFill>
                  <a:srgbClr val="E13A5A"/>
                </a:solidFill>
              </a:defRPr>
            </a:pPr>
            <a:r>
              <a:t>第9-12章</a:t>
            </a:r>
          </a:p>
          <a:p>
            <a:pPr>
              <a:defRPr sz="1200">
                <a:solidFill>
                  <a:srgbClr val="555555"/>
                </a:solidFill>
              </a:defRPr>
            </a:pPr>
            <a:r>
              <a:t>治理未来</a:t>
            </a:r>
          </a:p>
          <a:p>
            <a:pPr>
              <a:defRPr sz="1200">
                <a:solidFill>
                  <a:srgbClr val="555555"/>
                </a:solidFill>
              </a:defRPr>
            </a:pPr>
            <a:r>
              <a:t>风险治理与人才培养</a:t>
            </a:r>
          </a:p>
          <a:p>
            <a:pPr>
              <a:defRPr sz="1200">
                <a:solidFill>
                  <a:srgbClr val="555555"/>
                </a:solidFill>
              </a:defRPr>
            </a:pPr>
            <a:r>
              <a:t>思政园地</a:t>
            </a:r>
          </a:p>
          <a:p>
            <a:pPr>
              <a:defRPr sz="1200">
                <a:solidFill>
                  <a:srgbClr val="555555"/>
                </a:solidFill>
              </a:defRPr>
            </a:pPr>
            <a:r>
              <a:t>每章融入文化自信、民族共同体意识</a:t>
            </a:r>
          </a:p>
          <a:p>
            <a:pPr>
              <a:defRPr sz="1200">
                <a:solidFill>
                  <a:srgbClr val="555555"/>
                </a:solidFill>
              </a:defRPr>
            </a:pPr>
            <a:r>
              <a:t>案例教学</a:t>
            </a:r>
          </a:p>
          <a:p>
            <a:pPr>
              <a:defRPr sz="1200">
                <a:solidFill>
                  <a:srgbClr val="555555"/>
                </a:solidFill>
              </a:defRPr>
            </a:pPr>
            <a:r>
              <a:t>每章以贵州民族文化真实案例导入</a:t>
            </a:r>
          </a:p>
          <a:p>
            <a:pPr>
              <a:defRPr sz="1200">
                <a:solidFill>
                  <a:srgbClr val="555555"/>
                </a:solidFill>
              </a:defRPr>
            </a:pPr>
            <a:r>
              <a:t>项目驱动</a:t>
            </a:r>
          </a:p>
          <a:p>
            <a:pPr>
              <a:defRPr sz="1200">
                <a:solidFill>
                  <a:srgbClr val="555555"/>
                </a:solidFill>
              </a:defRPr>
            </a:pPr>
            <a:r>
              <a:t>每章设计项目实战任务，知行合一</a:t>
            </a:r>
          </a:p>
          <a:p>
            <a:pPr>
              <a:defRPr sz="1200">
                <a:solidFill>
                  <a:srgbClr val="555555"/>
                </a:solidFill>
              </a:defRPr>
            </a:pPr>
            <a:r>
              <a:t>聚焦贵州屯堡文化 · 蜡染技艺 · 布依族文化 | 保护优先 · 尊重文化主体 · 社区参与</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感谢阅读</a:t>
            </a:r>
          </a:p>
          <a:p>
            <a:pPr>
              <a:defRPr sz="1200">
                <a:solidFill>
                  <a:srgbClr val="555555"/>
                </a:solidFill>
              </a:defRPr>
            </a:pPr>
            <a:r>
              <a:t>民族文化旅游资源数字化开发与保护</a:t>
            </a:r>
          </a:p>
          <a:p>
            <a:pPr>
              <a:defRPr sz="1200">
                <a:solidFill>
                  <a:srgbClr val="555555"/>
                </a:solidFill>
              </a:defRPr>
            </a:pPr>
            <a:r>
              <a:t>数智文旅教材编写系列 · 专著七</a:t>
            </a:r>
          </a:p>
          <a:p>
            <a:pPr>
              <a:defRPr sz="1200">
                <a:solidFill>
                  <a:srgbClr val="555555"/>
                </a:solidFill>
              </a:defRPr>
            </a:pPr>
            <a:r>
              <a:t>全链条知识体系 | 十二章节 | 思政+案例+实战+评价</a:t>
            </a:r>
          </a:p>
          <a:p>
            <a:pPr>
              <a:defRPr sz="1200">
                <a:solidFill>
                  <a:srgbClr val="555555"/>
                </a:solidFill>
              </a:defRPr>
            </a:pPr>
            <a:r>
              <a:t>屯堡文化</a:t>
            </a:r>
          </a:p>
          <a:p>
            <a:pPr>
              <a:defRPr sz="1200">
                <a:solidFill>
                  <a:srgbClr val="555555"/>
                </a:solidFill>
              </a:defRPr>
            </a:pPr>
            <a:r>
              <a:t>蜡染技艺</a:t>
            </a:r>
          </a:p>
          <a:p>
            <a:pPr>
              <a:defRPr sz="1200">
                <a:solidFill>
                  <a:srgbClr val="555555"/>
                </a:solidFill>
              </a:defRPr>
            </a:pPr>
            <a:r>
              <a:t>布依族文化</a:t>
            </a:r>
          </a:p>
          <a:p>
            <a:pPr>
              <a:defRPr sz="1200">
                <a:solidFill>
                  <a:srgbClr val="555555"/>
                </a:solidFill>
              </a:defRPr>
            </a:pPr>
            <a:r>
              <a:t>社区共益</a:t>
            </a:r>
          </a:p>
          <a:p>
            <a:pPr>
              <a:defRPr sz="1200">
                <a:solidFill>
                  <a:srgbClr val="555555"/>
                </a:solidFill>
              </a:defRPr>
            </a:pPr>
            <a:r>
              <a:t>保护优先 · 尊重文化主体 · 社区参与 · 数字赋能 · 可持续治理</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AF5F0"/>
        </a:solidFill>
        <a:effectLst/>
      </p:bgPr>
    </p:bg>
    <p:spTree>
      <p:nvGrpSpPr>
        <p:cNvPr id="1" name=""/>
        <p:cNvGrpSpPr/>
        <p:nvPr/>
      </p:nvGrpSpPr>
      <p:grpSpPr/>
      <p:sp>
        <p:nvSpPr>
          <p:cNvPr id="2" name="TextBox 1"/>
          <p:cNvSpPr txBox="1"/>
          <p:nvPr/>
        </p:nvSpPr>
        <p:spPr>
          <a:xfrm>
            <a:off x="457200" y="274320"/>
            <a:ext cx="8229600" cy="6217920"/>
          </a:xfrm>
          <a:prstGeom prst="rect">
            <a:avLst/>
          </a:prstGeom>
          <a:noFill/>
        </p:spPr>
        <p:txBody>
          <a:bodyPr wrap="square">
            <a:spAutoFit/>
          </a:bodyPr>
          <a:lstStyle/>
          <a:p>
            <a:pPr>
              <a:defRPr sz="1200">
                <a:solidFill>
                  <a:srgbClr val="555555"/>
                </a:solidFill>
              </a:defRPr>
            </a:pPr>
            <a:r>
              <a:t>感谢聆听</a:t>
            </a:r>
          </a:p>
          <a:p>
            <a:pPr>
              <a:defRPr sz="1200">
                <a:solidFill>
                  <a:srgbClr val="555555"/>
                </a:solidFill>
              </a:defRPr>
            </a:pPr>
            <a:r>
              <a:t>民族文化旅游资源数字化开发与保护</a:t>
            </a:r>
          </a:p>
          <a:p>
            <a:pPr>
              <a:defRPr sz="1200">
                <a:solidFill>
                  <a:srgbClr val="555555"/>
                </a:solidFill>
              </a:defRPr>
            </a:pPr>
            <a:r>
              <a:t>数智文旅教材编写项目 · 专著7</a:t>
            </a:r>
          </a:p>
          <a:p>
            <a:pPr>
              <a:defRPr sz="1200">
                <a:solidFill>
                  <a:srgbClr val="555555"/>
                </a:solidFill>
              </a:defRPr>
            </a:pPr>
            <a:r>
              <a:t>保护优先</a:t>
            </a:r>
          </a:p>
          <a:p>
            <a:pPr>
              <a:defRPr sz="1200">
                <a:solidFill>
                  <a:srgbClr val="555555"/>
                </a:solidFill>
              </a:defRPr>
            </a:pPr>
            <a:r>
              <a:t>数字赋能</a:t>
            </a:r>
          </a:p>
          <a:p>
            <a:pPr>
              <a:defRPr sz="1200">
                <a:solidFill>
                  <a:srgbClr val="555555"/>
                </a:solidFill>
              </a:defRPr>
            </a:pPr>
            <a:r>
              <a:t>社区参与</a:t>
            </a:r>
          </a:p>
          <a:p>
            <a:pPr>
              <a:defRPr sz="1200">
                <a:solidFill>
                  <a:srgbClr val="555555"/>
                </a:solidFill>
              </a:defRPr>
            </a:pPr>
            <a:r>
              <a:t>共同受益</a:t>
            </a:r>
          </a:p>
          <a:p>
            <a:pPr>
              <a:defRPr sz="1200">
                <a:solidFill>
                  <a:srgbClr val="555555"/>
                </a:solidFill>
              </a:defRPr>
            </a:pPr>
            <a:r>
              <a:t>安顺学院旅游管理学院</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