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notesMasterIdLst>
    <p:notesMasterId r:id="rId4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2-2.png"/><Relationship Id="rId3" Type="http://schemas.openxmlformats.org/officeDocument/2006/relationships/image" Target="../media/image-3-3.png"/><Relationship Id="rId4" Type="http://schemas.openxmlformats.org/officeDocument/2006/relationships/image" Target="../media/image-3-3.png"/><Relationship Id="rId5" Type="http://schemas.openxmlformats.org/officeDocument/2006/relationships/image" Target="../media/image-3-3.png"/><Relationship Id="rId6" Type="http://schemas.openxmlformats.org/officeDocument/2006/relationships/image" Target="../media/image-3-3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2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3.png"/><Relationship Id="rId6" Type="http://schemas.openxmlformats.org/officeDocument/2006/relationships/image" Target="../media/image-5-6.png"/><Relationship Id="rId7" Type="http://schemas.openxmlformats.org/officeDocument/2006/relationships/image" Target="../media/image-5-3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2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3.png"/><Relationship Id="rId7" Type="http://schemas.openxmlformats.org/officeDocument/2006/relationships/image" Target="../media/image-6-4.png"/><Relationship Id="rId8" Type="http://schemas.openxmlformats.org/officeDocument/2006/relationships/image" Target="../media/image-6-5.png"/><Relationship Id="rId9" Type="http://schemas.openxmlformats.org/officeDocument/2006/relationships/image" Target="../media/image-6-3.png"/><Relationship Id="rId10" Type="http://schemas.openxmlformats.org/officeDocument/2006/relationships/image" Target="../media/image-6-4.png"/><Relationship Id="rId11" Type="http://schemas.openxmlformats.org/officeDocument/2006/relationships/image" Target="../media/image-6-5.png"/><Relationship Id="rId12" Type="http://schemas.openxmlformats.org/officeDocument/2006/relationships/image" Target="../media/image-6-3.png"/><Relationship Id="rId13" Type="http://schemas.openxmlformats.org/officeDocument/2006/relationships/image" Target="../media/image-6-4.png"/><Relationship Id="rId14" Type="http://schemas.openxmlformats.org/officeDocument/2006/relationships/image" Target="../media/image-6-5.png"/><Relationship Id="rId15" Type="http://schemas.openxmlformats.org/officeDocument/2006/relationships/image" Target="../media/image-6-3.png"/><Relationship Id="rId16" Type="http://schemas.openxmlformats.org/officeDocument/2006/relationships/image" Target="../media/image-6-4.png"/><Relationship Id="rId17" Type="http://schemas.openxmlformats.org/officeDocument/2006/relationships/image" Target="../media/image-6-5.png"/><Relationship Id="rId18" Type="http://schemas.openxmlformats.org/officeDocument/2006/relationships/image" Target="../media/image-6-3.png"/><Relationship Id="rId19" Type="http://schemas.openxmlformats.org/officeDocument/2006/relationships/image" Target="../media/image-6-4.png"/><Relationship Id="rId20" Type="http://schemas.openxmlformats.org/officeDocument/2006/relationships/image" Target="../media/image-6-5.png"/><Relationship Id="rId21" Type="http://schemas.openxmlformats.org/officeDocument/2006/relationships/image" Target="../media/image-6-3.png"/><Relationship Id="rId22" Type="http://schemas.openxmlformats.org/officeDocument/2006/relationships/image" Target="../media/image-6-22.png"/><Relationship Id="rId23" Type="http://schemas.openxmlformats.org/officeDocument/2006/relationships/image" Target="../media/image-6-23.png"/><Relationship Id="rId24" Type="http://schemas.openxmlformats.org/officeDocument/2006/relationships/image" Target="../media/image-6-24.png"/><Relationship Id="rId25" Type="http://schemas.openxmlformats.org/officeDocument/2006/relationships/image" Target="../media/image-6-25.png"/><Relationship Id="rId26" Type="http://schemas.openxmlformats.org/officeDocument/2006/relationships/slideLayout" Target="../slideLayouts/slideLayout1.xml"/><Relationship Id="rId2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2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4.png"/><Relationship Id="rId6" Type="http://schemas.openxmlformats.org/officeDocument/2006/relationships/image" Target="../media/image-7-4.png"/><Relationship Id="rId7" Type="http://schemas.openxmlformats.org/officeDocument/2006/relationships/image" Target="../media/image-7-4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9.png"/><Relationship Id="rId11" Type="http://schemas.openxmlformats.org/officeDocument/2006/relationships/image" Target="../media/image-7-9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2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5.png"/><Relationship Id="rId7" Type="http://schemas.openxmlformats.org/officeDocument/2006/relationships/image" Target="../media/image-8-5.png"/><Relationship Id="rId8" Type="http://schemas.openxmlformats.org/officeDocument/2006/relationships/image" Target="../media/image-8-3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0.png"/><Relationship Id="rId12" Type="http://schemas.openxmlformats.org/officeDocument/2006/relationships/image" Target="../media/image-8-10.png"/><Relationship Id="rId13" Type="http://schemas.openxmlformats.org/officeDocument/2006/relationships/image" Target="../media/image-8-10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2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3.png"/><Relationship Id="rId7" Type="http://schemas.openxmlformats.org/officeDocument/2006/relationships/image" Target="../media/image-10-7.png"/><Relationship Id="rId8" Type="http://schemas.openxmlformats.org/officeDocument/2006/relationships/image" Target="../media/image-10-5.png"/><Relationship Id="rId9" Type="http://schemas.openxmlformats.org/officeDocument/2006/relationships/image" Target="../media/image-10-3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5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2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5.png"/><Relationship Id="rId8" Type="http://schemas.openxmlformats.org/officeDocument/2006/relationships/image" Target="../media/image-11-8.png"/><Relationship Id="rId9" Type="http://schemas.openxmlformats.org/officeDocument/2006/relationships/image" Target="../media/image-11-5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3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5.png"/><Relationship Id="rId7" Type="http://schemas.openxmlformats.org/officeDocument/2006/relationships/image" Target="../media/image-12-5.png"/><Relationship Id="rId8" Type="http://schemas.openxmlformats.org/officeDocument/2006/relationships/image" Target="../media/image-12-5.png"/><Relationship Id="rId9" Type="http://schemas.openxmlformats.org/officeDocument/2006/relationships/image" Target="../media/image-12-5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1.png"/><Relationship Id="rId13" Type="http://schemas.openxmlformats.org/officeDocument/2006/relationships/image" Target="../media/image-12-11.png"/><Relationship Id="rId14" Type="http://schemas.openxmlformats.org/officeDocument/2006/relationships/image" Target="../media/image-12-14.png"/><Relationship Id="rId15" Type="http://schemas.openxmlformats.org/officeDocument/2006/relationships/image" Target="../media/image-12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2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2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4.png"/><Relationship Id="rId7" Type="http://schemas.openxmlformats.org/officeDocument/2006/relationships/image" Target="../media/image-16-7.png"/><Relationship Id="rId8" Type="http://schemas.openxmlformats.org/officeDocument/2006/relationships/image" Target="../media/image-16-4.png"/><Relationship Id="rId9" Type="http://schemas.openxmlformats.org/officeDocument/2006/relationships/image" Target="../media/image-16-9.png"/><Relationship Id="rId10" Type="http://schemas.openxmlformats.org/officeDocument/2006/relationships/image" Target="../media/image-16-4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2-11.png"/><Relationship Id="rId14" Type="http://schemas.openxmlformats.org/officeDocument/2006/relationships/image" Target="../media/image-12-11.png"/><Relationship Id="rId15" Type="http://schemas.openxmlformats.org/officeDocument/2006/relationships/image" Target="../media/image-12-11.png"/><Relationship Id="rId16" Type="http://schemas.openxmlformats.org/officeDocument/2006/relationships/image" Target="../media/image-12-11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2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4.png"/><Relationship Id="rId7" Type="http://schemas.openxmlformats.org/officeDocument/2006/relationships/image" Target="../media/image-17-7.png"/><Relationship Id="rId8" Type="http://schemas.openxmlformats.org/officeDocument/2006/relationships/image" Target="../media/image-17-4.png"/><Relationship Id="rId9" Type="http://schemas.openxmlformats.org/officeDocument/2006/relationships/image" Target="../media/image-17-9.png"/><Relationship Id="rId10" Type="http://schemas.openxmlformats.org/officeDocument/2006/relationships/image" Target="../media/image-17-4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2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3.png"/><Relationship Id="rId6" Type="http://schemas.openxmlformats.org/officeDocument/2006/relationships/image" Target="../media/image-19-6.png"/><Relationship Id="rId7" Type="http://schemas.openxmlformats.org/officeDocument/2006/relationships/image" Target="../media/image-19-3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2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image" Target="../media/image-20-4.png"/><Relationship Id="rId6" Type="http://schemas.openxmlformats.org/officeDocument/2006/relationships/image" Target="../media/image-20-4.png"/><Relationship Id="rId7" Type="http://schemas.openxmlformats.org/officeDocument/2006/relationships/image" Target="../media/image-20-4.png"/><Relationship Id="rId8" Type="http://schemas.openxmlformats.org/officeDocument/2006/relationships/image" Target="../media/image-20-8.png"/><Relationship Id="rId9" Type="http://schemas.openxmlformats.org/officeDocument/2006/relationships/image" Target="../media/image-12-4.png"/><Relationship Id="rId10" Type="http://schemas.openxmlformats.org/officeDocument/2006/relationships/image" Target="../media/image-20-10.png"/><Relationship Id="rId11" Type="http://schemas.openxmlformats.org/officeDocument/2006/relationships/image" Target="../media/image-20-11.png"/><Relationship Id="rId12" Type="http://schemas.openxmlformats.org/officeDocument/2006/relationships/image" Target="../media/image-20-12.png"/><Relationship Id="rId13" Type="http://schemas.openxmlformats.org/officeDocument/2006/relationships/image" Target="../media/image-20-13.png"/><Relationship Id="rId14" Type="http://schemas.openxmlformats.org/officeDocument/2006/relationships/image" Target="../media/image-20-14.png"/><Relationship Id="rId15" Type="http://schemas.openxmlformats.org/officeDocument/2006/relationships/image" Target="../media/image-20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-2.png"/><Relationship Id="rId3" Type="http://schemas.openxmlformats.org/officeDocument/2006/relationships/image" Target="../media/image-22-3.png"/><Relationship Id="rId4" Type="http://schemas.openxmlformats.org/officeDocument/2006/relationships/image" Target="../media/image-12-11.png"/><Relationship Id="rId5" Type="http://schemas.openxmlformats.org/officeDocument/2006/relationships/image" Target="../media/image-12-11.png"/><Relationship Id="rId6" Type="http://schemas.openxmlformats.org/officeDocument/2006/relationships/image" Target="../media/image-12-11.png"/><Relationship Id="rId7" Type="http://schemas.openxmlformats.org/officeDocument/2006/relationships/image" Target="../media/image-12-11.png"/><Relationship Id="rId8" Type="http://schemas.openxmlformats.org/officeDocument/2006/relationships/image" Target="../media/image-22-8.png"/><Relationship Id="rId9" Type="http://schemas.openxmlformats.org/officeDocument/2006/relationships/image" Target="../media/image-22-9.png"/><Relationship Id="rId10" Type="http://schemas.openxmlformats.org/officeDocument/2006/relationships/image" Target="../media/image-22-9.png"/><Relationship Id="rId11" Type="http://schemas.openxmlformats.org/officeDocument/2006/relationships/image" Target="../media/image-22-9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-2.png"/><Relationship Id="rId3" Type="http://schemas.openxmlformats.org/officeDocument/2006/relationships/image" Target="../media/image-23-3.png"/><Relationship Id="rId4" Type="http://schemas.openxmlformats.org/officeDocument/2006/relationships/image" Target="../media/image-12-11.png"/><Relationship Id="rId5" Type="http://schemas.openxmlformats.org/officeDocument/2006/relationships/image" Target="../media/image-12-11.png"/><Relationship Id="rId6" Type="http://schemas.openxmlformats.org/officeDocument/2006/relationships/image" Target="../media/image-12-11.png"/><Relationship Id="rId7" Type="http://schemas.openxmlformats.org/officeDocument/2006/relationships/image" Target="../media/image-12-11.png"/><Relationship Id="rId8" Type="http://schemas.openxmlformats.org/officeDocument/2006/relationships/image" Target="../media/image-23-8.png"/><Relationship Id="rId9" Type="http://schemas.openxmlformats.org/officeDocument/2006/relationships/image" Target="../media/image-12-11.png"/><Relationship Id="rId10" Type="http://schemas.openxmlformats.org/officeDocument/2006/relationships/image" Target="../media/image-12-11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1.png"/><Relationship Id="rId13" Type="http://schemas.openxmlformats.org/officeDocument/2006/relationships/image" Target="../media/image-23-13.png"/><Relationship Id="rId14" Type="http://schemas.openxmlformats.org/officeDocument/2006/relationships/image" Target="../media/image-23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image" Target="../media/image-25-5.png"/><Relationship Id="rId6" Type="http://schemas.openxmlformats.org/officeDocument/2006/relationships/image" Target="../media/image-25-5.png"/><Relationship Id="rId7" Type="http://schemas.openxmlformats.org/officeDocument/2006/relationships/image" Target="../media/image-25-5.png"/><Relationship Id="rId8" Type="http://schemas.openxmlformats.org/officeDocument/2006/relationships/image" Target="../media/image-25-5.png"/><Relationship Id="rId9" Type="http://schemas.openxmlformats.org/officeDocument/2006/relationships/image" Target="../media/image-25-9.png"/><Relationship Id="rId10" Type="http://schemas.openxmlformats.org/officeDocument/2006/relationships/image" Target="../media/image-25-10.png"/><Relationship Id="rId11" Type="http://schemas.openxmlformats.org/officeDocument/2006/relationships/image" Target="../media/image-25-11.png"/><Relationship Id="rId12" Type="http://schemas.openxmlformats.org/officeDocument/2006/relationships/image" Target="../media/image-25-12.png"/><Relationship Id="rId13" Type="http://schemas.openxmlformats.org/officeDocument/2006/relationships/image" Target="../media/image-25-13.png"/><Relationship Id="rId14" Type="http://schemas.openxmlformats.org/officeDocument/2006/relationships/image" Target="../media/image-25-14.png"/><Relationship Id="rId15" Type="http://schemas.openxmlformats.org/officeDocument/2006/relationships/image" Target="../media/image-25-13.png"/><Relationship Id="rId16" Type="http://schemas.openxmlformats.org/officeDocument/2006/relationships/image" Target="../media/image-25-16.png"/><Relationship Id="rId17" Type="http://schemas.openxmlformats.org/officeDocument/2006/relationships/image" Target="../media/image-25-13.png"/><Relationship Id="rId18" Type="http://schemas.openxmlformats.org/officeDocument/2006/relationships/image" Target="../media/image-25-18.png"/><Relationship Id="rId19" Type="http://schemas.openxmlformats.org/officeDocument/2006/relationships/image" Target="../media/image-25-13.png"/><Relationship Id="rId20" Type="http://schemas.openxmlformats.org/officeDocument/2006/relationships/image" Target="../media/image-25-20.png"/><Relationship Id="rId21" Type="http://schemas.openxmlformats.org/officeDocument/2006/relationships/image" Target="../media/image-25-21.png"/><Relationship Id="rId22" Type="http://schemas.openxmlformats.org/officeDocument/2006/relationships/image" Target="../media/image-25-22.png"/><Relationship Id="rId23" Type="http://schemas.openxmlformats.org/officeDocument/2006/relationships/slideLayout" Target="../slideLayouts/slideLayout1.xml"/><Relationship Id="rId2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2-2.png"/><Relationship Id="rId3" Type="http://schemas.openxmlformats.org/officeDocument/2006/relationships/image" Target="../media/image-27-3.png"/><Relationship Id="rId4" Type="http://schemas.openxmlformats.org/officeDocument/2006/relationships/image" Target="../media/image-27-4.png"/><Relationship Id="rId5" Type="http://schemas.openxmlformats.org/officeDocument/2006/relationships/image" Target="../media/image-27-4.png"/><Relationship Id="rId6" Type="http://schemas.openxmlformats.org/officeDocument/2006/relationships/image" Target="../media/image-27-4.png"/><Relationship Id="rId7" Type="http://schemas.openxmlformats.org/officeDocument/2006/relationships/image" Target="../media/image-27-4.png"/><Relationship Id="rId8" Type="http://schemas.openxmlformats.org/officeDocument/2006/relationships/image" Target="../media/image-27-4.png"/><Relationship Id="rId9" Type="http://schemas.openxmlformats.org/officeDocument/2006/relationships/image" Target="../media/image-27-4.png"/><Relationship Id="rId10" Type="http://schemas.openxmlformats.org/officeDocument/2006/relationships/image" Target="../media/image-27-10.png"/><Relationship Id="rId11" Type="http://schemas.openxmlformats.org/officeDocument/2006/relationships/image" Target="../media/image-16-4.png"/><Relationship Id="rId12" Type="http://schemas.openxmlformats.org/officeDocument/2006/relationships/image" Target="../media/image-27-12.png"/><Relationship Id="rId13" Type="http://schemas.openxmlformats.org/officeDocument/2006/relationships/image" Target="../media/image-16-4.png"/><Relationship Id="rId14" Type="http://schemas.openxmlformats.org/officeDocument/2006/relationships/image" Target="../media/image-27-14.png"/><Relationship Id="rId15" Type="http://schemas.openxmlformats.org/officeDocument/2006/relationships/image" Target="../media/image-16-4.png"/><Relationship Id="rId16" Type="http://schemas.openxmlformats.org/officeDocument/2006/relationships/image" Target="../media/image-27-16.png"/><Relationship Id="rId17" Type="http://schemas.openxmlformats.org/officeDocument/2006/relationships/image" Target="../media/image-16-4.png"/><Relationship Id="rId18" Type="http://schemas.openxmlformats.org/officeDocument/2006/relationships/image" Target="../media/image-27-18.png"/><Relationship Id="rId19" Type="http://schemas.openxmlformats.org/officeDocument/2006/relationships/image" Target="../media/image-16-4.png"/><Relationship Id="rId20" Type="http://schemas.openxmlformats.org/officeDocument/2006/relationships/image" Target="../media/image-27-20.png"/><Relationship Id="rId21" Type="http://schemas.openxmlformats.org/officeDocument/2006/relationships/slideLayout" Target="../slideLayouts/slideLayout1.xml"/><Relationship Id="rId2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-2.png"/><Relationship Id="rId3" Type="http://schemas.openxmlformats.org/officeDocument/2006/relationships/image" Target="../media/image-28-3.png"/><Relationship Id="rId4" Type="http://schemas.openxmlformats.org/officeDocument/2006/relationships/image" Target="../media/image-28-4.png"/><Relationship Id="rId5" Type="http://schemas.openxmlformats.org/officeDocument/2006/relationships/image" Target="../media/image-28-3.png"/><Relationship Id="rId6" Type="http://schemas.openxmlformats.org/officeDocument/2006/relationships/image" Target="../media/image-28-4.png"/><Relationship Id="rId7" Type="http://schemas.openxmlformats.org/officeDocument/2006/relationships/image" Target="../media/image-28-3.png"/><Relationship Id="rId8" Type="http://schemas.openxmlformats.org/officeDocument/2006/relationships/image" Target="../media/image-28-4.png"/><Relationship Id="rId9" Type="http://schemas.openxmlformats.org/officeDocument/2006/relationships/image" Target="../media/image-28-3.png"/><Relationship Id="rId10" Type="http://schemas.openxmlformats.org/officeDocument/2006/relationships/image" Target="../media/image-28-4.png"/><Relationship Id="rId11" Type="http://schemas.openxmlformats.org/officeDocument/2006/relationships/image" Target="../media/image-28-3.png"/><Relationship Id="rId12" Type="http://schemas.openxmlformats.org/officeDocument/2006/relationships/image" Target="../media/image-28-12.png"/><Relationship Id="rId13" Type="http://schemas.openxmlformats.org/officeDocument/2006/relationships/image" Target="../media/image-2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2-2.png"/><Relationship Id="rId3" Type="http://schemas.openxmlformats.org/officeDocument/2006/relationships/image" Target="../media/image-30-3.png"/><Relationship Id="rId4" Type="http://schemas.openxmlformats.org/officeDocument/2006/relationships/image" Target="../media/image-12-11.png"/><Relationship Id="rId5" Type="http://schemas.openxmlformats.org/officeDocument/2006/relationships/image" Target="../media/image-12-11.png"/><Relationship Id="rId6" Type="http://schemas.openxmlformats.org/officeDocument/2006/relationships/image" Target="../media/image-12-11.png"/><Relationship Id="rId7" Type="http://schemas.openxmlformats.org/officeDocument/2006/relationships/image" Target="../media/image-12-11.png"/><Relationship Id="rId8" Type="http://schemas.openxmlformats.org/officeDocument/2006/relationships/image" Target="../media/image-30-8.png"/><Relationship Id="rId9" Type="http://schemas.openxmlformats.org/officeDocument/2006/relationships/image" Target="../media/image-30-9.png"/><Relationship Id="rId10" Type="http://schemas.openxmlformats.org/officeDocument/2006/relationships/image" Target="../media/image-25-13.png"/><Relationship Id="rId11" Type="http://schemas.openxmlformats.org/officeDocument/2006/relationships/image" Target="../media/image-3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2-2.png"/><Relationship Id="rId3" Type="http://schemas.openxmlformats.org/officeDocument/2006/relationships/image" Target="../media/image-32-3.png"/><Relationship Id="rId4" Type="http://schemas.openxmlformats.org/officeDocument/2006/relationships/image" Target="../media/image-32-3.png"/><Relationship Id="rId5" Type="http://schemas.openxmlformats.org/officeDocument/2006/relationships/image" Target="../media/image-32-3.png"/><Relationship Id="rId6" Type="http://schemas.openxmlformats.org/officeDocument/2006/relationships/image" Target="../media/image-32-3.png"/><Relationship Id="rId7" Type="http://schemas.openxmlformats.org/officeDocument/2006/relationships/image" Target="../media/image-32-7.png"/><Relationship Id="rId8" Type="http://schemas.openxmlformats.org/officeDocument/2006/relationships/image" Target="../media/image-32-7.png"/><Relationship Id="rId9" Type="http://schemas.openxmlformats.org/officeDocument/2006/relationships/image" Target="../media/image-32-7.png"/><Relationship Id="rId10" Type="http://schemas.openxmlformats.org/officeDocument/2006/relationships/image" Target="../media/image-32-10.png"/><Relationship Id="rId11" Type="http://schemas.openxmlformats.org/officeDocument/2006/relationships/image" Target="../media/image-32-10.png"/><Relationship Id="rId12" Type="http://schemas.openxmlformats.org/officeDocument/2006/relationships/image" Target="../media/image-32-10.png"/><Relationship Id="rId13" Type="http://schemas.openxmlformats.org/officeDocument/2006/relationships/image" Target="../media/image-32-13.png"/><Relationship Id="rId14" Type="http://schemas.openxmlformats.org/officeDocument/2006/relationships/image" Target="../media/image-32-14.png"/><Relationship Id="rId15" Type="http://schemas.openxmlformats.org/officeDocument/2006/relationships/image" Target="../media/image-32-15.png"/><Relationship Id="rId16" Type="http://schemas.openxmlformats.org/officeDocument/2006/relationships/image" Target="../media/image-32-15.png"/><Relationship Id="rId17" Type="http://schemas.openxmlformats.org/officeDocument/2006/relationships/image" Target="../media/image-32-15.png"/><Relationship Id="rId18" Type="http://schemas.openxmlformats.org/officeDocument/2006/relationships/image" Target="../media/image-32-15.png"/><Relationship Id="rId19" Type="http://schemas.openxmlformats.org/officeDocument/2006/relationships/image" Target="../media/image-32-15.png"/><Relationship Id="rId20" Type="http://schemas.openxmlformats.org/officeDocument/2006/relationships/image" Target="../media/image-32-15.png"/><Relationship Id="rId21" Type="http://schemas.openxmlformats.org/officeDocument/2006/relationships/image" Target="../media/image-32-13.png"/><Relationship Id="rId22" Type="http://schemas.openxmlformats.org/officeDocument/2006/relationships/image" Target="../media/image-32-22.png"/><Relationship Id="rId23" Type="http://schemas.openxmlformats.org/officeDocument/2006/relationships/slideLayout" Target="../slideLayouts/slideLayout1.xml"/><Relationship Id="rId24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image" Target="../media/image-2-2.png"/><Relationship Id="rId3" Type="http://schemas.openxmlformats.org/officeDocument/2006/relationships/image" Target="../media/image-34-3.png"/><Relationship Id="rId4" Type="http://schemas.openxmlformats.org/officeDocument/2006/relationships/image" Target="../media/image-34-4.png"/><Relationship Id="rId5" Type="http://schemas.openxmlformats.org/officeDocument/2006/relationships/image" Target="../media/image-34-4.png"/><Relationship Id="rId6" Type="http://schemas.openxmlformats.org/officeDocument/2006/relationships/image" Target="../media/image-34-4.png"/><Relationship Id="rId7" Type="http://schemas.openxmlformats.org/officeDocument/2006/relationships/image" Target="../media/image-34-4.png"/><Relationship Id="rId8" Type="http://schemas.openxmlformats.org/officeDocument/2006/relationships/image" Target="../media/image-34-4.png"/><Relationship Id="rId9" Type="http://schemas.openxmlformats.org/officeDocument/2006/relationships/image" Target="../media/image-34-4.png"/><Relationship Id="rId10" Type="http://schemas.openxmlformats.org/officeDocument/2006/relationships/image" Target="../media/image-34-10.png"/><Relationship Id="rId11" Type="http://schemas.openxmlformats.org/officeDocument/2006/relationships/image" Target="../media/image-20-4.png"/><Relationship Id="rId12" Type="http://schemas.openxmlformats.org/officeDocument/2006/relationships/image" Target="../media/image-3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image" Target="../media/image-2-2.png"/><Relationship Id="rId3" Type="http://schemas.openxmlformats.org/officeDocument/2006/relationships/image" Target="../media/image-36-3.png"/><Relationship Id="rId4" Type="http://schemas.openxmlformats.org/officeDocument/2006/relationships/image" Target="../media/image-36-4.png"/><Relationship Id="rId5" Type="http://schemas.openxmlformats.org/officeDocument/2006/relationships/image" Target="../media/image-36-5.png"/><Relationship Id="rId6" Type="http://schemas.openxmlformats.org/officeDocument/2006/relationships/image" Target="../media/image-36-5.png"/><Relationship Id="rId7" Type="http://schemas.openxmlformats.org/officeDocument/2006/relationships/image" Target="../media/image-36-4.png"/><Relationship Id="rId8" Type="http://schemas.openxmlformats.org/officeDocument/2006/relationships/image" Target="../media/image-36-5.png"/><Relationship Id="rId9" Type="http://schemas.openxmlformats.org/officeDocument/2006/relationships/image" Target="../media/image-36-5.png"/><Relationship Id="rId10" Type="http://schemas.openxmlformats.org/officeDocument/2006/relationships/image" Target="../media/image-36-4.png"/><Relationship Id="rId11" Type="http://schemas.openxmlformats.org/officeDocument/2006/relationships/image" Target="../media/image-36-5.png"/><Relationship Id="rId12" Type="http://schemas.openxmlformats.org/officeDocument/2006/relationships/image" Target="../media/image-36-5.png"/><Relationship Id="rId13" Type="http://schemas.openxmlformats.org/officeDocument/2006/relationships/image" Target="../media/image-36-13.png"/><Relationship Id="rId14" Type="http://schemas.openxmlformats.org/officeDocument/2006/relationships/image" Target="../media/image-36-14.png"/><Relationship Id="rId15" Type="http://schemas.openxmlformats.org/officeDocument/2006/relationships/image" Target="../media/image-36-14.png"/><Relationship Id="rId16" Type="http://schemas.openxmlformats.org/officeDocument/2006/relationships/image" Target="../media/image-36-14.png"/><Relationship Id="rId17" Type="http://schemas.openxmlformats.org/officeDocument/2006/relationships/image" Target="../media/image-36-14.png"/><Relationship Id="rId18" Type="http://schemas.openxmlformats.org/officeDocument/2006/relationships/image" Target="../media/image-36-14.png"/><Relationship Id="rId19" Type="http://schemas.openxmlformats.org/officeDocument/2006/relationships/image" Target="../media/image-36-14.png"/><Relationship Id="rId20" Type="http://schemas.openxmlformats.org/officeDocument/2006/relationships/slideLayout" Target="../slideLayouts/slideLayout1.xml"/><Relationship Id="rId21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-2.png"/><Relationship Id="rId3" Type="http://schemas.openxmlformats.org/officeDocument/2006/relationships/image" Target="../media/image-37-3.png"/><Relationship Id="rId4" Type="http://schemas.openxmlformats.org/officeDocument/2006/relationships/image" Target="../media/image-37-4.png"/><Relationship Id="rId5" Type="http://schemas.openxmlformats.org/officeDocument/2006/relationships/image" Target="../media/image-37-4.png"/><Relationship Id="rId6" Type="http://schemas.openxmlformats.org/officeDocument/2006/relationships/image" Target="../media/image-37-4.png"/><Relationship Id="rId7" Type="http://schemas.openxmlformats.org/officeDocument/2006/relationships/image" Target="../media/image-37-7.png"/><Relationship Id="rId8" Type="http://schemas.openxmlformats.org/officeDocument/2006/relationships/image" Target="../media/image-37-8.png"/><Relationship Id="rId9" Type="http://schemas.openxmlformats.org/officeDocument/2006/relationships/image" Target="../media/image-37-9.png"/><Relationship Id="rId10" Type="http://schemas.openxmlformats.org/officeDocument/2006/relationships/image" Target="../media/image-37-10.png"/><Relationship Id="rId11" Type="http://schemas.openxmlformats.org/officeDocument/2006/relationships/image" Target="../media/image-3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image" Target="../media/image-2-2.png"/><Relationship Id="rId3" Type="http://schemas.openxmlformats.org/officeDocument/2006/relationships/image" Target="../media/image-19-3.png"/><Relationship Id="rId4" Type="http://schemas.openxmlformats.org/officeDocument/2006/relationships/image" Target="../media/image-38-4.png"/><Relationship Id="rId5" Type="http://schemas.openxmlformats.org/officeDocument/2006/relationships/image" Target="../media/image-19-3.png"/><Relationship Id="rId6" Type="http://schemas.openxmlformats.org/officeDocument/2006/relationships/image" Target="../media/image-38-6.png"/><Relationship Id="rId7" Type="http://schemas.openxmlformats.org/officeDocument/2006/relationships/image" Target="../media/image-19-3.png"/><Relationship Id="rId8" Type="http://schemas.openxmlformats.org/officeDocument/2006/relationships/image" Target="../media/image-38-8.png"/><Relationship Id="rId9" Type="http://schemas.openxmlformats.org/officeDocument/2006/relationships/image" Target="../media/image-38-9.png"/><Relationship Id="rId10" Type="http://schemas.openxmlformats.org/officeDocument/2006/relationships/image" Target="../media/image-38-10.png"/><Relationship Id="rId11" Type="http://schemas.openxmlformats.org/officeDocument/2006/relationships/image" Target="../media/image-38-11.png"/><Relationship Id="rId12" Type="http://schemas.openxmlformats.org/officeDocument/2006/relationships/image" Target="../media/image-38-10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2-2.png"/><Relationship Id="rId3" Type="http://schemas.openxmlformats.org/officeDocument/2006/relationships/image" Target="../media/image-39-3.png"/><Relationship Id="rId4" Type="http://schemas.openxmlformats.org/officeDocument/2006/relationships/image" Target="../media/image-39-4.png"/><Relationship Id="rId5" Type="http://schemas.openxmlformats.org/officeDocument/2006/relationships/image" Target="../media/image-39-3.png"/><Relationship Id="rId6" Type="http://schemas.openxmlformats.org/officeDocument/2006/relationships/image" Target="../media/image-39-6.png"/><Relationship Id="rId7" Type="http://schemas.openxmlformats.org/officeDocument/2006/relationships/image" Target="../media/image-39-3.png"/><Relationship Id="rId8" Type="http://schemas.openxmlformats.org/officeDocument/2006/relationships/image" Target="../media/image-39-8.png"/><Relationship Id="rId9" Type="http://schemas.openxmlformats.org/officeDocument/2006/relationships/image" Target="../media/image-39-3.png"/><Relationship Id="rId10" Type="http://schemas.openxmlformats.org/officeDocument/2006/relationships/image" Target="../media/image-39-10.png"/><Relationship Id="rId11" Type="http://schemas.openxmlformats.org/officeDocument/2006/relationships/image" Target="../media/image-39-11.png"/><Relationship Id="rId12" Type="http://schemas.openxmlformats.org/officeDocument/2006/relationships/image" Target="../media/image-39-12.png"/><Relationship Id="rId13" Type="http://schemas.openxmlformats.org/officeDocument/2006/relationships/image" Target="../media/image-39-12.png"/><Relationship Id="rId14" Type="http://schemas.openxmlformats.org/officeDocument/2006/relationships/image" Target="../media/image-39-12.png"/><Relationship Id="rId15" Type="http://schemas.openxmlformats.org/officeDocument/2006/relationships/image" Target="../media/image-39-12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-2.png"/><Relationship Id="rId3" Type="http://schemas.openxmlformats.org/officeDocument/2006/relationships/image" Target="../media/image-40-3.png"/><Relationship Id="rId4" Type="http://schemas.openxmlformats.org/officeDocument/2006/relationships/image" Target="../media/image-12-11.png"/><Relationship Id="rId5" Type="http://schemas.openxmlformats.org/officeDocument/2006/relationships/image" Target="../media/image-12-11.png"/><Relationship Id="rId6" Type="http://schemas.openxmlformats.org/officeDocument/2006/relationships/image" Target="../media/image-12-11.png"/><Relationship Id="rId7" Type="http://schemas.openxmlformats.org/officeDocument/2006/relationships/image" Target="../media/image-40-7.png"/><Relationship Id="rId8" Type="http://schemas.openxmlformats.org/officeDocument/2006/relationships/image" Target="../media/image-12-11.png"/><Relationship Id="rId9" Type="http://schemas.openxmlformats.org/officeDocument/2006/relationships/image" Target="../media/image-12-11.png"/><Relationship Id="rId10" Type="http://schemas.openxmlformats.org/officeDocument/2006/relationships/image" Target="../media/image-12-11.png"/><Relationship Id="rId11" Type="http://schemas.openxmlformats.org/officeDocument/2006/relationships/image" Target="../media/image-4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2-2.png"/><Relationship Id="rId3" Type="http://schemas.openxmlformats.org/officeDocument/2006/relationships/image" Target="../media/image-41-3.png"/><Relationship Id="rId4" Type="http://schemas.openxmlformats.org/officeDocument/2006/relationships/image" Target="../media/image-41-4.png"/><Relationship Id="rId5" Type="http://schemas.openxmlformats.org/officeDocument/2006/relationships/image" Target="../media/image-41-3.png"/><Relationship Id="rId6" Type="http://schemas.openxmlformats.org/officeDocument/2006/relationships/image" Target="../media/image-41-6.png"/><Relationship Id="rId7" Type="http://schemas.openxmlformats.org/officeDocument/2006/relationships/image" Target="../media/image-41-3.png"/><Relationship Id="rId8" Type="http://schemas.openxmlformats.org/officeDocument/2006/relationships/image" Target="../media/image-41-8.png"/><Relationship Id="rId9" Type="http://schemas.openxmlformats.org/officeDocument/2006/relationships/image" Target="../media/image-4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image" Target="../media/image-42-2.png"/><Relationship Id="rId3" Type="http://schemas.openxmlformats.org/officeDocument/2006/relationships/image" Target="../media/image-1-2.png"/><Relationship Id="rId4" Type="http://schemas.openxmlformats.org/officeDocument/2006/relationships/image" Target="../media/image-4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667133" y="1562061"/>
            <a:ext cx="288562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安顺学院 · 数字文旅专业系列教材</a:t>
            </a:r>
            <a:endParaRPr lang="en-US" sz="13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8659" y="2057349"/>
            <a:ext cx="914377" cy="1905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495688" y="2400240"/>
            <a:ext cx="3209464" cy="52386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文化遗产数字化</a:t>
            </a:r>
            <a:endParaRPr lang="en-US" sz="3600" dirty="0"/>
          </a:p>
        </p:txBody>
      </p:sp>
      <p:sp>
        <p:nvSpPr>
          <p:cNvPr id="6" name="Text 2"/>
          <p:cNvSpPr/>
          <p:nvPr/>
        </p:nvSpPr>
        <p:spPr>
          <a:xfrm>
            <a:off x="4952876" y="2971726"/>
            <a:ext cx="2295087" cy="52386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保护与利用</a:t>
            </a:r>
            <a:endParaRPr lang="en-US" sz="36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659" y="3981350"/>
            <a:ext cx="914377" cy="1905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790955" y="4305192"/>
            <a:ext cx="2628454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专著6 · 数智文旅教材编写系列</a:t>
            </a:r>
            <a:endParaRPr lang="en-US" sz="1500" dirty="0"/>
          </a:p>
        </p:txBody>
      </p:sp>
      <p:sp>
        <p:nvSpPr>
          <p:cNvPr id="9" name="Text 4"/>
          <p:cNvSpPr/>
          <p:nvPr/>
        </p:nvSpPr>
        <p:spPr>
          <a:xfrm>
            <a:off x="4819530" y="4800480"/>
            <a:ext cx="258083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作者：祝刚  |  安顺学院旅游管理学院</a:t>
            </a:r>
            <a:endParaRPr lang="en-US" sz="1200" dirty="0"/>
          </a:p>
        </p:txBody>
      </p:sp>
      <p:sp>
        <p:nvSpPr>
          <p:cNvPr id="10" name="Text 5"/>
          <p:cNvSpPr/>
          <p:nvPr/>
        </p:nvSpPr>
        <p:spPr>
          <a:xfrm>
            <a:off x="4971926" y="5105272"/>
            <a:ext cx="227603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2025年 · 共12章 · 面向数字文旅专业</a:t>
            </a:r>
            <a:endParaRPr lang="en-US" sz="1050" dirty="0"/>
          </a:p>
        </p:txBody>
      </p:sp>
      <p:sp>
        <p:nvSpPr>
          <p:cNvPr id="11" name="Text 6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01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目录</a:t>
            </a:r>
            <a:pPr algn="l" indent="0" marL="0">
              <a:buNone/>
            </a:pPr>
            <a:r>
              <a:rPr lang="en-US" sz="1800" b="1" dirty="0">
                <a:solidFill>
                  <a:srgbClr val="04785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CONTENTS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914377"/>
            <a:ext cx="609585" cy="1905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457189" y="1238219"/>
            <a:ext cx="31393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76278" y="1238219"/>
            <a:ext cx="2409384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文化遗产数字化保护与利用导论</a:t>
            </a:r>
            <a:endParaRPr lang="en-US" sz="1350" dirty="0"/>
          </a:p>
        </p:txBody>
      </p:sp>
      <p:sp>
        <p:nvSpPr>
          <p:cNvPr id="7" name="Text 3"/>
          <p:cNvSpPr/>
          <p:nvPr/>
        </p:nvSpPr>
        <p:spPr>
          <a:xfrm>
            <a:off x="6324442" y="1238219"/>
            <a:ext cx="31393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02</a:t>
            </a:r>
            <a:endParaRPr lang="en-US" sz="1500" dirty="0"/>
          </a:p>
        </p:txBody>
      </p:sp>
      <p:sp>
        <p:nvSpPr>
          <p:cNvPr id="8" name="Text 4"/>
          <p:cNvSpPr/>
          <p:nvPr/>
        </p:nvSpPr>
        <p:spPr>
          <a:xfrm>
            <a:off x="6743531" y="1238219"/>
            <a:ext cx="1895047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文化遗产数字化采集技术</a:t>
            </a:r>
            <a:endParaRPr lang="en-US" sz="1350" dirty="0"/>
          </a:p>
        </p:txBody>
      </p:sp>
      <p:sp>
        <p:nvSpPr>
          <p:cNvPr id="9" name="Text 5"/>
          <p:cNvSpPr/>
          <p:nvPr/>
        </p:nvSpPr>
        <p:spPr>
          <a:xfrm>
            <a:off x="457189" y="1657309"/>
            <a:ext cx="31393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03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876278" y="1657309"/>
            <a:ext cx="1723601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数据资源与元数据管理</a:t>
            </a:r>
            <a:endParaRPr lang="en-US" sz="1350" dirty="0"/>
          </a:p>
        </p:txBody>
      </p:sp>
      <p:sp>
        <p:nvSpPr>
          <p:cNvPr id="11" name="Text 7"/>
          <p:cNvSpPr/>
          <p:nvPr/>
        </p:nvSpPr>
        <p:spPr>
          <a:xfrm>
            <a:off x="6324442" y="1657309"/>
            <a:ext cx="31393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04</a:t>
            </a:r>
            <a:endParaRPr lang="en-US" sz="1500" dirty="0"/>
          </a:p>
        </p:txBody>
      </p:sp>
      <p:sp>
        <p:nvSpPr>
          <p:cNvPr id="12" name="Text 8"/>
          <p:cNvSpPr/>
          <p:nvPr/>
        </p:nvSpPr>
        <p:spPr>
          <a:xfrm>
            <a:off x="6743531" y="1657309"/>
            <a:ext cx="1895047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文化遗产数字化保护监测</a:t>
            </a:r>
            <a:endParaRPr lang="en-US" sz="1350" dirty="0"/>
          </a:p>
        </p:txBody>
      </p:sp>
      <p:sp>
        <p:nvSpPr>
          <p:cNvPr id="13" name="Text 9"/>
          <p:cNvSpPr/>
          <p:nvPr/>
        </p:nvSpPr>
        <p:spPr>
          <a:xfrm>
            <a:off x="457189" y="2076398"/>
            <a:ext cx="31393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05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876278" y="2076398"/>
            <a:ext cx="1723601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数字博物馆与线上展陈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6324442" y="2076398"/>
            <a:ext cx="31393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06</a:t>
            </a:r>
            <a:endParaRPr lang="en-US" sz="1500" dirty="0"/>
          </a:p>
        </p:txBody>
      </p:sp>
      <p:sp>
        <p:nvSpPr>
          <p:cNvPr id="16" name="Text 12"/>
          <p:cNvSpPr/>
          <p:nvPr/>
        </p:nvSpPr>
        <p:spPr>
          <a:xfrm>
            <a:off x="6743531" y="2076398"/>
            <a:ext cx="2066493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非物质文化遗产数字化传承</a:t>
            </a:r>
            <a:endParaRPr lang="en-US" sz="1350" dirty="0"/>
          </a:p>
        </p:txBody>
      </p:sp>
      <p:sp>
        <p:nvSpPr>
          <p:cNvPr id="17" name="Text 13"/>
          <p:cNvSpPr/>
          <p:nvPr/>
        </p:nvSpPr>
        <p:spPr>
          <a:xfrm>
            <a:off x="457189" y="2495488"/>
            <a:ext cx="31393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07</a:t>
            </a:r>
            <a:endParaRPr lang="en-US" sz="1500" dirty="0"/>
          </a:p>
        </p:txBody>
      </p:sp>
      <p:sp>
        <p:nvSpPr>
          <p:cNvPr id="18" name="Text 14"/>
          <p:cNvSpPr/>
          <p:nvPr/>
        </p:nvSpPr>
        <p:spPr>
          <a:xfrm>
            <a:off x="876278" y="2495488"/>
            <a:ext cx="1999819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数字内容生产与AIGC应用</a:t>
            </a:r>
            <a:endParaRPr lang="en-US" sz="1350" dirty="0"/>
          </a:p>
        </p:txBody>
      </p:sp>
      <p:sp>
        <p:nvSpPr>
          <p:cNvPr id="19" name="Text 15"/>
          <p:cNvSpPr/>
          <p:nvPr/>
        </p:nvSpPr>
        <p:spPr>
          <a:xfrm>
            <a:off x="6324442" y="2495488"/>
            <a:ext cx="31393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08</a:t>
            </a:r>
            <a:endParaRPr lang="en-US" sz="1500" dirty="0"/>
          </a:p>
        </p:txBody>
      </p:sp>
      <p:sp>
        <p:nvSpPr>
          <p:cNvPr id="20" name="Text 16"/>
          <p:cNvSpPr/>
          <p:nvPr/>
        </p:nvSpPr>
        <p:spPr>
          <a:xfrm>
            <a:off x="6743531" y="2495488"/>
            <a:ext cx="1895047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文化遗产数字化活化利用</a:t>
            </a:r>
            <a:endParaRPr lang="en-US" sz="1350" dirty="0"/>
          </a:p>
        </p:txBody>
      </p:sp>
      <p:sp>
        <p:nvSpPr>
          <p:cNvPr id="21" name="Text 17"/>
          <p:cNvSpPr/>
          <p:nvPr/>
        </p:nvSpPr>
        <p:spPr>
          <a:xfrm>
            <a:off x="457189" y="2914577"/>
            <a:ext cx="31393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09</a:t>
            </a:r>
            <a:endParaRPr lang="en-US" sz="1500" dirty="0"/>
          </a:p>
        </p:txBody>
      </p:sp>
      <p:sp>
        <p:nvSpPr>
          <p:cNvPr id="22" name="Text 18"/>
          <p:cNvSpPr/>
          <p:nvPr/>
        </p:nvSpPr>
        <p:spPr>
          <a:xfrm>
            <a:off x="876278" y="2914577"/>
            <a:ext cx="1723601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数字传播与新媒体运营</a:t>
            </a:r>
            <a:endParaRPr lang="en-US" sz="1350" dirty="0"/>
          </a:p>
        </p:txBody>
      </p:sp>
      <p:sp>
        <p:nvSpPr>
          <p:cNvPr id="23" name="Text 19"/>
          <p:cNvSpPr/>
          <p:nvPr/>
        </p:nvSpPr>
        <p:spPr>
          <a:xfrm>
            <a:off x="6324442" y="2914577"/>
            <a:ext cx="31393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10</a:t>
            </a:r>
            <a:endParaRPr lang="en-US" sz="1500" dirty="0"/>
          </a:p>
        </p:txBody>
      </p:sp>
      <p:sp>
        <p:nvSpPr>
          <p:cNvPr id="24" name="Text 20"/>
          <p:cNvSpPr/>
          <p:nvPr/>
        </p:nvSpPr>
        <p:spPr>
          <a:xfrm>
            <a:off x="6743531" y="2914577"/>
            <a:ext cx="1723601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数字化项目管理与评估</a:t>
            </a:r>
            <a:endParaRPr lang="en-US" sz="1350" dirty="0"/>
          </a:p>
        </p:txBody>
      </p:sp>
      <p:sp>
        <p:nvSpPr>
          <p:cNvPr id="25" name="Text 21"/>
          <p:cNvSpPr/>
          <p:nvPr/>
        </p:nvSpPr>
        <p:spPr>
          <a:xfrm>
            <a:off x="457189" y="3333667"/>
            <a:ext cx="31393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11</a:t>
            </a:r>
            <a:endParaRPr lang="en-US" sz="1500" dirty="0"/>
          </a:p>
        </p:txBody>
      </p:sp>
      <p:sp>
        <p:nvSpPr>
          <p:cNvPr id="26" name="Text 22"/>
          <p:cNvSpPr/>
          <p:nvPr/>
        </p:nvSpPr>
        <p:spPr>
          <a:xfrm>
            <a:off x="876278" y="3333667"/>
            <a:ext cx="1895047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数字化伦理、法规与治理</a:t>
            </a:r>
            <a:endParaRPr lang="en-US" sz="1350" dirty="0"/>
          </a:p>
        </p:txBody>
      </p:sp>
      <p:sp>
        <p:nvSpPr>
          <p:cNvPr id="27" name="Text 23"/>
          <p:cNvSpPr/>
          <p:nvPr/>
        </p:nvSpPr>
        <p:spPr>
          <a:xfrm>
            <a:off x="6324442" y="3333667"/>
            <a:ext cx="313936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12</a:t>
            </a:r>
            <a:endParaRPr lang="en-US" sz="1500" dirty="0"/>
          </a:p>
        </p:txBody>
      </p:sp>
      <p:sp>
        <p:nvSpPr>
          <p:cNvPr id="28" name="Text 24"/>
          <p:cNvSpPr/>
          <p:nvPr/>
        </p:nvSpPr>
        <p:spPr>
          <a:xfrm>
            <a:off x="6743531" y="3333667"/>
            <a:ext cx="155215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人才培养与未来趋势</a:t>
            </a:r>
            <a:endParaRPr lang="en-US" sz="1350" dirty="0"/>
          </a:p>
        </p:txBody>
      </p:sp>
      <p:sp>
        <p:nvSpPr>
          <p:cNvPr id="29" name="Text 25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02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全书结构："保护优先、数字赋能"全链条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914377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238219"/>
            <a:ext cx="2705032" cy="1304892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85783" y="1428714"/>
            <a:ext cx="229508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基础篇 第1-3章</a:t>
            </a:r>
            <a:endParaRPr lang="en-US" sz="1050" dirty="0"/>
          </a:p>
        </p:txBody>
      </p:sp>
      <p:sp>
        <p:nvSpPr>
          <p:cNvPr id="7" name="Text 2"/>
          <p:cNvSpPr/>
          <p:nvPr/>
        </p:nvSpPr>
        <p:spPr>
          <a:xfrm>
            <a:off x="685783" y="1714457"/>
            <a:ext cx="1399759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文化遗产概念·价值体系</a:t>
            </a:r>
            <a:endParaRPr lang="en-US" sz="1050" dirty="0"/>
          </a:p>
        </p:txBody>
      </p:sp>
      <p:sp>
        <p:nvSpPr>
          <p:cNvPr id="8" name="Text 3"/>
          <p:cNvSpPr/>
          <p:nvPr/>
        </p:nvSpPr>
        <p:spPr>
          <a:xfrm>
            <a:off x="685783" y="1933527"/>
            <a:ext cx="120926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数字化采集技术全景</a:t>
            </a:r>
            <a:endParaRPr lang="en-US" sz="1050" dirty="0"/>
          </a:p>
        </p:txBody>
      </p:sp>
      <p:sp>
        <p:nvSpPr>
          <p:cNvPr id="9" name="Text 4"/>
          <p:cNvSpPr/>
          <p:nvPr/>
        </p:nvSpPr>
        <p:spPr>
          <a:xfrm>
            <a:off x="685783" y="2152596"/>
            <a:ext cx="134261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元数据管理与数据治理</a:t>
            </a:r>
            <a:endParaRPr lang="en-US" sz="10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4617" y="1238219"/>
            <a:ext cx="2705032" cy="130489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3543211" y="1428714"/>
            <a:ext cx="229508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保护篇 第4章</a:t>
            </a:r>
            <a:endParaRPr lang="en-US" sz="1050" dirty="0"/>
          </a:p>
        </p:txBody>
      </p:sp>
      <p:sp>
        <p:nvSpPr>
          <p:cNvPr id="12" name="Text 6"/>
          <p:cNvSpPr/>
          <p:nvPr/>
        </p:nvSpPr>
        <p:spPr>
          <a:xfrm>
            <a:off x="3543211" y="1714457"/>
            <a:ext cx="1133066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风险识别·监测技术</a:t>
            </a:r>
            <a:endParaRPr lang="en-US" sz="1050" dirty="0"/>
          </a:p>
        </p:txBody>
      </p:sp>
      <p:sp>
        <p:nvSpPr>
          <p:cNvPr id="13" name="Text 7"/>
          <p:cNvSpPr/>
          <p:nvPr/>
        </p:nvSpPr>
        <p:spPr>
          <a:xfrm>
            <a:off x="3543211" y="1933527"/>
            <a:ext cx="1133066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预警处置·闭环管理</a:t>
            </a:r>
            <a:endParaRPr lang="en-US" sz="1050" dirty="0"/>
          </a:p>
        </p:txBody>
      </p:sp>
      <p:sp>
        <p:nvSpPr>
          <p:cNvPr id="14" name="Text 8"/>
          <p:cNvSpPr/>
          <p:nvPr/>
        </p:nvSpPr>
        <p:spPr>
          <a:xfrm>
            <a:off x="3543211" y="2152596"/>
            <a:ext cx="94257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预防性保护理念</a:t>
            </a:r>
            <a:endParaRPr lang="en-US" sz="10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046" y="1238219"/>
            <a:ext cx="2705032" cy="1304892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6400640" y="1428714"/>
            <a:ext cx="229508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利用篇 第5-9章</a:t>
            </a:r>
            <a:endParaRPr lang="en-US" sz="1050" dirty="0"/>
          </a:p>
        </p:txBody>
      </p:sp>
      <p:sp>
        <p:nvSpPr>
          <p:cNvPr id="17" name="Text 10"/>
          <p:cNvSpPr/>
          <p:nvPr/>
        </p:nvSpPr>
        <p:spPr>
          <a:xfrm>
            <a:off x="6400640" y="1714457"/>
            <a:ext cx="1266413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数字博物馆·线上展陈</a:t>
            </a:r>
            <a:endParaRPr lang="en-US" sz="1050" dirty="0"/>
          </a:p>
        </p:txBody>
      </p:sp>
      <p:sp>
        <p:nvSpPr>
          <p:cNvPr id="18" name="Text 11"/>
          <p:cNvSpPr/>
          <p:nvPr/>
        </p:nvSpPr>
        <p:spPr>
          <a:xfrm>
            <a:off x="6400640" y="1933527"/>
            <a:ext cx="134261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非遗数字化传承·AIGC</a:t>
            </a:r>
            <a:endParaRPr lang="en-US" sz="1050" dirty="0"/>
          </a:p>
        </p:txBody>
      </p:sp>
      <p:sp>
        <p:nvSpPr>
          <p:cNvPr id="19" name="Text 12"/>
          <p:cNvSpPr/>
          <p:nvPr/>
        </p:nvSpPr>
        <p:spPr>
          <a:xfrm>
            <a:off x="6400640" y="2152596"/>
            <a:ext cx="1266413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活化利用·新媒体传播</a:t>
            </a:r>
            <a:endParaRPr lang="en-US" sz="1050" dirty="0"/>
          </a:p>
        </p:txBody>
      </p:sp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29474" y="1238219"/>
            <a:ext cx="2705032" cy="1304892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9258069" y="1428714"/>
            <a:ext cx="229508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治理篇 第10-12章</a:t>
            </a:r>
            <a:endParaRPr lang="en-US" sz="1050" dirty="0"/>
          </a:p>
        </p:txBody>
      </p:sp>
      <p:sp>
        <p:nvSpPr>
          <p:cNvPr id="22" name="Text 14"/>
          <p:cNvSpPr/>
          <p:nvPr/>
        </p:nvSpPr>
        <p:spPr>
          <a:xfrm>
            <a:off x="9258069" y="1714457"/>
            <a:ext cx="1133066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项目管理·绩效评估</a:t>
            </a:r>
            <a:endParaRPr lang="en-US" sz="1050" dirty="0"/>
          </a:p>
        </p:txBody>
      </p:sp>
      <p:sp>
        <p:nvSpPr>
          <p:cNvPr id="23" name="Text 15"/>
          <p:cNvSpPr/>
          <p:nvPr/>
        </p:nvSpPr>
        <p:spPr>
          <a:xfrm>
            <a:off x="9258069" y="1933527"/>
            <a:ext cx="1133066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伦理法规·合规治理</a:t>
            </a:r>
            <a:endParaRPr lang="en-US" sz="1050" dirty="0"/>
          </a:p>
        </p:txBody>
      </p:sp>
      <p:sp>
        <p:nvSpPr>
          <p:cNvPr id="24" name="Text 16"/>
          <p:cNvSpPr/>
          <p:nvPr/>
        </p:nvSpPr>
        <p:spPr>
          <a:xfrm>
            <a:off x="9258069" y="2152596"/>
            <a:ext cx="1133066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人才培养·未来趋势</a:t>
            </a:r>
            <a:endParaRPr lang="en-US" sz="1050" dirty="0"/>
          </a:p>
        </p:txBody>
      </p:sp>
      <p:pic>
        <p:nvPicPr>
          <p:cNvPr id="2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189" y="2771706"/>
            <a:ext cx="11277318" cy="514337"/>
          </a:xfrm>
          <a:prstGeom prst="rect">
            <a:avLst/>
          </a:prstGeom>
        </p:spPr>
      </p:pic>
      <p:sp>
        <p:nvSpPr>
          <p:cNvPr id="26" name="Text 17"/>
          <p:cNvSpPr/>
          <p:nvPr/>
        </p:nvSpPr>
        <p:spPr>
          <a:xfrm>
            <a:off x="619110" y="2933627"/>
            <a:ext cx="1096262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65F4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核心主线：</a:t>
            </a:r>
            <a:pPr algn="ctr" indent="0" marL="0">
              <a:buNone/>
            </a:pPr>
            <a:r>
              <a:rPr lang="en-US" sz="1050" dirty="0">
                <a:solidFill>
                  <a:srgbClr val="065F4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保护优先 · 数字赋能 · 合理利用 · 服务地方  |  案例重点结合安顺屯堡文化、贵州民族文化与非遗</a:t>
            </a:r>
            <a:endParaRPr lang="en-US" sz="1050" dirty="0"/>
          </a:p>
        </p:txBody>
      </p:sp>
      <p:sp>
        <p:nvSpPr>
          <p:cNvPr id="27" name="Text 18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03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552936" y="2295468"/>
            <a:ext cx="1104492" cy="91437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6EE7B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01</a:t>
            </a:r>
            <a:endParaRPr lang="en-US" sz="7200" dirty="0"/>
          </a:p>
        </p:txBody>
      </p:sp>
      <p:sp>
        <p:nvSpPr>
          <p:cNvPr id="4" name="Text 1"/>
          <p:cNvSpPr/>
          <p:nvPr/>
        </p:nvSpPr>
        <p:spPr>
          <a:xfrm>
            <a:off x="2895528" y="3438439"/>
            <a:ext cx="6409784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文化遗产数字化保护与利用导论</a:t>
            </a:r>
            <a:endParaRPr lang="en-US" sz="36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857" y="4048024"/>
            <a:ext cx="761981" cy="190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171846" y="4295668"/>
            <a:ext cx="3866673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A7F3D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概念框架 · 全链条模型 · 核心原则 · 案例导入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0B98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04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文化遗产：概念、类型与价值体系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14417"/>
            <a:ext cx="3657509" cy="1409665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84" y="1562061"/>
            <a:ext cx="171446" cy="171446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895328" y="1533487"/>
            <a:ext cx="1037818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有形文化遗产</a:t>
            </a:r>
            <a:endParaRPr lang="en-US" sz="1350" dirty="0"/>
          </a:p>
        </p:txBody>
      </p:sp>
      <p:sp>
        <p:nvSpPr>
          <p:cNvPr id="8" name="Text 2"/>
          <p:cNvSpPr/>
          <p:nvPr/>
        </p:nvSpPr>
        <p:spPr>
          <a:xfrm>
            <a:off x="647684" y="1885903"/>
            <a:ext cx="32856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古建筑、遗址、文物</a:t>
            </a:r>
            <a:endParaRPr lang="en-US" sz="1050" dirty="0"/>
          </a:p>
        </p:txBody>
      </p:sp>
      <p:sp>
        <p:nvSpPr>
          <p:cNvPr id="9" name="Text 3"/>
          <p:cNvSpPr/>
          <p:nvPr/>
        </p:nvSpPr>
        <p:spPr>
          <a:xfrm>
            <a:off x="647684" y="2114497"/>
            <a:ext cx="32856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传统村落、历史街区</a:t>
            </a:r>
            <a:endParaRPr lang="en-US" sz="1050" dirty="0"/>
          </a:p>
        </p:txBody>
      </p:sp>
      <p:sp>
        <p:nvSpPr>
          <p:cNvPr id="10" name="Text 4"/>
          <p:cNvSpPr/>
          <p:nvPr/>
        </p:nvSpPr>
        <p:spPr>
          <a:xfrm>
            <a:off x="647684" y="2343091"/>
            <a:ext cx="32856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文化景观、历史园林</a:t>
            </a:r>
            <a:endParaRPr lang="en-US" sz="105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7093" y="1314417"/>
            <a:ext cx="3657509" cy="1409665"/>
          </a:xfrm>
          <a:prstGeom prst="rect">
            <a:avLst/>
          </a:prstGeom>
        </p:spPr>
      </p:pic>
      <p:pic>
        <p:nvPicPr>
          <p:cNvPr id="1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7589" y="1562061"/>
            <a:ext cx="171446" cy="171446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4705232" y="1533487"/>
            <a:ext cx="1209264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非物质文化遗产</a:t>
            </a:r>
            <a:endParaRPr lang="en-US" sz="1350" dirty="0"/>
          </a:p>
        </p:txBody>
      </p:sp>
      <p:sp>
        <p:nvSpPr>
          <p:cNvPr id="14" name="Text 6"/>
          <p:cNvSpPr/>
          <p:nvPr/>
        </p:nvSpPr>
        <p:spPr>
          <a:xfrm>
            <a:off x="4457589" y="1885903"/>
            <a:ext cx="32856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传统技艺、民俗</a:t>
            </a:r>
            <a:endParaRPr lang="en-US" sz="1050" dirty="0"/>
          </a:p>
        </p:txBody>
      </p:sp>
      <p:sp>
        <p:nvSpPr>
          <p:cNvPr id="15" name="Text 7"/>
          <p:cNvSpPr/>
          <p:nvPr/>
        </p:nvSpPr>
        <p:spPr>
          <a:xfrm>
            <a:off x="4457589" y="2114497"/>
            <a:ext cx="32856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节庆、表演艺术</a:t>
            </a:r>
            <a:endParaRPr lang="en-US" sz="1050" dirty="0"/>
          </a:p>
        </p:txBody>
      </p:sp>
      <p:sp>
        <p:nvSpPr>
          <p:cNvPr id="16" name="Text 8"/>
          <p:cNvSpPr/>
          <p:nvPr/>
        </p:nvSpPr>
        <p:spPr>
          <a:xfrm>
            <a:off x="4457589" y="2343091"/>
            <a:ext cx="32856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口头传统、传统知识</a:t>
            </a:r>
            <a:endParaRPr lang="en-US" sz="105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6998" y="1314417"/>
            <a:ext cx="3657509" cy="1409665"/>
          </a:xfrm>
          <a:prstGeom prst="rect">
            <a:avLst/>
          </a:prstGeom>
        </p:spPr>
      </p:pic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67493" y="1562061"/>
            <a:ext cx="171446" cy="171446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8515137" y="1533487"/>
            <a:ext cx="1037818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多元价值维度</a:t>
            </a:r>
            <a:endParaRPr lang="en-US" sz="1350" dirty="0"/>
          </a:p>
        </p:txBody>
      </p:sp>
      <p:sp>
        <p:nvSpPr>
          <p:cNvPr id="20" name="Text 10"/>
          <p:cNvSpPr/>
          <p:nvPr/>
        </p:nvSpPr>
        <p:spPr>
          <a:xfrm>
            <a:off x="8267493" y="1885903"/>
            <a:ext cx="32856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历史价值 · 艺术价值</a:t>
            </a:r>
            <a:endParaRPr lang="en-US" sz="1050" dirty="0"/>
          </a:p>
        </p:txBody>
      </p:sp>
      <p:sp>
        <p:nvSpPr>
          <p:cNvPr id="21" name="Text 11"/>
          <p:cNvSpPr/>
          <p:nvPr/>
        </p:nvSpPr>
        <p:spPr>
          <a:xfrm>
            <a:off x="8267493" y="2114497"/>
            <a:ext cx="32856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科学价值 · 经济价值</a:t>
            </a:r>
            <a:endParaRPr lang="en-US" sz="1050" dirty="0"/>
          </a:p>
        </p:txBody>
      </p:sp>
      <p:sp>
        <p:nvSpPr>
          <p:cNvPr id="22" name="Text 12"/>
          <p:cNvSpPr/>
          <p:nvPr/>
        </p:nvSpPr>
        <p:spPr>
          <a:xfrm>
            <a:off x="8267493" y="2343091"/>
            <a:ext cx="32856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· 社会价值 · 地方认同</a:t>
            </a:r>
            <a:endParaRPr lang="en-US" sz="1050" dirty="0"/>
          </a:p>
        </p:txBody>
      </p:sp>
      <p:pic>
        <p:nvPicPr>
          <p:cNvPr id="23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189" y="2952676"/>
            <a:ext cx="11277318" cy="1123922"/>
          </a:xfrm>
          <a:prstGeom prst="rect">
            <a:avLst/>
          </a:prstGeom>
        </p:spPr>
      </p:pic>
      <p:sp>
        <p:nvSpPr>
          <p:cNvPr id="24" name="Text 13"/>
          <p:cNvSpPr/>
          <p:nvPr/>
        </p:nvSpPr>
        <p:spPr>
          <a:xfrm>
            <a:off x="657209" y="3152696"/>
            <a:ext cx="1088642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核心概念辨析</a:t>
            </a:r>
            <a:endParaRPr lang="en-US" sz="1350" dirty="0"/>
          </a:p>
        </p:txBody>
      </p:sp>
      <p:sp>
        <p:nvSpPr>
          <p:cNvPr id="25" name="Text 14"/>
          <p:cNvSpPr/>
          <p:nvPr/>
        </p:nvSpPr>
        <p:spPr>
          <a:xfrm>
            <a:off x="657209" y="3495588"/>
            <a:ext cx="5390634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数字化保护：</a:t>
            </a:r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通过数字技术对文化遗产进行采集、记录、存储、管理、监测和修复辅助</a:t>
            </a:r>
            <a:endParaRPr lang="en-US" sz="1050" dirty="0"/>
          </a:p>
        </p:txBody>
      </p:sp>
      <p:sp>
        <p:nvSpPr>
          <p:cNvPr id="26" name="Text 15"/>
          <p:cNvSpPr/>
          <p:nvPr/>
        </p:nvSpPr>
        <p:spPr>
          <a:xfrm>
            <a:off x="6152996" y="3495588"/>
            <a:ext cx="5390634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数字化利用：</a:t>
            </a:r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在保护底线基础上，通过数字展陈、教育传播、文旅体验、文创开发实现价值转化</a:t>
            </a:r>
            <a:endParaRPr lang="en-US" sz="1050" dirty="0"/>
          </a:p>
        </p:txBody>
      </p:sp>
      <p:sp>
        <p:nvSpPr>
          <p:cNvPr id="27" name="Text 16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05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全链条框架：七环节闭环模型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526" y="1314417"/>
            <a:ext cx="1219170" cy="876278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8714" y="1428714"/>
            <a:ext cx="304792" cy="304792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1428714" y="1428714"/>
            <a:ext cx="31393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</a:t>
            </a:r>
            <a:endParaRPr lang="en-US" sz="900" dirty="0"/>
          </a:p>
        </p:txBody>
      </p:sp>
      <p:sp>
        <p:nvSpPr>
          <p:cNvPr id="8" name="Text 2"/>
          <p:cNvSpPr/>
          <p:nvPr/>
        </p:nvSpPr>
        <p:spPr>
          <a:xfrm>
            <a:off x="1085823" y="1771606"/>
            <a:ext cx="99971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价值识别</a:t>
            </a:r>
            <a:endParaRPr lang="en-US" sz="900" dirty="0"/>
          </a:p>
        </p:txBody>
      </p:sp>
      <p:sp>
        <p:nvSpPr>
          <p:cNvPr id="9" name="Text 3"/>
          <p:cNvSpPr/>
          <p:nvPr/>
        </p:nvSpPr>
        <p:spPr>
          <a:xfrm>
            <a:off x="1085823" y="1924002"/>
            <a:ext cx="99971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明确遗产价值</a:t>
            </a:r>
            <a:endParaRPr lang="en-US" sz="90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6893" y="1676358"/>
            <a:ext cx="133347" cy="152396"/>
          </a:xfrm>
          <a:prstGeom prst="rect">
            <a:avLst/>
          </a:prstGeom>
        </p:spPr>
      </p:pic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76438" y="1314417"/>
            <a:ext cx="1219170" cy="876278"/>
          </a:xfrm>
          <a:prstGeom prst="rect">
            <a:avLst/>
          </a:prstGeom>
        </p:spPr>
      </p:pic>
      <p:pic>
        <p:nvPicPr>
          <p:cNvPr id="1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33627" y="1428714"/>
            <a:ext cx="304792" cy="304792"/>
          </a:xfrm>
          <a:prstGeom prst="rect">
            <a:avLst/>
          </a:prstGeom>
        </p:spPr>
      </p:pic>
      <p:sp>
        <p:nvSpPr>
          <p:cNvPr id="13" name="Text 4"/>
          <p:cNvSpPr/>
          <p:nvPr/>
        </p:nvSpPr>
        <p:spPr>
          <a:xfrm>
            <a:off x="2933627" y="1428714"/>
            <a:ext cx="31393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</a:t>
            </a:r>
            <a:endParaRPr lang="en-US" sz="900" dirty="0"/>
          </a:p>
        </p:txBody>
      </p:sp>
      <p:sp>
        <p:nvSpPr>
          <p:cNvPr id="14" name="Text 5"/>
          <p:cNvSpPr/>
          <p:nvPr/>
        </p:nvSpPr>
        <p:spPr>
          <a:xfrm>
            <a:off x="2590735" y="1771606"/>
            <a:ext cx="99971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数字采集</a:t>
            </a:r>
            <a:endParaRPr lang="en-US" sz="900" dirty="0"/>
          </a:p>
        </p:txBody>
      </p:sp>
      <p:sp>
        <p:nvSpPr>
          <p:cNvPr id="15" name="Text 6"/>
          <p:cNvSpPr/>
          <p:nvPr/>
        </p:nvSpPr>
        <p:spPr>
          <a:xfrm>
            <a:off x="2590735" y="1924002"/>
            <a:ext cx="99971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形成数字记录</a:t>
            </a:r>
            <a:endParaRPr lang="en-US" sz="900" dirty="0"/>
          </a:p>
        </p:txBody>
      </p:sp>
      <p:pic>
        <p:nvPicPr>
          <p:cNvPr id="1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71806" y="1676358"/>
            <a:ext cx="133347" cy="152396"/>
          </a:xfrm>
          <a:prstGeom prst="rect">
            <a:avLst/>
          </a:prstGeom>
        </p:spPr>
      </p:pic>
      <p:pic>
        <p:nvPicPr>
          <p:cNvPr id="17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81350" y="1314417"/>
            <a:ext cx="1219170" cy="876278"/>
          </a:xfrm>
          <a:prstGeom prst="rect">
            <a:avLst/>
          </a:prstGeom>
        </p:spPr>
      </p:pic>
      <p:pic>
        <p:nvPicPr>
          <p:cNvPr id="18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38539" y="1428714"/>
            <a:ext cx="304792" cy="304792"/>
          </a:xfrm>
          <a:prstGeom prst="rect">
            <a:avLst/>
          </a:prstGeom>
        </p:spPr>
      </p:pic>
      <p:sp>
        <p:nvSpPr>
          <p:cNvPr id="19" name="Text 7"/>
          <p:cNvSpPr/>
          <p:nvPr/>
        </p:nvSpPr>
        <p:spPr>
          <a:xfrm>
            <a:off x="4438539" y="1428714"/>
            <a:ext cx="31393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</a:t>
            </a:r>
            <a:endParaRPr lang="en-US" sz="900" dirty="0"/>
          </a:p>
        </p:txBody>
      </p:sp>
      <p:sp>
        <p:nvSpPr>
          <p:cNvPr id="20" name="Text 8"/>
          <p:cNvSpPr/>
          <p:nvPr/>
        </p:nvSpPr>
        <p:spPr>
          <a:xfrm>
            <a:off x="4095648" y="1771606"/>
            <a:ext cx="99971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数据治理</a:t>
            </a:r>
            <a:endParaRPr lang="en-US" sz="900" dirty="0"/>
          </a:p>
        </p:txBody>
      </p:sp>
      <p:sp>
        <p:nvSpPr>
          <p:cNvPr id="21" name="Text 9"/>
          <p:cNvSpPr/>
          <p:nvPr/>
        </p:nvSpPr>
        <p:spPr>
          <a:xfrm>
            <a:off x="4095648" y="1924002"/>
            <a:ext cx="99971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建立可用资源</a:t>
            </a:r>
            <a:endParaRPr lang="en-US" sz="900" dirty="0"/>
          </a:p>
        </p:txBody>
      </p:sp>
      <p:pic>
        <p:nvPicPr>
          <p:cNvPr id="2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76718" y="1676358"/>
            <a:ext cx="133347" cy="152396"/>
          </a:xfrm>
          <a:prstGeom prst="rect">
            <a:avLst/>
          </a:prstGeom>
        </p:spPr>
      </p:pic>
      <p:pic>
        <p:nvPicPr>
          <p:cNvPr id="2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86263" y="1314417"/>
            <a:ext cx="1219170" cy="876278"/>
          </a:xfrm>
          <a:prstGeom prst="rect">
            <a:avLst/>
          </a:prstGeom>
        </p:spPr>
      </p:pic>
      <p:pic>
        <p:nvPicPr>
          <p:cNvPr id="2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43451" y="1428714"/>
            <a:ext cx="304792" cy="304792"/>
          </a:xfrm>
          <a:prstGeom prst="rect">
            <a:avLst/>
          </a:prstGeom>
        </p:spPr>
      </p:pic>
      <p:sp>
        <p:nvSpPr>
          <p:cNvPr id="25" name="Text 10"/>
          <p:cNvSpPr/>
          <p:nvPr/>
        </p:nvSpPr>
        <p:spPr>
          <a:xfrm>
            <a:off x="5943451" y="1428714"/>
            <a:ext cx="31393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</a:t>
            </a:r>
            <a:endParaRPr lang="en-US" sz="900" dirty="0"/>
          </a:p>
        </p:txBody>
      </p:sp>
      <p:sp>
        <p:nvSpPr>
          <p:cNvPr id="26" name="Text 11"/>
          <p:cNvSpPr/>
          <p:nvPr/>
        </p:nvSpPr>
        <p:spPr>
          <a:xfrm>
            <a:off x="5600560" y="1771606"/>
            <a:ext cx="99971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保护监测</a:t>
            </a:r>
            <a:endParaRPr lang="en-US" sz="900" dirty="0"/>
          </a:p>
        </p:txBody>
      </p:sp>
      <p:sp>
        <p:nvSpPr>
          <p:cNvPr id="27" name="Text 12"/>
          <p:cNvSpPr/>
          <p:nvPr/>
        </p:nvSpPr>
        <p:spPr>
          <a:xfrm>
            <a:off x="5600560" y="1924002"/>
            <a:ext cx="99971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识别风险变化</a:t>
            </a:r>
            <a:endParaRPr lang="en-US" sz="900" dirty="0"/>
          </a:p>
        </p:txBody>
      </p:sp>
      <p:pic>
        <p:nvPicPr>
          <p:cNvPr id="28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81630" y="1676358"/>
            <a:ext cx="133347" cy="152396"/>
          </a:xfrm>
          <a:prstGeom prst="rect">
            <a:avLst/>
          </a:prstGeom>
        </p:spPr>
      </p:pic>
      <p:pic>
        <p:nvPicPr>
          <p:cNvPr id="29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991175" y="1314417"/>
            <a:ext cx="1219170" cy="876278"/>
          </a:xfrm>
          <a:prstGeom prst="rect">
            <a:avLst/>
          </a:prstGeom>
        </p:spPr>
      </p:pic>
      <p:pic>
        <p:nvPicPr>
          <p:cNvPr id="30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48364" y="1428714"/>
            <a:ext cx="304792" cy="304792"/>
          </a:xfrm>
          <a:prstGeom prst="rect">
            <a:avLst/>
          </a:prstGeom>
        </p:spPr>
      </p:pic>
      <p:sp>
        <p:nvSpPr>
          <p:cNvPr id="31" name="Text 13"/>
          <p:cNvSpPr/>
          <p:nvPr/>
        </p:nvSpPr>
        <p:spPr>
          <a:xfrm>
            <a:off x="7448364" y="1428714"/>
            <a:ext cx="31393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5</a:t>
            </a:r>
            <a:endParaRPr lang="en-US" sz="900" dirty="0"/>
          </a:p>
        </p:txBody>
      </p:sp>
      <p:sp>
        <p:nvSpPr>
          <p:cNvPr id="32" name="Text 14"/>
          <p:cNvSpPr/>
          <p:nvPr/>
        </p:nvSpPr>
        <p:spPr>
          <a:xfrm>
            <a:off x="7105472" y="1771606"/>
            <a:ext cx="99971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展示传播</a:t>
            </a:r>
            <a:endParaRPr lang="en-US" sz="900" dirty="0"/>
          </a:p>
        </p:txBody>
      </p:sp>
      <p:sp>
        <p:nvSpPr>
          <p:cNvPr id="33" name="Text 15"/>
          <p:cNvSpPr/>
          <p:nvPr/>
        </p:nvSpPr>
        <p:spPr>
          <a:xfrm>
            <a:off x="7105472" y="1924002"/>
            <a:ext cx="99971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面向公众阐释</a:t>
            </a:r>
            <a:endParaRPr lang="en-US" sz="900" dirty="0"/>
          </a:p>
        </p:txBody>
      </p:sp>
      <p:pic>
        <p:nvPicPr>
          <p:cNvPr id="34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286543" y="1676358"/>
            <a:ext cx="133347" cy="152396"/>
          </a:xfrm>
          <a:prstGeom prst="rect">
            <a:avLst/>
          </a:prstGeom>
        </p:spPr>
      </p:pic>
      <p:pic>
        <p:nvPicPr>
          <p:cNvPr id="35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496088" y="1314417"/>
            <a:ext cx="1219170" cy="876278"/>
          </a:xfrm>
          <a:prstGeom prst="rect">
            <a:avLst/>
          </a:prstGeom>
        </p:spPr>
      </p:pic>
      <p:pic>
        <p:nvPicPr>
          <p:cNvPr id="36" name="Image 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953276" y="1428714"/>
            <a:ext cx="304792" cy="304792"/>
          </a:xfrm>
          <a:prstGeom prst="rect">
            <a:avLst/>
          </a:prstGeom>
        </p:spPr>
      </p:pic>
      <p:sp>
        <p:nvSpPr>
          <p:cNvPr id="37" name="Text 16"/>
          <p:cNvSpPr/>
          <p:nvPr/>
        </p:nvSpPr>
        <p:spPr>
          <a:xfrm>
            <a:off x="8953276" y="1428714"/>
            <a:ext cx="31393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6</a:t>
            </a:r>
            <a:endParaRPr lang="en-US" sz="900" dirty="0"/>
          </a:p>
        </p:txBody>
      </p:sp>
      <p:sp>
        <p:nvSpPr>
          <p:cNvPr id="38" name="Text 17"/>
          <p:cNvSpPr/>
          <p:nvPr/>
        </p:nvSpPr>
        <p:spPr>
          <a:xfrm>
            <a:off x="8610385" y="1771606"/>
            <a:ext cx="99971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活化利用</a:t>
            </a:r>
            <a:endParaRPr lang="en-US" sz="900" dirty="0"/>
          </a:p>
        </p:txBody>
      </p:sp>
      <p:sp>
        <p:nvSpPr>
          <p:cNvPr id="39" name="Text 18"/>
          <p:cNvSpPr/>
          <p:nvPr/>
        </p:nvSpPr>
        <p:spPr>
          <a:xfrm>
            <a:off x="8610385" y="1924002"/>
            <a:ext cx="99971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转化产品服务</a:t>
            </a:r>
            <a:endParaRPr lang="en-US" sz="900" dirty="0"/>
          </a:p>
        </p:txBody>
      </p:sp>
      <p:pic>
        <p:nvPicPr>
          <p:cNvPr id="40" name="Image 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791455" y="1676358"/>
            <a:ext cx="133347" cy="152396"/>
          </a:xfrm>
          <a:prstGeom prst="rect">
            <a:avLst/>
          </a:prstGeom>
        </p:spPr>
      </p:pic>
      <p:pic>
        <p:nvPicPr>
          <p:cNvPr id="41" name="Image 20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001000" y="1314417"/>
            <a:ext cx="1219170" cy="876278"/>
          </a:xfrm>
          <a:prstGeom prst="rect">
            <a:avLst/>
          </a:prstGeom>
        </p:spPr>
      </p:pic>
      <p:pic>
        <p:nvPicPr>
          <p:cNvPr id="42" name="Image 21" descr="preencoded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458189" y="1428714"/>
            <a:ext cx="304792" cy="304792"/>
          </a:xfrm>
          <a:prstGeom prst="rect">
            <a:avLst/>
          </a:prstGeom>
        </p:spPr>
      </p:pic>
      <p:sp>
        <p:nvSpPr>
          <p:cNvPr id="43" name="Text 19"/>
          <p:cNvSpPr/>
          <p:nvPr/>
        </p:nvSpPr>
        <p:spPr>
          <a:xfrm>
            <a:off x="10458189" y="1428714"/>
            <a:ext cx="313936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7</a:t>
            </a:r>
            <a:endParaRPr lang="en-US" sz="900" dirty="0"/>
          </a:p>
        </p:txBody>
      </p:sp>
      <p:sp>
        <p:nvSpPr>
          <p:cNvPr id="44" name="Text 20"/>
          <p:cNvSpPr/>
          <p:nvPr/>
        </p:nvSpPr>
        <p:spPr>
          <a:xfrm>
            <a:off x="10115297" y="1771606"/>
            <a:ext cx="99971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评估改进</a:t>
            </a:r>
            <a:endParaRPr lang="en-US" sz="900" dirty="0"/>
          </a:p>
        </p:txBody>
      </p:sp>
      <p:sp>
        <p:nvSpPr>
          <p:cNvPr id="45" name="Text 21"/>
          <p:cNvSpPr/>
          <p:nvPr/>
        </p:nvSpPr>
        <p:spPr>
          <a:xfrm>
            <a:off x="10115297" y="1924002"/>
            <a:ext cx="99971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反馈优化</a:t>
            </a:r>
            <a:endParaRPr lang="en-US" sz="900" dirty="0"/>
          </a:p>
        </p:txBody>
      </p:sp>
      <p:pic>
        <p:nvPicPr>
          <p:cNvPr id="46" name="Image 22" descr="preencoded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981550" y="2419290"/>
            <a:ext cx="228594" cy="228594"/>
          </a:xfrm>
          <a:prstGeom prst="rect">
            <a:avLst/>
          </a:prstGeom>
        </p:spPr>
      </p:pic>
      <p:pic>
        <p:nvPicPr>
          <p:cNvPr id="47" name="Image 23" descr="preencoded.png">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57189" y="2828854"/>
            <a:ext cx="5562461" cy="990575"/>
          </a:xfrm>
          <a:prstGeom prst="rect">
            <a:avLst/>
          </a:prstGeom>
        </p:spPr>
      </p:pic>
      <p:sp>
        <p:nvSpPr>
          <p:cNvPr id="48" name="Text 22"/>
          <p:cNvSpPr/>
          <p:nvPr/>
        </p:nvSpPr>
        <p:spPr>
          <a:xfrm>
            <a:off x="609585" y="2981250"/>
            <a:ext cx="526681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教学成果对应</a:t>
            </a:r>
            <a:endParaRPr lang="en-US" sz="1200" dirty="0"/>
          </a:p>
        </p:txBody>
      </p:sp>
      <p:sp>
        <p:nvSpPr>
          <p:cNvPr id="49" name="Text 23"/>
          <p:cNvSpPr/>
          <p:nvPr/>
        </p:nvSpPr>
        <p:spPr>
          <a:xfrm>
            <a:off x="609585" y="3286043"/>
            <a:ext cx="5266813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① 价值说明卡 → ② 数字素材包 → ③ 资源目录 → ④ 风险清单 → ⑤ 展示方案 → ⑥ 利用策划 → ⑦ 评估报告</a:t>
            </a:r>
            <a:endParaRPr lang="en-US" sz="1050" dirty="0"/>
          </a:p>
        </p:txBody>
      </p:sp>
      <p:pic>
        <p:nvPicPr>
          <p:cNvPr id="50" name="Image 24" descr="preencoded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172046" y="2828854"/>
            <a:ext cx="5562461" cy="990575"/>
          </a:xfrm>
          <a:prstGeom prst="rect">
            <a:avLst/>
          </a:prstGeom>
        </p:spPr>
      </p:pic>
      <p:sp>
        <p:nvSpPr>
          <p:cNvPr id="51" name="Text 24"/>
          <p:cNvSpPr/>
          <p:nvPr/>
        </p:nvSpPr>
        <p:spPr>
          <a:xfrm>
            <a:off x="6333967" y="2990775"/>
            <a:ext cx="524776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核心原则</a:t>
            </a:r>
            <a:endParaRPr lang="en-US" sz="1200" dirty="0"/>
          </a:p>
        </p:txBody>
      </p:sp>
      <p:sp>
        <p:nvSpPr>
          <p:cNvPr id="52" name="Text 25"/>
          <p:cNvSpPr/>
          <p:nvPr/>
        </p:nvSpPr>
        <p:spPr>
          <a:xfrm>
            <a:off x="6333967" y="3295568"/>
            <a:ext cx="524776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保护优先 · 社区参与 · 合理利用 · 文化尊重 · 公共共享</a:t>
            </a:r>
            <a:endParaRPr lang="en-US" sz="1050" dirty="0"/>
          </a:p>
        </p:txBody>
      </p:sp>
      <p:sp>
        <p:nvSpPr>
          <p:cNvPr id="53" name="Text 26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06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核心案例：屯堡文化数字化保护与活化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71566"/>
            <a:ext cx="171446" cy="171446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04832" y="1342991"/>
            <a:ext cx="2295087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屯堡文化：600年的"活化石"</a:t>
            </a:r>
            <a:endParaRPr lang="en-US" sz="1350" dirty="0"/>
          </a:p>
        </p:txBody>
      </p:sp>
      <p:sp>
        <p:nvSpPr>
          <p:cNvPr id="7" name="Text 2"/>
          <p:cNvSpPr/>
          <p:nvPr/>
        </p:nvSpPr>
        <p:spPr>
          <a:xfrm>
            <a:off x="457189" y="1695408"/>
            <a:ext cx="5552555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明代"调北征南"和卫所制度衍生的汉文化"飞地"，以语言、服饰、建筑、地戏、信仰、习俗六大"活化石"为核心特征，是贵州"四大文化工程"重要组成部分。</a:t>
            </a:r>
            <a:endParaRPr lang="en-US" sz="105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2228794"/>
            <a:ext cx="2733607" cy="457189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1714457" y="2304992"/>
            <a:ext cx="237738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语言</a:t>
            </a:r>
            <a:endParaRPr lang="en-US" sz="900" dirty="0"/>
          </a:p>
        </p:txBody>
      </p:sp>
      <p:sp>
        <p:nvSpPr>
          <p:cNvPr id="10" name="Text 4"/>
          <p:cNvSpPr/>
          <p:nvPr/>
        </p:nvSpPr>
        <p:spPr>
          <a:xfrm>
            <a:off x="533387" y="2457389"/>
            <a:ext cx="259035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屯堡话·明代官话遗存</a:t>
            </a:r>
            <a:endParaRPr lang="en-US" sz="90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993" y="2228794"/>
            <a:ext cx="2733607" cy="457189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4524262" y="2304992"/>
            <a:ext cx="237738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建筑</a:t>
            </a:r>
            <a:endParaRPr lang="en-US" sz="900" dirty="0"/>
          </a:p>
        </p:txBody>
      </p:sp>
      <p:sp>
        <p:nvSpPr>
          <p:cNvPr id="13" name="Text 6"/>
          <p:cNvSpPr/>
          <p:nvPr/>
        </p:nvSpPr>
        <p:spPr>
          <a:xfrm>
            <a:off x="3343191" y="2457389"/>
            <a:ext cx="259035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石木结构·军事防御</a:t>
            </a:r>
            <a:endParaRPr lang="en-US" sz="90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2762181"/>
            <a:ext cx="2733607" cy="457189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1714457" y="2838379"/>
            <a:ext cx="237738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服饰</a:t>
            </a:r>
            <a:endParaRPr lang="en-US" sz="900" dirty="0"/>
          </a:p>
        </p:txBody>
      </p:sp>
      <p:sp>
        <p:nvSpPr>
          <p:cNvPr id="16" name="Text 8"/>
          <p:cNvSpPr/>
          <p:nvPr/>
        </p:nvSpPr>
        <p:spPr>
          <a:xfrm>
            <a:off x="533387" y="2990775"/>
            <a:ext cx="259035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"凤阳汉装"传承</a:t>
            </a:r>
            <a:endParaRPr lang="en-US" sz="90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66993" y="2762181"/>
            <a:ext cx="2733607" cy="457189"/>
          </a:xfrm>
          <a:prstGeom prst="rect">
            <a:avLst/>
          </a:prstGeom>
        </p:spPr>
      </p:pic>
      <p:sp>
        <p:nvSpPr>
          <p:cNvPr id="18" name="Text 9"/>
          <p:cNvSpPr/>
          <p:nvPr/>
        </p:nvSpPr>
        <p:spPr>
          <a:xfrm>
            <a:off x="4524262" y="2838379"/>
            <a:ext cx="237738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地戏</a:t>
            </a:r>
            <a:endParaRPr lang="en-US" sz="900" dirty="0"/>
          </a:p>
        </p:txBody>
      </p:sp>
      <p:sp>
        <p:nvSpPr>
          <p:cNvPr id="19" name="Text 10"/>
          <p:cNvSpPr/>
          <p:nvPr/>
        </p:nvSpPr>
        <p:spPr>
          <a:xfrm>
            <a:off x="3343191" y="2990775"/>
            <a:ext cx="259035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"戏剧活化石"·傩文化</a:t>
            </a:r>
            <a:endParaRPr lang="en-US" sz="900" dirty="0"/>
          </a:p>
        </p:txBody>
      </p:sp>
      <p:pic>
        <p:nvPicPr>
          <p:cNvPr id="20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095" y="1371566"/>
            <a:ext cx="200020" cy="171446"/>
          </a:xfrm>
          <a:prstGeom prst="rect">
            <a:avLst/>
          </a:prstGeom>
        </p:spPr>
      </p:pic>
      <p:sp>
        <p:nvSpPr>
          <p:cNvPr id="21" name="Text 11"/>
          <p:cNvSpPr/>
          <p:nvPr/>
        </p:nvSpPr>
        <p:spPr>
          <a:xfrm>
            <a:off x="6467313" y="1342991"/>
            <a:ext cx="2066493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数字化保护面临的特殊挑战</a:t>
            </a:r>
            <a:endParaRPr lang="en-US" sz="1350" dirty="0"/>
          </a:p>
        </p:txBody>
      </p:sp>
      <p:pic>
        <p:nvPicPr>
          <p:cNvPr id="22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1095" y="1695408"/>
            <a:ext cx="5543411" cy="647684"/>
          </a:xfrm>
          <a:prstGeom prst="rect">
            <a:avLst/>
          </a:prstGeom>
        </p:spPr>
      </p:pic>
      <p:sp>
        <p:nvSpPr>
          <p:cNvPr id="23" name="Text 12"/>
          <p:cNvSpPr/>
          <p:nvPr/>
        </p:nvSpPr>
        <p:spPr>
          <a:xfrm>
            <a:off x="6343491" y="1828754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聚落分散</a:t>
            </a:r>
            <a:endParaRPr lang="en-US" sz="1200" dirty="0"/>
          </a:p>
        </p:txBody>
      </p:sp>
      <p:sp>
        <p:nvSpPr>
          <p:cNvPr id="24" name="Text 13"/>
          <p:cNvSpPr/>
          <p:nvPr/>
        </p:nvSpPr>
        <p:spPr>
          <a:xfrm>
            <a:off x="6343491" y="2038299"/>
            <a:ext cx="52858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屯堡聚落散布于安顺多个区县，需系统性整体保护方案</a:t>
            </a:r>
            <a:endParaRPr lang="en-US" sz="1050" dirty="0"/>
          </a:p>
        </p:txBody>
      </p:sp>
      <p:pic>
        <p:nvPicPr>
          <p:cNvPr id="25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1095" y="2419290"/>
            <a:ext cx="5543411" cy="647684"/>
          </a:xfrm>
          <a:prstGeom prst="rect">
            <a:avLst/>
          </a:prstGeom>
        </p:spPr>
      </p:pic>
      <p:sp>
        <p:nvSpPr>
          <p:cNvPr id="26" name="Text 14"/>
          <p:cNvSpPr/>
          <p:nvPr/>
        </p:nvSpPr>
        <p:spPr>
          <a:xfrm>
            <a:off x="6343491" y="2552636"/>
            <a:ext cx="923521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物与非物整合</a:t>
            </a:r>
            <a:endParaRPr lang="en-US" sz="1200" dirty="0"/>
          </a:p>
        </p:txBody>
      </p:sp>
      <p:sp>
        <p:nvSpPr>
          <p:cNvPr id="27" name="Text 15"/>
          <p:cNvSpPr/>
          <p:nvPr/>
        </p:nvSpPr>
        <p:spPr>
          <a:xfrm>
            <a:off x="6343491" y="2762181"/>
            <a:ext cx="52858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建筑（物质）+ 地戏（非物质）需一体化数字化，不可割裂</a:t>
            </a:r>
            <a:endParaRPr lang="en-US" sz="1050" dirty="0"/>
          </a:p>
        </p:txBody>
      </p:sp>
      <p:pic>
        <p:nvPicPr>
          <p:cNvPr id="28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91095" y="3143171"/>
            <a:ext cx="5543411" cy="647684"/>
          </a:xfrm>
          <a:prstGeom prst="rect">
            <a:avLst/>
          </a:prstGeom>
        </p:spPr>
      </p:pic>
      <p:sp>
        <p:nvSpPr>
          <p:cNvPr id="29" name="Text 16"/>
          <p:cNvSpPr/>
          <p:nvPr/>
        </p:nvSpPr>
        <p:spPr>
          <a:xfrm>
            <a:off x="6343491" y="3276518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社区参与</a:t>
            </a:r>
            <a:endParaRPr lang="en-US" sz="1200" dirty="0"/>
          </a:p>
        </p:txBody>
      </p:sp>
      <p:sp>
        <p:nvSpPr>
          <p:cNvPr id="30" name="Text 17"/>
          <p:cNvSpPr/>
          <p:nvPr/>
        </p:nvSpPr>
        <p:spPr>
          <a:xfrm>
            <a:off x="6343491" y="3486063"/>
            <a:ext cx="528586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数字化过程需屯堡社区全程参与，尊重文化主体意愿</a:t>
            </a:r>
            <a:endParaRPr lang="en-US" sz="1050" dirty="0"/>
          </a:p>
        </p:txBody>
      </p:sp>
      <p:pic>
        <p:nvPicPr>
          <p:cNvPr id="31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91095" y="3905152"/>
            <a:ext cx="5543411" cy="514337"/>
          </a:xfrm>
          <a:prstGeom prst="rect">
            <a:avLst/>
          </a:prstGeom>
        </p:spPr>
      </p:pic>
      <p:pic>
        <p:nvPicPr>
          <p:cNvPr id="32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53016" y="4095648"/>
            <a:ext cx="104772" cy="133347"/>
          </a:xfrm>
          <a:prstGeom prst="rect">
            <a:avLst/>
          </a:prstGeom>
        </p:spPr>
      </p:pic>
      <p:sp>
        <p:nvSpPr>
          <p:cNvPr id="33" name="Text 18"/>
          <p:cNvSpPr/>
          <p:nvPr/>
        </p:nvSpPr>
        <p:spPr>
          <a:xfrm>
            <a:off x="6495888" y="4076598"/>
            <a:ext cx="3285662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路径：固态保护 + 活态传承 + 数字化赋能 + 社区参与</a:t>
            </a:r>
            <a:endParaRPr lang="en-US" sz="1050" dirty="0"/>
          </a:p>
        </p:txBody>
      </p:sp>
      <p:sp>
        <p:nvSpPr>
          <p:cNvPr id="34" name="Text 19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07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思政要点与导论章节案例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14417"/>
            <a:ext cx="5543411" cy="2038299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84" y="1562061"/>
            <a:ext cx="171446" cy="171446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895328" y="1533487"/>
            <a:ext cx="694927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B91C1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思政园地</a:t>
            </a:r>
            <a:endParaRPr lang="en-US" sz="1350" dirty="0"/>
          </a:p>
        </p:txBody>
      </p:sp>
      <p:sp>
        <p:nvSpPr>
          <p:cNvPr id="8" name="Text 2"/>
          <p:cNvSpPr/>
          <p:nvPr/>
        </p:nvSpPr>
        <p:spPr>
          <a:xfrm>
            <a:off x="647684" y="1885903"/>
            <a:ext cx="5171565" cy="4381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数字化不是把文化遗产简单变成图片、模型或流量素材，而是用现代技术更好地记录历史、阐释价值、服务公众和传承文化。</a:t>
            </a:r>
            <a:endParaRPr lang="en-US" sz="1050" dirty="0"/>
          </a:p>
        </p:txBody>
      </p:sp>
      <p:sp>
        <p:nvSpPr>
          <p:cNvPr id="9" name="Text 3"/>
          <p:cNvSpPr/>
          <p:nvPr/>
        </p:nvSpPr>
        <p:spPr>
          <a:xfrm>
            <a:off x="647684" y="2438339"/>
            <a:ext cx="5171565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学习该课程是专业能力转化为服务地方文化传承、旅游高质量发展和乡村振兴的具体路径。</a:t>
            </a:r>
            <a:endParaRPr lang="en-US" sz="105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684" y="2933627"/>
            <a:ext cx="609585" cy="228594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723882" y="2971726"/>
            <a:ext cx="46633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B91C1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保护意识</a:t>
            </a:r>
            <a:endParaRPr lang="en-US" sz="900" dirty="0"/>
          </a:p>
        </p:txBody>
      </p:sp>
      <p:pic>
        <p:nvPicPr>
          <p:cNvPr id="1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3467" y="2933627"/>
            <a:ext cx="609585" cy="228594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1409665" y="2971726"/>
            <a:ext cx="46633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B91C1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文化自信</a:t>
            </a:r>
            <a:endParaRPr lang="en-US" sz="900" dirty="0"/>
          </a:p>
        </p:txBody>
      </p:sp>
      <p:pic>
        <p:nvPicPr>
          <p:cNvPr id="1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9250" y="2933627"/>
            <a:ext cx="609585" cy="228594"/>
          </a:xfrm>
          <a:prstGeom prst="rect">
            <a:avLst/>
          </a:prstGeom>
        </p:spPr>
      </p:pic>
      <p:sp>
        <p:nvSpPr>
          <p:cNvPr id="15" name="Text 6"/>
          <p:cNvSpPr/>
          <p:nvPr/>
        </p:nvSpPr>
        <p:spPr>
          <a:xfrm>
            <a:off x="2095448" y="2971726"/>
            <a:ext cx="46633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B91C1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服务地方</a:t>
            </a:r>
            <a:endParaRPr lang="en-US" sz="900" dirty="0"/>
          </a:p>
        </p:txBody>
      </p:sp>
      <p:pic>
        <p:nvPicPr>
          <p:cNvPr id="1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095" y="1314417"/>
            <a:ext cx="5543411" cy="2038299"/>
          </a:xfrm>
          <a:prstGeom prst="rect">
            <a:avLst/>
          </a:prstGeom>
        </p:spPr>
      </p:pic>
      <p:pic>
        <p:nvPicPr>
          <p:cNvPr id="17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81590" y="1562061"/>
            <a:ext cx="171446" cy="171446"/>
          </a:xfrm>
          <a:prstGeom prst="rect">
            <a:avLst/>
          </a:prstGeom>
        </p:spPr>
      </p:pic>
      <p:sp>
        <p:nvSpPr>
          <p:cNvPr id="18" name="Text 7"/>
          <p:cNvSpPr/>
          <p:nvPr/>
        </p:nvSpPr>
        <p:spPr>
          <a:xfrm>
            <a:off x="6629234" y="1533487"/>
            <a:ext cx="1895047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章节案例：屯堡研学利用</a:t>
            </a:r>
            <a:endParaRPr lang="en-US" sz="1350" dirty="0"/>
          </a:p>
        </p:txBody>
      </p:sp>
      <p:pic>
        <p:nvPicPr>
          <p:cNvPr id="19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81590" y="1971626"/>
            <a:ext cx="114297" cy="114297"/>
          </a:xfrm>
          <a:prstGeom prst="rect">
            <a:avLst/>
          </a:prstGeom>
        </p:spPr>
      </p:pic>
      <p:sp>
        <p:nvSpPr>
          <p:cNvPr id="20" name="Text 8"/>
          <p:cNvSpPr/>
          <p:nvPr/>
        </p:nvSpPr>
        <p:spPr>
          <a:xfrm>
            <a:off x="6572086" y="1885903"/>
            <a:ext cx="160930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识别屯堡文化核心遗产要素</a:t>
            </a:r>
            <a:endParaRPr lang="en-US" sz="1050" dirty="0"/>
          </a:p>
        </p:txBody>
      </p:sp>
      <p:pic>
        <p:nvPicPr>
          <p:cNvPr id="21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81590" y="2276418"/>
            <a:ext cx="114297" cy="114297"/>
          </a:xfrm>
          <a:prstGeom prst="rect">
            <a:avLst/>
          </a:prstGeom>
        </p:spPr>
      </p:pic>
      <p:sp>
        <p:nvSpPr>
          <p:cNvPr id="22" name="Text 9"/>
          <p:cNvSpPr/>
          <p:nvPr/>
        </p:nvSpPr>
        <p:spPr>
          <a:xfrm>
            <a:off x="6572086" y="2190695"/>
            <a:ext cx="107591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设计数字采集清单</a:t>
            </a:r>
            <a:endParaRPr lang="en-US" sz="1050" dirty="0"/>
          </a:p>
        </p:txBody>
      </p:sp>
      <p:pic>
        <p:nvPicPr>
          <p:cNvPr id="2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81590" y="2581210"/>
            <a:ext cx="114297" cy="114297"/>
          </a:xfrm>
          <a:prstGeom prst="rect">
            <a:avLst/>
          </a:prstGeom>
        </p:spPr>
      </p:pic>
      <p:sp>
        <p:nvSpPr>
          <p:cNvPr id="24" name="Text 10"/>
          <p:cNvSpPr/>
          <p:nvPr/>
        </p:nvSpPr>
        <p:spPr>
          <a:xfrm>
            <a:off x="6572086" y="2495488"/>
            <a:ext cx="174265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提出研学导览和数字展陈方案</a:t>
            </a:r>
            <a:endParaRPr lang="en-US" sz="1050" dirty="0"/>
          </a:p>
        </p:txBody>
      </p:sp>
      <p:pic>
        <p:nvPicPr>
          <p:cNvPr id="25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590" y="2886003"/>
            <a:ext cx="114297" cy="114297"/>
          </a:xfrm>
          <a:prstGeom prst="rect">
            <a:avLst/>
          </a:prstGeom>
        </p:spPr>
      </p:pic>
      <p:sp>
        <p:nvSpPr>
          <p:cNvPr id="26" name="Text 11"/>
          <p:cNvSpPr/>
          <p:nvPr/>
        </p:nvSpPr>
        <p:spPr>
          <a:xfrm>
            <a:off x="6572086" y="2800280"/>
            <a:ext cx="147595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说明如何避免文化浅表化</a:t>
            </a:r>
            <a:endParaRPr lang="en-US" sz="1050" dirty="0"/>
          </a:p>
        </p:txBody>
      </p:sp>
      <p:sp>
        <p:nvSpPr>
          <p:cNvPr id="27" name="Text 12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08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95788" y="2295468"/>
            <a:ext cx="1228314" cy="91437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6EE7B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02</a:t>
            </a:r>
            <a:endParaRPr lang="en-US" sz="7200" dirty="0"/>
          </a:p>
        </p:txBody>
      </p:sp>
      <p:sp>
        <p:nvSpPr>
          <p:cNvPr id="4" name="Text 1"/>
          <p:cNvSpPr/>
          <p:nvPr/>
        </p:nvSpPr>
        <p:spPr>
          <a:xfrm>
            <a:off x="3581310" y="3438439"/>
            <a:ext cx="5038218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文化遗产数字化采集技术</a:t>
            </a:r>
            <a:endParaRPr lang="en-US" sz="36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857" y="4048024"/>
            <a:ext cx="761981" cy="190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076598" y="4295668"/>
            <a:ext cx="4057168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A7F3D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摄影测量 · 三维扫描 · 无人机航测 · 音视频采集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0B98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09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数字化采集核心技术矩阵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14417"/>
            <a:ext cx="3657509" cy="1943051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3071" y="1543011"/>
            <a:ext cx="285743" cy="285743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647684" y="1962101"/>
            <a:ext cx="328566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摄影测量</a:t>
            </a:r>
            <a:endParaRPr lang="en-US" sz="1200" dirty="0"/>
          </a:p>
        </p:txBody>
      </p:sp>
      <p:sp>
        <p:nvSpPr>
          <p:cNvPr id="8" name="Text 2"/>
          <p:cNvSpPr/>
          <p:nvPr/>
        </p:nvSpPr>
        <p:spPr>
          <a:xfrm>
            <a:off x="647684" y="2266893"/>
            <a:ext cx="3285662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从二维照片重建三维模型。多角度拍摄→特征匹配→稀疏/稠密点云→网格→纹理映射</a:t>
            </a:r>
            <a:endParaRPr lang="en-US" sz="1050" dirty="0"/>
          </a:p>
        </p:txBody>
      </p:sp>
      <p:pic>
        <p:nvPicPr>
          <p:cNvPr id="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684" y="2762181"/>
            <a:ext cx="3276518" cy="304792"/>
          </a:xfrm>
          <a:prstGeom prst="rect">
            <a:avLst/>
          </a:prstGeom>
        </p:spPr>
      </p:pic>
      <p:sp>
        <p:nvSpPr>
          <p:cNvPr id="10" name="Text 3"/>
          <p:cNvSpPr/>
          <p:nvPr/>
        </p:nvSpPr>
        <p:spPr>
          <a:xfrm>
            <a:off x="723882" y="2838379"/>
            <a:ext cx="313326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适用：建筑立面·遗址·文物</a:t>
            </a:r>
            <a:endParaRPr lang="en-US" sz="900" dirty="0"/>
          </a:p>
        </p:txBody>
      </p:sp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7093" y="1314417"/>
            <a:ext cx="3657509" cy="1943051"/>
          </a:xfrm>
          <a:prstGeom prst="rect">
            <a:avLst/>
          </a:prstGeom>
        </p:spPr>
      </p:pic>
      <p:pic>
        <p:nvPicPr>
          <p:cNvPr id="1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2976" y="1543011"/>
            <a:ext cx="285743" cy="285743"/>
          </a:xfrm>
          <a:prstGeom prst="rect">
            <a:avLst/>
          </a:prstGeom>
        </p:spPr>
      </p:pic>
      <p:sp>
        <p:nvSpPr>
          <p:cNvPr id="13" name="Text 4"/>
          <p:cNvSpPr/>
          <p:nvPr/>
        </p:nvSpPr>
        <p:spPr>
          <a:xfrm>
            <a:off x="4457589" y="1962101"/>
            <a:ext cx="328566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三维激光扫描</a:t>
            </a:r>
            <a:endParaRPr lang="en-US" sz="1200" dirty="0"/>
          </a:p>
        </p:txBody>
      </p:sp>
      <p:sp>
        <p:nvSpPr>
          <p:cNvPr id="14" name="Text 5"/>
          <p:cNvSpPr/>
          <p:nvPr/>
        </p:nvSpPr>
        <p:spPr>
          <a:xfrm>
            <a:off x="4457589" y="2266893"/>
            <a:ext cx="3285662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激光束测量物体表面点坐标。毫米级精度，每秒百万点，直接生成高密度点云</a:t>
            </a:r>
            <a:endParaRPr lang="en-US" sz="1050" dirty="0"/>
          </a:p>
        </p:txBody>
      </p:sp>
      <p:pic>
        <p:nvPicPr>
          <p:cNvPr id="15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57589" y="2762181"/>
            <a:ext cx="3276518" cy="304792"/>
          </a:xfrm>
          <a:prstGeom prst="rect">
            <a:avLst/>
          </a:prstGeom>
        </p:spPr>
      </p:pic>
      <p:sp>
        <p:nvSpPr>
          <p:cNvPr id="16" name="Text 6"/>
          <p:cNvSpPr/>
          <p:nvPr/>
        </p:nvSpPr>
        <p:spPr>
          <a:xfrm>
            <a:off x="4533787" y="2838379"/>
            <a:ext cx="313326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适用：复杂结构·大型遗址·高精度存档</a:t>
            </a:r>
            <a:endParaRPr lang="en-US" sz="900" dirty="0"/>
          </a:p>
        </p:txBody>
      </p:sp>
      <p:pic>
        <p:nvPicPr>
          <p:cNvPr id="17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76998" y="1314417"/>
            <a:ext cx="3657509" cy="1943051"/>
          </a:xfrm>
          <a:prstGeom prst="rect">
            <a:avLst/>
          </a:prstGeom>
        </p:spPr>
      </p:pic>
      <p:pic>
        <p:nvPicPr>
          <p:cNvPr id="18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762881" y="1543011"/>
            <a:ext cx="285743" cy="285743"/>
          </a:xfrm>
          <a:prstGeom prst="rect">
            <a:avLst/>
          </a:prstGeom>
        </p:spPr>
      </p:pic>
      <p:sp>
        <p:nvSpPr>
          <p:cNvPr id="19" name="Text 7"/>
          <p:cNvSpPr/>
          <p:nvPr/>
        </p:nvSpPr>
        <p:spPr>
          <a:xfrm>
            <a:off x="8267493" y="1962101"/>
            <a:ext cx="328566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无人机航测</a:t>
            </a:r>
            <a:endParaRPr lang="en-US" sz="1200" dirty="0"/>
          </a:p>
        </p:txBody>
      </p:sp>
      <p:sp>
        <p:nvSpPr>
          <p:cNvPr id="20" name="Text 8"/>
          <p:cNvSpPr/>
          <p:nvPr/>
        </p:nvSpPr>
        <p:spPr>
          <a:xfrm>
            <a:off x="8267493" y="2266893"/>
            <a:ext cx="3285662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无人机搭载相机/激光雷达，高空获取大范围地形和建筑群三维数据</a:t>
            </a:r>
            <a:endParaRPr lang="en-US" sz="1050" dirty="0"/>
          </a:p>
        </p:txBody>
      </p:sp>
      <p:pic>
        <p:nvPicPr>
          <p:cNvPr id="21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67493" y="2762181"/>
            <a:ext cx="3276518" cy="304792"/>
          </a:xfrm>
          <a:prstGeom prst="rect">
            <a:avLst/>
          </a:prstGeom>
        </p:spPr>
      </p:pic>
      <p:sp>
        <p:nvSpPr>
          <p:cNvPr id="22" name="Text 9"/>
          <p:cNvSpPr/>
          <p:nvPr/>
        </p:nvSpPr>
        <p:spPr>
          <a:xfrm>
            <a:off x="8343691" y="2838379"/>
            <a:ext cx="3133266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适用：传统村落·文化景观·考古遗址</a:t>
            </a:r>
            <a:endParaRPr lang="en-US" sz="900" dirty="0"/>
          </a:p>
        </p:txBody>
      </p:sp>
      <p:pic>
        <p:nvPicPr>
          <p:cNvPr id="2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7189" y="3409865"/>
            <a:ext cx="5562461" cy="1466813"/>
          </a:xfrm>
          <a:prstGeom prst="rect">
            <a:avLst/>
          </a:prstGeom>
        </p:spPr>
      </p:pic>
      <p:sp>
        <p:nvSpPr>
          <p:cNvPr id="24" name="Text 10"/>
          <p:cNvSpPr/>
          <p:nvPr/>
        </p:nvSpPr>
        <p:spPr>
          <a:xfrm>
            <a:off x="609585" y="3562261"/>
            <a:ext cx="526681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技术适配规则</a:t>
            </a:r>
            <a:endParaRPr lang="en-US" sz="1200" dirty="0"/>
          </a:p>
        </p:txBody>
      </p:sp>
      <p:sp>
        <p:nvSpPr>
          <p:cNvPr id="25" name="Text 11"/>
          <p:cNvSpPr/>
          <p:nvPr/>
        </p:nvSpPr>
        <p:spPr>
          <a:xfrm>
            <a:off x="609585" y="3867053"/>
            <a:ext cx="52668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有形遗产：</a:t>
            </a:r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高清摄影+无人机航测+三维扫描+GIS定位</a:t>
            </a:r>
            <a:endParaRPr lang="en-US" sz="1050" dirty="0"/>
          </a:p>
        </p:txBody>
      </p:sp>
      <p:sp>
        <p:nvSpPr>
          <p:cNvPr id="26" name="Text 12"/>
          <p:cNvSpPr/>
          <p:nvPr/>
        </p:nvSpPr>
        <p:spPr>
          <a:xfrm>
            <a:off x="609585" y="4057549"/>
            <a:ext cx="52668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非遗：</a:t>
            </a:r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音视频记录+访谈+流程图+动作捕捉+文本整理</a:t>
            </a:r>
            <a:endParaRPr lang="en-US" sz="1050" dirty="0"/>
          </a:p>
        </p:txBody>
      </p:sp>
      <p:sp>
        <p:nvSpPr>
          <p:cNvPr id="27" name="Text 13"/>
          <p:cNvSpPr/>
          <p:nvPr/>
        </p:nvSpPr>
        <p:spPr>
          <a:xfrm>
            <a:off x="609585" y="4286143"/>
            <a:ext cx="52668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精度原则：</a:t>
            </a:r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根据保护/研究/展示/利用目标确定采集精度层级</a:t>
            </a:r>
            <a:endParaRPr lang="en-US" sz="1050" dirty="0"/>
          </a:p>
        </p:txBody>
      </p:sp>
      <p:pic>
        <p:nvPicPr>
          <p:cNvPr id="28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72046" y="3409865"/>
            <a:ext cx="5562461" cy="1466813"/>
          </a:xfrm>
          <a:prstGeom prst="rect">
            <a:avLst/>
          </a:prstGeom>
        </p:spPr>
      </p:pic>
      <p:sp>
        <p:nvSpPr>
          <p:cNvPr id="29" name="Text 14"/>
          <p:cNvSpPr/>
          <p:nvPr/>
        </p:nvSpPr>
        <p:spPr>
          <a:xfrm>
            <a:off x="6333967" y="3571786"/>
            <a:ext cx="524776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采集核心要求</a:t>
            </a:r>
            <a:endParaRPr lang="en-US" sz="1200" dirty="0"/>
          </a:p>
        </p:txBody>
      </p:sp>
      <p:sp>
        <p:nvSpPr>
          <p:cNvPr id="30" name="Text 15"/>
          <p:cNvSpPr/>
          <p:nvPr/>
        </p:nvSpPr>
        <p:spPr>
          <a:xfrm>
            <a:off x="6333967" y="3876578"/>
            <a:ext cx="5247763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旅游管理学生不必成为建模工程师，但要理解：采集点位、光照、尺度、纹理、文件格式和后期维护对成果质量的影响</a:t>
            </a:r>
            <a:endParaRPr lang="en-US" sz="1050" dirty="0"/>
          </a:p>
        </p:txBody>
      </p:sp>
      <p:sp>
        <p:nvSpPr>
          <p:cNvPr id="31" name="Text 16"/>
          <p:cNvSpPr/>
          <p:nvPr/>
        </p:nvSpPr>
        <p:spPr>
          <a:xfrm>
            <a:off x="6333967" y="4333767"/>
            <a:ext cx="5247763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采集者必须：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尊重遗产现场 · 尊重社区习俗 · 尊重知识产权 ——不因追求素材效果破坏遗产环境或冒犯文化主体</a:t>
            </a:r>
            <a:endParaRPr lang="en-US" sz="1050" dirty="0"/>
          </a:p>
        </p:txBody>
      </p:sp>
      <p:sp>
        <p:nvSpPr>
          <p:cNvPr id="32" name="Text 17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非遗数字化记录：五维采集模型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14417"/>
            <a:ext cx="2171646" cy="1447764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9190" y="1504912"/>
            <a:ext cx="257169" cy="285743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609585" y="1885903"/>
            <a:ext cx="187599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人</a:t>
            </a:r>
            <a:endParaRPr lang="en-US" sz="1200" dirty="0"/>
          </a:p>
        </p:txBody>
      </p:sp>
      <p:sp>
        <p:nvSpPr>
          <p:cNvPr id="8" name="Text 2"/>
          <p:cNvSpPr/>
          <p:nvPr/>
        </p:nvSpPr>
        <p:spPr>
          <a:xfrm>
            <a:off x="1371566" y="2152596"/>
            <a:ext cx="352035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传承人</a:t>
            </a:r>
            <a:endParaRPr lang="en-US" sz="900" dirty="0"/>
          </a:p>
        </p:txBody>
      </p:sp>
      <p:sp>
        <p:nvSpPr>
          <p:cNvPr id="9" name="Text 3"/>
          <p:cNvSpPr/>
          <p:nvPr/>
        </p:nvSpPr>
        <p:spPr>
          <a:xfrm>
            <a:off x="1371566" y="2304992"/>
            <a:ext cx="352035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口述史</a:t>
            </a:r>
            <a:endParaRPr lang="en-US" sz="900" dirty="0"/>
          </a:p>
        </p:txBody>
      </p:sp>
      <p:sp>
        <p:nvSpPr>
          <p:cNvPr id="10" name="Text 4"/>
          <p:cNvSpPr/>
          <p:nvPr/>
        </p:nvSpPr>
        <p:spPr>
          <a:xfrm>
            <a:off x="1314417" y="2457389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技能谱系</a:t>
            </a:r>
            <a:endParaRPr lang="en-US" sz="90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3131" y="1314417"/>
            <a:ext cx="2171646" cy="1447764"/>
          </a:xfrm>
          <a:prstGeom prst="rect">
            <a:avLst/>
          </a:prstGeom>
        </p:spPr>
      </p:pic>
      <p:pic>
        <p:nvPicPr>
          <p:cNvPr id="1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7509" y="1504912"/>
            <a:ext cx="323842" cy="285743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2895528" y="1885903"/>
            <a:ext cx="187599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物</a:t>
            </a:r>
            <a:endParaRPr lang="en-US" sz="1200" dirty="0"/>
          </a:p>
        </p:txBody>
      </p:sp>
      <p:sp>
        <p:nvSpPr>
          <p:cNvPr id="14" name="Text 6"/>
          <p:cNvSpPr/>
          <p:nvPr/>
        </p:nvSpPr>
        <p:spPr>
          <a:xfrm>
            <a:off x="3590835" y="2152596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工具材料</a:t>
            </a:r>
            <a:endParaRPr lang="en-US" sz="900" dirty="0"/>
          </a:p>
        </p:txBody>
      </p:sp>
      <p:sp>
        <p:nvSpPr>
          <p:cNvPr id="15" name="Text 7"/>
          <p:cNvSpPr/>
          <p:nvPr/>
        </p:nvSpPr>
        <p:spPr>
          <a:xfrm>
            <a:off x="3533687" y="2304992"/>
            <a:ext cx="580630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成品半成品</a:t>
            </a:r>
            <a:endParaRPr lang="en-US" sz="900" dirty="0"/>
          </a:p>
        </p:txBody>
      </p:sp>
      <p:sp>
        <p:nvSpPr>
          <p:cNvPr id="16" name="Text 8"/>
          <p:cNvSpPr/>
          <p:nvPr/>
        </p:nvSpPr>
        <p:spPr>
          <a:xfrm>
            <a:off x="3590835" y="2457389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制作环境</a:t>
            </a:r>
            <a:endParaRPr lang="en-US" sz="90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9550" y="1314417"/>
            <a:ext cx="2171646" cy="1447764"/>
          </a:xfrm>
          <a:prstGeom prst="rect">
            <a:avLst/>
          </a:prstGeom>
        </p:spPr>
      </p:pic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24402" y="1504912"/>
            <a:ext cx="361941" cy="285743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5171946" y="1885903"/>
            <a:ext cx="187599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</a:t>
            </a:r>
            <a:endParaRPr lang="en-US" sz="1200" dirty="0"/>
          </a:p>
        </p:txBody>
      </p:sp>
      <p:sp>
        <p:nvSpPr>
          <p:cNvPr id="20" name="Text 10"/>
          <p:cNvSpPr/>
          <p:nvPr/>
        </p:nvSpPr>
        <p:spPr>
          <a:xfrm>
            <a:off x="5867253" y="2152596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工艺流程</a:t>
            </a:r>
            <a:endParaRPr lang="en-US" sz="900" dirty="0"/>
          </a:p>
        </p:txBody>
      </p:sp>
      <p:sp>
        <p:nvSpPr>
          <p:cNvPr id="21" name="Text 11"/>
          <p:cNvSpPr/>
          <p:nvPr/>
        </p:nvSpPr>
        <p:spPr>
          <a:xfrm>
            <a:off x="5867253" y="2304992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动作姿态</a:t>
            </a:r>
            <a:endParaRPr lang="en-US" sz="900" dirty="0"/>
          </a:p>
        </p:txBody>
      </p:sp>
      <p:sp>
        <p:nvSpPr>
          <p:cNvPr id="22" name="Text 12"/>
          <p:cNvSpPr/>
          <p:nvPr/>
        </p:nvSpPr>
        <p:spPr>
          <a:xfrm>
            <a:off x="5867253" y="2457389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关键诀窍</a:t>
            </a:r>
            <a:endParaRPr lang="en-US" sz="900" dirty="0"/>
          </a:p>
        </p:txBody>
      </p:sp>
      <p:pic>
        <p:nvPicPr>
          <p:cNvPr id="23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5968" y="1314417"/>
            <a:ext cx="2171646" cy="1447764"/>
          </a:xfrm>
          <a:prstGeom prst="rect">
            <a:avLst/>
          </a:prstGeom>
        </p:spPr>
      </p:pic>
      <p:pic>
        <p:nvPicPr>
          <p:cNvPr id="24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38919" y="1504912"/>
            <a:ext cx="285743" cy="285743"/>
          </a:xfrm>
          <a:prstGeom prst="rect">
            <a:avLst/>
          </a:prstGeom>
        </p:spPr>
      </p:pic>
      <p:sp>
        <p:nvSpPr>
          <p:cNvPr id="25" name="Text 13"/>
          <p:cNvSpPr/>
          <p:nvPr/>
        </p:nvSpPr>
        <p:spPr>
          <a:xfrm>
            <a:off x="7448364" y="1885903"/>
            <a:ext cx="187599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境</a:t>
            </a:r>
            <a:endParaRPr lang="en-US" sz="1200" dirty="0"/>
          </a:p>
        </p:txBody>
      </p:sp>
      <p:sp>
        <p:nvSpPr>
          <p:cNvPr id="26" name="Text 14"/>
          <p:cNvSpPr/>
          <p:nvPr/>
        </p:nvSpPr>
        <p:spPr>
          <a:xfrm>
            <a:off x="8153196" y="2152596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发生环境</a:t>
            </a:r>
            <a:endParaRPr lang="en-US" sz="900" dirty="0"/>
          </a:p>
        </p:txBody>
      </p:sp>
      <p:sp>
        <p:nvSpPr>
          <p:cNvPr id="27" name="Text 15"/>
          <p:cNvSpPr/>
          <p:nvPr/>
        </p:nvSpPr>
        <p:spPr>
          <a:xfrm>
            <a:off x="8153196" y="2304992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文化空间</a:t>
            </a:r>
            <a:endParaRPr lang="en-US" sz="900" dirty="0"/>
          </a:p>
        </p:txBody>
      </p:sp>
      <p:sp>
        <p:nvSpPr>
          <p:cNvPr id="28" name="Text 16"/>
          <p:cNvSpPr/>
          <p:nvPr/>
        </p:nvSpPr>
        <p:spPr>
          <a:xfrm>
            <a:off x="8153196" y="2457389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社会场景</a:t>
            </a:r>
            <a:endParaRPr lang="en-US" sz="900" dirty="0"/>
          </a:p>
        </p:txBody>
      </p:sp>
      <p:pic>
        <p:nvPicPr>
          <p:cNvPr id="29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72386" y="1314417"/>
            <a:ext cx="2171646" cy="1447764"/>
          </a:xfrm>
          <a:prstGeom prst="rect">
            <a:avLst/>
          </a:prstGeom>
        </p:spPr>
      </p:pic>
      <p:pic>
        <p:nvPicPr>
          <p:cNvPr id="30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534387" y="1504912"/>
            <a:ext cx="257169" cy="285743"/>
          </a:xfrm>
          <a:prstGeom prst="rect">
            <a:avLst/>
          </a:prstGeom>
        </p:spPr>
      </p:pic>
      <p:sp>
        <p:nvSpPr>
          <p:cNvPr id="31" name="Text 17"/>
          <p:cNvSpPr/>
          <p:nvPr/>
        </p:nvSpPr>
        <p:spPr>
          <a:xfrm>
            <a:off x="9724782" y="1885903"/>
            <a:ext cx="1875997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义</a:t>
            </a:r>
            <a:endParaRPr lang="en-US" sz="1200" dirty="0"/>
          </a:p>
        </p:txBody>
      </p:sp>
      <p:sp>
        <p:nvSpPr>
          <p:cNvPr id="32" name="Text 18"/>
          <p:cNvSpPr/>
          <p:nvPr/>
        </p:nvSpPr>
        <p:spPr>
          <a:xfrm>
            <a:off x="10429614" y="2152596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文化意义</a:t>
            </a:r>
            <a:endParaRPr lang="en-US" sz="900" dirty="0"/>
          </a:p>
        </p:txBody>
      </p:sp>
      <p:sp>
        <p:nvSpPr>
          <p:cNvPr id="33" name="Text 19"/>
          <p:cNvSpPr/>
          <p:nvPr/>
        </p:nvSpPr>
        <p:spPr>
          <a:xfrm>
            <a:off x="10429614" y="2304992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象征体系</a:t>
            </a:r>
            <a:endParaRPr lang="en-US" sz="900" dirty="0"/>
          </a:p>
        </p:txBody>
      </p:sp>
      <p:sp>
        <p:nvSpPr>
          <p:cNvPr id="34" name="Text 20"/>
          <p:cNvSpPr/>
          <p:nvPr/>
        </p:nvSpPr>
        <p:spPr>
          <a:xfrm>
            <a:off x="10429614" y="2457389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社区认知</a:t>
            </a:r>
            <a:endParaRPr lang="en-US" sz="900" dirty="0"/>
          </a:p>
        </p:txBody>
      </p:sp>
      <p:pic>
        <p:nvPicPr>
          <p:cNvPr id="35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7189" y="2990775"/>
            <a:ext cx="11277318" cy="1314417"/>
          </a:xfrm>
          <a:prstGeom prst="rect">
            <a:avLst/>
          </a:prstGeom>
        </p:spPr>
      </p:pic>
      <p:sp>
        <p:nvSpPr>
          <p:cNvPr id="36" name="Text 21"/>
          <p:cNvSpPr/>
          <p:nvPr/>
        </p:nvSpPr>
        <p:spPr>
          <a:xfrm>
            <a:off x="657209" y="3190795"/>
            <a:ext cx="1088642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非遗记录 vs 物质遗产记录</a:t>
            </a:r>
            <a:endParaRPr lang="en-US" sz="1350" dirty="0"/>
          </a:p>
        </p:txBody>
      </p:sp>
      <p:sp>
        <p:nvSpPr>
          <p:cNvPr id="37" name="Text 22"/>
          <p:cNvSpPr/>
          <p:nvPr/>
        </p:nvSpPr>
        <p:spPr>
          <a:xfrm>
            <a:off x="657209" y="3533687"/>
            <a:ext cx="537158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物质遗产采集：</a:t>
            </a:r>
            <a:endParaRPr lang="en-US" sz="1050" dirty="0"/>
          </a:p>
        </p:txBody>
      </p:sp>
      <p:sp>
        <p:nvSpPr>
          <p:cNvPr id="38" name="Text 23"/>
          <p:cNvSpPr/>
          <p:nvPr/>
        </p:nvSpPr>
        <p:spPr>
          <a:xfrm>
            <a:off x="657209" y="3724182"/>
            <a:ext cx="537158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关注"物"的几何形态、材质纹理、空间位置——一次采集可长期使用</a:t>
            </a:r>
            <a:endParaRPr lang="en-US" sz="1050" dirty="0"/>
          </a:p>
        </p:txBody>
      </p:sp>
      <p:sp>
        <p:nvSpPr>
          <p:cNvPr id="39" name="Text 24"/>
          <p:cNvSpPr/>
          <p:nvPr/>
        </p:nvSpPr>
        <p:spPr>
          <a:xfrm>
            <a:off x="6172046" y="3533687"/>
            <a:ext cx="537158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非遗采集：</a:t>
            </a:r>
            <a:endParaRPr lang="en-US" sz="1050" dirty="0"/>
          </a:p>
        </p:txBody>
      </p:sp>
      <p:sp>
        <p:nvSpPr>
          <p:cNvPr id="40" name="Text 25"/>
          <p:cNvSpPr/>
          <p:nvPr/>
        </p:nvSpPr>
        <p:spPr>
          <a:xfrm>
            <a:off x="6172046" y="3724182"/>
            <a:ext cx="5371585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关注"人+过程"——技艺是动态的、情境化的。需要多次采集、不同场景采集、与传承人深度合作</a:t>
            </a:r>
            <a:endParaRPr lang="en-US" sz="1050" dirty="0"/>
          </a:p>
        </p:txBody>
      </p:sp>
      <p:sp>
        <p:nvSpPr>
          <p:cNvPr id="41" name="Text 26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采集规范与国际标准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71566"/>
            <a:ext cx="133347" cy="171446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66733" y="1342991"/>
            <a:ext cx="1037818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采集方案要素</a:t>
            </a:r>
            <a:endParaRPr lang="en-US" sz="1350" dirty="0"/>
          </a:p>
        </p:txBody>
      </p:sp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1695408"/>
            <a:ext cx="5543411" cy="1562061"/>
          </a:xfrm>
          <a:prstGeom prst="rect">
            <a:avLst/>
          </a:prstGeom>
        </p:spPr>
      </p:pic>
      <p:pic>
        <p:nvPicPr>
          <p:cNvPr id="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85" y="1876378"/>
            <a:ext cx="133347" cy="133347"/>
          </a:xfrm>
          <a:prstGeom prst="rect">
            <a:avLst/>
          </a:prstGeom>
        </p:spPr>
      </p:pic>
      <p:sp>
        <p:nvSpPr>
          <p:cNvPr id="9" name="Text 2"/>
          <p:cNvSpPr/>
          <p:nvPr/>
        </p:nvSpPr>
        <p:spPr>
          <a:xfrm>
            <a:off x="819130" y="1847804"/>
            <a:ext cx="2799899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设备清单：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相机/扫描仪/无人机型号及参数要求</a:t>
            </a:r>
            <a:endParaRPr lang="en-US" sz="1050" dirty="0"/>
          </a:p>
        </p:txBody>
      </p:sp>
      <p:pic>
        <p:nvPicPr>
          <p:cNvPr id="1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85" y="2143071"/>
            <a:ext cx="133347" cy="133347"/>
          </a:xfrm>
          <a:prstGeom prst="rect">
            <a:avLst/>
          </a:prstGeom>
        </p:spPr>
      </p:pic>
      <p:sp>
        <p:nvSpPr>
          <p:cNvPr id="11" name="Text 3"/>
          <p:cNvSpPr/>
          <p:nvPr/>
        </p:nvSpPr>
        <p:spPr>
          <a:xfrm>
            <a:off x="819130" y="2114497"/>
            <a:ext cx="254273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采集流程：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明确步骤、时间安排、人员分工</a:t>
            </a:r>
            <a:endParaRPr lang="en-US" sz="1050" dirty="0"/>
          </a:p>
        </p:txBody>
      </p:sp>
      <p:pic>
        <p:nvPicPr>
          <p:cNvPr id="1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585" y="2409765"/>
            <a:ext cx="133347" cy="133347"/>
          </a:xfrm>
          <a:prstGeom prst="rect">
            <a:avLst/>
          </a:prstGeom>
        </p:spPr>
      </p:pic>
      <p:sp>
        <p:nvSpPr>
          <p:cNvPr id="13" name="Text 4"/>
          <p:cNvSpPr/>
          <p:nvPr/>
        </p:nvSpPr>
        <p:spPr>
          <a:xfrm>
            <a:off x="819130" y="2381190"/>
            <a:ext cx="2799899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授权方式：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获得社区/传承人/管理方的书面许可</a:t>
            </a:r>
            <a:endParaRPr lang="en-US" sz="1050" dirty="0"/>
          </a:p>
        </p:txBody>
      </p:sp>
      <p:pic>
        <p:nvPicPr>
          <p:cNvPr id="14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585" y="2676458"/>
            <a:ext cx="133347" cy="133347"/>
          </a:xfrm>
          <a:prstGeom prst="rect">
            <a:avLst/>
          </a:prstGeom>
        </p:spPr>
      </p:pic>
      <p:sp>
        <p:nvSpPr>
          <p:cNvPr id="15" name="Text 5"/>
          <p:cNvSpPr/>
          <p:nvPr/>
        </p:nvSpPr>
        <p:spPr>
          <a:xfrm>
            <a:off x="819130" y="2647884"/>
            <a:ext cx="280942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质量检查表：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精度、完整性、色彩还原、元数据</a:t>
            </a:r>
            <a:endParaRPr lang="en-US" sz="1050" dirty="0"/>
          </a:p>
        </p:txBody>
      </p:sp>
      <p:pic>
        <p:nvPicPr>
          <p:cNvPr id="16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585" y="2943151"/>
            <a:ext cx="133347" cy="133347"/>
          </a:xfrm>
          <a:prstGeom prst="rect">
            <a:avLst/>
          </a:prstGeom>
        </p:spPr>
      </p:pic>
      <p:sp>
        <p:nvSpPr>
          <p:cNvPr id="17" name="Text 6"/>
          <p:cNvSpPr/>
          <p:nvPr/>
        </p:nvSpPr>
        <p:spPr>
          <a:xfrm>
            <a:off x="819130" y="2914577"/>
            <a:ext cx="254273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数据处理：</a:t>
            </a:r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文件命名、格式转换、备份存储</a:t>
            </a:r>
            <a:endParaRPr lang="en-US" sz="1050" dirty="0"/>
          </a:p>
        </p:txBody>
      </p:sp>
      <p:pic>
        <p:nvPicPr>
          <p:cNvPr id="18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1095" y="1371566"/>
            <a:ext cx="171446" cy="171446"/>
          </a:xfrm>
          <a:prstGeom prst="rect">
            <a:avLst/>
          </a:prstGeom>
        </p:spPr>
      </p:pic>
      <p:sp>
        <p:nvSpPr>
          <p:cNvPr id="19" name="Text 7"/>
          <p:cNvSpPr/>
          <p:nvPr/>
        </p:nvSpPr>
        <p:spPr>
          <a:xfrm>
            <a:off x="6438739" y="1342991"/>
            <a:ext cx="1037818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国际参考标准</a:t>
            </a:r>
            <a:endParaRPr lang="en-US" sz="1350" dirty="0"/>
          </a:p>
        </p:txBody>
      </p:sp>
      <p:pic>
        <p:nvPicPr>
          <p:cNvPr id="20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91095" y="1695408"/>
            <a:ext cx="5543411" cy="647684"/>
          </a:xfrm>
          <a:prstGeom prst="rect">
            <a:avLst/>
          </a:prstGeom>
        </p:spPr>
      </p:pic>
      <p:sp>
        <p:nvSpPr>
          <p:cNvPr id="21" name="Text 8"/>
          <p:cNvSpPr/>
          <p:nvPr/>
        </p:nvSpPr>
        <p:spPr>
          <a:xfrm>
            <a:off x="6305392" y="1828754"/>
            <a:ext cx="101876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CIDOC-CRM</a:t>
            </a:r>
            <a:endParaRPr lang="en-US" sz="1200" dirty="0"/>
          </a:p>
        </p:txBody>
      </p:sp>
      <p:sp>
        <p:nvSpPr>
          <p:cNvPr id="22" name="Text 9"/>
          <p:cNvSpPr/>
          <p:nvPr/>
        </p:nvSpPr>
        <p:spPr>
          <a:xfrm>
            <a:off x="6305392" y="2038299"/>
            <a:ext cx="53239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国际博物馆理事会文化遗产信息概念参考模型</a:t>
            </a:r>
            <a:endParaRPr lang="en-US" sz="1050" dirty="0"/>
          </a:p>
        </p:txBody>
      </p:sp>
      <p:pic>
        <p:nvPicPr>
          <p:cNvPr id="2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91095" y="2419290"/>
            <a:ext cx="5543411" cy="647684"/>
          </a:xfrm>
          <a:prstGeom prst="rect">
            <a:avLst/>
          </a:prstGeom>
        </p:spPr>
      </p:pic>
      <p:sp>
        <p:nvSpPr>
          <p:cNvPr id="24" name="Text 10"/>
          <p:cNvSpPr/>
          <p:nvPr/>
        </p:nvSpPr>
        <p:spPr>
          <a:xfrm>
            <a:off x="6305392" y="2552636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伦敦宪章</a:t>
            </a:r>
            <a:endParaRPr lang="en-US" sz="1200" dirty="0"/>
          </a:p>
        </p:txBody>
      </p:sp>
      <p:sp>
        <p:nvSpPr>
          <p:cNvPr id="25" name="Text 11"/>
          <p:cNvSpPr/>
          <p:nvPr/>
        </p:nvSpPr>
        <p:spPr>
          <a:xfrm>
            <a:off x="6305392" y="2762181"/>
            <a:ext cx="53239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文化遗产三维可视化技术准则——保障学术严谨性</a:t>
            </a:r>
            <a:endParaRPr lang="en-US" sz="1050" dirty="0"/>
          </a:p>
        </p:txBody>
      </p:sp>
      <p:pic>
        <p:nvPicPr>
          <p:cNvPr id="26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91095" y="3143171"/>
            <a:ext cx="5543411" cy="647684"/>
          </a:xfrm>
          <a:prstGeom prst="rect">
            <a:avLst/>
          </a:prstGeom>
        </p:spPr>
      </p:pic>
      <p:sp>
        <p:nvSpPr>
          <p:cNvPr id="27" name="Text 12"/>
          <p:cNvSpPr/>
          <p:nvPr/>
        </p:nvSpPr>
        <p:spPr>
          <a:xfrm>
            <a:off x="6305392" y="3276518"/>
            <a:ext cx="1475957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Seville Principles</a:t>
            </a:r>
            <a:endParaRPr lang="en-US" sz="1200" dirty="0"/>
          </a:p>
        </p:txBody>
      </p:sp>
      <p:sp>
        <p:nvSpPr>
          <p:cNvPr id="28" name="Text 13"/>
          <p:cNvSpPr/>
          <p:nvPr/>
        </p:nvSpPr>
        <p:spPr>
          <a:xfrm>
            <a:off x="6305392" y="3486063"/>
            <a:ext cx="53239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虚拟考古学国际准则，关注数字复原的科学透明性</a:t>
            </a:r>
            <a:endParaRPr lang="en-US" sz="1050" dirty="0"/>
          </a:p>
        </p:txBody>
      </p:sp>
      <p:pic>
        <p:nvPicPr>
          <p:cNvPr id="29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91095" y="3905152"/>
            <a:ext cx="5543411" cy="438139"/>
          </a:xfrm>
          <a:prstGeom prst="rect">
            <a:avLst/>
          </a:prstGeom>
        </p:spPr>
      </p:pic>
      <p:pic>
        <p:nvPicPr>
          <p:cNvPr id="30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14917" y="4057549"/>
            <a:ext cx="133347" cy="133347"/>
          </a:xfrm>
          <a:prstGeom prst="rect">
            <a:avLst/>
          </a:prstGeom>
        </p:spPr>
      </p:pic>
      <p:sp>
        <p:nvSpPr>
          <p:cNvPr id="31" name="Text 14"/>
          <p:cNvSpPr/>
          <p:nvPr/>
        </p:nvSpPr>
        <p:spPr>
          <a:xfrm>
            <a:off x="6486363" y="4038499"/>
            <a:ext cx="360950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B4530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采集现场要求：尊重遗产现场、尊重社区习俗、尊重知识产权</a:t>
            </a:r>
            <a:endParaRPr lang="en-US" sz="1050" dirty="0"/>
          </a:p>
        </p:txBody>
      </p:sp>
      <p:sp>
        <p:nvSpPr>
          <p:cNvPr id="32" name="Text 15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95788" y="2295468"/>
            <a:ext cx="1228314" cy="91437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6EE7B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03</a:t>
            </a:r>
            <a:endParaRPr lang="en-US" sz="7200" dirty="0"/>
          </a:p>
        </p:txBody>
      </p:sp>
      <p:sp>
        <p:nvSpPr>
          <p:cNvPr id="4" name="Text 1"/>
          <p:cNvSpPr/>
          <p:nvPr/>
        </p:nvSpPr>
        <p:spPr>
          <a:xfrm>
            <a:off x="3809905" y="3438439"/>
            <a:ext cx="4581030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数据资源与元数据管理</a:t>
            </a:r>
            <a:endParaRPr lang="en-US" sz="36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857" y="4048024"/>
            <a:ext cx="761981" cy="190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171846" y="4295668"/>
            <a:ext cx="3866673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A7F3D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元数据标准 · 数字资产 · 资源目录 · 版权管理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0B98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元数据：让数据可发现、可理解、可信任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14417"/>
            <a:ext cx="5543411" cy="1638259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47684" y="1504912"/>
            <a:ext cx="517156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元数据 = "描述数据的数据"</a:t>
            </a:r>
            <a:endParaRPr lang="en-US" sz="1350" dirty="0"/>
          </a:p>
        </p:txBody>
      </p:sp>
      <p:sp>
        <p:nvSpPr>
          <p:cNvPr id="7" name="Text 2"/>
          <p:cNvSpPr/>
          <p:nvPr/>
        </p:nvSpPr>
        <p:spPr>
          <a:xfrm>
            <a:off x="647684" y="1885903"/>
            <a:ext cx="5171565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没有元数据的数字文件就像没有标签的标本——知道它存在，但不知道它是什么、来自哪里、能否使用。</a:t>
            </a:r>
            <a:endParaRPr lang="en-US" sz="1050" dirty="0"/>
          </a:p>
        </p:txBody>
      </p:sp>
      <p:sp>
        <p:nvSpPr>
          <p:cNvPr id="8" name="Text 3"/>
          <p:cNvSpPr/>
          <p:nvPr/>
        </p:nvSpPr>
        <p:spPr>
          <a:xfrm>
            <a:off x="647684" y="2381190"/>
            <a:ext cx="5171565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需记录：名称 · 类别 · 地点 · 年代 · 权属 · 采集人 · 时间 · 格式 · 精度 · 授权范围 · 文化解释 · 关键词 · 关联资源</a:t>
            </a:r>
            <a:endParaRPr lang="en-US" sz="105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3105072"/>
            <a:ext cx="5543411" cy="628634"/>
          </a:xfrm>
          <a:prstGeom prst="rect">
            <a:avLst/>
          </a:prstGeom>
        </p:spPr>
      </p:pic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010" y="3257469"/>
            <a:ext cx="133347" cy="133347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581010" y="3238419"/>
            <a:ext cx="5238238" cy="35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B91C1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常见问题：非遗资源库"只是文件夹"——大量文件堆积，没有规范描述和检索体系，数字化成果无法使用</a:t>
            </a:r>
            <a:endParaRPr lang="en-US" sz="1050" dirty="0"/>
          </a:p>
        </p:txBody>
      </p:sp>
      <p:pic>
        <p:nvPicPr>
          <p:cNvPr id="1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095" y="1371566"/>
            <a:ext cx="171446" cy="171446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6438739" y="1342991"/>
            <a:ext cx="1037818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资源目录模板</a:t>
            </a:r>
            <a:endParaRPr lang="en-US" sz="1350" dirty="0"/>
          </a:p>
        </p:txBody>
      </p:sp>
      <p:pic>
        <p:nvPicPr>
          <p:cNvPr id="1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1095" y="1695408"/>
            <a:ext cx="5543411" cy="1866853"/>
          </a:xfrm>
          <a:prstGeom prst="rect">
            <a:avLst/>
          </a:prstGeom>
        </p:spPr>
      </p:pic>
      <p:sp>
        <p:nvSpPr>
          <p:cNvPr id="15" name="Text 6"/>
          <p:cNvSpPr/>
          <p:nvPr/>
        </p:nvSpPr>
        <p:spPr>
          <a:xfrm>
            <a:off x="6343491" y="1847804"/>
            <a:ext cx="77112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资源编号</a:t>
            </a:r>
            <a:endParaRPr lang="en-US" sz="1050" dirty="0"/>
          </a:p>
        </p:txBody>
      </p:sp>
      <p:sp>
        <p:nvSpPr>
          <p:cNvPr id="16" name="Text 7"/>
          <p:cNvSpPr/>
          <p:nvPr/>
        </p:nvSpPr>
        <p:spPr>
          <a:xfrm>
            <a:off x="7105472" y="1847804"/>
            <a:ext cx="69492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TP-JZ-001</a:t>
            </a:r>
            <a:endParaRPr lang="en-US" sz="1050" dirty="0"/>
          </a:p>
        </p:txBody>
      </p:sp>
      <p:sp>
        <p:nvSpPr>
          <p:cNvPr id="17" name="Text 8"/>
          <p:cNvSpPr/>
          <p:nvPr/>
        </p:nvSpPr>
        <p:spPr>
          <a:xfrm>
            <a:off x="6343491" y="2076398"/>
            <a:ext cx="77112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遗产名称</a:t>
            </a:r>
            <a:endParaRPr lang="en-US" sz="1050" dirty="0"/>
          </a:p>
        </p:txBody>
      </p:sp>
      <p:sp>
        <p:nvSpPr>
          <p:cNvPr id="18" name="Text 9"/>
          <p:cNvSpPr/>
          <p:nvPr/>
        </p:nvSpPr>
        <p:spPr>
          <a:xfrm>
            <a:off x="7105472" y="2076398"/>
            <a:ext cx="80922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屯堡传统民居</a:t>
            </a:r>
            <a:endParaRPr lang="en-US" sz="1050" dirty="0"/>
          </a:p>
        </p:txBody>
      </p:sp>
      <p:sp>
        <p:nvSpPr>
          <p:cNvPr id="19" name="Text 10"/>
          <p:cNvSpPr/>
          <p:nvPr/>
        </p:nvSpPr>
        <p:spPr>
          <a:xfrm>
            <a:off x="6343491" y="2304992"/>
            <a:ext cx="77112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类型</a:t>
            </a:r>
            <a:endParaRPr lang="en-US" sz="1050" dirty="0"/>
          </a:p>
        </p:txBody>
      </p:sp>
      <p:sp>
        <p:nvSpPr>
          <p:cNvPr id="20" name="Text 11"/>
          <p:cNvSpPr/>
          <p:nvPr/>
        </p:nvSpPr>
        <p:spPr>
          <a:xfrm>
            <a:off x="7105472" y="2304992"/>
            <a:ext cx="27583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建筑</a:t>
            </a:r>
            <a:endParaRPr lang="en-US" sz="1050" dirty="0"/>
          </a:p>
        </p:txBody>
      </p:sp>
      <p:sp>
        <p:nvSpPr>
          <p:cNvPr id="21" name="Text 12"/>
          <p:cNvSpPr/>
          <p:nvPr/>
        </p:nvSpPr>
        <p:spPr>
          <a:xfrm>
            <a:off x="6343491" y="2533587"/>
            <a:ext cx="77112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地点</a:t>
            </a:r>
            <a:endParaRPr lang="en-US" sz="1050" dirty="0"/>
          </a:p>
        </p:txBody>
      </p:sp>
      <p:sp>
        <p:nvSpPr>
          <p:cNvPr id="22" name="Text 13"/>
          <p:cNvSpPr/>
          <p:nvPr/>
        </p:nvSpPr>
        <p:spPr>
          <a:xfrm>
            <a:off x="7105472" y="2533587"/>
            <a:ext cx="67587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安顺某村寨</a:t>
            </a:r>
            <a:endParaRPr lang="en-US" sz="1050" dirty="0"/>
          </a:p>
        </p:txBody>
      </p:sp>
      <p:sp>
        <p:nvSpPr>
          <p:cNvPr id="23" name="Text 14"/>
          <p:cNvSpPr/>
          <p:nvPr/>
        </p:nvSpPr>
        <p:spPr>
          <a:xfrm>
            <a:off x="6343491" y="2762181"/>
            <a:ext cx="77112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采集方式</a:t>
            </a:r>
            <a:endParaRPr lang="en-US" sz="1050" dirty="0"/>
          </a:p>
        </p:txBody>
      </p:sp>
      <p:sp>
        <p:nvSpPr>
          <p:cNvPr id="24" name="Text 15"/>
          <p:cNvSpPr/>
          <p:nvPr/>
        </p:nvSpPr>
        <p:spPr>
          <a:xfrm>
            <a:off x="7105472" y="2762181"/>
            <a:ext cx="54253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摄影测量</a:t>
            </a:r>
            <a:endParaRPr lang="en-US" sz="1050" dirty="0"/>
          </a:p>
        </p:txBody>
      </p:sp>
      <p:sp>
        <p:nvSpPr>
          <p:cNvPr id="25" name="Text 16"/>
          <p:cNvSpPr/>
          <p:nvPr/>
        </p:nvSpPr>
        <p:spPr>
          <a:xfrm>
            <a:off x="6343491" y="2990775"/>
            <a:ext cx="77112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权属与授权</a:t>
            </a:r>
            <a:endParaRPr lang="en-US" sz="1050" dirty="0"/>
          </a:p>
        </p:txBody>
      </p:sp>
      <p:sp>
        <p:nvSpPr>
          <p:cNvPr id="26" name="Text 17"/>
          <p:cNvSpPr/>
          <p:nvPr/>
        </p:nvSpPr>
        <p:spPr>
          <a:xfrm>
            <a:off x="7105472" y="2990775"/>
            <a:ext cx="80922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教学研究可用</a:t>
            </a:r>
            <a:endParaRPr lang="en-US" sz="1050" dirty="0"/>
          </a:p>
        </p:txBody>
      </p:sp>
      <p:sp>
        <p:nvSpPr>
          <p:cNvPr id="27" name="Text 18"/>
          <p:cNvSpPr/>
          <p:nvPr/>
        </p:nvSpPr>
        <p:spPr>
          <a:xfrm>
            <a:off x="6343491" y="3219370"/>
            <a:ext cx="77112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敏感等级</a:t>
            </a:r>
            <a:endParaRPr lang="en-US" sz="1050" dirty="0"/>
          </a:p>
        </p:txBody>
      </p:sp>
      <p:sp>
        <p:nvSpPr>
          <p:cNvPr id="28" name="Text 19"/>
          <p:cNvSpPr/>
          <p:nvPr/>
        </p:nvSpPr>
        <p:spPr>
          <a:xfrm>
            <a:off x="7105472" y="3219370"/>
            <a:ext cx="27583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内部</a:t>
            </a:r>
            <a:endParaRPr lang="en-US" sz="1050" dirty="0"/>
          </a:p>
        </p:txBody>
      </p:sp>
      <p:pic>
        <p:nvPicPr>
          <p:cNvPr id="2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095" y="3676558"/>
            <a:ext cx="5543411" cy="704832"/>
          </a:xfrm>
          <a:prstGeom prst="rect">
            <a:avLst/>
          </a:prstGeom>
        </p:spPr>
      </p:pic>
      <p:sp>
        <p:nvSpPr>
          <p:cNvPr id="30" name="Text 20"/>
          <p:cNvSpPr/>
          <p:nvPr/>
        </p:nvSpPr>
        <p:spPr>
          <a:xfrm>
            <a:off x="6353016" y="3838479"/>
            <a:ext cx="5228714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管理要求：</a:t>
            </a:r>
            <a:pPr algn="l" indent="0" marL="0">
              <a:buNone/>
            </a:pPr>
            <a:r>
              <a:rPr lang="en-US" sz="1050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尊重文化主体 · 保护敏感信息 · 维护国家文化安全和公共利益 · 明确版权/授权/敏感信息/数据质量</a:t>
            </a:r>
            <a:endParaRPr lang="en-US" sz="1050" dirty="0"/>
          </a:p>
        </p:txBody>
      </p:sp>
      <p:sp>
        <p:nvSpPr>
          <p:cNvPr id="31" name="Text 21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263" y="2295468"/>
            <a:ext cx="1247363" cy="91437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6EE7B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04</a:t>
            </a:r>
            <a:endParaRPr lang="en-US" sz="7200" dirty="0"/>
          </a:p>
        </p:txBody>
      </p:sp>
      <p:sp>
        <p:nvSpPr>
          <p:cNvPr id="4" name="Text 1"/>
          <p:cNvSpPr/>
          <p:nvPr/>
        </p:nvSpPr>
        <p:spPr>
          <a:xfrm>
            <a:off x="3581310" y="3438439"/>
            <a:ext cx="5038218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文化遗产数字化保护监测</a:t>
            </a:r>
            <a:endParaRPr lang="en-US" sz="36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857" y="4048024"/>
            <a:ext cx="761981" cy="190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171846" y="4295668"/>
            <a:ext cx="3866673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A7F3D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风险识别 · 监测技术 · 预警处置 · 预防性保护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0B98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风险识别与监测技术矩阵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71566"/>
            <a:ext cx="171446" cy="171446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04832" y="1342991"/>
            <a:ext cx="1037818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遗产风险类型</a:t>
            </a:r>
            <a:endParaRPr lang="en-US" sz="1350" dirty="0"/>
          </a:p>
        </p:txBody>
      </p:sp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1695408"/>
            <a:ext cx="5543411" cy="609585"/>
          </a:xfrm>
          <a:prstGeom prst="rect">
            <a:avLst/>
          </a:prstGeom>
        </p:spPr>
      </p:pic>
      <p:pic>
        <p:nvPicPr>
          <p:cNvPr id="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486" y="1847804"/>
            <a:ext cx="152396" cy="152396"/>
          </a:xfrm>
          <a:prstGeom prst="rect">
            <a:avLst/>
          </a:prstGeom>
        </p:spPr>
      </p:pic>
      <p:sp>
        <p:nvSpPr>
          <p:cNvPr id="9" name="Text 2"/>
          <p:cNvSpPr/>
          <p:nvPr/>
        </p:nvSpPr>
        <p:spPr>
          <a:xfrm>
            <a:off x="800080" y="1847804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自然风险</a:t>
            </a:r>
            <a:endParaRPr lang="en-US" sz="1050" dirty="0"/>
          </a:p>
        </p:txBody>
      </p:sp>
      <p:sp>
        <p:nvSpPr>
          <p:cNvPr id="10" name="Text 3"/>
          <p:cNvSpPr/>
          <p:nvPr/>
        </p:nvSpPr>
        <p:spPr>
          <a:xfrm>
            <a:off x="800080" y="2038299"/>
            <a:ext cx="195219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地震、洪水、风化、虫害、温湿度变化</a:t>
            </a:r>
            <a:endParaRPr lang="en-US" sz="900" dirty="0"/>
          </a:p>
        </p:txBody>
      </p:sp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2381190"/>
            <a:ext cx="5543411" cy="609585"/>
          </a:xfrm>
          <a:prstGeom prst="rect">
            <a:avLst/>
          </a:prstGeom>
        </p:spPr>
      </p:pic>
      <p:pic>
        <p:nvPicPr>
          <p:cNvPr id="1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1486" y="2533587"/>
            <a:ext cx="152396" cy="152396"/>
          </a:xfrm>
          <a:prstGeom prst="rect">
            <a:avLst/>
          </a:prstGeom>
        </p:spPr>
      </p:pic>
      <p:sp>
        <p:nvSpPr>
          <p:cNvPr id="13" name="Text 4"/>
          <p:cNvSpPr/>
          <p:nvPr/>
        </p:nvSpPr>
        <p:spPr>
          <a:xfrm>
            <a:off x="800080" y="2533587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人为风险</a:t>
            </a:r>
            <a:endParaRPr lang="en-US" sz="1050" dirty="0"/>
          </a:p>
        </p:txBody>
      </p:sp>
      <p:sp>
        <p:nvSpPr>
          <p:cNvPr id="14" name="Text 5"/>
          <p:cNvSpPr/>
          <p:nvPr/>
        </p:nvSpPr>
        <p:spPr>
          <a:xfrm>
            <a:off x="800080" y="2724082"/>
            <a:ext cx="160930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建设破坏、盗窃盗掘、不当修缮</a:t>
            </a:r>
            <a:endParaRPr lang="en-US" sz="900" dirty="0"/>
          </a:p>
        </p:txBody>
      </p:sp>
      <p:pic>
        <p:nvPicPr>
          <p:cNvPr id="15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189" y="3066973"/>
            <a:ext cx="5543411" cy="609585"/>
          </a:xfrm>
          <a:prstGeom prst="rect">
            <a:avLst/>
          </a:prstGeom>
        </p:spPr>
      </p:pic>
      <p:pic>
        <p:nvPicPr>
          <p:cNvPr id="16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1486" y="3219370"/>
            <a:ext cx="152396" cy="152396"/>
          </a:xfrm>
          <a:prstGeom prst="rect">
            <a:avLst/>
          </a:prstGeom>
        </p:spPr>
      </p:pic>
      <p:sp>
        <p:nvSpPr>
          <p:cNvPr id="17" name="Text 6"/>
          <p:cNvSpPr/>
          <p:nvPr/>
        </p:nvSpPr>
        <p:spPr>
          <a:xfrm>
            <a:off x="800080" y="3219370"/>
            <a:ext cx="80922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旅游利用风险</a:t>
            </a:r>
            <a:endParaRPr lang="en-US" sz="1050" dirty="0"/>
          </a:p>
        </p:txBody>
      </p:sp>
      <p:sp>
        <p:nvSpPr>
          <p:cNvPr id="18" name="Text 7"/>
          <p:cNvSpPr/>
          <p:nvPr/>
        </p:nvSpPr>
        <p:spPr>
          <a:xfrm>
            <a:off x="800080" y="3409865"/>
            <a:ext cx="2180790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踩踏磨损、拥堵、过度商业改造、过度拍摄</a:t>
            </a:r>
            <a:endParaRPr lang="en-US" sz="900" dirty="0"/>
          </a:p>
        </p:txBody>
      </p:sp>
      <p:pic>
        <p:nvPicPr>
          <p:cNvPr id="19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189" y="3752756"/>
            <a:ext cx="5543411" cy="609585"/>
          </a:xfrm>
          <a:prstGeom prst="rect">
            <a:avLst/>
          </a:prstGeom>
        </p:spPr>
      </p:pic>
      <p:pic>
        <p:nvPicPr>
          <p:cNvPr id="20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486" y="3905152"/>
            <a:ext cx="152396" cy="152396"/>
          </a:xfrm>
          <a:prstGeom prst="rect">
            <a:avLst/>
          </a:prstGeom>
        </p:spPr>
      </p:pic>
      <p:sp>
        <p:nvSpPr>
          <p:cNvPr id="21" name="Text 8"/>
          <p:cNvSpPr/>
          <p:nvPr/>
        </p:nvSpPr>
        <p:spPr>
          <a:xfrm>
            <a:off x="800080" y="3905152"/>
            <a:ext cx="80922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数字安全风险</a:t>
            </a:r>
            <a:endParaRPr lang="en-US" sz="1050" dirty="0"/>
          </a:p>
        </p:txBody>
      </p:sp>
      <p:sp>
        <p:nvSpPr>
          <p:cNvPr id="22" name="Text 9"/>
          <p:cNvSpPr/>
          <p:nvPr/>
        </p:nvSpPr>
        <p:spPr>
          <a:xfrm>
            <a:off x="800080" y="4095648"/>
            <a:ext cx="160930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数据丢失、系统故障、黑客攻击</a:t>
            </a:r>
            <a:endParaRPr lang="en-US" sz="900" dirty="0"/>
          </a:p>
        </p:txBody>
      </p:sp>
      <p:pic>
        <p:nvPicPr>
          <p:cNvPr id="2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91095" y="1371566"/>
            <a:ext cx="171446" cy="171446"/>
          </a:xfrm>
          <a:prstGeom prst="rect">
            <a:avLst/>
          </a:prstGeom>
        </p:spPr>
      </p:pic>
      <p:sp>
        <p:nvSpPr>
          <p:cNvPr id="24" name="Text 10"/>
          <p:cNvSpPr/>
          <p:nvPr/>
        </p:nvSpPr>
        <p:spPr>
          <a:xfrm>
            <a:off x="6438739" y="1342991"/>
            <a:ext cx="1209264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监测技术工具包</a:t>
            </a:r>
            <a:endParaRPr lang="en-US" sz="1350" dirty="0"/>
          </a:p>
        </p:txBody>
      </p:sp>
      <p:pic>
        <p:nvPicPr>
          <p:cNvPr id="25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91095" y="1695408"/>
            <a:ext cx="5543411" cy="647684"/>
          </a:xfrm>
          <a:prstGeom prst="rect">
            <a:avLst/>
          </a:prstGeom>
        </p:spPr>
      </p:pic>
      <p:sp>
        <p:nvSpPr>
          <p:cNvPr id="26" name="Text 11"/>
          <p:cNvSpPr/>
          <p:nvPr/>
        </p:nvSpPr>
        <p:spPr>
          <a:xfrm>
            <a:off x="6305392" y="1828754"/>
            <a:ext cx="1247363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GIS地理信息系统</a:t>
            </a:r>
            <a:endParaRPr lang="en-US" sz="1200" dirty="0"/>
          </a:p>
        </p:txBody>
      </p:sp>
      <p:sp>
        <p:nvSpPr>
          <p:cNvPr id="27" name="Text 12"/>
          <p:cNvSpPr/>
          <p:nvPr/>
        </p:nvSpPr>
        <p:spPr>
          <a:xfrm>
            <a:off x="6305392" y="2038299"/>
            <a:ext cx="53239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空间数据管理、变化检测、缓冲区分析</a:t>
            </a:r>
            <a:endParaRPr lang="en-US" sz="1050" dirty="0"/>
          </a:p>
        </p:txBody>
      </p:sp>
      <p:pic>
        <p:nvPicPr>
          <p:cNvPr id="28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91095" y="2419290"/>
            <a:ext cx="5543411" cy="647684"/>
          </a:xfrm>
          <a:prstGeom prst="rect">
            <a:avLst/>
          </a:prstGeom>
        </p:spPr>
      </p:pic>
      <p:sp>
        <p:nvSpPr>
          <p:cNvPr id="29" name="Text 13"/>
          <p:cNvSpPr/>
          <p:nvPr/>
        </p:nvSpPr>
        <p:spPr>
          <a:xfrm>
            <a:off x="6305392" y="2552636"/>
            <a:ext cx="1075917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环境传感器网络</a:t>
            </a:r>
            <a:endParaRPr lang="en-US" sz="1200" dirty="0"/>
          </a:p>
        </p:txBody>
      </p:sp>
      <p:sp>
        <p:nvSpPr>
          <p:cNvPr id="30" name="Text 14"/>
          <p:cNvSpPr/>
          <p:nvPr/>
        </p:nvSpPr>
        <p:spPr>
          <a:xfrm>
            <a:off x="6305392" y="2762181"/>
            <a:ext cx="53239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温湿度、光照、振动、空气质量实时监测</a:t>
            </a:r>
            <a:endParaRPr lang="en-US" sz="1050" dirty="0"/>
          </a:p>
        </p:txBody>
      </p:sp>
      <p:pic>
        <p:nvPicPr>
          <p:cNvPr id="31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91095" y="3143171"/>
            <a:ext cx="5543411" cy="647684"/>
          </a:xfrm>
          <a:prstGeom prst="rect">
            <a:avLst/>
          </a:prstGeom>
        </p:spPr>
      </p:pic>
      <p:sp>
        <p:nvSpPr>
          <p:cNvPr id="32" name="Text 15"/>
          <p:cNvSpPr/>
          <p:nvPr/>
        </p:nvSpPr>
        <p:spPr>
          <a:xfrm>
            <a:off x="6305392" y="3276518"/>
            <a:ext cx="923521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三维模型比对</a:t>
            </a:r>
            <a:endParaRPr lang="en-US" sz="1200" dirty="0"/>
          </a:p>
        </p:txBody>
      </p:sp>
      <p:sp>
        <p:nvSpPr>
          <p:cNvPr id="33" name="Text 16"/>
          <p:cNvSpPr/>
          <p:nvPr/>
        </p:nvSpPr>
        <p:spPr>
          <a:xfrm>
            <a:off x="6305392" y="3486063"/>
            <a:ext cx="53239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定期扫描→与基准模型差分分析→发现形变</a:t>
            </a:r>
            <a:endParaRPr lang="en-US" sz="1050" dirty="0"/>
          </a:p>
        </p:txBody>
      </p:sp>
      <p:pic>
        <p:nvPicPr>
          <p:cNvPr id="34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191095" y="3867053"/>
            <a:ext cx="5543411" cy="647684"/>
          </a:xfrm>
          <a:prstGeom prst="rect">
            <a:avLst/>
          </a:prstGeom>
        </p:spPr>
      </p:pic>
      <p:sp>
        <p:nvSpPr>
          <p:cNvPr id="35" name="Text 17"/>
          <p:cNvSpPr/>
          <p:nvPr/>
        </p:nvSpPr>
        <p:spPr>
          <a:xfrm>
            <a:off x="6305392" y="4000400"/>
            <a:ext cx="771125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无人机巡查</a:t>
            </a:r>
            <a:endParaRPr lang="en-US" sz="1200" dirty="0"/>
          </a:p>
        </p:txBody>
      </p:sp>
      <p:sp>
        <p:nvSpPr>
          <p:cNvPr id="36" name="Text 18"/>
          <p:cNvSpPr/>
          <p:nvPr/>
        </p:nvSpPr>
        <p:spPr>
          <a:xfrm>
            <a:off x="6305392" y="4209945"/>
            <a:ext cx="53239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大范围快速巡检、高危区域无接触检查</a:t>
            </a:r>
            <a:endParaRPr lang="en-US" sz="1050" dirty="0"/>
          </a:p>
        </p:txBody>
      </p:sp>
      <p:sp>
        <p:nvSpPr>
          <p:cNvPr id="37" name="Text 19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预警与处置：五步闭环机制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14417"/>
            <a:ext cx="2000200" cy="914377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09585" y="1504912"/>
            <a:ext cx="170455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识别</a:t>
            </a:r>
            <a:endParaRPr lang="en-US" sz="1200" dirty="0"/>
          </a:p>
        </p:txBody>
      </p:sp>
      <p:sp>
        <p:nvSpPr>
          <p:cNvPr id="7" name="Text 2"/>
          <p:cNvSpPr/>
          <p:nvPr/>
        </p:nvSpPr>
        <p:spPr>
          <a:xfrm>
            <a:off x="1171546" y="1771606"/>
            <a:ext cx="580630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找出风险点</a:t>
            </a:r>
            <a:endParaRPr lang="en-US" sz="900" dirty="0"/>
          </a:p>
        </p:txBody>
      </p:sp>
      <p:sp>
        <p:nvSpPr>
          <p:cNvPr id="8" name="Text 3"/>
          <p:cNvSpPr/>
          <p:nvPr/>
        </p:nvSpPr>
        <p:spPr>
          <a:xfrm>
            <a:off x="1152496" y="1924002"/>
            <a:ext cx="628254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→ 风险清单</a:t>
            </a:r>
            <a:endParaRPr lang="en-US" sz="90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3587" y="1666833"/>
            <a:ext cx="171446" cy="190495"/>
          </a:xfrm>
          <a:prstGeom prst="rect">
            <a:avLst/>
          </a:prstGeom>
        </p:spPr>
      </p:pic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1230" y="1314417"/>
            <a:ext cx="2000200" cy="914377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2933627" y="1504912"/>
            <a:ext cx="170455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监测</a:t>
            </a:r>
            <a:endParaRPr lang="en-US" sz="1200" dirty="0"/>
          </a:p>
        </p:txBody>
      </p:sp>
      <p:sp>
        <p:nvSpPr>
          <p:cNvPr id="12" name="Text 5"/>
          <p:cNvSpPr/>
          <p:nvPr/>
        </p:nvSpPr>
        <p:spPr>
          <a:xfrm>
            <a:off x="3438439" y="1771606"/>
            <a:ext cx="694927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采集变化数据</a:t>
            </a:r>
            <a:endParaRPr lang="en-US" sz="900" dirty="0"/>
          </a:p>
        </p:txBody>
      </p:sp>
      <p:sp>
        <p:nvSpPr>
          <p:cNvPr id="13" name="Text 6"/>
          <p:cNvSpPr/>
          <p:nvPr/>
        </p:nvSpPr>
        <p:spPr>
          <a:xfrm>
            <a:off x="3476538" y="1924002"/>
            <a:ext cx="628254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→ 监测记录</a:t>
            </a:r>
            <a:endParaRPr lang="en-US" sz="90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7629" y="1666833"/>
            <a:ext cx="171446" cy="190495"/>
          </a:xfrm>
          <a:prstGeom prst="rect">
            <a:avLst/>
          </a:prstGeom>
        </p:spPr>
      </p:pic>
      <p:pic>
        <p:nvPicPr>
          <p:cNvPr id="1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95748" y="1314417"/>
            <a:ext cx="2000200" cy="914377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5248144" y="1504912"/>
            <a:ext cx="170455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预警</a:t>
            </a:r>
            <a:endParaRPr lang="en-US" sz="1200" dirty="0"/>
          </a:p>
        </p:txBody>
      </p:sp>
      <p:sp>
        <p:nvSpPr>
          <p:cNvPr id="17" name="Text 8"/>
          <p:cNvSpPr/>
          <p:nvPr/>
        </p:nvSpPr>
        <p:spPr>
          <a:xfrm>
            <a:off x="5867253" y="1771606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判断异常</a:t>
            </a:r>
            <a:endParaRPr lang="en-US" sz="900" dirty="0"/>
          </a:p>
        </p:txBody>
      </p:sp>
      <p:sp>
        <p:nvSpPr>
          <p:cNvPr id="18" name="Text 9"/>
          <p:cNvSpPr/>
          <p:nvPr/>
        </p:nvSpPr>
        <p:spPr>
          <a:xfrm>
            <a:off x="5791055" y="1924002"/>
            <a:ext cx="628254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→ 预警等级</a:t>
            </a:r>
            <a:endParaRPr lang="en-US" sz="900" dirty="0"/>
          </a:p>
        </p:txBody>
      </p:sp>
      <p:pic>
        <p:nvPicPr>
          <p:cNvPr id="1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72146" y="1666833"/>
            <a:ext cx="171446" cy="190495"/>
          </a:xfrm>
          <a:prstGeom prst="rect">
            <a:avLst/>
          </a:prstGeom>
        </p:spPr>
      </p:pic>
      <p:pic>
        <p:nvPicPr>
          <p:cNvPr id="2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19790" y="1314417"/>
            <a:ext cx="2000200" cy="914377"/>
          </a:xfrm>
          <a:prstGeom prst="rect">
            <a:avLst/>
          </a:prstGeom>
        </p:spPr>
      </p:pic>
      <p:sp>
        <p:nvSpPr>
          <p:cNvPr id="21" name="Text 10"/>
          <p:cNvSpPr/>
          <p:nvPr/>
        </p:nvSpPr>
        <p:spPr>
          <a:xfrm>
            <a:off x="7572186" y="1504912"/>
            <a:ext cx="170455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处置</a:t>
            </a:r>
            <a:endParaRPr lang="en-US" sz="1200" dirty="0"/>
          </a:p>
        </p:txBody>
      </p:sp>
      <p:sp>
        <p:nvSpPr>
          <p:cNvPr id="22" name="Text 11"/>
          <p:cNvSpPr/>
          <p:nvPr/>
        </p:nvSpPr>
        <p:spPr>
          <a:xfrm>
            <a:off x="8191295" y="1771606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分派任务</a:t>
            </a:r>
            <a:endParaRPr lang="en-US" sz="900" dirty="0"/>
          </a:p>
        </p:txBody>
      </p:sp>
      <p:sp>
        <p:nvSpPr>
          <p:cNvPr id="23" name="Text 12"/>
          <p:cNvSpPr/>
          <p:nvPr/>
        </p:nvSpPr>
        <p:spPr>
          <a:xfrm>
            <a:off x="8057949" y="1924002"/>
            <a:ext cx="742551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→ 工单与整改</a:t>
            </a:r>
            <a:endParaRPr lang="en-US" sz="900" dirty="0"/>
          </a:p>
        </p:txBody>
      </p:sp>
      <p:pic>
        <p:nvPicPr>
          <p:cNvPr id="24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96188" y="1666833"/>
            <a:ext cx="171446" cy="190495"/>
          </a:xfrm>
          <a:prstGeom prst="rect">
            <a:avLst/>
          </a:prstGeom>
        </p:spPr>
      </p:pic>
      <p:pic>
        <p:nvPicPr>
          <p:cNvPr id="25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34307" y="1314417"/>
            <a:ext cx="2000200" cy="914377"/>
          </a:xfrm>
          <a:prstGeom prst="rect">
            <a:avLst/>
          </a:prstGeom>
        </p:spPr>
      </p:pic>
      <p:sp>
        <p:nvSpPr>
          <p:cNvPr id="26" name="Text 13"/>
          <p:cNvSpPr/>
          <p:nvPr/>
        </p:nvSpPr>
        <p:spPr>
          <a:xfrm>
            <a:off x="9886703" y="1504912"/>
            <a:ext cx="170455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复盘</a:t>
            </a:r>
            <a:endParaRPr lang="en-US" sz="1200" dirty="0"/>
          </a:p>
        </p:txBody>
      </p:sp>
      <p:sp>
        <p:nvSpPr>
          <p:cNvPr id="27" name="Text 14"/>
          <p:cNvSpPr/>
          <p:nvPr/>
        </p:nvSpPr>
        <p:spPr>
          <a:xfrm>
            <a:off x="10505812" y="1771606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总结原因</a:t>
            </a:r>
            <a:endParaRPr lang="en-US" sz="900" dirty="0"/>
          </a:p>
        </p:txBody>
      </p:sp>
      <p:sp>
        <p:nvSpPr>
          <p:cNvPr id="28" name="Text 15"/>
          <p:cNvSpPr/>
          <p:nvPr/>
        </p:nvSpPr>
        <p:spPr>
          <a:xfrm>
            <a:off x="10429614" y="1924002"/>
            <a:ext cx="628254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→ 改进方案</a:t>
            </a:r>
            <a:endParaRPr lang="en-US" sz="900" dirty="0"/>
          </a:p>
        </p:txBody>
      </p:sp>
      <p:pic>
        <p:nvPicPr>
          <p:cNvPr id="29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7189" y="2533587"/>
            <a:ext cx="11277318" cy="952476"/>
          </a:xfrm>
          <a:prstGeom prst="rect">
            <a:avLst/>
          </a:prstGeom>
        </p:spPr>
      </p:pic>
      <p:sp>
        <p:nvSpPr>
          <p:cNvPr id="30" name="Text 16"/>
          <p:cNvSpPr/>
          <p:nvPr/>
        </p:nvSpPr>
        <p:spPr>
          <a:xfrm>
            <a:off x="647684" y="2724082"/>
            <a:ext cx="1090547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思政要点</a:t>
            </a:r>
            <a:endParaRPr lang="en-US" sz="1500" dirty="0"/>
          </a:p>
        </p:txBody>
      </p:sp>
      <p:sp>
        <p:nvSpPr>
          <p:cNvPr id="31" name="Text 17"/>
          <p:cNvSpPr/>
          <p:nvPr/>
        </p:nvSpPr>
        <p:spPr>
          <a:xfrm>
            <a:off x="647684" y="3066973"/>
            <a:ext cx="1090547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D1FAE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文化遗产保护重在预防，数字技术应帮助更早发现风险，而非破坏后再补救。保护监测是"治未病"，不是"治已病"。</a:t>
            </a:r>
            <a:endParaRPr lang="en-US" sz="1200" dirty="0"/>
          </a:p>
        </p:txBody>
      </p:sp>
      <p:sp>
        <p:nvSpPr>
          <p:cNvPr id="32" name="Text 18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505312" y="2295468"/>
            <a:ext cx="1199739" cy="91437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6EE7B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05</a:t>
            </a:r>
            <a:endParaRPr lang="en-US" sz="7200" dirty="0"/>
          </a:p>
        </p:txBody>
      </p:sp>
      <p:sp>
        <p:nvSpPr>
          <p:cNvPr id="4" name="Text 1"/>
          <p:cNvSpPr/>
          <p:nvPr/>
        </p:nvSpPr>
        <p:spPr>
          <a:xfrm>
            <a:off x="3809905" y="3438439"/>
            <a:ext cx="4581030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数字博物馆与线上展陈</a:t>
            </a:r>
            <a:endParaRPr lang="en-US" sz="36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857" y="4048024"/>
            <a:ext cx="761981" cy="190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267093" y="4295668"/>
            <a:ext cx="3676177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A7F3D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虚拟展厅 · 互动叙事 · 公共教育 · 观众体验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0B98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数字博物馆：多元形态与展陈设计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14417"/>
            <a:ext cx="3657509" cy="1523962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3071" y="1543011"/>
            <a:ext cx="285743" cy="285743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647684" y="1962101"/>
            <a:ext cx="328566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网页展厅</a:t>
            </a:r>
            <a:endParaRPr lang="en-US" sz="1200" dirty="0"/>
          </a:p>
        </p:txBody>
      </p:sp>
      <p:sp>
        <p:nvSpPr>
          <p:cNvPr id="8" name="Text 2"/>
          <p:cNvSpPr/>
          <p:nvPr/>
        </p:nvSpPr>
        <p:spPr>
          <a:xfrm>
            <a:off x="647684" y="2266893"/>
            <a:ext cx="3285662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基于Web的在线展示，最低门槛、最广覆盖。含图文/视频/3D模型浏览</a:t>
            </a:r>
            <a:endParaRPr lang="en-US" sz="1050" dirty="0"/>
          </a:p>
        </p:txBody>
      </p:sp>
      <p:pic>
        <p:nvPicPr>
          <p:cNvPr id="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7093" y="1314417"/>
            <a:ext cx="3657509" cy="1523962"/>
          </a:xfrm>
          <a:prstGeom prst="rect">
            <a:avLst/>
          </a:prstGeom>
        </p:spPr>
      </p:pic>
      <p:pic>
        <p:nvPicPr>
          <p:cNvPr id="1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4402" y="1543011"/>
            <a:ext cx="361941" cy="285743"/>
          </a:xfrm>
          <a:prstGeom prst="rect">
            <a:avLst/>
          </a:prstGeom>
        </p:spPr>
      </p:pic>
      <p:sp>
        <p:nvSpPr>
          <p:cNvPr id="11" name="Text 3"/>
          <p:cNvSpPr/>
          <p:nvPr/>
        </p:nvSpPr>
        <p:spPr>
          <a:xfrm>
            <a:off x="4457589" y="1962101"/>
            <a:ext cx="328566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全景虚拟展厅</a:t>
            </a:r>
            <a:endParaRPr lang="en-US" sz="1200" dirty="0"/>
          </a:p>
        </p:txBody>
      </p:sp>
      <p:sp>
        <p:nvSpPr>
          <p:cNvPr id="12" name="Text 4"/>
          <p:cNvSpPr/>
          <p:nvPr/>
        </p:nvSpPr>
        <p:spPr>
          <a:xfrm>
            <a:off x="4457589" y="2266893"/>
            <a:ext cx="3285662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360°全景照片/视频构建沉浸空间，支持热点交互，模拟实地参观体验</a:t>
            </a:r>
            <a:endParaRPr lang="en-US" sz="1050" dirty="0"/>
          </a:p>
        </p:txBody>
      </p:sp>
      <p:pic>
        <p:nvPicPr>
          <p:cNvPr id="1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6998" y="1314417"/>
            <a:ext cx="3657509" cy="1523962"/>
          </a:xfrm>
          <a:prstGeom prst="rect">
            <a:avLst/>
          </a:prstGeom>
        </p:spPr>
      </p:pic>
      <p:pic>
        <p:nvPicPr>
          <p:cNvPr id="14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53356" y="1543011"/>
            <a:ext cx="323842" cy="285743"/>
          </a:xfrm>
          <a:prstGeom prst="rect">
            <a:avLst/>
          </a:prstGeom>
        </p:spPr>
      </p:pic>
      <p:sp>
        <p:nvSpPr>
          <p:cNvPr id="15" name="Text 5"/>
          <p:cNvSpPr/>
          <p:nvPr/>
        </p:nvSpPr>
        <p:spPr>
          <a:xfrm>
            <a:off x="8267493" y="1962101"/>
            <a:ext cx="328566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三维交互展厅</a:t>
            </a:r>
            <a:endParaRPr lang="en-US" sz="1200" dirty="0"/>
          </a:p>
        </p:txBody>
      </p:sp>
      <p:sp>
        <p:nvSpPr>
          <p:cNvPr id="16" name="Text 6"/>
          <p:cNvSpPr/>
          <p:nvPr/>
        </p:nvSpPr>
        <p:spPr>
          <a:xfrm>
            <a:off x="8267493" y="2266893"/>
            <a:ext cx="3285662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全三维实时渲染，用户化身自由漫游，支持多人社交参观</a:t>
            </a:r>
            <a:endParaRPr lang="en-US" sz="1050" dirty="0"/>
          </a:p>
        </p:txBody>
      </p:sp>
      <p:pic>
        <p:nvPicPr>
          <p:cNvPr id="17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189" y="3066973"/>
            <a:ext cx="11277318" cy="1142971"/>
          </a:xfrm>
          <a:prstGeom prst="rect">
            <a:avLst/>
          </a:prstGeom>
        </p:spPr>
      </p:pic>
      <p:sp>
        <p:nvSpPr>
          <p:cNvPr id="18" name="Text 7"/>
          <p:cNvSpPr/>
          <p:nvPr/>
        </p:nvSpPr>
        <p:spPr>
          <a:xfrm>
            <a:off x="647684" y="3257469"/>
            <a:ext cx="1090547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展陈叙事设计要点</a:t>
            </a:r>
            <a:endParaRPr lang="en-US" sz="1350" dirty="0"/>
          </a:p>
        </p:txBody>
      </p:sp>
      <p:sp>
        <p:nvSpPr>
          <p:cNvPr id="19" name="Text 8"/>
          <p:cNvSpPr/>
          <p:nvPr/>
        </p:nvSpPr>
        <p:spPr>
          <a:xfrm>
            <a:off x="647684" y="3638459"/>
            <a:ext cx="3571405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主题先行：</a:t>
            </a:r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屯堡文化展可围绕迁徙→聚落→服饰→语言→仪式→生活→当代构建叙事线</a:t>
            </a:r>
            <a:endParaRPr lang="en-US" sz="1050" dirty="0"/>
          </a:p>
        </p:txBody>
      </p:sp>
      <p:sp>
        <p:nvSpPr>
          <p:cNvPr id="20" name="Text 9"/>
          <p:cNvSpPr/>
          <p:nvPr/>
        </p:nvSpPr>
        <p:spPr>
          <a:xfrm>
            <a:off x="4324242" y="3638459"/>
            <a:ext cx="3571405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形式服从内容：</a:t>
            </a:r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3D模型/互动地图/音视频故事/数字人讲解/AR导览，不喧宾夺主</a:t>
            </a:r>
            <a:endParaRPr lang="en-US" sz="1050" dirty="0"/>
          </a:p>
        </p:txBody>
      </p:sp>
      <p:sp>
        <p:nvSpPr>
          <p:cNvPr id="21" name="Text 10"/>
          <p:cNvSpPr/>
          <p:nvPr/>
        </p:nvSpPr>
        <p:spPr>
          <a:xfrm>
            <a:off x="7991275" y="3638459"/>
            <a:ext cx="3571405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观众导向：</a:t>
            </a:r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导航清晰·加载快速·文字可读·移动端适配·适老化·多语言</a:t>
            </a:r>
            <a:endParaRPr lang="en-US" sz="1050" dirty="0"/>
          </a:p>
        </p:txBody>
      </p:sp>
      <p:sp>
        <p:nvSpPr>
          <p:cNvPr id="22" name="Text 11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案例：安顺屯堡文化线上展厅设计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71566"/>
            <a:ext cx="200020" cy="171446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33407" y="1342991"/>
            <a:ext cx="694927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栏目结构</a:t>
            </a:r>
            <a:endParaRPr lang="en-US" sz="1350" dirty="0"/>
          </a:p>
        </p:txBody>
      </p:sp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1695408"/>
            <a:ext cx="5543411" cy="609585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571486" y="1809705"/>
            <a:ext cx="199639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01</a:t>
            </a:r>
            <a:endParaRPr lang="en-US" sz="1050" dirty="0"/>
          </a:p>
        </p:txBody>
      </p:sp>
      <p:sp>
        <p:nvSpPr>
          <p:cNvPr id="9" name="Text 3"/>
          <p:cNvSpPr/>
          <p:nvPr/>
        </p:nvSpPr>
        <p:spPr>
          <a:xfrm>
            <a:off x="838179" y="1819230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走进屯堡</a:t>
            </a:r>
            <a:endParaRPr lang="en-US" sz="1050" dirty="0"/>
          </a:p>
        </p:txBody>
      </p:sp>
      <p:sp>
        <p:nvSpPr>
          <p:cNvPr id="10" name="Text 4"/>
          <p:cNvSpPr/>
          <p:nvPr/>
        </p:nvSpPr>
        <p:spPr>
          <a:xfrm>
            <a:off x="838179" y="2000200"/>
            <a:ext cx="171407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历史背景·迁徙路线·卫所制度</a:t>
            </a:r>
            <a:endParaRPr lang="en-US" sz="105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2381190"/>
            <a:ext cx="5543411" cy="609585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571486" y="2495488"/>
            <a:ext cx="199639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02</a:t>
            </a:r>
            <a:endParaRPr lang="en-US" sz="1050" dirty="0"/>
          </a:p>
        </p:txBody>
      </p:sp>
      <p:sp>
        <p:nvSpPr>
          <p:cNvPr id="13" name="Text 6"/>
          <p:cNvSpPr/>
          <p:nvPr/>
        </p:nvSpPr>
        <p:spPr>
          <a:xfrm>
            <a:off x="838179" y="2505012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建筑遗产</a:t>
            </a:r>
            <a:endParaRPr lang="en-US" sz="1050" dirty="0"/>
          </a:p>
        </p:txBody>
      </p:sp>
      <p:sp>
        <p:nvSpPr>
          <p:cNvPr id="14" name="Text 7"/>
          <p:cNvSpPr/>
          <p:nvPr/>
        </p:nvSpPr>
        <p:spPr>
          <a:xfrm>
            <a:off x="838179" y="2685983"/>
            <a:ext cx="167597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石木结构·碉楼·巷道·3D漫游</a:t>
            </a:r>
            <a:endParaRPr lang="en-US" sz="1050" dirty="0"/>
          </a:p>
        </p:txBody>
      </p:sp>
      <p:pic>
        <p:nvPicPr>
          <p:cNvPr id="1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3066973"/>
            <a:ext cx="5543411" cy="609585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571486" y="3181270"/>
            <a:ext cx="199639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03</a:t>
            </a:r>
            <a:endParaRPr lang="en-US" sz="1050" dirty="0"/>
          </a:p>
        </p:txBody>
      </p:sp>
      <p:sp>
        <p:nvSpPr>
          <p:cNvPr id="17" name="Text 9"/>
          <p:cNvSpPr/>
          <p:nvPr/>
        </p:nvSpPr>
        <p:spPr>
          <a:xfrm>
            <a:off x="838179" y="3190795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非遗瑰宝</a:t>
            </a:r>
            <a:endParaRPr lang="en-US" sz="1050" dirty="0"/>
          </a:p>
        </p:txBody>
      </p:sp>
      <p:sp>
        <p:nvSpPr>
          <p:cNvPr id="18" name="Text 10"/>
          <p:cNvSpPr/>
          <p:nvPr/>
        </p:nvSpPr>
        <p:spPr>
          <a:xfrm>
            <a:off x="838179" y="3371766"/>
            <a:ext cx="149500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地戏·服饰·语言·民俗节庆</a:t>
            </a:r>
            <a:endParaRPr lang="en-US" sz="1050" dirty="0"/>
          </a:p>
        </p:txBody>
      </p:sp>
      <p:pic>
        <p:nvPicPr>
          <p:cNvPr id="1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189" y="3752756"/>
            <a:ext cx="5543411" cy="609585"/>
          </a:xfrm>
          <a:prstGeom prst="rect">
            <a:avLst/>
          </a:prstGeom>
        </p:spPr>
      </p:pic>
      <p:sp>
        <p:nvSpPr>
          <p:cNvPr id="20" name="Text 11"/>
          <p:cNvSpPr/>
          <p:nvPr/>
        </p:nvSpPr>
        <p:spPr>
          <a:xfrm>
            <a:off x="571486" y="3867053"/>
            <a:ext cx="199639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04</a:t>
            </a:r>
            <a:endParaRPr lang="en-US" sz="1050" dirty="0"/>
          </a:p>
        </p:txBody>
      </p:sp>
      <p:sp>
        <p:nvSpPr>
          <p:cNvPr id="21" name="Text 12"/>
          <p:cNvSpPr/>
          <p:nvPr/>
        </p:nvSpPr>
        <p:spPr>
          <a:xfrm>
            <a:off x="838179" y="3876578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活态传承</a:t>
            </a:r>
            <a:endParaRPr lang="en-US" sz="1050" dirty="0"/>
          </a:p>
        </p:txBody>
      </p:sp>
      <p:sp>
        <p:nvSpPr>
          <p:cNvPr id="22" name="Text 13"/>
          <p:cNvSpPr/>
          <p:nvPr/>
        </p:nvSpPr>
        <p:spPr>
          <a:xfrm>
            <a:off x="838179" y="4057549"/>
            <a:ext cx="171407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当代生活·研学体验·社区故事</a:t>
            </a:r>
            <a:endParaRPr lang="en-US" sz="1050" dirty="0"/>
          </a:p>
        </p:txBody>
      </p:sp>
      <p:pic>
        <p:nvPicPr>
          <p:cNvPr id="23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095" y="1371566"/>
            <a:ext cx="171446" cy="171446"/>
          </a:xfrm>
          <a:prstGeom prst="rect">
            <a:avLst/>
          </a:prstGeom>
        </p:spPr>
      </p:pic>
      <p:sp>
        <p:nvSpPr>
          <p:cNvPr id="24" name="Text 14"/>
          <p:cNvSpPr/>
          <p:nvPr/>
        </p:nvSpPr>
        <p:spPr>
          <a:xfrm>
            <a:off x="6438739" y="1342991"/>
            <a:ext cx="1552155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展品清单与互动任务</a:t>
            </a:r>
            <a:endParaRPr lang="en-US" sz="1350" dirty="0"/>
          </a:p>
        </p:txBody>
      </p:sp>
      <p:pic>
        <p:nvPicPr>
          <p:cNvPr id="25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1095" y="1695408"/>
            <a:ext cx="5543411" cy="1562061"/>
          </a:xfrm>
          <a:prstGeom prst="rect">
            <a:avLst/>
          </a:prstGeom>
        </p:spPr>
      </p:pic>
      <p:pic>
        <p:nvPicPr>
          <p:cNvPr id="26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43491" y="1885903"/>
            <a:ext cx="133347" cy="133347"/>
          </a:xfrm>
          <a:prstGeom prst="rect">
            <a:avLst/>
          </a:prstGeom>
        </p:spPr>
      </p:pic>
      <p:sp>
        <p:nvSpPr>
          <p:cNvPr id="27" name="Text 15"/>
          <p:cNvSpPr/>
          <p:nvPr/>
        </p:nvSpPr>
        <p:spPr>
          <a:xfrm>
            <a:off x="6553036" y="1847804"/>
            <a:ext cx="259035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屯堡典型建筑3D模型（可旋转/剖切/测量）</a:t>
            </a:r>
            <a:endParaRPr lang="en-US" sz="1050" dirty="0"/>
          </a:p>
        </p:txBody>
      </p:sp>
      <p:pic>
        <p:nvPicPr>
          <p:cNvPr id="28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43491" y="2152596"/>
            <a:ext cx="152396" cy="133347"/>
          </a:xfrm>
          <a:prstGeom prst="rect">
            <a:avLst/>
          </a:prstGeom>
        </p:spPr>
      </p:pic>
      <p:sp>
        <p:nvSpPr>
          <p:cNvPr id="29" name="Text 16"/>
          <p:cNvSpPr/>
          <p:nvPr/>
        </p:nvSpPr>
        <p:spPr>
          <a:xfrm>
            <a:off x="6572086" y="2114497"/>
            <a:ext cx="200934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地戏表演全景视频（多视角切换）</a:t>
            </a:r>
            <a:endParaRPr lang="en-US" sz="1050" dirty="0"/>
          </a:p>
        </p:txBody>
      </p:sp>
      <p:pic>
        <p:nvPicPr>
          <p:cNvPr id="30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43491" y="2419290"/>
            <a:ext cx="152396" cy="133347"/>
          </a:xfrm>
          <a:prstGeom prst="rect">
            <a:avLst/>
          </a:prstGeom>
        </p:spPr>
      </p:pic>
      <p:sp>
        <p:nvSpPr>
          <p:cNvPr id="31" name="Text 17"/>
          <p:cNvSpPr/>
          <p:nvPr/>
        </p:nvSpPr>
        <p:spPr>
          <a:xfrm>
            <a:off x="6572086" y="2381190"/>
            <a:ext cx="134261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屯堡聚落分布互动地图</a:t>
            </a:r>
            <a:endParaRPr lang="en-US" sz="1050" dirty="0"/>
          </a:p>
        </p:txBody>
      </p:sp>
      <p:pic>
        <p:nvPicPr>
          <p:cNvPr id="32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43491" y="2685983"/>
            <a:ext cx="133347" cy="133347"/>
          </a:xfrm>
          <a:prstGeom prst="rect">
            <a:avLst/>
          </a:prstGeom>
        </p:spPr>
      </p:pic>
      <p:sp>
        <p:nvSpPr>
          <p:cNvPr id="33" name="Text 18"/>
          <p:cNvSpPr/>
          <p:nvPr/>
        </p:nvSpPr>
        <p:spPr>
          <a:xfrm>
            <a:off x="6553036" y="2647884"/>
            <a:ext cx="202839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数字人讲解员（AI驱动、多语言）</a:t>
            </a:r>
            <a:endParaRPr lang="en-US" sz="1050" dirty="0"/>
          </a:p>
        </p:txBody>
      </p:sp>
      <p:pic>
        <p:nvPicPr>
          <p:cNvPr id="34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43491" y="2952676"/>
            <a:ext cx="171446" cy="133347"/>
          </a:xfrm>
          <a:prstGeom prst="rect">
            <a:avLst/>
          </a:prstGeom>
        </p:spPr>
      </p:pic>
      <p:sp>
        <p:nvSpPr>
          <p:cNvPr id="35" name="Text 19"/>
          <p:cNvSpPr/>
          <p:nvPr/>
        </p:nvSpPr>
        <p:spPr>
          <a:xfrm>
            <a:off x="6591135" y="2914577"/>
            <a:ext cx="305706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互动任务："找到碉楼的射击孔""识别地戏面具角色"</a:t>
            </a:r>
            <a:endParaRPr lang="en-US" sz="1050" dirty="0"/>
          </a:p>
        </p:txBody>
      </p:sp>
      <p:pic>
        <p:nvPicPr>
          <p:cNvPr id="3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91095" y="3371766"/>
            <a:ext cx="5543411" cy="704832"/>
          </a:xfrm>
          <a:prstGeom prst="rect">
            <a:avLst/>
          </a:prstGeom>
        </p:spPr>
      </p:pic>
      <p:sp>
        <p:nvSpPr>
          <p:cNvPr id="37" name="Text 20"/>
          <p:cNvSpPr/>
          <p:nvPr/>
        </p:nvSpPr>
        <p:spPr>
          <a:xfrm>
            <a:off x="6353016" y="3533687"/>
            <a:ext cx="5228714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思政要点：</a:t>
            </a:r>
            <a:pPr algn="l" indent="0" marL="0">
              <a:buNone/>
            </a:pPr>
            <a:r>
              <a:rPr lang="en-US" sz="1050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数字展陈应承担公共文化教育责任，扩大文化资源可及性，让更多公众理解地方历史和文化价值</a:t>
            </a:r>
            <a:endParaRPr lang="en-US" sz="1050" dirty="0"/>
          </a:p>
        </p:txBody>
      </p:sp>
      <p:sp>
        <p:nvSpPr>
          <p:cNvPr id="38" name="Text 21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20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263" y="2295468"/>
            <a:ext cx="1247363" cy="91437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6EE7B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06</a:t>
            </a:r>
            <a:endParaRPr lang="en-US" sz="7200" dirty="0"/>
          </a:p>
        </p:txBody>
      </p:sp>
      <p:sp>
        <p:nvSpPr>
          <p:cNvPr id="4" name="Text 1"/>
          <p:cNvSpPr/>
          <p:nvPr/>
        </p:nvSpPr>
        <p:spPr>
          <a:xfrm>
            <a:off x="3352716" y="3438439"/>
            <a:ext cx="5495407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非物质文化遗产数字化传承</a:t>
            </a:r>
            <a:endParaRPr lang="en-US" sz="36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857" y="4048024"/>
            <a:ext cx="761981" cy="190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171846" y="4295668"/>
            <a:ext cx="3866673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A7F3D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活态传承 · 数字记录 · 数字化教学 · 文旅转化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0B98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21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非遗数字记录与核心原则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71566"/>
            <a:ext cx="171446" cy="171446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04832" y="1342991"/>
            <a:ext cx="1380710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非遗数字记录方法</a:t>
            </a:r>
            <a:endParaRPr lang="en-US" sz="1350" dirty="0"/>
          </a:p>
        </p:txBody>
      </p:sp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1695408"/>
            <a:ext cx="5543411" cy="647684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571486" y="1828754"/>
            <a:ext cx="771125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音视频记录</a:t>
            </a:r>
            <a:endParaRPr lang="en-US" sz="1200" dirty="0"/>
          </a:p>
        </p:txBody>
      </p:sp>
      <p:sp>
        <p:nvSpPr>
          <p:cNvPr id="9" name="Text 3"/>
          <p:cNvSpPr/>
          <p:nvPr/>
        </p:nvSpPr>
        <p:spPr>
          <a:xfrm>
            <a:off x="571486" y="2038299"/>
            <a:ext cx="53239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多机位高清拍摄技艺全过程，含传承人口述访谈</a:t>
            </a:r>
            <a:endParaRPr lang="en-US" sz="105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2419290"/>
            <a:ext cx="5543411" cy="647684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571486" y="2552636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动作捕捉</a:t>
            </a:r>
            <a:endParaRPr lang="en-US" sz="1200" dirty="0"/>
          </a:p>
        </p:txBody>
      </p:sp>
      <p:sp>
        <p:nvSpPr>
          <p:cNvPr id="12" name="Text 5"/>
          <p:cNvSpPr/>
          <p:nvPr/>
        </p:nvSpPr>
        <p:spPr>
          <a:xfrm>
            <a:off x="571486" y="2762181"/>
            <a:ext cx="53239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全身动作捕捉记录老艺人表演，建立动作数据库</a:t>
            </a:r>
            <a:endParaRPr lang="en-US" sz="1050" dirty="0"/>
          </a:p>
        </p:txBody>
      </p:sp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3143171"/>
            <a:ext cx="5543411" cy="647684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571486" y="3276518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流程图谱</a:t>
            </a:r>
            <a:endParaRPr lang="en-US" sz="1200" dirty="0"/>
          </a:p>
        </p:txBody>
      </p:sp>
      <p:sp>
        <p:nvSpPr>
          <p:cNvPr id="15" name="Text 7"/>
          <p:cNvSpPr/>
          <p:nvPr/>
        </p:nvSpPr>
        <p:spPr>
          <a:xfrm>
            <a:off x="571486" y="3486063"/>
            <a:ext cx="53239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绘制技艺流程图，标注关键节点和质量标准</a:t>
            </a:r>
            <a:endParaRPr lang="en-US" sz="105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189" y="3867053"/>
            <a:ext cx="5543411" cy="647684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571486" y="4000400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文本整理</a:t>
            </a:r>
            <a:endParaRPr lang="en-US" sz="1200" dirty="0"/>
          </a:p>
        </p:txBody>
      </p:sp>
      <p:sp>
        <p:nvSpPr>
          <p:cNvPr id="18" name="Text 9"/>
          <p:cNvSpPr/>
          <p:nvPr/>
        </p:nvSpPr>
        <p:spPr>
          <a:xfrm>
            <a:off x="571486" y="4209945"/>
            <a:ext cx="53239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口传文本转写，方言标注，文化解释注释</a:t>
            </a:r>
            <a:endParaRPr lang="en-US" sz="1050" dirty="0"/>
          </a:p>
        </p:txBody>
      </p:sp>
      <p:pic>
        <p:nvPicPr>
          <p:cNvPr id="1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095" y="1371566"/>
            <a:ext cx="219070" cy="171446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6486363" y="1342991"/>
            <a:ext cx="1037818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三大核心原则</a:t>
            </a:r>
            <a:endParaRPr lang="en-US" sz="1350" dirty="0"/>
          </a:p>
        </p:txBody>
      </p:sp>
      <p:pic>
        <p:nvPicPr>
          <p:cNvPr id="21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1095" y="1695408"/>
            <a:ext cx="5543411" cy="723882"/>
          </a:xfrm>
          <a:prstGeom prst="rect">
            <a:avLst/>
          </a:prstGeom>
        </p:spPr>
      </p:pic>
      <p:sp>
        <p:nvSpPr>
          <p:cNvPr id="22" name="Text 11"/>
          <p:cNvSpPr/>
          <p:nvPr/>
        </p:nvSpPr>
        <p:spPr>
          <a:xfrm>
            <a:off x="6381590" y="1847804"/>
            <a:ext cx="520966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活态传承</a:t>
            </a:r>
            <a:endParaRPr lang="en-US" sz="1200" dirty="0"/>
          </a:p>
        </p:txBody>
      </p:sp>
      <p:sp>
        <p:nvSpPr>
          <p:cNvPr id="23" name="Text 12"/>
          <p:cNvSpPr/>
          <p:nvPr/>
        </p:nvSpPr>
        <p:spPr>
          <a:xfrm>
            <a:off x="6381590" y="2076398"/>
            <a:ext cx="520966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非遗传承的主体是人和社区，数字化不能替代传承人，也不能脱离文化生活场景</a:t>
            </a:r>
            <a:endParaRPr lang="en-US" sz="1050" dirty="0"/>
          </a:p>
        </p:txBody>
      </p:sp>
      <p:pic>
        <p:nvPicPr>
          <p:cNvPr id="24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1095" y="2533587"/>
            <a:ext cx="5543411" cy="723882"/>
          </a:xfrm>
          <a:prstGeom prst="rect">
            <a:avLst/>
          </a:prstGeom>
        </p:spPr>
      </p:pic>
      <p:sp>
        <p:nvSpPr>
          <p:cNvPr id="25" name="Text 13"/>
          <p:cNvSpPr/>
          <p:nvPr/>
        </p:nvSpPr>
        <p:spPr>
          <a:xfrm>
            <a:off x="6381590" y="2685983"/>
            <a:ext cx="520966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社区参与</a:t>
            </a:r>
            <a:endParaRPr lang="en-US" sz="1200" dirty="0"/>
          </a:p>
        </p:txBody>
      </p:sp>
      <p:sp>
        <p:nvSpPr>
          <p:cNvPr id="26" name="Text 14"/>
          <p:cNvSpPr/>
          <p:nvPr/>
        </p:nvSpPr>
        <p:spPr>
          <a:xfrm>
            <a:off x="6381590" y="2914577"/>
            <a:ext cx="520966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非遗记录和利用全过程需传承人和社区参与决策，尊重文化持有者的权利</a:t>
            </a:r>
            <a:endParaRPr lang="en-US" sz="1050" dirty="0"/>
          </a:p>
        </p:txBody>
      </p:sp>
      <p:pic>
        <p:nvPicPr>
          <p:cNvPr id="27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91095" y="3371766"/>
            <a:ext cx="5543411" cy="723882"/>
          </a:xfrm>
          <a:prstGeom prst="rect">
            <a:avLst/>
          </a:prstGeom>
        </p:spPr>
      </p:pic>
      <p:sp>
        <p:nvSpPr>
          <p:cNvPr id="28" name="Text 15"/>
          <p:cNvSpPr/>
          <p:nvPr/>
        </p:nvSpPr>
        <p:spPr>
          <a:xfrm>
            <a:off x="6381590" y="3524162"/>
            <a:ext cx="520966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合理利用</a:t>
            </a:r>
            <a:endParaRPr lang="en-US" sz="1200" dirty="0"/>
          </a:p>
        </p:txBody>
      </p:sp>
      <p:sp>
        <p:nvSpPr>
          <p:cNvPr id="29" name="Text 16"/>
          <p:cNvSpPr/>
          <p:nvPr/>
        </p:nvSpPr>
        <p:spPr>
          <a:xfrm>
            <a:off x="6381590" y="3752756"/>
            <a:ext cx="520966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避免把复杂技艺简化为娱乐体验，转化应让传承人和社区受益</a:t>
            </a:r>
            <a:endParaRPr lang="en-US" sz="1050" dirty="0"/>
          </a:p>
        </p:txBody>
      </p:sp>
      <p:sp>
        <p:nvSpPr>
          <p:cNvPr id="30" name="Text 17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22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非遗数字化教学与文旅转化路径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71566"/>
            <a:ext cx="219070" cy="171446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52456" y="1342991"/>
            <a:ext cx="1209264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数字化教学方式</a:t>
            </a:r>
            <a:endParaRPr lang="en-US" sz="1350" dirty="0"/>
          </a:p>
        </p:txBody>
      </p:sp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1695408"/>
            <a:ext cx="5543411" cy="647684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571486" y="1828754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微课视频</a:t>
            </a:r>
            <a:endParaRPr lang="en-US" sz="1200" dirty="0"/>
          </a:p>
        </p:txBody>
      </p:sp>
      <p:sp>
        <p:nvSpPr>
          <p:cNvPr id="9" name="Text 3"/>
          <p:cNvSpPr/>
          <p:nvPr/>
        </p:nvSpPr>
        <p:spPr>
          <a:xfrm>
            <a:off x="571486" y="2038299"/>
            <a:ext cx="53239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分解技艺步骤，每段5-8分钟，适合碎片化学习</a:t>
            </a:r>
            <a:endParaRPr lang="en-US" sz="105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2419290"/>
            <a:ext cx="5543411" cy="647684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571486" y="2552636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虚拟仿真</a:t>
            </a:r>
            <a:endParaRPr lang="en-US" sz="1200" dirty="0"/>
          </a:p>
        </p:txBody>
      </p:sp>
      <p:sp>
        <p:nvSpPr>
          <p:cNvPr id="12" name="Text 5"/>
          <p:cNvSpPr/>
          <p:nvPr/>
        </p:nvSpPr>
        <p:spPr>
          <a:xfrm>
            <a:off x="571486" y="2762181"/>
            <a:ext cx="53239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VR中模拟非遗制作环境，AI实时评估动作准确性</a:t>
            </a:r>
            <a:endParaRPr lang="en-US" sz="1050" dirty="0"/>
          </a:p>
        </p:txBody>
      </p:sp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3143171"/>
            <a:ext cx="5543411" cy="647684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571486" y="3276518"/>
            <a:ext cx="771125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线上工作坊</a:t>
            </a:r>
            <a:endParaRPr lang="en-US" sz="1200" dirty="0"/>
          </a:p>
        </p:txBody>
      </p:sp>
      <p:sp>
        <p:nvSpPr>
          <p:cNvPr id="15" name="Text 7"/>
          <p:cNvSpPr/>
          <p:nvPr/>
        </p:nvSpPr>
        <p:spPr>
          <a:xfrm>
            <a:off x="571486" y="3486063"/>
            <a:ext cx="53239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传承人远程直播教学，学员互动实操</a:t>
            </a:r>
            <a:endParaRPr lang="en-US" sz="105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189" y="3867053"/>
            <a:ext cx="5543411" cy="647684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571486" y="4000400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研学课程</a:t>
            </a:r>
            <a:endParaRPr lang="en-US" sz="1200" dirty="0"/>
          </a:p>
        </p:txBody>
      </p:sp>
      <p:sp>
        <p:nvSpPr>
          <p:cNvPr id="18" name="Text 9"/>
          <p:cNvSpPr/>
          <p:nvPr/>
        </p:nvSpPr>
        <p:spPr>
          <a:xfrm>
            <a:off x="571486" y="4209945"/>
            <a:ext cx="53239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"数字记录+实地体验+技艺学习"三位一体</a:t>
            </a:r>
            <a:endParaRPr lang="en-US" sz="1050" dirty="0"/>
          </a:p>
        </p:txBody>
      </p:sp>
      <p:pic>
        <p:nvPicPr>
          <p:cNvPr id="1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095" y="1371566"/>
            <a:ext cx="171446" cy="171446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6438739" y="1342991"/>
            <a:ext cx="1037818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文旅转化路径</a:t>
            </a:r>
            <a:endParaRPr lang="en-US" sz="1350" dirty="0"/>
          </a:p>
        </p:txBody>
      </p:sp>
      <p:pic>
        <p:nvPicPr>
          <p:cNvPr id="21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1095" y="1695408"/>
            <a:ext cx="5543411" cy="647684"/>
          </a:xfrm>
          <a:prstGeom prst="rect">
            <a:avLst/>
          </a:prstGeom>
        </p:spPr>
      </p:pic>
      <p:sp>
        <p:nvSpPr>
          <p:cNvPr id="22" name="Text 11"/>
          <p:cNvSpPr/>
          <p:nvPr/>
        </p:nvSpPr>
        <p:spPr>
          <a:xfrm>
            <a:off x="6305392" y="1828754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体验课程</a:t>
            </a:r>
            <a:endParaRPr lang="en-US" sz="1200" dirty="0"/>
          </a:p>
        </p:txBody>
      </p:sp>
      <p:sp>
        <p:nvSpPr>
          <p:cNvPr id="23" name="Text 12"/>
          <p:cNvSpPr/>
          <p:nvPr/>
        </p:nvSpPr>
        <p:spPr>
          <a:xfrm>
            <a:off x="6305392" y="2038299"/>
            <a:ext cx="53239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游客短时非遗体验（如30分钟苗绣入门）</a:t>
            </a:r>
            <a:endParaRPr lang="en-US" sz="1050" dirty="0"/>
          </a:p>
        </p:txBody>
      </p:sp>
      <p:pic>
        <p:nvPicPr>
          <p:cNvPr id="24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1095" y="2419290"/>
            <a:ext cx="5543411" cy="647684"/>
          </a:xfrm>
          <a:prstGeom prst="rect">
            <a:avLst/>
          </a:prstGeom>
        </p:spPr>
      </p:pic>
      <p:sp>
        <p:nvSpPr>
          <p:cNvPr id="25" name="Text 13"/>
          <p:cNvSpPr/>
          <p:nvPr/>
        </p:nvSpPr>
        <p:spPr>
          <a:xfrm>
            <a:off x="6305392" y="2552636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文创设计</a:t>
            </a:r>
            <a:endParaRPr lang="en-US" sz="1200" dirty="0"/>
          </a:p>
        </p:txBody>
      </p:sp>
      <p:sp>
        <p:nvSpPr>
          <p:cNvPr id="26" name="Text 14"/>
          <p:cNvSpPr/>
          <p:nvPr/>
        </p:nvSpPr>
        <p:spPr>
          <a:xfrm>
            <a:off x="6305392" y="2762181"/>
            <a:ext cx="53239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非遗元素提取→现代设计转化→文创商品</a:t>
            </a:r>
            <a:endParaRPr lang="en-US" sz="1050" dirty="0"/>
          </a:p>
        </p:txBody>
      </p:sp>
      <p:pic>
        <p:nvPicPr>
          <p:cNvPr id="27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91095" y="3143171"/>
            <a:ext cx="5543411" cy="647684"/>
          </a:xfrm>
          <a:prstGeom prst="rect">
            <a:avLst/>
          </a:prstGeom>
        </p:spPr>
      </p:pic>
      <p:sp>
        <p:nvSpPr>
          <p:cNvPr id="28" name="Text 15"/>
          <p:cNvSpPr/>
          <p:nvPr/>
        </p:nvSpPr>
        <p:spPr>
          <a:xfrm>
            <a:off x="6305392" y="3276518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节事活动</a:t>
            </a:r>
            <a:endParaRPr lang="en-US" sz="1200" dirty="0"/>
          </a:p>
        </p:txBody>
      </p:sp>
      <p:sp>
        <p:nvSpPr>
          <p:cNvPr id="29" name="Text 16"/>
          <p:cNvSpPr/>
          <p:nvPr/>
        </p:nvSpPr>
        <p:spPr>
          <a:xfrm>
            <a:off x="6305392" y="3486063"/>
            <a:ext cx="53239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非遗节庆数字化升级，线上线下联动传播</a:t>
            </a:r>
            <a:endParaRPr lang="en-US" sz="1050" dirty="0"/>
          </a:p>
        </p:txBody>
      </p:sp>
      <p:pic>
        <p:nvPicPr>
          <p:cNvPr id="30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91095" y="3867053"/>
            <a:ext cx="5543411" cy="647684"/>
          </a:xfrm>
          <a:prstGeom prst="rect">
            <a:avLst/>
          </a:prstGeom>
        </p:spPr>
      </p:pic>
      <p:sp>
        <p:nvSpPr>
          <p:cNvPr id="31" name="Text 17"/>
          <p:cNvSpPr/>
          <p:nvPr/>
        </p:nvSpPr>
        <p:spPr>
          <a:xfrm>
            <a:off x="6305392" y="4000400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线上传播</a:t>
            </a:r>
            <a:endParaRPr lang="en-US" sz="1200" dirty="0"/>
          </a:p>
        </p:txBody>
      </p:sp>
      <p:sp>
        <p:nvSpPr>
          <p:cNvPr id="32" name="Text 18"/>
          <p:cNvSpPr/>
          <p:nvPr/>
        </p:nvSpPr>
        <p:spPr>
          <a:xfrm>
            <a:off x="6305392" y="4209945"/>
            <a:ext cx="53239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短视频/直播非遗制作过程，扩大影响力</a:t>
            </a:r>
            <a:endParaRPr lang="en-US" sz="1050" dirty="0"/>
          </a:p>
        </p:txBody>
      </p:sp>
      <p:pic>
        <p:nvPicPr>
          <p:cNvPr id="33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91095" y="4629034"/>
            <a:ext cx="5543411" cy="438139"/>
          </a:xfrm>
          <a:prstGeom prst="rect">
            <a:avLst/>
          </a:prstGeom>
        </p:spPr>
      </p:pic>
      <p:pic>
        <p:nvPicPr>
          <p:cNvPr id="34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14917" y="4781430"/>
            <a:ext cx="133347" cy="133347"/>
          </a:xfrm>
          <a:prstGeom prst="rect">
            <a:avLst/>
          </a:prstGeom>
        </p:spPr>
      </p:pic>
      <p:sp>
        <p:nvSpPr>
          <p:cNvPr id="35" name="Text 19"/>
          <p:cNvSpPr/>
          <p:nvPr/>
        </p:nvSpPr>
        <p:spPr>
          <a:xfrm>
            <a:off x="6486363" y="4762381"/>
            <a:ext cx="320946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关键：转化应让传承人和社区受益，避免文化去语境化</a:t>
            </a:r>
            <a:endParaRPr lang="en-US" sz="1050" dirty="0"/>
          </a:p>
        </p:txBody>
      </p:sp>
      <p:sp>
        <p:nvSpPr>
          <p:cNvPr id="36" name="Text 20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23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524362" y="2295468"/>
            <a:ext cx="1161640" cy="91437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6EE7B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07</a:t>
            </a:r>
            <a:endParaRPr lang="en-US" sz="7200" dirty="0"/>
          </a:p>
        </p:txBody>
      </p:sp>
      <p:sp>
        <p:nvSpPr>
          <p:cNvPr id="4" name="Text 1"/>
          <p:cNvSpPr/>
          <p:nvPr/>
        </p:nvSpPr>
        <p:spPr>
          <a:xfrm>
            <a:off x="3419390" y="3438439"/>
            <a:ext cx="5371585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数字内容生产与AIGC应用</a:t>
            </a:r>
            <a:endParaRPr lang="en-US" sz="36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857" y="4048024"/>
            <a:ext cx="761981" cy="190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124222" y="4295668"/>
            <a:ext cx="3971445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A7F3D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AIGC工作流 · 知识库 · 提示词工程 · 事实核验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0B98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24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AIGC在文化遗产领域的应用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71566"/>
            <a:ext cx="200020" cy="171446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33407" y="1342991"/>
            <a:ext cx="1018769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AIGC工作流</a:t>
            </a:r>
            <a:endParaRPr lang="en-US" sz="1350" dirty="0"/>
          </a:p>
        </p:txBody>
      </p:sp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1695408"/>
            <a:ext cx="5543411" cy="2362141"/>
          </a:xfrm>
          <a:prstGeom prst="rect">
            <a:avLst/>
          </a:prstGeom>
        </p:spPr>
      </p:pic>
      <p:pic>
        <p:nvPicPr>
          <p:cNvPr id="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85" y="1847804"/>
            <a:ext cx="228594" cy="228594"/>
          </a:xfrm>
          <a:prstGeom prst="rect">
            <a:avLst/>
          </a:prstGeom>
        </p:spPr>
      </p:pic>
      <p:sp>
        <p:nvSpPr>
          <p:cNvPr id="9" name="Text 2"/>
          <p:cNvSpPr/>
          <p:nvPr/>
        </p:nvSpPr>
        <p:spPr>
          <a:xfrm>
            <a:off x="609585" y="1847804"/>
            <a:ext cx="237738" cy="228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</a:t>
            </a:r>
            <a:endParaRPr lang="en-US" sz="900" dirty="0"/>
          </a:p>
        </p:txBody>
      </p:sp>
      <p:sp>
        <p:nvSpPr>
          <p:cNvPr id="10" name="Text 3"/>
          <p:cNvSpPr/>
          <p:nvPr/>
        </p:nvSpPr>
        <p:spPr>
          <a:xfrm>
            <a:off x="914377" y="1866853"/>
            <a:ext cx="183789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素材整理 → 分类、清洗、标注</a:t>
            </a:r>
            <a:endParaRPr lang="en-US" sz="1050" dirty="0"/>
          </a:p>
        </p:txBody>
      </p:sp>
      <p:pic>
        <p:nvPicPr>
          <p:cNvPr id="1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585" y="2152596"/>
            <a:ext cx="228594" cy="228594"/>
          </a:xfrm>
          <a:prstGeom prst="rect">
            <a:avLst/>
          </a:prstGeom>
        </p:spPr>
      </p:pic>
      <p:sp>
        <p:nvSpPr>
          <p:cNvPr id="12" name="Text 4"/>
          <p:cNvSpPr/>
          <p:nvPr/>
        </p:nvSpPr>
        <p:spPr>
          <a:xfrm>
            <a:off x="609585" y="2152596"/>
            <a:ext cx="237738" cy="228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5"/>
          <p:cNvSpPr/>
          <p:nvPr/>
        </p:nvSpPr>
        <p:spPr>
          <a:xfrm>
            <a:off x="914377" y="2171646"/>
            <a:ext cx="197124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知识库建设 → 结构化的领域知识</a:t>
            </a:r>
            <a:endParaRPr lang="en-US" sz="1050" dirty="0"/>
          </a:p>
        </p:txBody>
      </p:sp>
      <p:pic>
        <p:nvPicPr>
          <p:cNvPr id="1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585" y="2457389"/>
            <a:ext cx="228594" cy="228594"/>
          </a:xfrm>
          <a:prstGeom prst="rect">
            <a:avLst/>
          </a:prstGeom>
        </p:spPr>
      </p:pic>
      <p:sp>
        <p:nvSpPr>
          <p:cNvPr id="15" name="Text 6"/>
          <p:cNvSpPr/>
          <p:nvPr/>
        </p:nvSpPr>
        <p:spPr>
          <a:xfrm>
            <a:off x="609585" y="2457389"/>
            <a:ext cx="237738" cy="228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3</a:t>
            </a:r>
            <a:endParaRPr lang="en-US" sz="900" dirty="0"/>
          </a:p>
        </p:txBody>
      </p:sp>
      <p:sp>
        <p:nvSpPr>
          <p:cNvPr id="16" name="Text 7"/>
          <p:cNvSpPr/>
          <p:nvPr/>
        </p:nvSpPr>
        <p:spPr>
          <a:xfrm>
            <a:off x="914377" y="2476438"/>
            <a:ext cx="197124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提示词设计 → 精准控制输出方向</a:t>
            </a:r>
            <a:endParaRPr lang="en-US" sz="1050" dirty="0"/>
          </a:p>
        </p:txBody>
      </p:sp>
      <p:pic>
        <p:nvPicPr>
          <p:cNvPr id="17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585" y="2762181"/>
            <a:ext cx="228594" cy="228594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609585" y="2762181"/>
            <a:ext cx="237738" cy="228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4</a:t>
            </a:r>
            <a:endParaRPr lang="en-US" sz="900" dirty="0"/>
          </a:p>
        </p:txBody>
      </p:sp>
      <p:sp>
        <p:nvSpPr>
          <p:cNvPr id="19" name="Text 9"/>
          <p:cNvSpPr/>
          <p:nvPr/>
        </p:nvSpPr>
        <p:spPr>
          <a:xfrm>
            <a:off x="914377" y="2781230"/>
            <a:ext cx="172360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初稿生成 → AI辅助批量生产</a:t>
            </a:r>
            <a:endParaRPr lang="en-US" sz="1050" dirty="0"/>
          </a:p>
        </p:txBody>
      </p:sp>
      <p:pic>
        <p:nvPicPr>
          <p:cNvPr id="2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585" y="3066973"/>
            <a:ext cx="228594" cy="228594"/>
          </a:xfrm>
          <a:prstGeom prst="rect">
            <a:avLst/>
          </a:prstGeom>
        </p:spPr>
      </p:pic>
      <p:sp>
        <p:nvSpPr>
          <p:cNvPr id="21" name="Text 10"/>
          <p:cNvSpPr/>
          <p:nvPr/>
        </p:nvSpPr>
        <p:spPr>
          <a:xfrm>
            <a:off x="609585" y="3066973"/>
            <a:ext cx="237738" cy="228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5</a:t>
            </a:r>
            <a:endParaRPr lang="en-US" sz="900" dirty="0"/>
          </a:p>
        </p:txBody>
      </p:sp>
      <p:sp>
        <p:nvSpPr>
          <p:cNvPr id="22" name="Text 11"/>
          <p:cNvSpPr/>
          <p:nvPr/>
        </p:nvSpPr>
        <p:spPr>
          <a:xfrm>
            <a:off x="914377" y="3086023"/>
            <a:ext cx="223793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事实核验 →</a:t>
            </a:r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人工审核，守住真实底线</a:t>
            </a:r>
            <a:endParaRPr lang="en-US" sz="1050" dirty="0"/>
          </a:p>
        </p:txBody>
      </p:sp>
      <p:pic>
        <p:nvPicPr>
          <p:cNvPr id="23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585" y="3371766"/>
            <a:ext cx="228594" cy="228594"/>
          </a:xfrm>
          <a:prstGeom prst="rect">
            <a:avLst/>
          </a:prstGeom>
        </p:spPr>
      </p:pic>
      <p:sp>
        <p:nvSpPr>
          <p:cNvPr id="24" name="Text 12"/>
          <p:cNvSpPr/>
          <p:nvPr/>
        </p:nvSpPr>
        <p:spPr>
          <a:xfrm>
            <a:off x="609585" y="3371766"/>
            <a:ext cx="237738" cy="228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6</a:t>
            </a:r>
            <a:endParaRPr lang="en-US" sz="900" dirty="0"/>
          </a:p>
        </p:txBody>
      </p:sp>
      <p:sp>
        <p:nvSpPr>
          <p:cNvPr id="25" name="Text 13"/>
          <p:cNvSpPr/>
          <p:nvPr/>
        </p:nvSpPr>
        <p:spPr>
          <a:xfrm>
            <a:off x="914377" y="3390815"/>
            <a:ext cx="190457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文化审核 → 专家/社区代表把关</a:t>
            </a:r>
            <a:endParaRPr lang="en-US" sz="1050" dirty="0"/>
          </a:p>
        </p:txBody>
      </p:sp>
      <p:pic>
        <p:nvPicPr>
          <p:cNvPr id="26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585" y="3676558"/>
            <a:ext cx="228594" cy="228594"/>
          </a:xfrm>
          <a:prstGeom prst="rect">
            <a:avLst/>
          </a:prstGeom>
        </p:spPr>
      </p:pic>
      <p:sp>
        <p:nvSpPr>
          <p:cNvPr id="27" name="Text 14"/>
          <p:cNvSpPr/>
          <p:nvPr/>
        </p:nvSpPr>
        <p:spPr>
          <a:xfrm>
            <a:off x="609585" y="3676558"/>
            <a:ext cx="237738" cy="228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7</a:t>
            </a:r>
            <a:endParaRPr lang="en-US" sz="900" dirty="0"/>
          </a:p>
        </p:txBody>
      </p:sp>
      <p:sp>
        <p:nvSpPr>
          <p:cNvPr id="28" name="Text 15"/>
          <p:cNvSpPr/>
          <p:nvPr/>
        </p:nvSpPr>
        <p:spPr>
          <a:xfrm>
            <a:off x="914377" y="3695608"/>
            <a:ext cx="130451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版权审查 → 合规发布</a:t>
            </a:r>
            <a:endParaRPr lang="en-US" sz="1050" dirty="0"/>
          </a:p>
        </p:txBody>
      </p:sp>
      <p:pic>
        <p:nvPicPr>
          <p:cNvPr id="29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91095" y="1371566"/>
            <a:ext cx="171446" cy="171446"/>
          </a:xfrm>
          <a:prstGeom prst="rect">
            <a:avLst/>
          </a:prstGeom>
        </p:spPr>
      </p:pic>
      <p:sp>
        <p:nvSpPr>
          <p:cNvPr id="30" name="Text 16"/>
          <p:cNvSpPr/>
          <p:nvPr/>
        </p:nvSpPr>
        <p:spPr>
          <a:xfrm>
            <a:off x="6438739" y="1342991"/>
            <a:ext cx="1723601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可生产的数字内容类型</a:t>
            </a:r>
            <a:endParaRPr lang="en-US" sz="1350" dirty="0"/>
          </a:p>
        </p:txBody>
      </p:sp>
      <p:pic>
        <p:nvPicPr>
          <p:cNvPr id="31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91095" y="1695408"/>
            <a:ext cx="5543411" cy="419090"/>
          </a:xfrm>
          <a:prstGeom prst="rect">
            <a:avLst/>
          </a:prstGeom>
        </p:spPr>
      </p:pic>
      <p:pic>
        <p:nvPicPr>
          <p:cNvPr id="32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05392" y="1838279"/>
            <a:ext cx="104772" cy="133347"/>
          </a:xfrm>
          <a:prstGeom prst="rect">
            <a:avLst/>
          </a:prstGeom>
        </p:spPr>
      </p:pic>
      <p:sp>
        <p:nvSpPr>
          <p:cNvPr id="33" name="Text 17"/>
          <p:cNvSpPr/>
          <p:nvPr/>
        </p:nvSpPr>
        <p:spPr>
          <a:xfrm>
            <a:off x="6486363" y="1819230"/>
            <a:ext cx="187599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导览词、展陈说明、研学任务卡</a:t>
            </a:r>
            <a:endParaRPr lang="en-US" sz="1050" dirty="0"/>
          </a:p>
        </p:txBody>
      </p:sp>
      <p:pic>
        <p:nvPicPr>
          <p:cNvPr id="34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91095" y="2190695"/>
            <a:ext cx="5543411" cy="419090"/>
          </a:xfrm>
          <a:prstGeom prst="rect">
            <a:avLst/>
          </a:prstGeom>
        </p:spPr>
      </p:pic>
      <p:pic>
        <p:nvPicPr>
          <p:cNvPr id="35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05392" y="2333567"/>
            <a:ext cx="152396" cy="133347"/>
          </a:xfrm>
          <a:prstGeom prst="rect">
            <a:avLst/>
          </a:prstGeom>
        </p:spPr>
      </p:pic>
      <p:sp>
        <p:nvSpPr>
          <p:cNvPr id="36" name="Text 18"/>
          <p:cNvSpPr/>
          <p:nvPr/>
        </p:nvSpPr>
        <p:spPr>
          <a:xfrm>
            <a:off x="6533987" y="2314517"/>
            <a:ext cx="147595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短视频脚本、数字人话术</a:t>
            </a:r>
            <a:endParaRPr lang="en-US" sz="1050" dirty="0"/>
          </a:p>
        </p:txBody>
      </p:sp>
      <p:pic>
        <p:nvPicPr>
          <p:cNvPr id="37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191095" y="2685983"/>
            <a:ext cx="5543411" cy="419090"/>
          </a:xfrm>
          <a:prstGeom prst="rect">
            <a:avLst/>
          </a:prstGeom>
        </p:spPr>
      </p:pic>
      <p:pic>
        <p:nvPicPr>
          <p:cNvPr id="38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305392" y="2828854"/>
            <a:ext cx="123822" cy="133347"/>
          </a:xfrm>
          <a:prstGeom prst="rect">
            <a:avLst/>
          </a:prstGeom>
        </p:spPr>
      </p:pic>
      <p:sp>
        <p:nvSpPr>
          <p:cNvPr id="39" name="Text 19"/>
          <p:cNvSpPr/>
          <p:nvPr/>
        </p:nvSpPr>
        <p:spPr>
          <a:xfrm>
            <a:off x="6505412" y="2809805"/>
            <a:ext cx="134261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文创故事、多语言介绍</a:t>
            </a:r>
            <a:endParaRPr lang="en-US" sz="1050" dirty="0"/>
          </a:p>
        </p:txBody>
      </p:sp>
      <p:pic>
        <p:nvPicPr>
          <p:cNvPr id="40" name="Image 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191095" y="3181270"/>
            <a:ext cx="5543411" cy="419090"/>
          </a:xfrm>
          <a:prstGeom prst="rect">
            <a:avLst/>
          </a:prstGeom>
        </p:spPr>
      </p:pic>
      <p:pic>
        <p:nvPicPr>
          <p:cNvPr id="41" name="Image 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305392" y="3324142"/>
            <a:ext cx="133347" cy="133347"/>
          </a:xfrm>
          <a:prstGeom prst="rect">
            <a:avLst/>
          </a:prstGeom>
        </p:spPr>
      </p:pic>
      <p:sp>
        <p:nvSpPr>
          <p:cNvPr id="42" name="Text 20"/>
          <p:cNvSpPr/>
          <p:nvPr/>
        </p:nvSpPr>
        <p:spPr>
          <a:xfrm>
            <a:off x="6514937" y="3305092"/>
            <a:ext cx="1818849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00000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AI辅助图像修复、3D模型生成</a:t>
            </a:r>
            <a:endParaRPr lang="en-US" sz="1050" dirty="0"/>
          </a:p>
        </p:txBody>
      </p:sp>
      <p:pic>
        <p:nvPicPr>
          <p:cNvPr id="43" name="Image 20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191095" y="3714657"/>
            <a:ext cx="5543411" cy="933427"/>
          </a:xfrm>
          <a:prstGeom prst="rect">
            <a:avLst/>
          </a:prstGeom>
        </p:spPr>
      </p:pic>
      <p:pic>
        <p:nvPicPr>
          <p:cNvPr id="44" name="Image 21" descr="preencoded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353016" y="3905152"/>
            <a:ext cx="123822" cy="133347"/>
          </a:xfrm>
          <a:prstGeom prst="rect">
            <a:avLst/>
          </a:prstGeom>
        </p:spPr>
      </p:pic>
      <p:sp>
        <p:nvSpPr>
          <p:cNvPr id="45" name="Text 21"/>
          <p:cNvSpPr/>
          <p:nvPr/>
        </p:nvSpPr>
        <p:spPr>
          <a:xfrm>
            <a:off x="6514937" y="3886103"/>
            <a:ext cx="92352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B91C1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AIGC风险治理</a:t>
            </a:r>
            <a:endParaRPr lang="en-US" sz="1050" dirty="0"/>
          </a:p>
        </p:txBody>
      </p:sp>
      <p:sp>
        <p:nvSpPr>
          <p:cNvPr id="46" name="Text 22"/>
          <p:cNvSpPr/>
          <p:nvPr/>
        </p:nvSpPr>
        <p:spPr>
          <a:xfrm>
            <a:off x="6353016" y="4105172"/>
            <a:ext cx="5228714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事实错误 · 版权争议 · 文化刻板印象 · 过度娱乐化 · 虚假宣传 · 敏感信息泄露。AI生成内容必须纳入人机协同审核机制！</a:t>
            </a:r>
            <a:endParaRPr lang="en-US" sz="1050" dirty="0"/>
          </a:p>
        </p:txBody>
      </p:sp>
      <p:sp>
        <p:nvSpPr>
          <p:cNvPr id="47" name="Text 23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25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67213" y="2295468"/>
            <a:ext cx="1275937" cy="91437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6EE7B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08</a:t>
            </a:r>
            <a:endParaRPr lang="en-US" sz="7200" dirty="0"/>
          </a:p>
        </p:txBody>
      </p:sp>
      <p:sp>
        <p:nvSpPr>
          <p:cNvPr id="4" name="Text 1"/>
          <p:cNvSpPr/>
          <p:nvPr/>
        </p:nvSpPr>
        <p:spPr>
          <a:xfrm>
            <a:off x="3581310" y="3438439"/>
            <a:ext cx="5038218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文化遗产数字化活化利用</a:t>
            </a:r>
            <a:endParaRPr lang="en-US" sz="36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857" y="4048024"/>
            <a:ext cx="761981" cy="190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267093" y="4295668"/>
            <a:ext cx="3676177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A7F3D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保护优先 · 研学课程 · 沉浸体验 · 场景运营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0B98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26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活化利用：让遗产在当代"活"起来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71566"/>
            <a:ext cx="171446" cy="171446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04832" y="1342991"/>
            <a:ext cx="1380710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活化利用六项原则</a:t>
            </a:r>
            <a:endParaRPr lang="en-US" sz="1350" dirty="0"/>
          </a:p>
        </p:txBody>
      </p:sp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1695408"/>
            <a:ext cx="5543411" cy="647684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571486" y="1809705"/>
            <a:ext cx="228214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01</a:t>
            </a:r>
            <a:endParaRPr lang="en-US" sz="1200" dirty="0"/>
          </a:p>
        </p:txBody>
      </p:sp>
      <p:sp>
        <p:nvSpPr>
          <p:cNvPr id="9" name="Text 3"/>
          <p:cNvSpPr/>
          <p:nvPr/>
        </p:nvSpPr>
        <p:spPr>
          <a:xfrm>
            <a:off x="866753" y="1828754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保护优先</a:t>
            </a:r>
            <a:endParaRPr lang="en-US" sz="1200" dirty="0"/>
          </a:p>
        </p:txBody>
      </p:sp>
      <p:sp>
        <p:nvSpPr>
          <p:cNvPr id="10" name="Text 4"/>
          <p:cNvSpPr/>
          <p:nvPr/>
        </p:nvSpPr>
        <p:spPr>
          <a:xfrm>
            <a:off x="866753" y="2038299"/>
            <a:ext cx="214269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利用不能损害遗产本体，保护是底线</a:t>
            </a:r>
            <a:endParaRPr lang="en-US" sz="105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2419290"/>
            <a:ext cx="5543411" cy="647684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571486" y="2533587"/>
            <a:ext cx="228214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02</a:t>
            </a:r>
            <a:endParaRPr lang="en-US" sz="1200" dirty="0"/>
          </a:p>
        </p:txBody>
      </p:sp>
      <p:sp>
        <p:nvSpPr>
          <p:cNvPr id="13" name="Text 6"/>
          <p:cNvSpPr/>
          <p:nvPr/>
        </p:nvSpPr>
        <p:spPr>
          <a:xfrm>
            <a:off x="866753" y="2552636"/>
            <a:ext cx="466333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真实性</a:t>
            </a:r>
            <a:endParaRPr lang="en-US" sz="1200" dirty="0"/>
          </a:p>
        </p:txBody>
      </p:sp>
      <p:sp>
        <p:nvSpPr>
          <p:cNvPr id="14" name="Text 7"/>
          <p:cNvSpPr/>
          <p:nvPr/>
        </p:nvSpPr>
        <p:spPr>
          <a:xfrm>
            <a:off x="866753" y="2762181"/>
            <a:ext cx="174265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不歪曲、不虚构、不断章取义</a:t>
            </a:r>
            <a:endParaRPr lang="en-US" sz="1050" dirty="0"/>
          </a:p>
        </p:txBody>
      </p:sp>
      <p:pic>
        <p:nvPicPr>
          <p:cNvPr id="1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3143171"/>
            <a:ext cx="5543411" cy="647684"/>
          </a:xfrm>
          <a:prstGeom prst="rect">
            <a:avLst/>
          </a:prstGeom>
        </p:spPr>
      </p:pic>
      <p:sp>
        <p:nvSpPr>
          <p:cNvPr id="16" name="Text 8"/>
          <p:cNvSpPr/>
          <p:nvPr/>
        </p:nvSpPr>
        <p:spPr>
          <a:xfrm>
            <a:off x="571486" y="3257469"/>
            <a:ext cx="228214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03</a:t>
            </a:r>
            <a:endParaRPr lang="en-US" sz="1200" dirty="0"/>
          </a:p>
        </p:txBody>
      </p:sp>
      <p:sp>
        <p:nvSpPr>
          <p:cNvPr id="17" name="Text 9"/>
          <p:cNvSpPr/>
          <p:nvPr/>
        </p:nvSpPr>
        <p:spPr>
          <a:xfrm>
            <a:off x="866753" y="3276518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社区参与</a:t>
            </a:r>
            <a:endParaRPr lang="en-US" sz="1200" dirty="0"/>
          </a:p>
        </p:txBody>
      </p:sp>
      <p:sp>
        <p:nvSpPr>
          <p:cNvPr id="18" name="Text 10"/>
          <p:cNvSpPr/>
          <p:nvPr/>
        </p:nvSpPr>
        <p:spPr>
          <a:xfrm>
            <a:off x="866753" y="3486063"/>
            <a:ext cx="227603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让文化持有者成为利用的主体和受益者</a:t>
            </a:r>
            <a:endParaRPr lang="en-US" sz="1050" dirty="0"/>
          </a:p>
        </p:txBody>
      </p:sp>
      <p:pic>
        <p:nvPicPr>
          <p:cNvPr id="1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189" y="3867053"/>
            <a:ext cx="5543411" cy="647684"/>
          </a:xfrm>
          <a:prstGeom prst="rect">
            <a:avLst/>
          </a:prstGeom>
        </p:spPr>
      </p:pic>
      <p:sp>
        <p:nvSpPr>
          <p:cNvPr id="20" name="Text 11"/>
          <p:cNvSpPr/>
          <p:nvPr/>
        </p:nvSpPr>
        <p:spPr>
          <a:xfrm>
            <a:off x="571486" y="3981350"/>
            <a:ext cx="228214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04</a:t>
            </a:r>
            <a:endParaRPr lang="en-US" sz="1200" dirty="0"/>
          </a:p>
        </p:txBody>
      </p:sp>
      <p:sp>
        <p:nvSpPr>
          <p:cNvPr id="21" name="Text 12"/>
          <p:cNvSpPr/>
          <p:nvPr/>
        </p:nvSpPr>
        <p:spPr>
          <a:xfrm>
            <a:off x="866753" y="4000400"/>
            <a:ext cx="771125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适度商业化</a:t>
            </a:r>
            <a:endParaRPr lang="en-US" sz="1200" dirty="0"/>
          </a:p>
        </p:txBody>
      </p:sp>
      <p:sp>
        <p:nvSpPr>
          <p:cNvPr id="22" name="Text 13"/>
          <p:cNvSpPr/>
          <p:nvPr/>
        </p:nvSpPr>
        <p:spPr>
          <a:xfrm>
            <a:off x="866753" y="4209945"/>
            <a:ext cx="200934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商业化服务于文化传承，而非相反</a:t>
            </a:r>
            <a:endParaRPr lang="en-US" sz="1050" dirty="0"/>
          </a:p>
        </p:txBody>
      </p:sp>
      <p:pic>
        <p:nvPicPr>
          <p:cNvPr id="23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189" y="4590935"/>
            <a:ext cx="5543411" cy="647684"/>
          </a:xfrm>
          <a:prstGeom prst="rect">
            <a:avLst/>
          </a:prstGeom>
        </p:spPr>
      </p:pic>
      <p:sp>
        <p:nvSpPr>
          <p:cNvPr id="24" name="Text 14"/>
          <p:cNvSpPr/>
          <p:nvPr/>
        </p:nvSpPr>
        <p:spPr>
          <a:xfrm>
            <a:off x="571486" y="4705232"/>
            <a:ext cx="228214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05</a:t>
            </a:r>
            <a:endParaRPr lang="en-US" sz="1200" dirty="0"/>
          </a:p>
        </p:txBody>
      </p:sp>
      <p:sp>
        <p:nvSpPr>
          <p:cNvPr id="25" name="Text 15"/>
          <p:cNvSpPr/>
          <p:nvPr/>
        </p:nvSpPr>
        <p:spPr>
          <a:xfrm>
            <a:off x="866753" y="4724282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教育价值</a:t>
            </a:r>
            <a:endParaRPr lang="en-US" sz="1200" dirty="0"/>
          </a:p>
        </p:txBody>
      </p:sp>
      <p:sp>
        <p:nvSpPr>
          <p:cNvPr id="26" name="Text 16"/>
          <p:cNvSpPr/>
          <p:nvPr/>
        </p:nvSpPr>
        <p:spPr>
          <a:xfrm>
            <a:off x="866753" y="4933827"/>
            <a:ext cx="227603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活化利用的核心产出是公众的文化理解</a:t>
            </a:r>
            <a:endParaRPr lang="en-US" sz="1050" dirty="0"/>
          </a:p>
        </p:txBody>
      </p:sp>
      <p:pic>
        <p:nvPicPr>
          <p:cNvPr id="27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189" y="5314817"/>
            <a:ext cx="5543411" cy="647684"/>
          </a:xfrm>
          <a:prstGeom prst="rect">
            <a:avLst/>
          </a:prstGeom>
        </p:spPr>
      </p:pic>
      <p:sp>
        <p:nvSpPr>
          <p:cNvPr id="28" name="Text 17"/>
          <p:cNvSpPr/>
          <p:nvPr/>
        </p:nvSpPr>
        <p:spPr>
          <a:xfrm>
            <a:off x="571486" y="5429114"/>
            <a:ext cx="228214" cy="4190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06</a:t>
            </a:r>
            <a:endParaRPr lang="en-US" sz="1200" dirty="0"/>
          </a:p>
        </p:txBody>
      </p:sp>
      <p:sp>
        <p:nvSpPr>
          <p:cNvPr id="29" name="Text 18"/>
          <p:cNvSpPr/>
          <p:nvPr/>
        </p:nvSpPr>
        <p:spPr>
          <a:xfrm>
            <a:off x="866753" y="5448164"/>
            <a:ext cx="771125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可持续运营</a:t>
            </a:r>
            <a:endParaRPr lang="en-US" sz="1200" dirty="0"/>
          </a:p>
        </p:txBody>
      </p:sp>
      <p:sp>
        <p:nvSpPr>
          <p:cNvPr id="30" name="Text 19"/>
          <p:cNvSpPr/>
          <p:nvPr/>
        </p:nvSpPr>
        <p:spPr>
          <a:xfrm>
            <a:off x="866753" y="5657709"/>
            <a:ext cx="214269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有持续的资金、人才和内容更新机制</a:t>
            </a:r>
            <a:endParaRPr lang="en-US" sz="1050" dirty="0"/>
          </a:p>
        </p:txBody>
      </p:sp>
      <p:pic>
        <p:nvPicPr>
          <p:cNvPr id="3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1095" y="1371566"/>
            <a:ext cx="219070" cy="171446"/>
          </a:xfrm>
          <a:prstGeom prst="rect">
            <a:avLst/>
          </a:prstGeom>
        </p:spPr>
      </p:pic>
      <p:sp>
        <p:nvSpPr>
          <p:cNvPr id="32" name="Text 20"/>
          <p:cNvSpPr/>
          <p:nvPr/>
        </p:nvSpPr>
        <p:spPr>
          <a:xfrm>
            <a:off x="6486363" y="1342991"/>
            <a:ext cx="1037818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产品设计方向</a:t>
            </a:r>
            <a:endParaRPr lang="en-US" sz="1350" dirty="0"/>
          </a:p>
        </p:txBody>
      </p:sp>
      <p:pic>
        <p:nvPicPr>
          <p:cNvPr id="33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91095" y="1695408"/>
            <a:ext cx="5543411" cy="647684"/>
          </a:xfrm>
          <a:prstGeom prst="rect">
            <a:avLst/>
          </a:prstGeom>
        </p:spPr>
      </p:pic>
      <p:pic>
        <p:nvPicPr>
          <p:cNvPr id="34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05392" y="1847804"/>
            <a:ext cx="190495" cy="152396"/>
          </a:xfrm>
          <a:prstGeom prst="rect">
            <a:avLst/>
          </a:prstGeom>
        </p:spPr>
      </p:pic>
      <p:sp>
        <p:nvSpPr>
          <p:cNvPr id="35" name="Text 21"/>
          <p:cNvSpPr/>
          <p:nvPr/>
        </p:nvSpPr>
        <p:spPr>
          <a:xfrm>
            <a:off x="6572086" y="1828754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研学课程</a:t>
            </a:r>
            <a:endParaRPr lang="en-US" sz="1200" dirty="0"/>
          </a:p>
        </p:txBody>
      </p:sp>
      <p:sp>
        <p:nvSpPr>
          <p:cNvPr id="36" name="Text 22"/>
          <p:cNvSpPr/>
          <p:nvPr/>
        </p:nvSpPr>
        <p:spPr>
          <a:xfrm>
            <a:off x="6572086" y="2038299"/>
            <a:ext cx="154263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一日/多日沉浸式文化研学</a:t>
            </a:r>
            <a:endParaRPr lang="en-US" sz="1050" dirty="0"/>
          </a:p>
        </p:txBody>
      </p:sp>
      <p:pic>
        <p:nvPicPr>
          <p:cNvPr id="37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91095" y="2419290"/>
            <a:ext cx="5543411" cy="647684"/>
          </a:xfrm>
          <a:prstGeom prst="rect">
            <a:avLst/>
          </a:prstGeom>
        </p:spPr>
      </p:pic>
      <p:pic>
        <p:nvPicPr>
          <p:cNvPr id="38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05392" y="2571686"/>
            <a:ext cx="152396" cy="152396"/>
          </a:xfrm>
          <a:prstGeom prst="rect">
            <a:avLst/>
          </a:prstGeom>
        </p:spPr>
      </p:pic>
      <p:sp>
        <p:nvSpPr>
          <p:cNvPr id="39" name="Text 23"/>
          <p:cNvSpPr/>
          <p:nvPr/>
        </p:nvSpPr>
        <p:spPr>
          <a:xfrm>
            <a:off x="6533987" y="2552636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数字导览</a:t>
            </a:r>
            <a:endParaRPr lang="en-US" sz="1200" dirty="0"/>
          </a:p>
        </p:txBody>
      </p:sp>
      <p:sp>
        <p:nvSpPr>
          <p:cNvPr id="40" name="Text 24"/>
          <p:cNvSpPr/>
          <p:nvPr/>
        </p:nvSpPr>
        <p:spPr>
          <a:xfrm>
            <a:off x="6533987" y="2762181"/>
            <a:ext cx="150453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AR互动导览+数字人讲解</a:t>
            </a:r>
            <a:endParaRPr lang="en-US" sz="1050" dirty="0"/>
          </a:p>
        </p:txBody>
      </p:sp>
      <p:pic>
        <p:nvPicPr>
          <p:cNvPr id="41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91095" y="3143171"/>
            <a:ext cx="5543411" cy="647684"/>
          </a:xfrm>
          <a:prstGeom prst="rect">
            <a:avLst/>
          </a:prstGeom>
        </p:spPr>
      </p:pic>
      <p:pic>
        <p:nvPicPr>
          <p:cNvPr id="42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05392" y="3295568"/>
            <a:ext cx="190495" cy="152396"/>
          </a:xfrm>
          <a:prstGeom prst="rect">
            <a:avLst/>
          </a:prstGeom>
        </p:spPr>
      </p:pic>
      <p:sp>
        <p:nvSpPr>
          <p:cNvPr id="43" name="Text 25"/>
          <p:cNvSpPr/>
          <p:nvPr/>
        </p:nvSpPr>
        <p:spPr>
          <a:xfrm>
            <a:off x="6572086" y="3276518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沉浸展演</a:t>
            </a:r>
            <a:endParaRPr lang="en-US" sz="1200" dirty="0"/>
          </a:p>
        </p:txBody>
      </p:sp>
      <p:sp>
        <p:nvSpPr>
          <p:cNvPr id="44" name="Text 26"/>
          <p:cNvSpPr/>
          <p:nvPr/>
        </p:nvSpPr>
        <p:spPr>
          <a:xfrm>
            <a:off x="6572086" y="3486063"/>
            <a:ext cx="126641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数字光影秀·全息演出</a:t>
            </a:r>
            <a:endParaRPr lang="en-US" sz="1050" dirty="0"/>
          </a:p>
        </p:txBody>
      </p:sp>
      <p:pic>
        <p:nvPicPr>
          <p:cNvPr id="45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191095" y="3867053"/>
            <a:ext cx="5543411" cy="647684"/>
          </a:xfrm>
          <a:prstGeom prst="rect">
            <a:avLst/>
          </a:prstGeom>
        </p:spPr>
      </p:pic>
      <p:pic>
        <p:nvPicPr>
          <p:cNvPr id="46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305392" y="4019450"/>
            <a:ext cx="152396" cy="152396"/>
          </a:xfrm>
          <a:prstGeom prst="rect">
            <a:avLst/>
          </a:prstGeom>
        </p:spPr>
      </p:pic>
      <p:sp>
        <p:nvSpPr>
          <p:cNvPr id="47" name="Text 27"/>
          <p:cNvSpPr/>
          <p:nvPr/>
        </p:nvSpPr>
        <p:spPr>
          <a:xfrm>
            <a:off x="6533987" y="4000400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文创商品</a:t>
            </a:r>
            <a:endParaRPr lang="en-US" sz="1200" dirty="0"/>
          </a:p>
        </p:txBody>
      </p:sp>
      <p:sp>
        <p:nvSpPr>
          <p:cNvPr id="48" name="Text 28"/>
          <p:cNvSpPr/>
          <p:nvPr/>
        </p:nvSpPr>
        <p:spPr>
          <a:xfrm>
            <a:off x="6533987" y="4209945"/>
            <a:ext cx="145690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数字藏品+实体文创联动</a:t>
            </a:r>
            <a:endParaRPr lang="en-US" sz="1050" dirty="0"/>
          </a:p>
        </p:txBody>
      </p:sp>
      <p:pic>
        <p:nvPicPr>
          <p:cNvPr id="49" name="Image 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191095" y="4590935"/>
            <a:ext cx="5543411" cy="647684"/>
          </a:xfrm>
          <a:prstGeom prst="rect">
            <a:avLst/>
          </a:prstGeom>
        </p:spPr>
      </p:pic>
      <p:pic>
        <p:nvPicPr>
          <p:cNvPr id="50" name="Image 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305392" y="4743331"/>
            <a:ext cx="133347" cy="152396"/>
          </a:xfrm>
          <a:prstGeom prst="rect">
            <a:avLst/>
          </a:prstGeom>
        </p:spPr>
      </p:pic>
      <p:sp>
        <p:nvSpPr>
          <p:cNvPr id="51" name="Text 29"/>
          <p:cNvSpPr/>
          <p:nvPr/>
        </p:nvSpPr>
        <p:spPr>
          <a:xfrm>
            <a:off x="6514937" y="4724282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节事活动</a:t>
            </a:r>
            <a:endParaRPr lang="en-US" sz="1200" dirty="0"/>
          </a:p>
        </p:txBody>
      </p:sp>
      <p:sp>
        <p:nvSpPr>
          <p:cNvPr id="52" name="Text 30"/>
          <p:cNvSpPr/>
          <p:nvPr/>
        </p:nvSpPr>
        <p:spPr>
          <a:xfrm>
            <a:off x="6514937" y="4933827"/>
            <a:ext cx="147595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线上线下联动的文化节庆</a:t>
            </a:r>
            <a:endParaRPr lang="en-US" sz="1050" dirty="0"/>
          </a:p>
        </p:txBody>
      </p:sp>
      <p:sp>
        <p:nvSpPr>
          <p:cNvPr id="53" name="Text 31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27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案例：屯堡文化数字研学一日课程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14417"/>
            <a:ext cx="1904952" cy="1028674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609585" y="1466813"/>
            <a:ext cx="160930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09:00</a:t>
            </a:r>
            <a:endParaRPr lang="en-US" sz="1050" dirty="0"/>
          </a:p>
        </p:txBody>
      </p:sp>
      <p:sp>
        <p:nvSpPr>
          <p:cNvPr id="7" name="Text 2"/>
          <p:cNvSpPr/>
          <p:nvPr/>
        </p:nvSpPr>
        <p:spPr>
          <a:xfrm>
            <a:off x="609585" y="1657309"/>
            <a:ext cx="160930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数字导入</a:t>
            </a:r>
            <a:endParaRPr lang="en-US" sz="1200" dirty="0"/>
          </a:p>
        </p:txBody>
      </p:sp>
      <p:sp>
        <p:nvSpPr>
          <p:cNvPr id="8" name="Text 3"/>
          <p:cNvSpPr/>
          <p:nvPr/>
        </p:nvSpPr>
        <p:spPr>
          <a:xfrm>
            <a:off x="609585" y="1885903"/>
            <a:ext cx="1609304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VR"穿越"600年屯堡，了解历史背景</a:t>
            </a:r>
            <a:endParaRPr lang="en-US" sz="900" dirty="0"/>
          </a:p>
        </p:txBody>
      </p:sp>
      <p:pic>
        <p:nvPicPr>
          <p:cNvPr id="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4537" y="1752556"/>
            <a:ext cx="133347" cy="152396"/>
          </a:xfrm>
          <a:prstGeom prst="rect">
            <a:avLst/>
          </a:prstGeom>
        </p:spPr>
      </p:pic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0280" y="1314417"/>
            <a:ext cx="1904952" cy="1028674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2952676" y="1466813"/>
            <a:ext cx="160930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10:00</a:t>
            </a:r>
            <a:endParaRPr lang="en-US" sz="1050" dirty="0"/>
          </a:p>
        </p:txBody>
      </p:sp>
      <p:sp>
        <p:nvSpPr>
          <p:cNvPr id="12" name="Text 5"/>
          <p:cNvSpPr/>
          <p:nvPr/>
        </p:nvSpPr>
        <p:spPr>
          <a:xfrm>
            <a:off x="2952676" y="1657309"/>
            <a:ext cx="160930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实地探索</a:t>
            </a:r>
            <a:endParaRPr lang="en-US" sz="1200" dirty="0"/>
          </a:p>
        </p:txBody>
      </p:sp>
      <p:sp>
        <p:nvSpPr>
          <p:cNvPr id="13" name="Text 6"/>
          <p:cNvSpPr/>
          <p:nvPr/>
        </p:nvSpPr>
        <p:spPr>
          <a:xfrm>
            <a:off x="2952676" y="1885903"/>
            <a:ext cx="1609304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AR导览走访屯堡聚落，触发式讲解</a:t>
            </a:r>
            <a:endParaRPr lang="en-US" sz="90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7629" y="1752556"/>
            <a:ext cx="133347" cy="152396"/>
          </a:xfrm>
          <a:prstGeom prst="rect">
            <a:avLst/>
          </a:prstGeom>
        </p:spPr>
      </p:pic>
      <p:pic>
        <p:nvPicPr>
          <p:cNvPr id="1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43371" y="1314417"/>
            <a:ext cx="1904952" cy="1028674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5295768" y="1466813"/>
            <a:ext cx="160930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13:00</a:t>
            </a:r>
            <a:endParaRPr lang="en-US" sz="1050" dirty="0"/>
          </a:p>
        </p:txBody>
      </p:sp>
      <p:sp>
        <p:nvSpPr>
          <p:cNvPr id="17" name="Text 8"/>
          <p:cNvSpPr/>
          <p:nvPr/>
        </p:nvSpPr>
        <p:spPr>
          <a:xfrm>
            <a:off x="5295768" y="1657309"/>
            <a:ext cx="160930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技艺体验</a:t>
            </a:r>
            <a:endParaRPr lang="en-US" sz="1200" dirty="0"/>
          </a:p>
        </p:txBody>
      </p:sp>
      <p:sp>
        <p:nvSpPr>
          <p:cNvPr id="18" name="Text 9"/>
          <p:cNvSpPr/>
          <p:nvPr/>
        </p:nvSpPr>
        <p:spPr>
          <a:xfrm>
            <a:off x="5295768" y="1885903"/>
            <a:ext cx="1609304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跟随传承人学地戏动作/服饰制作</a:t>
            </a:r>
            <a:endParaRPr lang="en-US" sz="900" dirty="0"/>
          </a:p>
        </p:txBody>
      </p:sp>
      <p:pic>
        <p:nvPicPr>
          <p:cNvPr id="1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00720" y="1752556"/>
            <a:ext cx="133347" cy="152396"/>
          </a:xfrm>
          <a:prstGeom prst="rect">
            <a:avLst/>
          </a:prstGeom>
        </p:spPr>
      </p:pic>
      <p:pic>
        <p:nvPicPr>
          <p:cNvPr id="2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86463" y="1314417"/>
            <a:ext cx="1904952" cy="1028674"/>
          </a:xfrm>
          <a:prstGeom prst="rect">
            <a:avLst/>
          </a:prstGeom>
        </p:spPr>
      </p:pic>
      <p:sp>
        <p:nvSpPr>
          <p:cNvPr id="21" name="Text 10"/>
          <p:cNvSpPr/>
          <p:nvPr/>
        </p:nvSpPr>
        <p:spPr>
          <a:xfrm>
            <a:off x="7638859" y="1466813"/>
            <a:ext cx="160930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15:00</a:t>
            </a:r>
            <a:endParaRPr lang="en-US" sz="1050" dirty="0"/>
          </a:p>
        </p:txBody>
      </p:sp>
      <p:sp>
        <p:nvSpPr>
          <p:cNvPr id="22" name="Text 11"/>
          <p:cNvSpPr/>
          <p:nvPr/>
        </p:nvSpPr>
        <p:spPr>
          <a:xfrm>
            <a:off x="7638859" y="1657309"/>
            <a:ext cx="160930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数字创作</a:t>
            </a:r>
            <a:endParaRPr lang="en-US" sz="1200" dirty="0"/>
          </a:p>
        </p:txBody>
      </p:sp>
      <p:sp>
        <p:nvSpPr>
          <p:cNvPr id="23" name="Text 12"/>
          <p:cNvSpPr/>
          <p:nvPr/>
        </p:nvSpPr>
        <p:spPr>
          <a:xfrm>
            <a:off x="7638859" y="1885903"/>
            <a:ext cx="1609304" cy="304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用AIGC工具设计自己的"屯堡文创"</a:t>
            </a:r>
            <a:endParaRPr lang="en-US" sz="900" dirty="0"/>
          </a:p>
        </p:txBody>
      </p:sp>
      <p:pic>
        <p:nvPicPr>
          <p:cNvPr id="24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43811" y="1752556"/>
            <a:ext cx="133347" cy="152396"/>
          </a:xfrm>
          <a:prstGeom prst="rect">
            <a:avLst/>
          </a:prstGeom>
        </p:spPr>
      </p:pic>
      <p:pic>
        <p:nvPicPr>
          <p:cNvPr id="25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29554" y="1314417"/>
            <a:ext cx="1904952" cy="1028674"/>
          </a:xfrm>
          <a:prstGeom prst="rect">
            <a:avLst/>
          </a:prstGeom>
        </p:spPr>
      </p:pic>
      <p:sp>
        <p:nvSpPr>
          <p:cNvPr id="26" name="Text 13"/>
          <p:cNvSpPr/>
          <p:nvPr/>
        </p:nvSpPr>
        <p:spPr>
          <a:xfrm>
            <a:off x="9981950" y="1466813"/>
            <a:ext cx="160930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16:30</a:t>
            </a:r>
            <a:endParaRPr lang="en-US" sz="1050" dirty="0"/>
          </a:p>
        </p:txBody>
      </p:sp>
      <p:sp>
        <p:nvSpPr>
          <p:cNvPr id="27" name="Text 14"/>
          <p:cNvSpPr/>
          <p:nvPr/>
        </p:nvSpPr>
        <p:spPr>
          <a:xfrm>
            <a:off x="9981950" y="1657309"/>
            <a:ext cx="160930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分享展示</a:t>
            </a:r>
            <a:endParaRPr lang="en-US" sz="1200" dirty="0"/>
          </a:p>
        </p:txBody>
      </p:sp>
      <p:sp>
        <p:nvSpPr>
          <p:cNvPr id="28" name="Text 15"/>
          <p:cNvSpPr/>
          <p:nvPr/>
        </p:nvSpPr>
        <p:spPr>
          <a:xfrm>
            <a:off x="9981950" y="1885903"/>
            <a:ext cx="1609304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展示数字作品、获得数字徽章</a:t>
            </a:r>
            <a:endParaRPr lang="en-US" sz="900" dirty="0"/>
          </a:p>
        </p:txBody>
      </p:sp>
      <p:pic>
        <p:nvPicPr>
          <p:cNvPr id="29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7189" y="2571686"/>
            <a:ext cx="5562461" cy="1009625"/>
          </a:xfrm>
          <a:prstGeom prst="rect">
            <a:avLst/>
          </a:prstGeom>
        </p:spPr>
      </p:pic>
      <p:sp>
        <p:nvSpPr>
          <p:cNvPr id="30" name="Text 16"/>
          <p:cNvSpPr/>
          <p:nvPr/>
        </p:nvSpPr>
        <p:spPr>
          <a:xfrm>
            <a:off x="609585" y="2724082"/>
            <a:ext cx="526681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场景运营重点</a:t>
            </a:r>
            <a:endParaRPr lang="en-US" sz="1200" dirty="0"/>
          </a:p>
        </p:txBody>
      </p:sp>
      <p:sp>
        <p:nvSpPr>
          <p:cNvPr id="31" name="Text 17"/>
          <p:cNvSpPr/>
          <p:nvPr/>
        </p:nvSpPr>
        <p:spPr>
          <a:xfrm>
            <a:off x="609585" y="3028874"/>
            <a:ext cx="5266813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数字技术用于预约、导览、互动、评价、会员和传播。</a:t>
            </a:r>
            <a:pPr algn="l" indent="0" marL="0">
              <a:buNone/>
            </a:pPr>
            <a:r>
              <a:rPr lang="en-US" sz="1050" b="1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运营重点是让游客理解文化，而非只完成打卡。</a:t>
            </a:r>
            <a:endParaRPr lang="en-US" sz="1050" dirty="0"/>
          </a:p>
        </p:txBody>
      </p:sp>
      <p:pic>
        <p:nvPicPr>
          <p:cNvPr id="32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72046" y="2571686"/>
            <a:ext cx="5562461" cy="1009625"/>
          </a:xfrm>
          <a:prstGeom prst="rect">
            <a:avLst/>
          </a:prstGeom>
        </p:spPr>
      </p:pic>
      <p:sp>
        <p:nvSpPr>
          <p:cNvPr id="33" name="Text 18"/>
          <p:cNvSpPr/>
          <p:nvPr/>
        </p:nvSpPr>
        <p:spPr>
          <a:xfrm>
            <a:off x="6333967" y="2733607"/>
            <a:ext cx="524776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关键指标</a:t>
            </a:r>
            <a:endParaRPr lang="en-US" sz="1200" dirty="0"/>
          </a:p>
        </p:txBody>
      </p:sp>
      <p:sp>
        <p:nvSpPr>
          <p:cNvPr id="34" name="Text 19"/>
          <p:cNvSpPr/>
          <p:nvPr/>
        </p:nvSpPr>
        <p:spPr>
          <a:xfrm>
            <a:off x="6333967" y="3038399"/>
            <a:ext cx="5247763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目标游客 · 核心体验 · 服务流程 · 价格设计 · 评价体系——确保文化传播与商业可持续平衡</a:t>
            </a:r>
            <a:endParaRPr lang="en-US" sz="1050" dirty="0"/>
          </a:p>
        </p:txBody>
      </p:sp>
      <p:sp>
        <p:nvSpPr>
          <p:cNvPr id="35" name="Text 20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28</a:t>
            </a:r>
            <a:endParaRPr lang="en-US" sz="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263" y="2295468"/>
            <a:ext cx="1247363" cy="91437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6EE7B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09</a:t>
            </a:r>
            <a:endParaRPr lang="en-US" sz="7200" dirty="0"/>
          </a:p>
        </p:txBody>
      </p:sp>
      <p:sp>
        <p:nvSpPr>
          <p:cNvPr id="4" name="Text 1"/>
          <p:cNvSpPr/>
          <p:nvPr/>
        </p:nvSpPr>
        <p:spPr>
          <a:xfrm>
            <a:off x="3809905" y="3438439"/>
            <a:ext cx="4581030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数字传播与新媒体运营</a:t>
            </a:r>
            <a:endParaRPr lang="en-US" sz="36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857" y="4048024"/>
            <a:ext cx="761981" cy="190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076598" y="4295668"/>
            <a:ext cx="4066693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A7F3D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社交媒体 · 短视频 · 直播 · 私域运营 · 传播伦理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0B98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29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文化遗产数字传播策略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71566"/>
            <a:ext cx="171446" cy="171446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04832" y="1342991"/>
            <a:ext cx="1037818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传播策略要素</a:t>
            </a:r>
            <a:endParaRPr lang="en-US" sz="1350" dirty="0"/>
          </a:p>
        </p:txBody>
      </p:sp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1695408"/>
            <a:ext cx="5543411" cy="647684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571486" y="1828754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主题定位</a:t>
            </a:r>
            <a:endParaRPr lang="en-US" sz="1200" dirty="0"/>
          </a:p>
        </p:txBody>
      </p:sp>
      <p:sp>
        <p:nvSpPr>
          <p:cNvPr id="9" name="Text 3"/>
          <p:cNvSpPr/>
          <p:nvPr/>
        </p:nvSpPr>
        <p:spPr>
          <a:xfrm>
            <a:off x="571486" y="2038299"/>
            <a:ext cx="53239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建立清晰的文化传播主题（如"屯堡600年：活着的明朝"）</a:t>
            </a:r>
            <a:endParaRPr lang="en-US" sz="105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2419290"/>
            <a:ext cx="5543411" cy="647684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571486" y="2552636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栏目规划</a:t>
            </a:r>
            <a:endParaRPr lang="en-US" sz="1200" dirty="0"/>
          </a:p>
        </p:txBody>
      </p:sp>
      <p:sp>
        <p:nvSpPr>
          <p:cNvPr id="12" name="Text 5"/>
          <p:cNvSpPr/>
          <p:nvPr/>
        </p:nvSpPr>
        <p:spPr>
          <a:xfrm>
            <a:off x="571486" y="2762181"/>
            <a:ext cx="53239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固定栏目+热点话题，形成内容节奏</a:t>
            </a:r>
            <a:endParaRPr lang="en-US" sz="1050" dirty="0"/>
          </a:p>
        </p:txBody>
      </p:sp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3143171"/>
            <a:ext cx="5543411" cy="647684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571486" y="3276518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账号矩阵</a:t>
            </a:r>
            <a:endParaRPr lang="en-US" sz="1200" dirty="0"/>
          </a:p>
        </p:txBody>
      </p:sp>
      <p:sp>
        <p:nvSpPr>
          <p:cNvPr id="15" name="Text 7"/>
          <p:cNvSpPr/>
          <p:nvPr/>
        </p:nvSpPr>
        <p:spPr>
          <a:xfrm>
            <a:off x="571486" y="3486063"/>
            <a:ext cx="53239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抖音/小红书/视频号/B站——不同平台不同内容策略</a:t>
            </a:r>
            <a:endParaRPr lang="en-US" sz="105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189" y="3867053"/>
            <a:ext cx="5543411" cy="647684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571486" y="4000400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互动机制</a:t>
            </a:r>
            <a:endParaRPr lang="en-US" sz="1200" dirty="0"/>
          </a:p>
        </p:txBody>
      </p:sp>
      <p:sp>
        <p:nvSpPr>
          <p:cNvPr id="18" name="Text 9"/>
          <p:cNvSpPr/>
          <p:nvPr/>
        </p:nvSpPr>
        <p:spPr>
          <a:xfrm>
            <a:off x="571486" y="4209945"/>
            <a:ext cx="53239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评论区互动、粉丝社群、UGC激励</a:t>
            </a:r>
            <a:endParaRPr lang="en-US" sz="1050" dirty="0"/>
          </a:p>
        </p:txBody>
      </p:sp>
      <p:pic>
        <p:nvPicPr>
          <p:cNvPr id="1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095" y="1371566"/>
            <a:ext cx="171446" cy="171446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6438739" y="1342991"/>
            <a:ext cx="1209264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传播风险与审核</a:t>
            </a:r>
            <a:endParaRPr lang="en-US" sz="1350" dirty="0"/>
          </a:p>
        </p:txBody>
      </p:sp>
      <p:pic>
        <p:nvPicPr>
          <p:cNvPr id="21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1095" y="1695408"/>
            <a:ext cx="5543411" cy="438139"/>
          </a:xfrm>
          <a:prstGeom prst="rect">
            <a:avLst/>
          </a:prstGeom>
        </p:spPr>
      </p:pic>
      <p:sp>
        <p:nvSpPr>
          <p:cNvPr id="22" name="Text 11"/>
          <p:cNvSpPr/>
          <p:nvPr/>
        </p:nvSpPr>
        <p:spPr>
          <a:xfrm>
            <a:off x="6314917" y="1819230"/>
            <a:ext cx="530491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B91C1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风险类型：</a:t>
            </a:r>
            <a:pPr algn="l" indent="0" marL="0">
              <a:buNone/>
            </a:pPr>
            <a:r>
              <a:rPr lang="en-US" sz="1050" dirty="0">
                <a:solidFill>
                  <a:srgbClr val="B91C1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文化误读 · 争议表述 · 低俗化 · 虚假宣传 · 版权争议 · 社区反感</a:t>
            </a:r>
            <a:endParaRPr lang="en-US" sz="1050" dirty="0"/>
          </a:p>
        </p:txBody>
      </p:sp>
      <p:pic>
        <p:nvPicPr>
          <p:cNvPr id="23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1095" y="2209745"/>
            <a:ext cx="5543411" cy="419090"/>
          </a:xfrm>
          <a:prstGeom prst="rect">
            <a:avLst/>
          </a:prstGeom>
        </p:spPr>
      </p:pic>
      <p:sp>
        <p:nvSpPr>
          <p:cNvPr id="24" name="Text 12"/>
          <p:cNvSpPr/>
          <p:nvPr/>
        </p:nvSpPr>
        <p:spPr>
          <a:xfrm>
            <a:off x="6305392" y="2324042"/>
            <a:ext cx="53239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审核机制：</a:t>
            </a:r>
            <a:pPr algn="l" indent="0" marL="0">
              <a:buNone/>
            </a:pPr>
            <a:r>
              <a:rPr lang="en-US" sz="1050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发布前→文化专家审核；发布后→监测评论、及时回应</a:t>
            </a:r>
            <a:endParaRPr lang="en-US" sz="1050" dirty="0"/>
          </a:p>
        </p:txBody>
      </p:sp>
      <p:pic>
        <p:nvPicPr>
          <p:cNvPr id="25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91095" y="2705032"/>
            <a:ext cx="5543411" cy="628634"/>
          </a:xfrm>
          <a:prstGeom prst="rect">
            <a:avLst/>
          </a:prstGeom>
        </p:spPr>
      </p:pic>
      <p:sp>
        <p:nvSpPr>
          <p:cNvPr id="26" name="Text 13"/>
          <p:cNvSpPr/>
          <p:nvPr/>
        </p:nvSpPr>
        <p:spPr>
          <a:xfrm>
            <a:off x="6314917" y="2828854"/>
            <a:ext cx="5304912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思政要点：</a:t>
            </a:r>
            <a:pPr algn="l" indent="0" marL="0">
              <a:buNone/>
            </a:pPr>
            <a:r>
              <a:rPr lang="en-US" sz="1050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文化传播要追求真实、健康、有深度的表达，不能为了流量牺牲文化尊严和事实准确</a:t>
            </a:r>
            <a:endParaRPr lang="en-US" sz="1050" dirty="0"/>
          </a:p>
        </p:txBody>
      </p:sp>
      <p:sp>
        <p:nvSpPr>
          <p:cNvPr id="27" name="Text 14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30</a:t>
            </a:r>
            <a:endParaRPr lang="en-US" sz="9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552936" y="2295468"/>
            <a:ext cx="1104492" cy="91437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6EE7B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10</a:t>
            </a:r>
            <a:endParaRPr lang="en-US" sz="7200" dirty="0"/>
          </a:p>
        </p:txBody>
      </p:sp>
      <p:sp>
        <p:nvSpPr>
          <p:cNvPr id="4" name="Text 1"/>
          <p:cNvSpPr/>
          <p:nvPr/>
        </p:nvSpPr>
        <p:spPr>
          <a:xfrm>
            <a:off x="3809905" y="3438439"/>
            <a:ext cx="4581030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数字化项目管理与评估</a:t>
            </a:r>
            <a:endParaRPr lang="en-US" sz="36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857" y="4048024"/>
            <a:ext cx="761981" cy="190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076598" y="4295668"/>
            <a:ext cx="4057168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A7F3D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项目全流程 · 质量管控 · 绩效评价 · 可持续运维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0B98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31</a:t>
            </a:r>
            <a:endParaRPr lang="en-US" sz="9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数字化项目全流程管理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14417"/>
            <a:ext cx="609585" cy="228594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533387" y="1352516"/>
            <a:ext cx="46633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需求调研</a:t>
            </a:r>
            <a:endParaRPr lang="en-US" sz="900" dirty="0"/>
          </a:p>
        </p:txBody>
      </p:sp>
      <p:sp>
        <p:nvSpPr>
          <p:cNvPr id="7" name="Text 2"/>
          <p:cNvSpPr/>
          <p:nvPr/>
        </p:nvSpPr>
        <p:spPr>
          <a:xfrm>
            <a:off x="1104872" y="1314417"/>
            <a:ext cx="16154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34D39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→</a:t>
            </a:r>
            <a:endParaRPr lang="en-US" sz="120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368" y="1314417"/>
            <a:ext cx="609585" cy="228594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1371566" y="1352516"/>
            <a:ext cx="46633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方案设计</a:t>
            </a:r>
            <a:endParaRPr lang="en-US" sz="900" dirty="0"/>
          </a:p>
        </p:txBody>
      </p:sp>
      <p:sp>
        <p:nvSpPr>
          <p:cNvPr id="10" name="Text 4"/>
          <p:cNvSpPr/>
          <p:nvPr/>
        </p:nvSpPr>
        <p:spPr>
          <a:xfrm>
            <a:off x="1943051" y="1314417"/>
            <a:ext cx="16154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34D39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→</a:t>
            </a:r>
            <a:endParaRPr lang="en-US" sz="120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3547" y="1314417"/>
            <a:ext cx="609585" cy="228594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2209745" y="1352516"/>
            <a:ext cx="46633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预算编制</a:t>
            </a:r>
            <a:endParaRPr lang="en-US" sz="900" dirty="0"/>
          </a:p>
        </p:txBody>
      </p:sp>
      <p:sp>
        <p:nvSpPr>
          <p:cNvPr id="13" name="Text 6"/>
          <p:cNvSpPr/>
          <p:nvPr/>
        </p:nvSpPr>
        <p:spPr>
          <a:xfrm>
            <a:off x="2781230" y="1314417"/>
            <a:ext cx="16154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34D39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→</a:t>
            </a:r>
            <a:endParaRPr lang="en-US" sz="120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1726" y="1314417"/>
            <a:ext cx="609585" cy="228594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3047924" y="1352516"/>
            <a:ext cx="46633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团队组织</a:t>
            </a:r>
            <a:endParaRPr lang="en-US" sz="900" dirty="0"/>
          </a:p>
        </p:txBody>
      </p:sp>
      <p:sp>
        <p:nvSpPr>
          <p:cNvPr id="16" name="Text 8"/>
          <p:cNvSpPr/>
          <p:nvPr/>
        </p:nvSpPr>
        <p:spPr>
          <a:xfrm>
            <a:off x="3619410" y="1314417"/>
            <a:ext cx="16154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34D39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→</a:t>
            </a:r>
            <a:endParaRPr lang="en-US" sz="120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9905" y="1314417"/>
            <a:ext cx="609585" cy="228594"/>
          </a:xfrm>
          <a:prstGeom prst="rect">
            <a:avLst/>
          </a:prstGeom>
        </p:spPr>
      </p:pic>
      <p:sp>
        <p:nvSpPr>
          <p:cNvPr id="18" name="Text 9"/>
          <p:cNvSpPr/>
          <p:nvPr/>
        </p:nvSpPr>
        <p:spPr>
          <a:xfrm>
            <a:off x="3886103" y="1352516"/>
            <a:ext cx="46633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采集实施</a:t>
            </a:r>
            <a:endParaRPr lang="en-US" sz="900" dirty="0"/>
          </a:p>
        </p:txBody>
      </p:sp>
      <p:sp>
        <p:nvSpPr>
          <p:cNvPr id="19" name="Text 10"/>
          <p:cNvSpPr/>
          <p:nvPr/>
        </p:nvSpPr>
        <p:spPr>
          <a:xfrm>
            <a:off x="4457589" y="1314417"/>
            <a:ext cx="16154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34D39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→</a:t>
            </a:r>
            <a:endParaRPr lang="en-US" sz="1200" dirty="0"/>
          </a:p>
        </p:txBody>
      </p:sp>
      <p:pic>
        <p:nvPicPr>
          <p:cNvPr id="20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8084" y="1314417"/>
            <a:ext cx="609585" cy="228594"/>
          </a:xfrm>
          <a:prstGeom prst="rect">
            <a:avLst/>
          </a:prstGeom>
        </p:spPr>
      </p:pic>
      <p:sp>
        <p:nvSpPr>
          <p:cNvPr id="21" name="Text 11"/>
          <p:cNvSpPr/>
          <p:nvPr/>
        </p:nvSpPr>
        <p:spPr>
          <a:xfrm>
            <a:off x="4724282" y="1352516"/>
            <a:ext cx="46633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数据治理</a:t>
            </a:r>
            <a:endParaRPr lang="en-US" sz="900" dirty="0"/>
          </a:p>
        </p:txBody>
      </p:sp>
      <p:sp>
        <p:nvSpPr>
          <p:cNvPr id="22" name="Text 12"/>
          <p:cNvSpPr/>
          <p:nvPr/>
        </p:nvSpPr>
        <p:spPr>
          <a:xfrm>
            <a:off x="5295768" y="1314417"/>
            <a:ext cx="16154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34D39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→</a:t>
            </a:r>
            <a:endParaRPr lang="en-US" sz="1200" dirty="0"/>
          </a:p>
        </p:txBody>
      </p:sp>
      <p:pic>
        <p:nvPicPr>
          <p:cNvPr id="23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263" y="1314417"/>
            <a:ext cx="609585" cy="228594"/>
          </a:xfrm>
          <a:prstGeom prst="rect">
            <a:avLst/>
          </a:prstGeom>
        </p:spPr>
      </p:pic>
      <p:sp>
        <p:nvSpPr>
          <p:cNvPr id="24" name="Text 13"/>
          <p:cNvSpPr/>
          <p:nvPr/>
        </p:nvSpPr>
        <p:spPr>
          <a:xfrm>
            <a:off x="5562461" y="1352516"/>
            <a:ext cx="46633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平台建设</a:t>
            </a:r>
            <a:endParaRPr lang="en-US" sz="900" dirty="0"/>
          </a:p>
        </p:txBody>
      </p:sp>
      <p:sp>
        <p:nvSpPr>
          <p:cNvPr id="25" name="Text 14"/>
          <p:cNvSpPr/>
          <p:nvPr/>
        </p:nvSpPr>
        <p:spPr>
          <a:xfrm>
            <a:off x="6133947" y="1314417"/>
            <a:ext cx="16154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34D39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→</a:t>
            </a:r>
            <a:endParaRPr lang="en-US" sz="1200" dirty="0"/>
          </a:p>
        </p:txBody>
      </p:sp>
      <p:pic>
        <p:nvPicPr>
          <p:cNvPr id="26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24442" y="1314417"/>
            <a:ext cx="609585" cy="228594"/>
          </a:xfrm>
          <a:prstGeom prst="rect">
            <a:avLst/>
          </a:prstGeom>
        </p:spPr>
      </p:pic>
      <p:sp>
        <p:nvSpPr>
          <p:cNvPr id="27" name="Text 15"/>
          <p:cNvSpPr/>
          <p:nvPr/>
        </p:nvSpPr>
        <p:spPr>
          <a:xfrm>
            <a:off x="6400640" y="1352516"/>
            <a:ext cx="46633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测试验收</a:t>
            </a:r>
            <a:endParaRPr lang="en-US" sz="900" dirty="0"/>
          </a:p>
        </p:txBody>
      </p:sp>
      <p:sp>
        <p:nvSpPr>
          <p:cNvPr id="28" name="Text 16"/>
          <p:cNvSpPr/>
          <p:nvPr/>
        </p:nvSpPr>
        <p:spPr>
          <a:xfrm>
            <a:off x="6972126" y="1314417"/>
            <a:ext cx="16154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34D39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→</a:t>
            </a:r>
            <a:endParaRPr lang="en-US" sz="1200" dirty="0"/>
          </a:p>
        </p:txBody>
      </p:sp>
      <p:pic>
        <p:nvPicPr>
          <p:cNvPr id="29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62621" y="1314417"/>
            <a:ext cx="609585" cy="228594"/>
          </a:xfrm>
          <a:prstGeom prst="rect">
            <a:avLst/>
          </a:prstGeom>
        </p:spPr>
      </p:pic>
      <p:sp>
        <p:nvSpPr>
          <p:cNvPr id="30" name="Text 17"/>
          <p:cNvSpPr/>
          <p:nvPr/>
        </p:nvSpPr>
        <p:spPr>
          <a:xfrm>
            <a:off x="7238819" y="1352516"/>
            <a:ext cx="46633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培训移交</a:t>
            </a:r>
            <a:endParaRPr lang="en-US" sz="900" dirty="0"/>
          </a:p>
        </p:txBody>
      </p:sp>
      <p:sp>
        <p:nvSpPr>
          <p:cNvPr id="31" name="Text 18"/>
          <p:cNvSpPr/>
          <p:nvPr/>
        </p:nvSpPr>
        <p:spPr>
          <a:xfrm>
            <a:off x="7810305" y="1314417"/>
            <a:ext cx="161540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34D399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→</a:t>
            </a:r>
            <a:endParaRPr lang="en-US" sz="1200" dirty="0"/>
          </a:p>
        </p:txBody>
      </p:sp>
      <p:pic>
        <p:nvPicPr>
          <p:cNvPr id="32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00800" y="1314417"/>
            <a:ext cx="609585" cy="228594"/>
          </a:xfrm>
          <a:prstGeom prst="rect">
            <a:avLst/>
          </a:prstGeom>
        </p:spPr>
      </p:pic>
      <p:sp>
        <p:nvSpPr>
          <p:cNvPr id="33" name="Text 19"/>
          <p:cNvSpPr/>
          <p:nvPr/>
        </p:nvSpPr>
        <p:spPr>
          <a:xfrm>
            <a:off x="8076998" y="1352516"/>
            <a:ext cx="466333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运维评估</a:t>
            </a:r>
            <a:endParaRPr lang="en-US" sz="900" dirty="0"/>
          </a:p>
        </p:txBody>
      </p:sp>
      <p:pic>
        <p:nvPicPr>
          <p:cNvPr id="3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7189" y="1771606"/>
            <a:ext cx="5543411" cy="2400240"/>
          </a:xfrm>
          <a:prstGeom prst="rect">
            <a:avLst/>
          </a:prstGeom>
        </p:spPr>
      </p:pic>
      <p:pic>
        <p:nvPicPr>
          <p:cNvPr id="3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7684" y="2019250"/>
            <a:ext cx="133347" cy="171446"/>
          </a:xfrm>
          <a:prstGeom prst="rect">
            <a:avLst/>
          </a:prstGeom>
        </p:spPr>
      </p:pic>
      <p:sp>
        <p:nvSpPr>
          <p:cNvPr id="36" name="Text 20"/>
          <p:cNvSpPr/>
          <p:nvPr/>
        </p:nvSpPr>
        <p:spPr>
          <a:xfrm>
            <a:off x="857229" y="1990675"/>
            <a:ext cx="1037818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质量关键指标</a:t>
            </a:r>
            <a:endParaRPr lang="en-US" sz="1350" dirty="0"/>
          </a:p>
        </p:txBody>
      </p:sp>
      <p:pic>
        <p:nvPicPr>
          <p:cNvPr id="37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47684" y="2343091"/>
            <a:ext cx="2543111" cy="495288"/>
          </a:xfrm>
          <a:prstGeom prst="rect">
            <a:avLst/>
          </a:prstGeom>
        </p:spPr>
      </p:pic>
      <p:sp>
        <p:nvSpPr>
          <p:cNvPr id="38" name="Text 21"/>
          <p:cNvSpPr/>
          <p:nvPr/>
        </p:nvSpPr>
        <p:spPr>
          <a:xfrm>
            <a:off x="723882" y="2428814"/>
            <a:ext cx="67587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采集完整性</a:t>
            </a:r>
            <a:endParaRPr lang="en-US" sz="1050" dirty="0"/>
          </a:p>
        </p:txBody>
      </p:sp>
      <p:sp>
        <p:nvSpPr>
          <p:cNvPr id="39" name="Text 22"/>
          <p:cNvSpPr/>
          <p:nvPr/>
        </p:nvSpPr>
        <p:spPr>
          <a:xfrm>
            <a:off x="723882" y="2609785"/>
            <a:ext cx="239985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覆盖范围、遗漏检查</a:t>
            </a:r>
            <a:endParaRPr lang="en-US" sz="900" dirty="0"/>
          </a:p>
        </p:txBody>
      </p:sp>
      <p:pic>
        <p:nvPicPr>
          <p:cNvPr id="40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266993" y="2343091"/>
            <a:ext cx="2543111" cy="495288"/>
          </a:xfrm>
          <a:prstGeom prst="rect">
            <a:avLst/>
          </a:prstGeom>
        </p:spPr>
      </p:pic>
      <p:sp>
        <p:nvSpPr>
          <p:cNvPr id="41" name="Text 23"/>
          <p:cNvSpPr/>
          <p:nvPr/>
        </p:nvSpPr>
        <p:spPr>
          <a:xfrm>
            <a:off x="3343191" y="2428814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模型精度</a:t>
            </a:r>
            <a:endParaRPr lang="en-US" sz="1050" dirty="0"/>
          </a:p>
        </p:txBody>
      </p:sp>
      <p:sp>
        <p:nvSpPr>
          <p:cNvPr id="42" name="Text 24"/>
          <p:cNvSpPr/>
          <p:nvPr/>
        </p:nvSpPr>
        <p:spPr>
          <a:xfrm>
            <a:off x="3343191" y="2609785"/>
            <a:ext cx="239985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几何精度、纹理质量</a:t>
            </a:r>
            <a:endParaRPr lang="en-US" sz="900" dirty="0"/>
          </a:p>
        </p:txBody>
      </p:sp>
      <p:pic>
        <p:nvPicPr>
          <p:cNvPr id="43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7684" y="2914577"/>
            <a:ext cx="2543111" cy="495288"/>
          </a:xfrm>
          <a:prstGeom prst="rect">
            <a:avLst/>
          </a:prstGeom>
        </p:spPr>
      </p:pic>
      <p:sp>
        <p:nvSpPr>
          <p:cNvPr id="44" name="Text 25"/>
          <p:cNvSpPr/>
          <p:nvPr/>
        </p:nvSpPr>
        <p:spPr>
          <a:xfrm>
            <a:off x="723882" y="3000300"/>
            <a:ext cx="80922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元数据完整性</a:t>
            </a:r>
            <a:endParaRPr lang="en-US" sz="1050" dirty="0"/>
          </a:p>
        </p:txBody>
      </p:sp>
      <p:sp>
        <p:nvSpPr>
          <p:cNvPr id="45" name="Text 26"/>
          <p:cNvSpPr/>
          <p:nvPr/>
        </p:nvSpPr>
        <p:spPr>
          <a:xfrm>
            <a:off x="723882" y="3181270"/>
            <a:ext cx="239985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字段齐全、描述准确</a:t>
            </a:r>
            <a:endParaRPr lang="en-US" sz="900" dirty="0"/>
          </a:p>
        </p:txBody>
      </p:sp>
      <p:pic>
        <p:nvPicPr>
          <p:cNvPr id="46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266993" y="2914577"/>
            <a:ext cx="2543111" cy="495288"/>
          </a:xfrm>
          <a:prstGeom prst="rect">
            <a:avLst/>
          </a:prstGeom>
        </p:spPr>
      </p:pic>
      <p:sp>
        <p:nvSpPr>
          <p:cNvPr id="47" name="Text 27"/>
          <p:cNvSpPr/>
          <p:nvPr/>
        </p:nvSpPr>
        <p:spPr>
          <a:xfrm>
            <a:off x="3343191" y="3000300"/>
            <a:ext cx="67587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系统稳定性</a:t>
            </a:r>
            <a:endParaRPr lang="en-US" sz="1050" dirty="0"/>
          </a:p>
        </p:txBody>
      </p:sp>
      <p:sp>
        <p:nvSpPr>
          <p:cNvPr id="48" name="Text 28"/>
          <p:cNvSpPr/>
          <p:nvPr/>
        </p:nvSpPr>
        <p:spPr>
          <a:xfrm>
            <a:off x="3343191" y="3181270"/>
            <a:ext cx="239985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可用率、响应时间</a:t>
            </a:r>
            <a:endParaRPr lang="en-US" sz="900" dirty="0"/>
          </a:p>
        </p:txBody>
      </p:sp>
      <p:pic>
        <p:nvPicPr>
          <p:cNvPr id="49" name="Image 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7684" y="3486063"/>
            <a:ext cx="2543111" cy="495288"/>
          </a:xfrm>
          <a:prstGeom prst="rect">
            <a:avLst/>
          </a:prstGeom>
        </p:spPr>
      </p:pic>
      <p:sp>
        <p:nvSpPr>
          <p:cNvPr id="50" name="Text 29"/>
          <p:cNvSpPr/>
          <p:nvPr/>
        </p:nvSpPr>
        <p:spPr>
          <a:xfrm>
            <a:off x="723882" y="3571786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展示体验</a:t>
            </a:r>
            <a:endParaRPr lang="en-US" sz="1050" dirty="0"/>
          </a:p>
        </p:txBody>
      </p:sp>
      <p:sp>
        <p:nvSpPr>
          <p:cNvPr id="51" name="Text 30"/>
          <p:cNvSpPr/>
          <p:nvPr/>
        </p:nvSpPr>
        <p:spPr>
          <a:xfrm>
            <a:off x="723882" y="3752756"/>
            <a:ext cx="239985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加载速度、交互流畅</a:t>
            </a:r>
            <a:endParaRPr lang="en-US" sz="900" dirty="0"/>
          </a:p>
        </p:txBody>
      </p:sp>
      <p:pic>
        <p:nvPicPr>
          <p:cNvPr id="52" name="Image 19" descr="preencoded.png">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266993" y="3486063"/>
            <a:ext cx="2543111" cy="495288"/>
          </a:xfrm>
          <a:prstGeom prst="rect">
            <a:avLst/>
          </a:prstGeom>
        </p:spPr>
      </p:pic>
      <p:sp>
        <p:nvSpPr>
          <p:cNvPr id="53" name="Text 31"/>
          <p:cNvSpPr/>
          <p:nvPr/>
        </p:nvSpPr>
        <p:spPr>
          <a:xfrm>
            <a:off x="3343191" y="3571786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授权合规</a:t>
            </a:r>
            <a:endParaRPr lang="en-US" sz="1050" dirty="0"/>
          </a:p>
        </p:txBody>
      </p:sp>
      <p:sp>
        <p:nvSpPr>
          <p:cNvPr id="54" name="Text 32"/>
          <p:cNvSpPr/>
          <p:nvPr/>
        </p:nvSpPr>
        <p:spPr>
          <a:xfrm>
            <a:off x="3343191" y="3752756"/>
            <a:ext cx="239985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版权清晰、授权完整</a:t>
            </a:r>
            <a:endParaRPr lang="en-US" sz="900" dirty="0"/>
          </a:p>
        </p:txBody>
      </p:sp>
      <p:pic>
        <p:nvPicPr>
          <p:cNvPr id="55" name="Image 20" descr="preencoded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191095" y="1771606"/>
            <a:ext cx="5543411" cy="2400240"/>
          </a:xfrm>
          <a:prstGeom prst="rect">
            <a:avLst/>
          </a:prstGeom>
        </p:spPr>
      </p:pic>
      <p:pic>
        <p:nvPicPr>
          <p:cNvPr id="56" name="Image 21" descr="preencoded.png">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381590" y="2019250"/>
            <a:ext cx="200020" cy="171446"/>
          </a:xfrm>
          <a:prstGeom prst="rect">
            <a:avLst/>
          </a:prstGeom>
        </p:spPr>
      </p:pic>
      <p:sp>
        <p:nvSpPr>
          <p:cNvPr id="57" name="Text 33"/>
          <p:cNvSpPr/>
          <p:nvPr/>
        </p:nvSpPr>
        <p:spPr>
          <a:xfrm>
            <a:off x="6657809" y="1990675"/>
            <a:ext cx="1037818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四维绩效评价</a:t>
            </a:r>
            <a:endParaRPr lang="en-US" sz="1350" dirty="0"/>
          </a:p>
        </p:txBody>
      </p:sp>
      <p:sp>
        <p:nvSpPr>
          <p:cNvPr id="58" name="Text 34"/>
          <p:cNvSpPr/>
          <p:nvPr/>
        </p:nvSpPr>
        <p:spPr>
          <a:xfrm>
            <a:off x="6381590" y="2343091"/>
            <a:ext cx="77112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563EB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保护价值</a:t>
            </a:r>
            <a:endParaRPr lang="en-US" sz="1050" dirty="0"/>
          </a:p>
        </p:txBody>
      </p:sp>
      <p:sp>
        <p:nvSpPr>
          <p:cNvPr id="59" name="Text 35"/>
          <p:cNvSpPr/>
          <p:nvPr/>
        </p:nvSpPr>
        <p:spPr>
          <a:xfrm>
            <a:off x="7219770" y="2343091"/>
            <a:ext cx="171407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档案完整·风险监测·研究可用</a:t>
            </a:r>
            <a:endParaRPr lang="en-US" sz="1050" dirty="0"/>
          </a:p>
        </p:txBody>
      </p:sp>
      <p:sp>
        <p:nvSpPr>
          <p:cNvPr id="60" name="Text 36"/>
          <p:cNvSpPr/>
          <p:nvPr/>
        </p:nvSpPr>
        <p:spPr>
          <a:xfrm>
            <a:off x="6381590" y="2609785"/>
            <a:ext cx="77112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6A34A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传播价值</a:t>
            </a:r>
            <a:endParaRPr lang="en-US" sz="1050" dirty="0"/>
          </a:p>
        </p:txBody>
      </p:sp>
      <p:sp>
        <p:nvSpPr>
          <p:cNvPr id="61" name="Text 37"/>
          <p:cNvSpPr/>
          <p:nvPr/>
        </p:nvSpPr>
        <p:spPr>
          <a:xfrm>
            <a:off x="7219770" y="2609785"/>
            <a:ext cx="1580730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访问量·学习效果·公众反馈</a:t>
            </a:r>
            <a:endParaRPr lang="en-US" sz="1050" dirty="0"/>
          </a:p>
        </p:txBody>
      </p:sp>
      <p:sp>
        <p:nvSpPr>
          <p:cNvPr id="62" name="Text 38"/>
          <p:cNvSpPr/>
          <p:nvPr/>
        </p:nvSpPr>
        <p:spPr>
          <a:xfrm>
            <a:off x="6381590" y="2876478"/>
            <a:ext cx="77112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D97706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利用价值</a:t>
            </a:r>
            <a:endParaRPr lang="en-US" sz="1050" dirty="0"/>
          </a:p>
        </p:txBody>
      </p:sp>
      <p:sp>
        <p:nvSpPr>
          <p:cNvPr id="63" name="Text 39"/>
          <p:cNvSpPr/>
          <p:nvPr/>
        </p:nvSpPr>
        <p:spPr>
          <a:xfrm>
            <a:off x="7219770" y="2876478"/>
            <a:ext cx="149500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课程·研学·文创·旅游转化</a:t>
            </a:r>
            <a:endParaRPr lang="en-US" sz="1050" dirty="0"/>
          </a:p>
        </p:txBody>
      </p:sp>
      <p:sp>
        <p:nvSpPr>
          <p:cNvPr id="64" name="Text 40"/>
          <p:cNvSpPr/>
          <p:nvPr/>
        </p:nvSpPr>
        <p:spPr>
          <a:xfrm>
            <a:off x="6381590" y="3143171"/>
            <a:ext cx="77112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9333EA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治理价值</a:t>
            </a:r>
            <a:endParaRPr lang="en-US" sz="1050" dirty="0"/>
          </a:p>
        </p:txBody>
      </p:sp>
      <p:sp>
        <p:nvSpPr>
          <p:cNvPr id="65" name="Text 41"/>
          <p:cNvSpPr/>
          <p:nvPr/>
        </p:nvSpPr>
        <p:spPr>
          <a:xfrm>
            <a:off x="7219770" y="3143171"/>
            <a:ext cx="1495007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权限·版权·维护·更新机制</a:t>
            </a:r>
            <a:endParaRPr lang="en-US" sz="1050" dirty="0"/>
          </a:p>
        </p:txBody>
      </p:sp>
      <p:sp>
        <p:nvSpPr>
          <p:cNvPr id="66" name="Text 42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32</a:t>
            </a:r>
            <a:endParaRPr lang="en-US" sz="9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48184" y="2295468"/>
            <a:ext cx="913996" cy="91437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6EE7B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11</a:t>
            </a:r>
            <a:endParaRPr lang="en-US" sz="7200" dirty="0"/>
          </a:p>
        </p:txBody>
      </p:sp>
      <p:sp>
        <p:nvSpPr>
          <p:cNvPr id="4" name="Text 1"/>
          <p:cNvSpPr/>
          <p:nvPr/>
        </p:nvSpPr>
        <p:spPr>
          <a:xfrm>
            <a:off x="3581310" y="3438439"/>
            <a:ext cx="5038218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数字化伦理、法规与治理</a:t>
            </a:r>
            <a:endParaRPr lang="en-US" sz="36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857" y="4048024"/>
            <a:ext cx="761981" cy="190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267093" y="4295668"/>
            <a:ext cx="3676177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A7F3D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文化挪用 · 社区权益 · 数据合规 · 治理机制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0B98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33</a:t>
            </a:r>
            <a:endParaRPr lang="en-US" sz="9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伦理风险与合规治理体系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71566"/>
            <a:ext cx="171446" cy="171446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04832" y="1342991"/>
            <a:ext cx="1037818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六大伦理风险</a:t>
            </a:r>
            <a:endParaRPr lang="en-US" sz="1350" dirty="0"/>
          </a:p>
        </p:txBody>
      </p:sp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1695408"/>
            <a:ext cx="5543411" cy="628634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581010" y="1828754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B91C1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文化挪用</a:t>
            </a:r>
            <a:endParaRPr lang="en-US" sz="1050" dirty="0"/>
          </a:p>
        </p:txBody>
      </p:sp>
      <p:sp>
        <p:nvSpPr>
          <p:cNvPr id="9" name="Text 3"/>
          <p:cNvSpPr/>
          <p:nvPr/>
        </p:nvSpPr>
        <p:spPr>
          <a:xfrm>
            <a:off x="581010" y="2009725"/>
            <a:ext cx="530491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未经许可将文化遗产用于商业或艺术创作，脱离原语境</a:t>
            </a:r>
            <a:endParaRPr lang="en-US" sz="105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2400240"/>
            <a:ext cx="5543411" cy="628634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581010" y="2533587"/>
            <a:ext cx="67587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B91C1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符号化消费</a:t>
            </a:r>
            <a:endParaRPr lang="en-US" sz="1050" dirty="0"/>
          </a:p>
        </p:txBody>
      </p:sp>
      <p:sp>
        <p:nvSpPr>
          <p:cNvPr id="12" name="Text 5"/>
          <p:cNvSpPr/>
          <p:nvPr/>
        </p:nvSpPr>
        <p:spPr>
          <a:xfrm>
            <a:off x="581010" y="2714557"/>
            <a:ext cx="530491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将深层文化简化为消费符号，如将神圣仪式变为娱乐表演</a:t>
            </a:r>
            <a:endParaRPr lang="en-US" sz="1050" dirty="0"/>
          </a:p>
        </p:txBody>
      </p:sp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3105072"/>
            <a:ext cx="5543411" cy="628634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581010" y="3238419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B91C1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社区失语</a:t>
            </a:r>
            <a:endParaRPr lang="en-US" sz="1050" dirty="0"/>
          </a:p>
        </p:txBody>
      </p:sp>
      <p:sp>
        <p:nvSpPr>
          <p:cNvPr id="15" name="Text 7"/>
          <p:cNvSpPr/>
          <p:nvPr/>
        </p:nvSpPr>
        <p:spPr>
          <a:xfrm>
            <a:off x="581010" y="3419390"/>
            <a:ext cx="530491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文化持有者在数字化过程中被排除，失去话语权</a:t>
            </a:r>
            <a:endParaRPr lang="en-US" sz="105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189" y="3809905"/>
            <a:ext cx="5543411" cy="628634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581010" y="3943251"/>
            <a:ext cx="80922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B91C1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敏感知识公开</a:t>
            </a:r>
            <a:endParaRPr lang="en-US" sz="1050" dirty="0"/>
          </a:p>
        </p:txBody>
      </p:sp>
      <p:sp>
        <p:nvSpPr>
          <p:cNvPr id="18" name="Text 9"/>
          <p:cNvSpPr/>
          <p:nvPr/>
        </p:nvSpPr>
        <p:spPr>
          <a:xfrm>
            <a:off x="581010" y="4124222"/>
            <a:ext cx="530491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将社区内部知识/神圣知识公之于众</a:t>
            </a:r>
            <a:endParaRPr lang="en-US" sz="1050" dirty="0"/>
          </a:p>
        </p:txBody>
      </p:sp>
      <p:pic>
        <p:nvPicPr>
          <p:cNvPr id="1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189" y="4514737"/>
            <a:ext cx="5543411" cy="628634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581010" y="4648084"/>
            <a:ext cx="67587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B91C1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过度商业化</a:t>
            </a:r>
            <a:endParaRPr lang="en-US" sz="1050" dirty="0"/>
          </a:p>
        </p:txBody>
      </p:sp>
      <p:sp>
        <p:nvSpPr>
          <p:cNvPr id="21" name="Text 11"/>
          <p:cNvSpPr/>
          <p:nvPr/>
        </p:nvSpPr>
        <p:spPr>
          <a:xfrm>
            <a:off x="581010" y="4829054"/>
            <a:ext cx="530491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以商业利益驱动歪曲文化遗产</a:t>
            </a:r>
            <a:endParaRPr lang="en-US" sz="1050" dirty="0"/>
          </a:p>
        </p:txBody>
      </p:sp>
      <p:pic>
        <p:nvPicPr>
          <p:cNvPr id="22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189" y="5219570"/>
            <a:ext cx="5543411" cy="628634"/>
          </a:xfrm>
          <a:prstGeom prst="rect">
            <a:avLst/>
          </a:prstGeom>
        </p:spPr>
      </p:pic>
      <p:sp>
        <p:nvSpPr>
          <p:cNvPr id="23" name="Text 12"/>
          <p:cNvSpPr/>
          <p:nvPr/>
        </p:nvSpPr>
        <p:spPr>
          <a:xfrm>
            <a:off x="581010" y="5352916"/>
            <a:ext cx="54253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B91C1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算法偏见</a:t>
            </a:r>
            <a:endParaRPr lang="en-US" sz="1050" dirty="0"/>
          </a:p>
        </p:txBody>
      </p:sp>
      <p:sp>
        <p:nvSpPr>
          <p:cNvPr id="24" name="Text 13"/>
          <p:cNvSpPr/>
          <p:nvPr/>
        </p:nvSpPr>
        <p:spPr>
          <a:xfrm>
            <a:off x="581010" y="5533887"/>
            <a:ext cx="5304912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AI生成内容中的文化刻板印象</a:t>
            </a:r>
            <a:endParaRPr lang="en-US" sz="1050" dirty="0"/>
          </a:p>
        </p:txBody>
      </p:sp>
      <p:pic>
        <p:nvPicPr>
          <p:cNvPr id="25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1095" y="1371566"/>
            <a:ext cx="171446" cy="171446"/>
          </a:xfrm>
          <a:prstGeom prst="rect">
            <a:avLst/>
          </a:prstGeom>
        </p:spPr>
      </p:pic>
      <p:sp>
        <p:nvSpPr>
          <p:cNvPr id="26" name="Text 14"/>
          <p:cNvSpPr/>
          <p:nvPr/>
        </p:nvSpPr>
        <p:spPr>
          <a:xfrm>
            <a:off x="6438739" y="1342991"/>
            <a:ext cx="1552155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合规要求与治理机制</a:t>
            </a:r>
            <a:endParaRPr lang="en-US" sz="1350" dirty="0"/>
          </a:p>
        </p:txBody>
      </p:sp>
      <p:pic>
        <p:nvPicPr>
          <p:cNvPr id="27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91095" y="1695408"/>
            <a:ext cx="5543411" cy="800080"/>
          </a:xfrm>
          <a:prstGeom prst="rect">
            <a:avLst/>
          </a:prstGeom>
        </p:spPr>
      </p:pic>
      <p:sp>
        <p:nvSpPr>
          <p:cNvPr id="28" name="Text 15"/>
          <p:cNvSpPr/>
          <p:nvPr/>
        </p:nvSpPr>
        <p:spPr>
          <a:xfrm>
            <a:off x="6343491" y="1847804"/>
            <a:ext cx="524776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法规遵从</a:t>
            </a:r>
            <a:endParaRPr lang="en-US" sz="1200" dirty="0"/>
          </a:p>
        </p:txBody>
      </p:sp>
      <p:sp>
        <p:nvSpPr>
          <p:cNvPr id="29" name="Text 16"/>
          <p:cNvSpPr/>
          <p:nvPr/>
        </p:nvSpPr>
        <p:spPr>
          <a:xfrm>
            <a:off x="6343491" y="2152596"/>
            <a:ext cx="524776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关注文物保护法·非遗保护法·著作权法·个人信息保护法·数据安全法·网络安全法</a:t>
            </a:r>
            <a:endParaRPr lang="en-US" sz="1050" dirty="0"/>
          </a:p>
        </p:txBody>
      </p:sp>
      <p:pic>
        <p:nvPicPr>
          <p:cNvPr id="30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91095" y="2609785"/>
            <a:ext cx="5543411" cy="1028674"/>
          </a:xfrm>
          <a:prstGeom prst="rect">
            <a:avLst/>
          </a:prstGeom>
        </p:spPr>
      </p:pic>
      <p:sp>
        <p:nvSpPr>
          <p:cNvPr id="31" name="Text 17"/>
          <p:cNvSpPr/>
          <p:nvPr/>
        </p:nvSpPr>
        <p:spPr>
          <a:xfrm>
            <a:off x="6343491" y="2762181"/>
            <a:ext cx="524776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治理七大机制</a:t>
            </a:r>
            <a:endParaRPr lang="en-US" sz="1200" dirty="0"/>
          </a:p>
        </p:txBody>
      </p:sp>
      <p:sp>
        <p:nvSpPr>
          <p:cNvPr id="32" name="Text 18"/>
          <p:cNvSpPr/>
          <p:nvPr/>
        </p:nvSpPr>
        <p:spPr>
          <a:xfrm>
            <a:off x="6343491" y="3066973"/>
            <a:ext cx="524776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① 授权协议 ② 专家审核 ③ 社区参与</a:t>
            </a:r>
            <a:endParaRPr lang="en-US" sz="1050" dirty="0"/>
          </a:p>
        </p:txBody>
      </p:sp>
      <p:sp>
        <p:nvSpPr>
          <p:cNvPr id="33" name="Text 19"/>
          <p:cNvSpPr/>
          <p:nvPr/>
        </p:nvSpPr>
        <p:spPr>
          <a:xfrm>
            <a:off x="6343491" y="3295568"/>
            <a:ext cx="524776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④ 数据分级 ⑤ 内容审核 ⑥ 收益反馈 ⑦ 投诉纠错</a:t>
            </a:r>
            <a:endParaRPr lang="en-US" sz="1050" dirty="0"/>
          </a:p>
        </p:txBody>
      </p:sp>
      <p:sp>
        <p:nvSpPr>
          <p:cNvPr id="34" name="Text 20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34</a:t>
            </a:r>
            <a:endParaRPr lang="en-US" sz="9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591035" y="2295468"/>
            <a:ext cx="1037818" cy="91437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6EE7B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12</a:t>
            </a:r>
            <a:endParaRPr lang="en-US" sz="7200" dirty="0"/>
          </a:p>
        </p:txBody>
      </p:sp>
      <p:sp>
        <p:nvSpPr>
          <p:cNvPr id="4" name="Text 1"/>
          <p:cNvSpPr/>
          <p:nvPr/>
        </p:nvSpPr>
        <p:spPr>
          <a:xfrm>
            <a:off x="4038499" y="3438439"/>
            <a:ext cx="4123841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人才培养与未来趋势</a:t>
            </a:r>
            <a:endParaRPr lang="en-US" sz="36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4857" y="4048024"/>
            <a:ext cx="761981" cy="190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267093" y="4295668"/>
            <a:ext cx="3676177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A7F3D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能力结构 · 培养路径 · 技术趋势 · 公众参与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10B98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35</a:t>
            </a:r>
            <a:endParaRPr lang="en-US" sz="9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人才培养能力结构与未来趋势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71566"/>
            <a:ext cx="171446" cy="171446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04832" y="1342991"/>
            <a:ext cx="1037818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九维能力结构</a:t>
            </a:r>
            <a:endParaRPr lang="en-US" sz="1350" dirty="0"/>
          </a:p>
        </p:txBody>
      </p:sp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1695408"/>
            <a:ext cx="1800180" cy="457189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1133447" y="1771606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文化理解</a:t>
            </a:r>
            <a:endParaRPr lang="en-US" sz="900" dirty="0"/>
          </a:p>
        </p:txBody>
      </p:sp>
      <p:sp>
        <p:nvSpPr>
          <p:cNvPr id="9" name="Text 3"/>
          <p:cNvSpPr/>
          <p:nvPr/>
        </p:nvSpPr>
        <p:spPr>
          <a:xfrm>
            <a:off x="533387" y="1924002"/>
            <a:ext cx="165692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遗产价值认知</a:t>
            </a:r>
            <a:endParaRPr lang="en-US" sz="90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3567" y="1695408"/>
            <a:ext cx="1800180" cy="457189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3000300" y="1771606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田野调查</a:t>
            </a:r>
            <a:endParaRPr lang="en-US" sz="900" dirty="0"/>
          </a:p>
        </p:txBody>
      </p:sp>
      <p:sp>
        <p:nvSpPr>
          <p:cNvPr id="12" name="Text 5"/>
          <p:cNvSpPr/>
          <p:nvPr/>
        </p:nvSpPr>
        <p:spPr>
          <a:xfrm>
            <a:off x="2409765" y="1924002"/>
            <a:ext cx="165692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实地调研访谈</a:t>
            </a:r>
            <a:endParaRPr lang="en-US" sz="900" dirty="0"/>
          </a:p>
        </p:txBody>
      </p:sp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9945" y="1695408"/>
            <a:ext cx="1800180" cy="457189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4876678" y="1771606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数字采集</a:t>
            </a:r>
            <a:endParaRPr lang="en-US" sz="900" dirty="0"/>
          </a:p>
        </p:txBody>
      </p:sp>
      <p:sp>
        <p:nvSpPr>
          <p:cNvPr id="15" name="Text 7"/>
          <p:cNvSpPr/>
          <p:nvPr/>
        </p:nvSpPr>
        <p:spPr>
          <a:xfrm>
            <a:off x="4286143" y="1924002"/>
            <a:ext cx="165692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技术工具运用</a:t>
            </a:r>
            <a:endParaRPr lang="en-US" sz="90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189" y="2228794"/>
            <a:ext cx="1800180" cy="457189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1133447" y="2304992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数据治理</a:t>
            </a:r>
            <a:endParaRPr lang="en-US" sz="900" dirty="0"/>
          </a:p>
        </p:txBody>
      </p:sp>
      <p:sp>
        <p:nvSpPr>
          <p:cNvPr id="18" name="Text 9"/>
          <p:cNvSpPr/>
          <p:nvPr/>
        </p:nvSpPr>
        <p:spPr>
          <a:xfrm>
            <a:off x="533387" y="2457389"/>
            <a:ext cx="165692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元数据·版权</a:t>
            </a:r>
            <a:endParaRPr lang="en-US" sz="900" dirty="0"/>
          </a:p>
        </p:txBody>
      </p:sp>
      <p:pic>
        <p:nvPicPr>
          <p:cNvPr id="1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33567" y="2228794"/>
            <a:ext cx="1800180" cy="457189"/>
          </a:xfrm>
          <a:prstGeom prst="rect">
            <a:avLst/>
          </a:prstGeom>
        </p:spPr>
      </p:pic>
      <p:sp>
        <p:nvSpPr>
          <p:cNvPr id="20" name="Text 10"/>
          <p:cNvSpPr/>
          <p:nvPr/>
        </p:nvSpPr>
        <p:spPr>
          <a:xfrm>
            <a:off x="3000300" y="2304992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内容策划</a:t>
            </a:r>
            <a:endParaRPr lang="en-US" sz="900" dirty="0"/>
          </a:p>
        </p:txBody>
      </p:sp>
      <p:sp>
        <p:nvSpPr>
          <p:cNvPr id="21" name="Text 11"/>
          <p:cNvSpPr/>
          <p:nvPr/>
        </p:nvSpPr>
        <p:spPr>
          <a:xfrm>
            <a:off x="2409765" y="2457389"/>
            <a:ext cx="165692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展陈·叙事</a:t>
            </a:r>
            <a:endParaRPr lang="en-US" sz="900" dirty="0"/>
          </a:p>
        </p:txBody>
      </p:sp>
      <p:pic>
        <p:nvPicPr>
          <p:cNvPr id="22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09945" y="2228794"/>
            <a:ext cx="1800180" cy="457189"/>
          </a:xfrm>
          <a:prstGeom prst="rect">
            <a:avLst/>
          </a:prstGeom>
        </p:spPr>
      </p:pic>
      <p:sp>
        <p:nvSpPr>
          <p:cNvPr id="23" name="Text 12"/>
          <p:cNvSpPr/>
          <p:nvPr/>
        </p:nvSpPr>
        <p:spPr>
          <a:xfrm>
            <a:off x="4876678" y="2304992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产品运营</a:t>
            </a:r>
            <a:endParaRPr lang="en-US" sz="900" dirty="0"/>
          </a:p>
        </p:txBody>
      </p:sp>
      <p:sp>
        <p:nvSpPr>
          <p:cNvPr id="24" name="Text 13"/>
          <p:cNvSpPr/>
          <p:nvPr/>
        </p:nvSpPr>
        <p:spPr>
          <a:xfrm>
            <a:off x="4286143" y="2457389"/>
            <a:ext cx="165692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研学·文创</a:t>
            </a:r>
            <a:endParaRPr lang="en-US" sz="900" dirty="0"/>
          </a:p>
        </p:txBody>
      </p:sp>
      <p:pic>
        <p:nvPicPr>
          <p:cNvPr id="25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7189" y="2762181"/>
            <a:ext cx="1800180" cy="457189"/>
          </a:xfrm>
          <a:prstGeom prst="rect">
            <a:avLst/>
          </a:prstGeom>
        </p:spPr>
      </p:pic>
      <p:sp>
        <p:nvSpPr>
          <p:cNvPr id="26" name="Text 14"/>
          <p:cNvSpPr/>
          <p:nvPr/>
        </p:nvSpPr>
        <p:spPr>
          <a:xfrm>
            <a:off x="1133447" y="2838379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项目管理</a:t>
            </a:r>
            <a:endParaRPr lang="en-US" sz="900" dirty="0"/>
          </a:p>
        </p:txBody>
      </p:sp>
      <p:sp>
        <p:nvSpPr>
          <p:cNvPr id="27" name="Text 15"/>
          <p:cNvSpPr/>
          <p:nvPr/>
        </p:nvSpPr>
        <p:spPr>
          <a:xfrm>
            <a:off x="533387" y="2990775"/>
            <a:ext cx="165692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流程·质量</a:t>
            </a:r>
            <a:endParaRPr lang="en-US" sz="900" dirty="0"/>
          </a:p>
        </p:txBody>
      </p:sp>
      <p:pic>
        <p:nvPicPr>
          <p:cNvPr id="28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33567" y="2762181"/>
            <a:ext cx="1800180" cy="457189"/>
          </a:xfrm>
          <a:prstGeom prst="rect">
            <a:avLst/>
          </a:prstGeom>
        </p:spPr>
      </p:pic>
      <p:sp>
        <p:nvSpPr>
          <p:cNvPr id="29" name="Text 16"/>
          <p:cNvSpPr/>
          <p:nvPr/>
        </p:nvSpPr>
        <p:spPr>
          <a:xfrm>
            <a:off x="3000300" y="2838379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伦理合规</a:t>
            </a:r>
            <a:endParaRPr lang="en-US" sz="900" dirty="0"/>
          </a:p>
        </p:txBody>
      </p:sp>
      <p:sp>
        <p:nvSpPr>
          <p:cNvPr id="30" name="Text 17"/>
          <p:cNvSpPr/>
          <p:nvPr/>
        </p:nvSpPr>
        <p:spPr>
          <a:xfrm>
            <a:off x="2409765" y="2990775"/>
            <a:ext cx="165692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法规·治理</a:t>
            </a:r>
            <a:endParaRPr lang="en-US" sz="900" dirty="0"/>
          </a:p>
        </p:txBody>
      </p:sp>
      <p:pic>
        <p:nvPicPr>
          <p:cNvPr id="31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09945" y="2762181"/>
            <a:ext cx="1800180" cy="457189"/>
          </a:xfrm>
          <a:prstGeom prst="rect">
            <a:avLst/>
          </a:prstGeom>
        </p:spPr>
      </p:pic>
      <p:sp>
        <p:nvSpPr>
          <p:cNvPr id="32" name="Text 18"/>
          <p:cNvSpPr/>
          <p:nvPr/>
        </p:nvSpPr>
        <p:spPr>
          <a:xfrm>
            <a:off x="4876678" y="2838379"/>
            <a:ext cx="466333" cy="1428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团队协作</a:t>
            </a:r>
            <a:endParaRPr lang="en-US" sz="900" dirty="0"/>
          </a:p>
        </p:txBody>
      </p:sp>
      <p:sp>
        <p:nvSpPr>
          <p:cNvPr id="33" name="Text 19"/>
          <p:cNvSpPr/>
          <p:nvPr/>
        </p:nvSpPr>
        <p:spPr>
          <a:xfrm>
            <a:off x="4286143" y="2990775"/>
            <a:ext cx="165692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跨学科合作</a:t>
            </a:r>
            <a:endParaRPr lang="en-US" sz="900" dirty="0"/>
          </a:p>
        </p:txBody>
      </p:sp>
      <p:pic>
        <p:nvPicPr>
          <p:cNvPr id="3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91095" y="1371566"/>
            <a:ext cx="171446" cy="171446"/>
          </a:xfrm>
          <a:prstGeom prst="rect">
            <a:avLst/>
          </a:prstGeom>
        </p:spPr>
      </p:pic>
      <p:sp>
        <p:nvSpPr>
          <p:cNvPr id="35" name="Text 20"/>
          <p:cNvSpPr/>
          <p:nvPr/>
        </p:nvSpPr>
        <p:spPr>
          <a:xfrm>
            <a:off x="6438739" y="1342991"/>
            <a:ext cx="1037818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六大未来趋势</a:t>
            </a:r>
            <a:endParaRPr lang="en-US" sz="1350" dirty="0"/>
          </a:p>
        </p:txBody>
      </p:sp>
      <p:pic>
        <p:nvPicPr>
          <p:cNvPr id="36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91095" y="1695408"/>
            <a:ext cx="5543411" cy="609585"/>
          </a:xfrm>
          <a:prstGeom prst="rect">
            <a:avLst/>
          </a:prstGeom>
        </p:spPr>
      </p:pic>
      <p:sp>
        <p:nvSpPr>
          <p:cNvPr id="37" name="Text 21"/>
          <p:cNvSpPr/>
          <p:nvPr/>
        </p:nvSpPr>
        <p:spPr>
          <a:xfrm>
            <a:off x="6305392" y="1819230"/>
            <a:ext cx="94257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高精度三维记录</a:t>
            </a:r>
            <a:endParaRPr lang="en-US" sz="1050" dirty="0"/>
          </a:p>
        </p:txBody>
      </p:sp>
      <p:sp>
        <p:nvSpPr>
          <p:cNvPr id="38" name="Text 22"/>
          <p:cNvSpPr/>
          <p:nvPr/>
        </p:nvSpPr>
        <p:spPr>
          <a:xfrm>
            <a:off x="6305392" y="2000200"/>
            <a:ext cx="53239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扫描精度持续提升，成本持续下降</a:t>
            </a:r>
            <a:endParaRPr lang="en-US" sz="1050" dirty="0"/>
          </a:p>
        </p:txBody>
      </p:sp>
      <p:pic>
        <p:nvPicPr>
          <p:cNvPr id="39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91095" y="2381190"/>
            <a:ext cx="5543411" cy="609585"/>
          </a:xfrm>
          <a:prstGeom prst="rect">
            <a:avLst/>
          </a:prstGeom>
        </p:spPr>
      </p:pic>
      <p:sp>
        <p:nvSpPr>
          <p:cNvPr id="40" name="Text 23"/>
          <p:cNvSpPr/>
          <p:nvPr/>
        </p:nvSpPr>
        <p:spPr>
          <a:xfrm>
            <a:off x="6305392" y="2505012"/>
            <a:ext cx="107591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数字孪生遗产空间</a:t>
            </a:r>
            <a:endParaRPr lang="en-US" sz="1050" dirty="0"/>
          </a:p>
        </p:txBody>
      </p:sp>
      <p:sp>
        <p:nvSpPr>
          <p:cNvPr id="41" name="Text 24"/>
          <p:cNvSpPr/>
          <p:nvPr/>
        </p:nvSpPr>
        <p:spPr>
          <a:xfrm>
            <a:off x="6305392" y="2685983"/>
            <a:ext cx="53239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从单体到整体，构建完整的数字孪生遗产环境</a:t>
            </a:r>
            <a:endParaRPr lang="en-US" sz="1050" dirty="0"/>
          </a:p>
        </p:txBody>
      </p:sp>
      <p:pic>
        <p:nvPicPr>
          <p:cNvPr id="42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191095" y="3066973"/>
            <a:ext cx="5543411" cy="609585"/>
          </a:xfrm>
          <a:prstGeom prst="rect">
            <a:avLst/>
          </a:prstGeom>
        </p:spPr>
      </p:pic>
      <p:sp>
        <p:nvSpPr>
          <p:cNvPr id="43" name="Text 25"/>
          <p:cNvSpPr/>
          <p:nvPr/>
        </p:nvSpPr>
        <p:spPr>
          <a:xfrm>
            <a:off x="6305392" y="3190795"/>
            <a:ext cx="92352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AIGC知识服务</a:t>
            </a:r>
            <a:endParaRPr lang="en-US" sz="1050" dirty="0"/>
          </a:p>
        </p:txBody>
      </p:sp>
      <p:sp>
        <p:nvSpPr>
          <p:cNvPr id="44" name="Text 26"/>
          <p:cNvSpPr/>
          <p:nvPr/>
        </p:nvSpPr>
        <p:spPr>
          <a:xfrm>
            <a:off x="6305392" y="3371766"/>
            <a:ext cx="53239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AI驱动个性化文化知识服务</a:t>
            </a:r>
            <a:endParaRPr lang="en-US" sz="1050" dirty="0"/>
          </a:p>
        </p:txBody>
      </p:sp>
      <p:pic>
        <p:nvPicPr>
          <p:cNvPr id="45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191095" y="3752756"/>
            <a:ext cx="5543411" cy="609585"/>
          </a:xfrm>
          <a:prstGeom prst="rect">
            <a:avLst/>
          </a:prstGeom>
        </p:spPr>
      </p:pic>
      <p:sp>
        <p:nvSpPr>
          <p:cNvPr id="46" name="Text 27"/>
          <p:cNvSpPr/>
          <p:nvPr/>
        </p:nvSpPr>
        <p:spPr>
          <a:xfrm>
            <a:off x="6305392" y="3876578"/>
            <a:ext cx="67587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沉浸式展陈</a:t>
            </a:r>
            <a:endParaRPr lang="en-US" sz="1050" dirty="0"/>
          </a:p>
        </p:txBody>
      </p:sp>
      <p:sp>
        <p:nvSpPr>
          <p:cNvPr id="47" name="Text 28"/>
          <p:cNvSpPr/>
          <p:nvPr/>
        </p:nvSpPr>
        <p:spPr>
          <a:xfrm>
            <a:off x="6305392" y="4057549"/>
            <a:ext cx="53239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VR/AR/MR成为遗产展示标配</a:t>
            </a:r>
            <a:endParaRPr lang="en-US" sz="1050" dirty="0"/>
          </a:p>
        </p:txBody>
      </p:sp>
      <p:pic>
        <p:nvPicPr>
          <p:cNvPr id="48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191095" y="4438539"/>
            <a:ext cx="5543411" cy="609585"/>
          </a:xfrm>
          <a:prstGeom prst="rect">
            <a:avLst/>
          </a:prstGeom>
        </p:spPr>
      </p:pic>
      <p:sp>
        <p:nvSpPr>
          <p:cNvPr id="49" name="Text 29"/>
          <p:cNvSpPr/>
          <p:nvPr/>
        </p:nvSpPr>
        <p:spPr>
          <a:xfrm>
            <a:off x="6305392" y="4562361"/>
            <a:ext cx="94257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公众参与式保护</a:t>
            </a:r>
            <a:endParaRPr lang="en-US" sz="1050" dirty="0"/>
          </a:p>
        </p:txBody>
      </p:sp>
      <p:sp>
        <p:nvSpPr>
          <p:cNvPr id="50" name="Text 30"/>
          <p:cNvSpPr/>
          <p:nvPr/>
        </p:nvSpPr>
        <p:spPr>
          <a:xfrm>
            <a:off x="6305392" y="4743331"/>
            <a:ext cx="53239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众包采集、社区共建数字档案</a:t>
            </a:r>
            <a:endParaRPr lang="en-US" sz="1050" dirty="0"/>
          </a:p>
        </p:txBody>
      </p:sp>
      <p:pic>
        <p:nvPicPr>
          <p:cNvPr id="51" name="Image 18" descr="preencoded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191095" y="5124322"/>
            <a:ext cx="5543411" cy="609585"/>
          </a:xfrm>
          <a:prstGeom prst="rect">
            <a:avLst/>
          </a:prstGeom>
        </p:spPr>
      </p:pic>
      <p:sp>
        <p:nvSpPr>
          <p:cNvPr id="52" name="Text 31"/>
          <p:cNvSpPr/>
          <p:nvPr/>
        </p:nvSpPr>
        <p:spPr>
          <a:xfrm>
            <a:off x="6305392" y="5248144"/>
            <a:ext cx="80922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文旅融合运营</a:t>
            </a:r>
            <a:endParaRPr lang="en-US" sz="1050" dirty="0"/>
          </a:p>
        </p:txBody>
      </p:sp>
      <p:sp>
        <p:nvSpPr>
          <p:cNvPr id="53" name="Text 32"/>
          <p:cNvSpPr/>
          <p:nvPr/>
        </p:nvSpPr>
        <p:spPr>
          <a:xfrm>
            <a:off x="6305392" y="5429114"/>
            <a:ext cx="53239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数字化赋能遗产地可持续旅游</a:t>
            </a:r>
            <a:endParaRPr lang="en-US" sz="1050" dirty="0"/>
          </a:p>
        </p:txBody>
      </p:sp>
      <p:sp>
        <p:nvSpPr>
          <p:cNvPr id="54" name="Text 33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36</a:t>
            </a:r>
            <a:endParaRPr lang="en-US" sz="9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标杆案例与培养路径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71566"/>
            <a:ext cx="200020" cy="171446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33407" y="1342991"/>
            <a:ext cx="1380710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数字文博标杆项目</a:t>
            </a:r>
            <a:endParaRPr lang="en-US" sz="1350" dirty="0"/>
          </a:p>
        </p:txBody>
      </p:sp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1695408"/>
            <a:ext cx="5543411" cy="723882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609585" y="1847804"/>
            <a:ext cx="524776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数字敦煌</a:t>
            </a:r>
            <a:endParaRPr lang="en-US" sz="1200" dirty="0"/>
          </a:p>
        </p:txBody>
      </p:sp>
      <p:sp>
        <p:nvSpPr>
          <p:cNvPr id="9" name="Text 3"/>
          <p:cNvSpPr/>
          <p:nvPr/>
        </p:nvSpPr>
        <p:spPr>
          <a:xfrm>
            <a:off x="609585" y="2076398"/>
            <a:ext cx="524776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高精度壁画采集+3D洞窟重建，全球访问量超千万——文化遗产数字化的全球标杆</a:t>
            </a:r>
            <a:endParaRPr lang="en-US" sz="105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2533587"/>
            <a:ext cx="5543411" cy="723882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609585" y="2685983"/>
            <a:ext cx="524776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数字故宫</a:t>
            </a:r>
            <a:endParaRPr lang="en-US" sz="1200" dirty="0"/>
          </a:p>
        </p:txBody>
      </p:sp>
      <p:sp>
        <p:nvSpPr>
          <p:cNvPr id="12" name="Text 5"/>
          <p:cNvSpPr/>
          <p:nvPr/>
        </p:nvSpPr>
        <p:spPr>
          <a:xfrm>
            <a:off x="609585" y="2914577"/>
            <a:ext cx="524776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186万件藏品数字化，虚拟紫禁城全景体验，AI+文化遗产的深度融合典范</a:t>
            </a:r>
            <a:endParaRPr lang="en-US" sz="1050" dirty="0"/>
          </a:p>
        </p:txBody>
      </p:sp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3371766"/>
            <a:ext cx="5543411" cy="723882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609585" y="3524162"/>
            <a:ext cx="5247763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云冈石窟数字化</a:t>
            </a:r>
            <a:endParaRPr lang="en-US" sz="1200" dirty="0"/>
          </a:p>
        </p:txBody>
      </p:sp>
      <p:sp>
        <p:nvSpPr>
          <p:cNvPr id="15" name="Text 7"/>
          <p:cNvSpPr/>
          <p:nvPr/>
        </p:nvSpPr>
        <p:spPr>
          <a:xfrm>
            <a:off x="609585" y="3752756"/>
            <a:ext cx="524776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高精度三维扫描+三重数据备份，虚拟展厅访问量超5000万次，推动行业标准制定</a:t>
            </a:r>
            <a:endParaRPr lang="en-US" sz="105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1095" y="1371566"/>
            <a:ext cx="171446" cy="171446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6438739" y="1342991"/>
            <a:ext cx="694927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培养路径</a:t>
            </a:r>
            <a:endParaRPr lang="en-US" sz="1350" dirty="0"/>
          </a:p>
        </p:txBody>
      </p:sp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095" y="1695408"/>
            <a:ext cx="5543411" cy="914377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6381590" y="1847804"/>
            <a:ext cx="520966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课程实践</a:t>
            </a:r>
            <a:endParaRPr lang="en-US" sz="1200" dirty="0"/>
          </a:p>
        </p:txBody>
      </p:sp>
      <p:sp>
        <p:nvSpPr>
          <p:cNvPr id="20" name="Text 10"/>
          <p:cNvSpPr/>
          <p:nvPr/>
        </p:nvSpPr>
        <p:spPr>
          <a:xfrm>
            <a:off x="6381590" y="2076398"/>
            <a:ext cx="5209664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围绕真实任务展开——文化遗产资源目录、数字采集、线上展陈、研学产品、AIGC导览词</a:t>
            </a:r>
            <a:endParaRPr lang="en-US" sz="1050" dirty="0"/>
          </a:p>
        </p:txBody>
      </p:sp>
      <p:pic>
        <p:nvPicPr>
          <p:cNvPr id="21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1095" y="2724082"/>
            <a:ext cx="5543411" cy="723882"/>
          </a:xfrm>
          <a:prstGeom prst="rect">
            <a:avLst/>
          </a:prstGeom>
        </p:spPr>
      </p:pic>
      <p:sp>
        <p:nvSpPr>
          <p:cNvPr id="22" name="Text 11"/>
          <p:cNvSpPr/>
          <p:nvPr/>
        </p:nvSpPr>
        <p:spPr>
          <a:xfrm>
            <a:off x="6381590" y="2876478"/>
            <a:ext cx="520966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校地合作</a:t>
            </a:r>
            <a:endParaRPr lang="en-US" sz="1200" dirty="0"/>
          </a:p>
        </p:txBody>
      </p:sp>
      <p:sp>
        <p:nvSpPr>
          <p:cNvPr id="23" name="Text 12"/>
          <p:cNvSpPr/>
          <p:nvPr/>
        </p:nvSpPr>
        <p:spPr>
          <a:xfrm>
            <a:off x="6381590" y="3105072"/>
            <a:ext cx="520966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地方高校与遗产地/文博机构/非遗社区深度合作，在真实项目中成长</a:t>
            </a:r>
            <a:endParaRPr lang="en-US" sz="1050" dirty="0"/>
          </a:p>
        </p:txBody>
      </p:sp>
      <p:pic>
        <p:nvPicPr>
          <p:cNvPr id="24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1095" y="3562261"/>
            <a:ext cx="5543411" cy="723882"/>
          </a:xfrm>
          <a:prstGeom prst="rect">
            <a:avLst/>
          </a:prstGeom>
        </p:spPr>
      </p:pic>
      <p:sp>
        <p:nvSpPr>
          <p:cNvPr id="25" name="Text 13"/>
          <p:cNvSpPr/>
          <p:nvPr/>
        </p:nvSpPr>
        <p:spPr>
          <a:xfrm>
            <a:off x="6381590" y="3714657"/>
            <a:ext cx="5209664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项目制学习</a:t>
            </a:r>
            <a:endParaRPr lang="en-US" sz="1200" dirty="0"/>
          </a:p>
        </p:txBody>
      </p:sp>
      <p:sp>
        <p:nvSpPr>
          <p:cNvPr id="26" name="Text 14"/>
          <p:cNvSpPr/>
          <p:nvPr/>
        </p:nvSpPr>
        <p:spPr>
          <a:xfrm>
            <a:off x="6381590" y="3943251"/>
            <a:ext cx="5209664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以"安顺文化遗产数字化保护与利用"课程项目群为载体，全流程实践</a:t>
            </a:r>
            <a:endParaRPr lang="en-US" sz="1050" dirty="0"/>
          </a:p>
        </p:txBody>
      </p:sp>
      <p:pic>
        <p:nvPicPr>
          <p:cNvPr id="27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91095" y="4400440"/>
            <a:ext cx="5543411" cy="685783"/>
          </a:xfrm>
          <a:prstGeom prst="rect">
            <a:avLst/>
          </a:prstGeom>
        </p:spPr>
      </p:pic>
      <p:sp>
        <p:nvSpPr>
          <p:cNvPr id="28" name="Text 15"/>
          <p:cNvSpPr/>
          <p:nvPr/>
        </p:nvSpPr>
        <p:spPr>
          <a:xfrm>
            <a:off x="6343491" y="4552836"/>
            <a:ext cx="524776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思政要点：</a:t>
            </a:r>
            <a:endParaRPr lang="en-US" sz="1050" dirty="0"/>
          </a:p>
        </p:txBody>
      </p:sp>
      <p:sp>
        <p:nvSpPr>
          <p:cNvPr id="29" name="Text 16"/>
          <p:cNvSpPr/>
          <p:nvPr/>
        </p:nvSpPr>
        <p:spPr>
          <a:xfrm>
            <a:off x="6343491" y="4743331"/>
            <a:ext cx="524776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D1FAE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地方高校应把人才培养与地方文化保护、数字文旅发展和乡村振兴紧密结合</a:t>
            </a:r>
            <a:endParaRPr lang="en-US" sz="1050" dirty="0"/>
          </a:p>
        </p:txBody>
      </p:sp>
      <p:sp>
        <p:nvSpPr>
          <p:cNvPr id="30" name="Text 17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37</a:t>
            </a:r>
            <a:endParaRPr lang="en-US" sz="9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数字文博项目的特殊性与管理要义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14417"/>
            <a:ext cx="3657509" cy="1523962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3071" y="1543011"/>
            <a:ext cx="285743" cy="285743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647684" y="1962101"/>
            <a:ext cx="328566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保护优先于利用</a:t>
            </a:r>
            <a:endParaRPr lang="en-US" sz="1200" dirty="0"/>
          </a:p>
        </p:txBody>
      </p:sp>
      <p:sp>
        <p:nvSpPr>
          <p:cNvPr id="8" name="Text 2"/>
          <p:cNvSpPr/>
          <p:nvPr/>
        </p:nvSpPr>
        <p:spPr>
          <a:xfrm>
            <a:off x="647684" y="2266893"/>
            <a:ext cx="3285662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以不可再生文化遗产为对象，任何技术操作不得损害遗产本体。保护是底线，利用是上限</a:t>
            </a:r>
            <a:endParaRPr lang="en-US" sz="1050" dirty="0"/>
          </a:p>
        </p:txBody>
      </p:sp>
      <p:pic>
        <p:nvPicPr>
          <p:cNvPr id="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7093" y="1314417"/>
            <a:ext cx="3657509" cy="1523962"/>
          </a:xfrm>
          <a:prstGeom prst="rect">
            <a:avLst/>
          </a:prstGeom>
        </p:spPr>
      </p:pic>
      <p:pic>
        <p:nvPicPr>
          <p:cNvPr id="1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2976" y="1543011"/>
            <a:ext cx="285743" cy="285743"/>
          </a:xfrm>
          <a:prstGeom prst="rect">
            <a:avLst/>
          </a:prstGeom>
        </p:spPr>
      </p:pic>
      <p:sp>
        <p:nvSpPr>
          <p:cNvPr id="11" name="Text 3"/>
          <p:cNvSpPr/>
          <p:nvPr/>
        </p:nvSpPr>
        <p:spPr>
          <a:xfrm>
            <a:off x="4457589" y="1962101"/>
            <a:ext cx="328566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数据需保存50年以上</a:t>
            </a:r>
            <a:endParaRPr lang="en-US" sz="1200" dirty="0"/>
          </a:p>
        </p:txBody>
      </p:sp>
      <p:sp>
        <p:nvSpPr>
          <p:cNvPr id="12" name="Text 4"/>
          <p:cNvSpPr/>
          <p:nvPr/>
        </p:nvSpPr>
        <p:spPr>
          <a:xfrm>
            <a:off x="4457589" y="2266893"/>
            <a:ext cx="3285662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数字档案的长期保存是核心要求。需考虑格式迁移、介质老化、技术迭代等超长期挑战</a:t>
            </a:r>
            <a:endParaRPr lang="en-US" sz="1050" dirty="0"/>
          </a:p>
        </p:txBody>
      </p:sp>
      <p:pic>
        <p:nvPicPr>
          <p:cNvPr id="1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6998" y="1314417"/>
            <a:ext cx="3657509" cy="1523962"/>
          </a:xfrm>
          <a:prstGeom prst="rect">
            <a:avLst/>
          </a:prstGeom>
        </p:spPr>
      </p:pic>
      <p:pic>
        <p:nvPicPr>
          <p:cNvPr id="14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53356" y="1543011"/>
            <a:ext cx="323842" cy="285743"/>
          </a:xfrm>
          <a:prstGeom prst="rect">
            <a:avLst/>
          </a:prstGeom>
        </p:spPr>
      </p:pic>
      <p:sp>
        <p:nvSpPr>
          <p:cNvPr id="15" name="Text 5"/>
          <p:cNvSpPr/>
          <p:nvPr/>
        </p:nvSpPr>
        <p:spPr>
          <a:xfrm>
            <a:off x="8267493" y="1962101"/>
            <a:ext cx="328566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跨学科高频协作</a:t>
            </a:r>
            <a:endParaRPr lang="en-US" sz="1200" dirty="0"/>
          </a:p>
        </p:txBody>
      </p:sp>
      <p:sp>
        <p:nvSpPr>
          <p:cNvPr id="16" name="Text 6"/>
          <p:cNvSpPr/>
          <p:nvPr/>
        </p:nvSpPr>
        <p:spPr>
          <a:xfrm>
            <a:off x="8267493" y="2266893"/>
            <a:ext cx="3285662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考古/建筑/民俗+计算机/测绘/设计——多学科团队沟通协作是项目成功关键</a:t>
            </a:r>
            <a:endParaRPr lang="en-US" sz="1050" dirty="0"/>
          </a:p>
        </p:txBody>
      </p:sp>
      <p:pic>
        <p:nvPicPr>
          <p:cNvPr id="17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189" y="3066973"/>
            <a:ext cx="11277318" cy="1352516"/>
          </a:xfrm>
          <a:prstGeom prst="rect">
            <a:avLst/>
          </a:prstGeom>
        </p:spPr>
      </p:pic>
      <p:sp>
        <p:nvSpPr>
          <p:cNvPr id="18" name="Text 7"/>
          <p:cNvSpPr/>
          <p:nvPr/>
        </p:nvSpPr>
        <p:spPr>
          <a:xfrm>
            <a:off x="657209" y="3266993"/>
            <a:ext cx="10886422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三类核心数字文博项目</a:t>
            </a:r>
            <a:endParaRPr lang="en-US" sz="1350" dirty="0"/>
          </a:p>
        </p:txBody>
      </p:sp>
      <p:pic>
        <p:nvPicPr>
          <p:cNvPr id="19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7209" y="3609885"/>
            <a:ext cx="3552736" cy="609585"/>
          </a:xfrm>
          <a:prstGeom prst="rect">
            <a:avLst/>
          </a:prstGeom>
        </p:spPr>
      </p:pic>
      <p:sp>
        <p:nvSpPr>
          <p:cNvPr id="20" name="Text 8"/>
          <p:cNvSpPr/>
          <p:nvPr/>
        </p:nvSpPr>
        <p:spPr>
          <a:xfrm>
            <a:off x="771506" y="3733707"/>
            <a:ext cx="134261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文物数字化采集与建模</a:t>
            </a:r>
            <a:endParaRPr lang="en-US" sz="1050" dirty="0"/>
          </a:p>
        </p:txBody>
      </p:sp>
      <p:sp>
        <p:nvSpPr>
          <p:cNvPr id="21" name="Text 9"/>
          <p:cNvSpPr/>
          <p:nvPr/>
        </p:nvSpPr>
        <p:spPr>
          <a:xfrm>
            <a:off x="771506" y="3914677"/>
            <a:ext cx="333328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高精度三维扫描+纹理映射+数字存档</a:t>
            </a:r>
            <a:endParaRPr lang="en-US" sz="1050" dirty="0"/>
          </a:p>
        </p:txBody>
      </p:sp>
      <p:pic>
        <p:nvPicPr>
          <p:cNvPr id="2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24242" y="3609885"/>
            <a:ext cx="3552736" cy="609585"/>
          </a:xfrm>
          <a:prstGeom prst="rect">
            <a:avLst/>
          </a:prstGeom>
        </p:spPr>
      </p:pic>
      <p:sp>
        <p:nvSpPr>
          <p:cNvPr id="23" name="Text 10"/>
          <p:cNvSpPr/>
          <p:nvPr/>
        </p:nvSpPr>
        <p:spPr>
          <a:xfrm>
            <a:off x="4438539" y="3733707"/>
            <a:ext cx="134261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数字博物馆与虚拟展厅</a:t>
            </a:r>
            <a:endParaRPr lang="en-US" sz="1050" dirty="0"/>
          </a:p>
        </p:txBody>
      </p:sp>
      <p:sp>
        <p:nvSpPr>
          <p:cNvPr id="24" name="Text 11"/>
          <p:cNvSpPr/>
          <p:nvPr/>
        </p:nvSpPr>
        <p:spPr>
          <a:xfrm>
            <a:off x="4438539" y="3914677"/>
            <a:ext cx="333328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全景展厅+3D交互+在线教育+社交功能</a:t>
            </a:r>
            <a:endParaRPr lang="en-US" sz="1050" dirty="0"/>
          </a:p>
        </p:txBody>
      </p:sp>
      <p:pic>
        <p:nvPicPr>
          <p:cNvPr id="25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91275" y="3609885"/>
            <a:ext cx="3552736" cy="609585"/>
          </a:xfrm>
          <a:prstGeom prst="rect">
            <a:avLst/>
          </a:prstGeom>
        </p:spPr>
      </p:pic>
      <p:sp>
        <p:nvSpPr>
          <p:cNvPr id="26" name="Text 12"/>
          <p:cNvSpPr/>
          <p:nvPr/>
        </p:nvSpPr>
        <p:spPr>
          <a:xfrm>
            <a:off x="8105572" y="3733707"/>
            <a:ext cx="120926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文化遗产数据库建设</a:t>
            </a:r>
            <a:endParaRPr lang="en-US" sz="1050" dirty="0"/>
          </a:p>
        </p:txBody>
      </p:sp>
      <p:sp>
        <p:nvSpPr>
          <p:cNvPr id="27" name="Text 13"/>
          <p:cNvSpPr/>
          <p:nvPr/>
        </p:nvSpPr>
        <p:spPr>
          <a:xfrm>
            <a:off x="8105572" y="3914677"/>
            <a:ext cx="3333286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资源目录+元数据管理+检索系统+API开放</a:t>
            </a:r>
            <a:endParaRPr lang="en-US" sz="1050" dirty="0"/>
          </a:p>
        </p:txBody>
      </p:sp>
      <p:sp>
        <p:nvSpPr>
          <p:cNvPr id="28" name="Text 14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38</a:t>
            </a:r>
            <a:endParaRPr lang="en-US" sz="9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全链条回顾：保护优先·数字赋能·合理利用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14417"/>
            <a:ext cx="2733607" cy="1028674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4457" y="1504912"/>
            <a:ext cx="228594" cy="228594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609585" y="1847804"/>
            <a:ext cx="243795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价值识别</a:t>
            </a:r>
            <a:endParaRPr lang="en-US" sz="1050" dirty="0"/>
          </a:p>
        </p:txBody>
      </p:sp>
      <p:sp>
        <p:nvSpPr>
          <p:cNvPr id="8" name="Text 2"/>
          <p:cNvSpPr/>
          <p:nvPr/>
        </p:nvSpPr>
        <p:spPr>
          <a:xfrm>
            <a:off x="609585" y="2038299"/>
            <a:ext cx="24379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明确保护对象</a:t>
            </a:r>
            <a:endParaRPr lang="en-US" sz="900" dirty="0"/>
          </a:p>
        </p:txBody>
      </p:sp>
      <p:pic>
        <p:nvPicPr>
          <p:cNvPr id="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2" y="1314417"/>
            <a:ext cx="2733607" cy="1028674"/>
          </a:xfrm>
          <a:prstGeom prst="rect">
            <a:avLst/>
          </a:prstGeom>
        </p:spPr>
      </p:pic>
      <p:pic>
        <p:nvPicPr>
          <p:cNvPr id="1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2361" y="1504912"/>
            <a:ext cx="228594" cy="228594"/>
          </a:xfrm>
          <a:prstGeom prst="rect">
            <a:avLst/>
          </a:prstGeom>
        </p:spPr>
      </p:pic>
      <p:sp>
        <p:nvSpPr>
          <p:cNvPr id="11" name="Text 3"/>
          <p:cNvSpPr/>
          <p:nvPr/>
        </p:nvSpPr>
        <p:spPr>
          <a:xfrm>
            <a:off x="3457489" y="1847804"/>
            <a:ext cx="243795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数字采集</a:t>
            </a:r>
            <a:endParaRPr lang="en-US" sz="1050" dirty="0"/>
          </a:p>
        </p:txBody>
      </p:sp>
      <p:sp>
        <p:nvSpPr>
          <p:cNvPr id="12" name="Text 4"/>
          <p:cNvSpPr/>
          <p:nvPr/>
        </p:nvSpPr>
        <p:spPr>
          <a:xfrm>
            <a:off x="3457489" y="2038299"/>
            <a:ext cx="24379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形成数字记录</a:t>
            </a:r>
            <a:endParaRPr lang="en-US" sz="900" dirty="0"/>
          </a:p>
        </p:txBody>
      </p:sp>
      <p:pic>
        <p:nvPicPr>
          <p:cNvPr id="1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2996" y="1314417"/>
            <a:ext cx="2733607" cy="1028674"/>
          </a:xfrm>
          <a:prstGeom prst="rect">
            <a:avLst/>
          </a:prstGeom>
        </p:spPr>
      </p:pic>
      <p:pic>
        <p:nvPicPr>
          <p:cNvPr id="14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19790" y="1504912"/>
            <a:ext cx="200020" cy="228594"/>
          </a:xfrm>
          <a:prstGeom prst="rect">
            <a:avLst/>
          </a:prstGeom>
        </p:spPr>
      </p:pic>
      <p:sp>
        <p:nvSpPr>
          <p:cNvPr id="15" name="Text 5"/>
          <p:cNvSpPr/>
          <p:nvPr/>
        </p:nvSpPr>
        <p:spPr>
          <a:xfrm>
            <a:off x="6305392" y="1847804"/>
            <a:ext cx="243795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数据治理</a:t>
            </a:r>
            <a:endParaRPr lang="en-US" sz="1050" dirty="0"/>
          </a:p>
        </p:txBody>
      </p:sp>
      <p:sp>
        <p:nvSpPr>
          <p:cNvPr id="16" name="Text 6"/>
          <p:cNvSpPr/>
          <p:nvPr/>
        </p:nvSpPr>
        <p:spPr>
          <a:xfrm>
            <a:off x="6305392" y="2038299"/>
            <a:ext cx="24379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建立可用资源</a:t>
            </a:r>
            <a:endParaRPr lang="en-US" sz="900" dirty="0"/>
          </a:p>
        </p:txBody>
      </p:sp>
      <p:pic>
        <p:nvPicPr>
          <p:cNvPr id="17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00900" y="1314417"/>
            <a:ext cx="2733607" cy="1028674"/>
          </a:xfrm>
          <a:prstGeom prst="rect">
            <a:avLst/>
          </a:prstGeom>
        </p:spPr>
      </p:pic>
      <p:pic>
        <p:nvPicPr>
          <p:cNvPr id="18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58169" y="1504912"/>
            <a:ext cx="228594" cy="228594"/>
          </a:xfrm>
          <a:prstGeom prst="rect">
            <a:avLst/>
          </a:prstGeom>
        </p:spPr>
      </p:pic>
      <p:sp>
        <p:nvSpPr>
          <p:cNvPr id="19" name="Text 7"/>
          <p:cNvSpPr/>
          <p:nvPr/>
        </p:nvSpPr>
        <p:spPr>
          <a:xfrm>
            <a:off x="9153296" y="1847804"/>
            <a:ext cx="2437958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保护监测</a:t>
            </a:r>
            <a:endParaRPr lang="en-US" sz="1050" dirty="0"/>
          </a:p>
        </p:txBody>
      </p:sp>
      <p:sp>
        <p:nvSpPr>
          <p:cNvPr id="20" name="Text 8"/>
          <p:cNvSpPr/>
          <p:nvPr/>
        </p:nvSpPr>
        <p:spPr>
          <a:xfrm>
            <a:off x="9153296" y="2038299"/>
            <a:ext cx="2437958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预防性保护</a:t>
            </a:r>
            <a:endParaRPr lang="en-US" sz="900" dirty="0"/>
          </a:p>
        </p:txBody>
      </p:sp>
      <p:pic>
        <p:nvPicPr>
          <p:cNvPr id="21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7189" y="2571686"/>
            <a:ext cx="11277318" cy="1752556"/>
          </a:xfrm>
          <a:prstGeom prst="rect">
            <a:avLst/>
          </a:prstGeom>
        </p:spPr>
      </p:pic>
      <p:sp>
        <p:nvSpPr>
          <p:cNvPr id="22" name="Text 9"/>
          <p:cNvSpPr/>
          <p:nvPr/>
        </p:nvSpPr>
        <p:spPr>
          <a:xfrm>
            <a:off x="685783" y="2800280"/>
            <a:ext cx="10829273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本书核心理念</a:t>
            </a:r>
            <a:endParaRPr lang="en-US" sz="1500" dirty="0"/>
          </a:p>
        </p:txBody>
      </p:sp>
      <p:pic>
        <p:nvPicPr>
          <p:cNvPr id="2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5783" y="3219370"/>
            <a:ext cx="2590735" cy="876278"/>
          </a:xfrm>
          <a:prstGeom prst="rect">
            <a:avLst/>
          </a:prstGeom>
        </p:spPr>
      </p:pic>
      <p:sp>
        <p:nvSpPr>
          <p:cNvPr id="24" name="Text 10"/>
          <p:cNvSpPr/>
          <p:nvPr/>
        </p:nvSpPr>
        <p:spPr>
          <a:xfrm>
            <a:off x="1895428" y="3362241"/>
            <a:ext cx="180590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🔒</a:t>
            </a:r>
            <a:endParaRPr lang="en-US" sz="1350" dirty="0"/>
          </a:p>
        </p:txBody>
      </p:sp>
      <p:sp>
        <p:nvSpPr>
          <p:cNvPr id="25" name="Text 11"/>
          <p:cNvSpPr/>
          <p:nvPr/>
        </p:nvSpPr>
        <p:spPr>
          <a:xfrm>
            <a:off x="800080" y="3638459"/>
            <a:ext cx="237128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保护优先</a:t>
            </a:r>
            <a:endParaRPr lang="en-US" sz="1050" dirty="0"/>
          </a:p>
        </p:txBody>
      </p:sp>
      <p:sp>
        <p:nvSpPr>
          <p:cNvPr id="26" name="Text 12"/>
          <p:cNvSpPr/>
          <p:nvPr/>
        </p:nvSpPr>
        <p:spPr>
          <a:xfrm>
            <a:off x="800080" y="3828954"/>
            <a:ext cx="237128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D1FAE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不可再生资源，保护是底线</a:t>
            </a:r>
            <a:endParaRPr lang="en-US" sz="900" dirty="0"/>
          </a:p>
        </p:txBody>
      </p:sp>
      <p:pic>
        <p:nvPicPr>
          <p:cNvPr id="27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28914" y="3219370"/>
            <a:ext cx="2590735" cy="876278"/>
          </a:xfrm>
          <a:prstGeom prst="rect">
            <a:avLst/>
          </a:prstGeom>
        </p:spPr>
      </p:pic>
      <p:sp>
        <p:nvSpPr>
          <p:cNvPr id="28" name="Text 13"/>
          <p:cNvSpPr/>
          <p:nvPr/>
        </p:nvSpPr>
        <p:spPr>
          <a:xfrm>
            <a:off x="4638559" y="3362241"/>
            <a:ext cx="180590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💻</a:t>
            </a:r>
            <a:endParaRPr lang="en-US" sz="1350" dirty="0"/>
          </a:p>
        </p:txBody>
      </p:sp>
      <p:sp>
        <p:nvSpPr>
          <p:cNvPr id="29" name="Text 14"/>
          <p:cNvSpPr/>
          <p:nvPr/>
        </p:nvSpPr>
        <p:spPr>
          <a:xfrm>
            <a:off x="3543211" y="3638459"/>
            <a:ext cx="237128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数字赋能</a:t>
            </a:r>
            <a:endParaRPr lang="en-US" sz="1050" dirty="0"/>
          </a:p>
        </p:txBody>
      </p:sp>
      <p:sp>
        <p:nvSpPr>
          <p:cNvPr id="30" name="Text 15"/>
          <p:cNvSpPr/>
          <p:nvPr/>
        </p:nvSpPr>
        <p:spPr>
          <a:xfrm>
            <a:off x="3543211" y="3828954"/>
            <a:ext cx="237128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D1FAE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技术为文化服务，不是目的</a:t>
            </a:r>
            <a:endParaRPr lang="en-US" sz="900" dirty="0"/>
          </a:p>
        </p:txBody>
      </p:sp>
      <p:pic>
        <p:nvPicPr>
          <p:cNvPr id="31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72046" y="3219370"/>
            <a:ext cx="2590735" cy="876278"/>
          </a:xfrm>
          <a:prstGeom prst="rect">
            <a:avLst/>
          </a:prstGeom>
        </p:spPr>
      </p:pic>
      <p:sp>
        <p:nvSpPr>
          <p:cNvPr id="32" name="Text 16"/>
          <p:cNvSpPr/>
          <p:nvPr/>
        </p:nvSpPr>
        <p:spPr>
          <a:xfrm>
            <a:off x="7381690" y="3362241"/>
            <a:ext cx="180590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🤝</a:t>
            </a:r>
            <a:endParaRPr lang="en-US" sz="1350" dirty="0"/>
          </a:p>
        </p:txBody>
      </p:sp>
      <p:sp>
        <p:nvSpPr>
          <p:cNvPr id="33" name="Text 17"/>
          <p:cNvSpPr/>
          <p:nvPr/>
        </p:nvSpPr>
        <p:spPr>
          <a:xfrm>
            <a:off x="6286343" y="3638459"/>
            <a:ext cx="237128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社区参与</a:t>
            </a:r>
            <a:endParaRPr lang="en-US" sz="1050" dirty="0"/>
          </a:p>
        </p:txBody>
      </p:sp>
      <p:sp>
        <p:nvSpPr>
          <p:cNvPr id="34" name="Text 18"/>
          <p:cNvSpPr/>
          <p:nvPr/>
        </p:nvSpPr>
        <p:spPr>
          <a:xfrm>
            <a:off x="6286343" y="3828954"/>
            <a:ext cx="237128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D1FAE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文化持有者必须全程参与</a:t>
            </a:r>
            <a:endParaRPr lang="en-US" sz="900" dirty="0"/>
          </a:p>
        </p:txBody>
      </p:sp>
      <p:pic>
        <p:nvPicPr>
          <p:cNvPr id="35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915177" y="3219370"/>
            <a:ext cx="2590735" cy="876278"/>
          </a:xfrm>
          <a:prstGeom prst="rect">
            <a:avLst/>
          </a:prstGeom>
        </p:spPr>
      </p:pic>
      <p:sp>
        <p:nvSpPr>
          <p:cNvPr id="36" name="Text 19"/>
          <p:cNvSpPr/>
          <p:nvPr/>
        </p:nvSpPr>
        <p:spPr>
          <a:xfrm>
            <a:off x="10124822" y="3362241"/>
            <a:ext cx="180590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🏠</a:t>
            </a:r>
            <a:endParaRPr lang="en-US" sz="1350" dirty="0"/>
          </a:p>
        </p:txBody>
      </p:sp>
      <p:sp>
        <p:nvSpPr>
          <p:cNvPr id="37" name="Text 20"/>
          <p:cNvSpPr/>
          <p:nvPr/>
        </p:nvSpPr>
        <p:spPr>
          <a:xfrm>
            <a:off x="9029474" y="3638459"/>
            <a:ext cx="237128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服务地方</a:t>
            </a:r>
            <a:endParaRPr lang="en-US" sz="1050" dirty="0"/>
          </a:p>
        </p:txBody>
      </p:sp>
      <p:sp>
        <p:nvSpPr>
          <p:cNvPr id="38" name="Text 21"/>
          <p:cNvSpPr/>
          <p:nvPr/>
        </p:nvSpPr>
        <p:spPr>
          <a:xfrm>
            <a:off x="9029474" y="3828954"/>
            <a:ext cx="237128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D1FAE5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赋能安顺·贵州文化传承</a:t>
            </a:r>
            <a:endParaRPr lang="en-US" sz="900" dirty="0"/>
          </a:p>
        </p:txBody>
      </p:sp>
      <p:sp>
        <p:nvSpPr>
          <p:cNvPr id="39" name="Text 22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39</a:t>
            </a:r>
            <a:endParaRPr lang="en-US" sz="9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贵州地方实践：固态保护+活态传承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71566"/>
            <a:ext cx="171446" cy="171446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704832" y="1342991"/>
            <a:ext cx="1380710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屯堡文化保护实践</a:t>
            </a:r>
            <a:endParaRPr lang="en-US" sz="1350" dirty="0"/>
          </a:p>
        </p:txBody>
      </p:sp>
      <p:pic>
        <p:nvPicPr>
          <p:cNvPr id="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89" y="1695408"/>
            <a:ext cx="5543411" cy="647684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571486" y="1828754"/>
            <a:ext cx="771125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建筑数字化</a:t>
            </a:r>
            <a:endParaRPr lang="en-US" sz="1200" dirty="0"/>
          </a:p>
        </p:txBody>
      </p:sp>
      <p:sp>
        <p:nvSpPr>
          <p:cNvPr id="9" name="Text 3"/>
          <p:cNvSpPr/>
          <p:nvPr/>
        </p:nvSpPr>
        <p:spPr>
          <a:xfrm>
            <a:off x="571486" y="2038299"/>
            <a:ext cx="53239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屯堡建筑三维扫描+HBIM建模，为修缮保护提供精确依据</a:t>
            </a:r>
            <a:endParaRPr lang="en-US" sz="1050" dirty="0"/>
          </a:p>
        </p:txBody>
      </p:sp>
      <p:pic>
        <p:nvPicPr>
          <p:cNvPr id="1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89" y="2419290"/>
            <a:ext cx="5543411" cy="647684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571486" y="2552636"/>
            <a:ext cx="771125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非遗动作库</a:t>
            </a:r>
            <a:endParaRPr lang="en-US" sz="1200" dirty="0"/>
          </a:p>
        </p:txBody>
      </p:sp>
      <p:sp>
        <p:nvSpPr>
          <p:cNvPr id="12" name="Text 5"/>
          <p:cNvSpPr/>
          <p:nvPr/>
        </p:nvSpPr>
        <p:spPr>
          <a:xfrm>
            <a:off x="571486" y="2762181"/>
            <a:ext cx="53239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地戏动作捕捉数据库，服务于教学传承和学术研究</a:t>
            </a:r>
            <a:endParaRPr lang="en-US" sz="1050" dirty="0"/>
          </a:p>
        </p:txBody>
      </p:sp>
      <p:pic>
        <p:nvPicPr>
          <p:cNvPr id="1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189" y="3143171"/>
            <a:ext cx="5543411" cy="647684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571486" y="3276518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知识图谱</a:t>
            </a:r>
            <a:endParaRPr lang="en-US" sz="1200" dirty="0"/>
          </a:p>
        </p:txBody>
      </p:sp>
      <p:sp>
        <p:nvSpPr>
          <p:cNvPr id="15" name="Text 7"/>
          <p:cNvSpPr/>
          <p:nvPr/>
        </p:nvSpPr>
        <p:spPr>
          <a:xfrm>
            <a:off x="571486" y="3486063"/>
            <a:ext cx="53239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屯堡文化知识图谱构建，关联人物/事件/地点/技艺</a:t>
            </a:r>
            <a:endParaRPr lang="en-US" sz="1050" dirty="0"/>
          </a:p>
        </p:txBody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1095" y="1371566"/>
            <a:ext cx="219070" cy="171446"/>
          </a:xfrm>
          <a:prstGeom prst="rect">
            <a:avLst/>
          </a:prstGeom>
        </p:spPr>
      </p:pic>
      <p:sp>
        <p:nvSpPr>
          <p:cNvPr id="17" name="Text 8"/>
          <p:cNvSpPr/>
          <p:nvPr/>
        </p:nvSpPr>
        <p:spPr>
          <a:xfrm>
            <a:off x="6486363" y="1342991"/>
            <a:ext cx="1209264" cy="209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可持续发展模式</a:t>
            </a:r>
            <a:endParaRPr lang="en-US" sz="1350" dirty="0"/>
          </a:p>
        </p:txBody>
      </p:sp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91095" y="1695408"/>
            <a:ext cx="5543411" cy="647684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6305392" y="1828754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社区主导</a:t>
            </a:r>
            <a:endParaRPr lang="en-US" sz="1200" dirty="0"/>
          </a:p>
        </p:txBody>
      </p:sp>
      <p:sp>
        <p:nvSpPr>
          <p:cNvPr id="20" name="Text 10"/>
          <p:cNvSpPr/>
          <p:nvPr/>
        </p:nvSpPr>
        <p:spPr>
          <a:xfrm>
            <a:off x="6305392" y="2038299"/>
            <a:ext cx="53239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屯堡社区参与数字化全过程——从采集授权到展示审核</a:t>
            </a:r>
            <a:endParaRPr lang="en-US" sz="1050" dirty="0"/>
          </a:p>
        </p:txBody>
      </p:sp>
      <p:pic>
        <p:nvPicPr>
          <p:cNvPr id="21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1095" y="2419290"/>
            <a:ext cx="5543411" cy="647684"/>
          </a:xfrm>
          <a:prstGeom prst="rect">
            <a:avLst/>
          </a:prstGeom>
        </p:spPr>
      </p:pic>
      <p:sp>
        <p:nvSpPr>
          <p:cNvPr id="22" name="Text 11"/>
          <p:cNvSpPr/>
          <p:nvPr/>
        </p:nvSpPr>
        <p:spPr>
          <a:xfrm>
            <a:off x="6305392" y="2552636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多方协作</a:t>
            </a:r>
            <a:endParaRPr lang="en-US" sz="1200" dirty="0"/>
          </a:p>
        </p:txBody>
      </p:sp>
      <p:sp>
        <p:nvSpPr>
          <p:cNvPr id="23" name="Text 12"/>
          <p:cNvSpPr/>
          <p:nvPr/>
        </p:nvSpPr>
        <p:spPr>
          <a:xfrm>
            <a:off x="6305392" y="2762181"/>
            <a:ext cx="53239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政府+高校+企业+社区——四方协作保障项目可持续</a:t>
            </a:r>
            <a:endParaRPr lang="en-US" sz="1050" dirty="0"/>
          </a:p>
        </p:txBody>
      </p:sp>
      <p:pic>
        <p:nvPicPr>
          <p:cNvPr id="24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1095" y="3143171"/>
            <a:ext cx="5543411" cy="647684"/>
          </a:xfrm>
          <a:prstGeom prst="rect">
            <a:avLst/>
          </a:prstGeom>
        </p:spPr>
      </p:pic>
      <p:sp>
        <p:nvSpPr>
          <p:cNvPr id="25" name="Text 13"/>
          <p:cNvSpPr/>
          <p:nvPr/>
        </p:nvSpPr>
        <p:spPr>
          <a:xfrm>
            <a:off x="6305392" y="3276518"/>
            <a:ext cx="618729" cy="1809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文旅融合</a:t>
            </a:r>
            <a:endParaRPr lang="en-US" sz="1200" dirty="0"/>
          </a:p>
        </p:txBody>
      </p:sp>
      <p:sp>
        <p:nvSpPr>
          <p:cNvPr id="26" name="Text 14"/>
          <p:cNvSpPr/>
          <p:nvPr/>
        </p:nvSpPr>
        <p:spPr>
          <a:xfrm>
            <a:off x="6305392" y="3486063"/>
            <a:ext cx="5323961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数字化赋能研学旅游、文创开发，实现文化价值的经济转化</a:t>
            </a:r>
            <a:endParaRPr lang="en-US" sz="1050" dirty="0"/>
          </a:p>
        </p:txBody>
      </p:sp>
      <p:pic>
        <p:nvPicPr>
          <p:cNvPr id="27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91095" y="3905152"/>
            <a:ext cx="5543411" cy="704832"/>
          </a:xfrm>
          <a:prstGeom prst="rect">
            <a:avLst/>
          </a:prstGeom>
        </p:spPr>
      </p:pic>
      <p:sp>
        <p:nvSpPr>
          <p:cNvPr id="28" name="Text 15"/>
          <p:cNvSpPr/>
          <p:nvPr/>
        </p:nvSpPr>
        <p:spPr>
          <a:xfrm>
            <a:off x="6353016" y="4067073"/>
            <a:ext cx="5228714" cy="380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贵州"四大文化工程"：</a:t>
            </a:r>
            <a:pPr algn="l" indent="0" marL="0">
              <a:buNone/>
            </a:pPr>
            <a:r>
              <a:rPr lang="en-US" sz="1050" dirty="0">
                <a:solidFill>
                  <a:srgbClr val="047857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红色文化·阳明文化·民族特色文化·屯堡文化——数字化保护与利用是四大文化工程的重要支撑</a:t>
            </a:r>
            <a:endParaRPr lang="en-US" sz="1050" dirty="0"/>
          </a:p>
        </p:txBody>
      </p:sp>
      <p:sp>
        <p:nvSpPr>
          <p:cNvPr id="29" name="Text 16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40</a:t>
            </a:r>
            <a:endParaRPr lang="en-US" sz="9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7189" y="457189"/>
            <a:ext cx="11286462" cy="380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总结：让文化遗产在数字时代"永生"</a:t>
            </a:r>
            <a:endParaRPr lang="en-US" sz="2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89" y="1066773"/>
            <a:ext cx="609585" cy="19050"/>
          </a:xfrm>
          <a:prstGeom prst="rect">
            <a:avLst/>
          </a:prstGeom>
        </p:spPr>
      </p:pic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89" y="1314417"/>
            <a:ext cx="3657509" cy="1752556"/>
          </a:xfrm>
          <a:prstGeom prst="rect">
            <a:avLst/>
          </a:prstGeom>
        </p:spPr>
      </p:pic>
      <p:pic>
        <p:nvPicPr>
          <p:cNvPr id="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4497" y="1533487"/>
            <a:ext cx="342891" cy="342891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647684" y="2000200"/>
            <a:ext cx="328566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可保存</a:t>
            </a:r>
            <a:endParaRPr lang="en-US" sz="1200" dirty="0"/>
          </a:p>
        </p:txBody>
      </p:sp>
      <p:sp>
        <p:nvSpPr>
          <p:cNvPr id="8" name="Text 2"/>
          <p:cNvSpPr/>
          <p:nvPr/>
        </p:nvSpPr>
        <p:spPr>
          <a:xfrm>
            <a:off x="1819230" y="2314517"/>
            <a:ext cx="94257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高精度数字档案</a:t>
            </a:r>
            <a:endParaRPr lang="en-US" sz="1050" dirty="0"/>
          </a:p>
        </p:txBody>
      </p:sp>
      <p:sp>
        <p:nvSpPr>
          <p:cNvPr id="9" name="Text 3"/>
          <p:cNvSpPr/>
          <p:nvPr/>
        </p:nvSpPr>
        <p:spPr>
          <a:xfrm>
            <a:off x="1552536" y="2505012"/>
            <a:ext cx="147595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对抗自然损毁与时间侵蚀</a:t>
            </a:r>
            <a:endParaRPr lang="en-US" sz="1050" dirty="0"/>
          </a:p>
        </p:txBody>
      </p:sp>
      <p:sp>
        <p:nvSpPr>
          <p:cNvPr id="10" name="Text 4"/>
          <p:cNvSpPr/>
          <p:nvPr/>
        </p:nvSpPr>
        <p:spPr>
          <a:xfrm>
            <a:off x="1743031" y="2695508"/>
            <a:ext cx="1114016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数据保存50年以上</a:t>
            </a:r>
            <a:endParaRPr lang="en-US" sz="105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7093" y="1314417"/>
            <a:ext cx="3657509" cy="1752556"/>
          </a:xfrm>
          <a:prstGeom prst="rect">
            <a:avLst/>
          </a:prstGeom>
        </p:spPr>
      </p:pic>
      <p:pic>
        <p:nvPicPr>
          <p:cNvPr id="1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4402" y="1533487"/>
            <a:ext cx="342891" cy="342891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4457589" y="2000200"/>
            <a:ext cx="328566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可访问</a:t>
            </a:r>
            <a:endParaRPr lang="en-US" sz="1200" dirty="0"/>
          </a:p>
        </p:txBody>
      </p:sp>
      <p:sp>
        <p:nvSpPr>
          <p:cNvPr id="14" name="Text 6"/>
          <p:cNvSpPr/>
          <p:nvPr/>
        </p:nvSpPr>
        <p:spPr>
          <a:xfrm>
            <a:off x="5695808" y="2314517"/>
            <a:ext cx="80922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打破物理限制</a:t>
            </a:r>
            <a:endParaRPr lang="en-US" sz="1050" dirty="0"/>
          </a:p>
        </p:txBody>
      </p:sp>
      <p:sp>
        <p:nvSpPr>
          <p:cNvPr id="15" name="Text 7"/>
          <p:cNvSpPr/>
          <p:nvPr/>
        </p:nvSpPr>
        <p:spPr>
          <a:xfrm>
            <a:off x="5562461" y="2505012"/>
            <a:ext cx="107591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任何人、任何地点</a:t>
            </a:r>
            <a:endParaRPr lang="en-US" sz="1050" dirty="0"/>
          </a:p>
        </p:txBody>
      </p:sp>
      <p:sp>
        <p:nvSpPr>
          <p:cNvPr id="16" name="Text 8"/>
          <p:cNvSpPr/>
          <p:nvPr/>
        </p:nvSpPr>
        <p:spPr>
          <a:xfrm>
            <a:off x="5562461" y="2695508"/>
            <a:ext cx="1075917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在线访问文化遗产</a:t>
            </a:r>
            <a:endParaRPr lang="en-US" sz="1050" dirty="0"/>
          </a:p>
        </p:txBody>
      </p:sp>
      <p:pic>
        <p:nvPicPr>
          <p:cNvPr id="1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76998" y="1314417"/>
            <a:ext cx="3657509" cy="1752556"/>
          </a:xfrm>
          <a:prstGeom prst="rect">
            <a:avLst/>
          </a:prstGeom>
        </p:spPr>
      </p:pic>
      <p:pic>
        <p:nvPicPr>
          <p:cNvPr id="1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15257" y="1533487"/>
            <a:ext cx="390515" cy="342891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8267493" y="2000200"/>
            <a:ext cx="328566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2524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可再创造</a:t>
            </a:r>
            <a:endParaRPr lang="en-US" sz="1200" dirty="0"/>
          </a:p>
        </p:txBody>
      </p:sp>
      <p:sp>
        <p:nvSpPr>
          <p:cNvPr id="20" name="Text 10"/>
          <p:cNvSpPr/>
          <p:nvPr/>
        </p:nvSpPr>
        <p:spPr>
          <a:xfrm>
            <a:off x="9505712" y="2314517"/>
            <a:ext cx="809224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数字资源赋能</a:t>
            </a:r>
            <a:endParaRPr lang="en-US" sz="1050" dirty="0"/>
          </a:p>
        </p:txBody>
      </p:sp>
      <p:sp>
        <p:nvSpPr>
          <p:cNvPr id="21" name="Text 11"/>
          <p:cNvSpPr/>
          <p:nvPr/>
        </p:nvSpPr>
        <p:spPr>
          <a:xfrm>
            <a:off x="9286643" y="2505012"/>
            <a:ext cx="1266413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研学/文创/传播/旅游</a:t>
            </a:r>
            <a:endParaRPr lang="en-US" sz="1050" dirty="0"/>
          </a:p>
        </p:txBody>
      </p:sp>
      <p:sp>
        <p:nvSpPr>
          <p:cNvPr id="22" name="Text 12"/>
          <p:cNvSpPr/>
          <p:nvPr/>
        </p:nvSpPr>
        <p:spPr>
          <a:xfrm>
            <a:off x="9239019" y="2695508"/>
            <a:ext cx="1342611" cy="1619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激活文化遗产当代价值</a:t>
            </a:r>
            <a:endParaRPr lang="en-US" sz="1050" dirty="0"/>
          </a:p>
        </p:txBody>
      </p:sp>
      <p:pic>
        <p:nvPicPr>
          <p:cNvPr id="23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189" y="3295568"/>
            <a:ext cx="11277318" cy="1362041"/>
          </a:xfrm>
          <a:prstGeom prst="rect">
            <a:avLst/>
          </a:prstGeom>
        </p:spPr>
      </p:pic>
      <p:sp>
        <p:nvSpPr>
          <p:cNvPr id="24" name="Text 13"/>
          <p:cNvSpPr/>
          <p:nvPr/>
        </p:nvSpPr>
        <p:spPr>
          <a:xfrm>
            <a:off x="685783" y="3524162"/>
            <a:ext cx="10829273" cy="5619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文化遗产数字化的终极价值不在于技术本身，而在于让每一处古迹、每一项技艺、每一个故事，都能被看见、被理解、被传承——在数字世界中获得"永生"。</a:t>
            </a:r>
            <a:endParaRPr lang="en-US" sz="1350" dirty="0"/>
          </a:p>
        </p:txBody>
      </p:sp>
      <p:sp>
        <p:nvSpPr>
          <p:cNvPr id="25" name="Text 14"/>
          <p:cNvSpPr/>
          <p:nvPr/>
        </p:nvSpPr>
        <p:spPr>
          <a:xfrm>
            <a:off x="685783" y="4238519"/>
            <a:ext cx="10829273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A7F3D0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—— 保护优先 · 数字赋能 · 合理利用 · 服务地方 ——</a:t>
            </a:r>
            <a:endParaRPr lang="en-US" sz="1050" dirty="0"/>
          </a:p>
        </p:txBody>
      </p:sp>
      <p:sp>
        <p:nvSpPr>
          <p:cNvPr id="26" name="Text 15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41</a:t>
            </a:r>
            <a:endParaRPr lang="en-US" sz="9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1530" y="1352516"/>
            <a:ext cx="647684" cy="57148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8659" y="2152596"/>
            <a:ext cx="923521" cy="45718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1C1917"/>
                </a:solidFill>
                <a:latin typeface="宋体" pitchFamily="34" charset="0"/>
                <a:ea typeface="宋体" pitchFamily="34" charset="-122"/>
                <a:cs typeface="宋体" pitchFamily="34" charset="-120"/>
              </a:rPr>
              <a:t>谢谢</a:t>
            </a:r>
            <a:endParaRPr lang="en-US" sz="3600" dirty="0"/>
          </a:p>
        </p:txBody>
      </p:sp>
      <p:pic>
        <p:nvPicPr>
          <p:cNvPr id="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659" y="2762181"/>
            <a:ext cx="914377" cy="19050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4952876" y="3009825"/>
            <a:ext cx="2295087" cy="2666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57534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文化遗产数字化保护与利用</a:t>
            </a:r>
            <a:endParaRPr lang="en-US" sz="1500" dirty="0"/>
          </a:p>
        </p:txBody>
      </p:sp>
      <p:sp>
        <p:nvSpPr>
          <p:cNvPr id="7" name="Text 2"/>
          <p:cNvSpPr/>
          <p:nvPr/>
        </p:nvSpPr>
        <p:spPr>
          <a:xfrm>
            <a:off x="5057649" y="3352716"/>
            <a:ext cx="2104592" cy="22859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专著6 · 数智文旅教材编写系列</a:t>
            </a:r>
            <a:endParaRPr lang="en-US" sz="1200" dirty="0"/>
          </a:p>
        </p:txBody>
      </p:sp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8519" y="3809905"/>
            <a:ext cx="3724182" cy="1181070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4429014" y="4000400"/>
            <a:ext cx="3352335" cy="19049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44403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全书共12章</a:t>
            </a:r>
            <a:endParaRPr lang="en-US" sz="1050" dirty="0"/>
          </a:p>
        </p:txBody>
      </p:sp>
      <p:sp>
        <p:nvSpPr>
          <p:cNvPr id="10" name="Text 4"/>
          <p:cNvSpPr/>
          <p:nvPr/>
        </p:nvSpPr>
        <p:spPr>
          <a:xfrm>
            <a:off x="4429014" y="4267093"/>
            <a:ext cx="335233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核心主线：保护优先 · 数字赋能 · 合理利用 · 服务地方</a:t>
            </a:r>
            <a:endParaRPr lang="en-US" sz="900" dirty="0"/>
          </a:p>
        </p:txBody>
      </p:sp>
      <p:sp>
        <p:nvSpPr>
          <p:cNvPr id="11" name="Text 5"/>
          <p:cNvSpPr/>
          <p:nvPr/>
        </p:nvSpPr>
        <p:spPr>
          <a:xfrm>
            <a:off x="4429014" y="4457589"/>
            <a:ext cx="335233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面向专业：旅游管理 · 文化产业管理 · 数字文旅 · 文物与博物馆学</a:t>
            </a:r>
            <a:endParaRPr lang="en-US" sz="900" dirty="0"/>
          </a:p>
        </p:txBody>
      </p:sp>
      <p:sp>
        <p:nvSpPr>
          <p:cNvPr id="12" name="Text 6"/>
          <p:cNvSpPr/>
          <p:nvPr/>
        </p:nvSpPr>
        <p:spPr>
          <a:xfrm>
            <a:off x="4429014" y="4648084"/>
            <a:ext cx="3352335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78716C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案例重点：安顺屯堡文化 · 黄果树 · 贵州民族文化与非遗</a:t>
            </a:r>
            <a:endParaRPr lang="en-US" sz="900" dirty="0"/>
          </a:p>
        </p:txBody>
      </p:sp>
      <p:sp>
        <p:nvSpPr>
          <p:cNvPr id="13" name="Text 7"/>
          <p:cNvSpPr/>
          <p:nvPr/>
        </p:nvSpPr>
        <p:spPr>
          <a:xfrm>
            <a:off x="4895728" y="5219570"/>
            <a:ext cx="241890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安顺学院旅游管理学院 · 数字文旅专业系列教材</a:t>
            </a:r>
            <a:endParaRPr lang="en-US" sz="900" dirty="0"/>
          </a:p>
        </p:txBody>
      </p:sp>
      <p:sp>
        <p:nvSpPr>
          <p:cNvPr id="14" name="Text 8"/>
          <p:cNvSpPr/>
          <p:nvPr/>
        </p:nvSpPr>
        <p:spPr>
          <a:xfrm>
            <a:off x="5505312" y="5371966"/>
            <a:ext cx="1199739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A8A29E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作者：祝刚  |  2025年</a:t>
            </a:r>
            <a:endParaRPr lang="en-US" sz="900" dirty="0"/>
          </a:p>
        </p:txBody>
      </p:sp>
      <p:sp>
        <p:nvSpPr>
          <p:cNvPr id="15" name="Text 9"/>
          <p:cNvSpPr/>
          <p:nvPr/>
        </p:nvSpPr>
        <p:spPr>
          <a:xfrm>
            <a:off x="11248744" y="6400640"/>
            <a:ext cx="504432" cy="1523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D6D3D1"/>
                </a:solidFill>
                <a:latin typeface="等线" pitchFamily="34" charset="0"/>
                <a:ea typeface="等线" pitchFamily="34" charset="-122"/>
                <a:cs typeface="等线" pitchFamily="34" charset="-120"/>
              </a:rPr>
              <a:t>PAGE 42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2026-07-05T17:46:07Z</dcterms:created>
  <dcterms:modified xsi:type="dcterms:W3CDTF">2026-07-05T17:46:07Z</dcterms:modified>
</cp:coreProperties>
</file>