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11 · 文旅元宇宙与沉浸式体验设计</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11</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贵州文旅元宇宙实践</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内容依据：原书第11章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213247"/>
            <a:ext cx="3576063" cy="2380655"/>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2024 年 5 月，一位从未到过贵州的马来西亚华人在 Facebook 上分享了一段视频——他在"数字黔行"元宇宙平台中"游览…</a:t>
            </a:r>
            <a:endParaRPr lang="en-US" sz="2500" dirty="0"/>
          </a:p>
        </p:txBody>
      </p:sp>
      <p:sp>
        <p:nvSpPr>
          <p:cNvPr id="6" name="Text 4"/>
          <p:cNvSpPr/>
          <p:nvPr/>
        </p:nvSpPr>
        <p:spPr>
          <a:xfrm>
            <a:off x="355550" y="3720852"/>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784253"/>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他写道："VR 让我看到了黄果树的壮美，但我也看到了 VR 里没有的东西——我想去感受水雾打在脸上的清凉、听到瀑布真正的轰鸣、尝…</a:t>
            </a:r>
            <a:endParaRPr lang="en-US" sz="900" dirty="0"/>
          </a:p>
        </p:txBody>
      </p:sp>
      <p:sp>
        <p:nvSpPr>
          <p:cNvPr id="8" name="Text 6"/>
          <p:cNvSpPr/>
          <p:nvPr/>
        </p:nvSpPr>
        <p:spPr>
          <a:xfrm>
            <a:off x="355550" y="4411712"/>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475113"/>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这条帖子获得 3000+ 点赞和 500+ 评论，其中多位东南亚网友表示"我也要去试试"。</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 5 月，一位从未到过贵州的马来西</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他写道："VR 让我看到了黄果树的壮</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这条帖子获得 3000+ 点赞和 5</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知识目标：了解贵州在文旅元宇宙领域的主要项目和探索方向（数字黔行、红色旅游元宇宙、非遗元宇宙、FAS…</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能力目标：能够分析贵州文旅元宇宙项目的成功因素和改进空间，提炼可复制、可推广的经验。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素养目标：理解"贵州路径"的独特性——后发地区如何利用元宇宙实现文旅产业的"弯道超车"。</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知识目标：了解贵州在文旅元宇宙领域的</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能力目标：能够分析贵州文旅元宇宙项目</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素养目标：理解"贵州路径"的独特性—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14133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141339"/>
            <a:ext cx="0" cy="337691"/>
          </a:xfrm>
          <a:prstGeom prst="line">
            <a:avLst/>
          </a:prstGeom>
          <a:noFill/>
          <a:ln w="47625">
            <a:solidFill>
              <a:srgbClr val="3A9795"/>
            </a:solidFill>
            <a:prstDash val="solid"/>
          </a:ln>
        </p:spPr>
      </p:sp>
      <p:sp>
        <p:nvSpPr>
          <p:cNvPr id="8" name="Text 6"/>
          <p:cNvSpPr/>
          <p:nvPr/>
        </p:nvSpPr>
        <p:spPr>
          <a:xfrm>
            <a:off x="4302770" y="223018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"数字黔行"文旅元宇宙平台</a:t>
            </a:r>
            <a:endParaRPr lang="en-US" sz="1050" dirty="0"/>
          </a:p>
        </p:txBody>
      </p:sp>
      <p:sp>
        <p:nvSpPr>
          <p:cNvPr id="9" name="Text 7"/>
          <p:cNvSpPr/>
          <p:nvPr/>
        </p:nvSpPr>
        <p:spPr>
          <a:xfrm>
            <a:off x="6508998" y="214133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141339"/>
            <a:ext cx="0" cy="337691"/>
          </a:xfrm>
          <a:prstGeom prst="line">
            <a:avLst/>
          </a:prstGeom>
          <a:noFill/>
          <a:ln w="47625">
            <a:solidFill>
              <a:srgbClr val="3A9795"/>
            </a:solidFill>
            <a:prstDash val="solid"/>
          </a:ln>
        </p:spPr>
      </p:sp>
      <p:sp>
        <p:nvSpPr>
          <p:cNvPr id="11" name="Text 9"/>
          <p:cNvSpPr/>
          <p:nvPr/>
        </p:nvSpPr>
        <p:spPr>
          <a:xfrm>
            <a:off x="6670923" y="223018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红色旅游元宇宙</a:t>
            </a:r>
            <a:endParaRPr lang="en-US" sz="1050" dirty="0"/>
          </a:p>
        </p:txBody>
      </p:sp>
      <p:sp>
        <p:nvSpPr>
          <p:cNvPr id="12" name="Text 10"/>
          <p:cNvSpPr/>
          <p:nvPr/>
        </p:nvSpPr>
        <p:spPr>
          <a:xfrm>
            <a:off x="4140845" y="256788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67880"/>
            <a:ext cx="0" cy="337691"/>
          </a:xfrm>
          <a:prstGeom prst="line">
            <a:avLst/>
          </a:prstGeom>
          <a:noFill/>
          <a:ln w="47625">
            <a:solidFill>
              <a:srgbClr val="3A9795"/>
            </a:solidFill>
            <a:prstDash val="solid"/>
          </a:ln>
        </p:spPr>
      </p:sp>
      <p:sp>
        <p:nvSpPr>
          <p:cNvPr id="14" name="Text 12"/>
          <p:cNvSpPr/>
          <p:nvPr/>
        </p:nvSpPr>
        <p:spPr>
          <a:xfrm>
            <a:off x="4302770" y="265673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非遗元宇宙</a:t>
            </a:r>
            <a:endParaRPr lang="en-US" sz="1050" dirty="0"/>
          </a:p>
        </p:txBody>
      </p:sp>
      <p:sp>
        <p:nvSpPr>
          <p:cNvPr id="15" name="Text 13"/>
          <p:cNvSpPr/>
          <p:nvPr/>
        </p:nvSpPr>
        <p:spPr>
          <a:xfrm>
            <a:off x="6508998" y="256788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67880"/>
            <a:ext cx="0" cy="337691"/>
          </a:xfrm>
          <a:prstGeom prst="line">
            <a:avLst/>
          </a:prstGeom>
          <a:noFill/>
          <a:ln w="47625">
            <a:solidFill>
              <a:srgbClr val="3A9795"/>
            </a:solidFill>
            <a:prstDash val="solid"/>
          </a:ln>
        </p:spPr>
      </p:sp>
      <p:sp>
        <p:nvSpPr>
          <p:cNvPr id="17" name="Text 15"/>
          <p:cNvSpPr/>
          <p:nvPr/>
        </p:nvSpPr>
        <p:spPr>
          <a:xfrm>
            <a:off x="6670923" y="265673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FAST 科普元宇宙</a:t>
            </a:r>
            <a:endParaRPr lang="en-US" sz="1050" dirty="0"/>
          </a:p>
        </p:txBody>
      </p:sp>
      <p:sp>
        <p:nvSpPr>
          <p:cNvPr id="18" name="Text 16"/>
          <p:cNvSpPr/>
          <p:nvPr/>
        </p:nvSpPr>
        <p:spPr>
          <a:xfrm>
            <a:off x="4140845" y="299442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94422"/>
            <a:ext cx="0" cy="337691"/>
          </a:xfrm>
          <a:prstGeom prst="line">
            <a:avLst/>
          </a:prstGeom>
          <a:noFill/>
          <a:ln w="47625">
            <a:solidFill>
              <a:srgbClr val="3A9795"/>
            </a:solidFill>
            <a:prstDash val="solid"/>
          </a:ln>
        </p:spPr>
      </p:sp>
      <p:sp>
        <p:nvSpPr>
          <p:cNvPr id="20" name="Text 18"/>
          <p:cNvSpPr/>
          <p:nvPr/>
        </p:nvSpPr>
        <p:spPr>
          <a:xfrm>
            <a:off x="4302770" y="308327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贵州经验的启示</a:t>
            </a:r>
            <a:endParaRPr lang="en-US" sz="1050" dirty="0"/>
          </a:p>
        </p:txBody>
      </p:sp>
      <p:sp>
        <p:nvSpPr>
          <p:cNvPr id="21" name="Text 19"/>
          <p:cNvSpPr/>
          <p:nvPr/>
        </p:nvSpPr>
        <p:spPr>
          <a:xfrm>
            <a:off x="6508998" y="299442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94422"/>
            <a:ext cx="0" cy="337691"/>
          </a:xfrm>
          <a:prstGeom prst="line">
            <a:avLst/>
          </a:prstGeom>
          <a:noFill/>
          <a:ln w="47625">
            <a:solidFill>
              <a:srgbClr val="3A9795"/>
            </a:solidFill>
            <a:prstDash val="solid"/>
          </a:ln>
        </p:spPr>
      </p:sp>
      <p:sp>
        <p:nvSpPr>
          <p:cNvPr id="23" name="Text 21"/>
          <p:cNvSpPr/>
          <p:nvPr/>
        </p:nvSpPr>
        <p:spPr>
          <a:xfrm>
            <a:off x="6670923" y="308327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Text 22"/>
          <p:cNvSpPr/>
          <p:nvPr/>
        </p:nvSpPr>
        <p:spPr>
          <a:xfrm>
            <a:off x="4140845" y="342096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420963"/>
            <a:ext cx="0" cy="497681"/>
          </a:xfrm>
          <a:prstGeom prst="line">
            <a:avLst/>
          </a:prstGeom>
          <a:noFill/>
          <a:ln w="47625">
            <a:solidFill>
              <a:srgbClr val="3A9795"/>
            </a:solidFill>
            <a:prstDash val="solid"/>
          </a:ln>
        </p:spPr>
      </p:sp>
      <p:sp>
        <p:nvSpPr>
          <p:cNvPr id="26" name="Text 24"/>
          <p:cNvSpPr/>
          <p:nvPr/>
        </p:nvSpPr>
        <p:spPr>
          <a:xfrm>
            <a:off x="4302770" y="350981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11-1：贵州文旅元宇宙项目矩阵</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9" name="Text 27"/>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"数字黔行"文旅元宇宙平台｜核心概念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项目概况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实施效果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经验与启示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项目概况</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实施效果</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经验与启示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"数字黔行"文旅元宇宙平台｜关键要素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贵州省文化和旅游厅主导的省级文旅元宇宙平台，目标是"让世界在元宇宙中认识贵州"。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一期建设了黄果树、荔波小七孔、西江千户苗寨、梵净山四个虚拟景区。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内容层——基于 Unreal Engine 5 的高精度 3D 场景（Nanite 虚拟几何 + Lumen 动态光照）。</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贵州省文化和旅游厅主导的省级文旅元宇</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一期建设了黄果树、荔波小七孔、西江千</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内容层——基于 Unreal Eng</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"数字黔行"文旅元宇宙平台｜机制拆解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平台层——支持多人同时在线的社交系统，用户以 Avatar 形式游览和互动。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接入层——VR 头盔（高端体验）+ Web 3D（低门槛，浏览器直接访问）+ 手机 APP（移动端）。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虚拟景区自由游览——在 1:1 还原的 3D 场景中自由走动。</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平台层——支持多人同时在线的社交系统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接入层——VR 头盔（高端体验）+</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虚拟景区自由游览——在 1:1 还原</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"数字黔行"文旅元宇宙平台｜方法路径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 导游"小黔"——基于大语言模型，支持中英双语自然语言交互。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社交游览——邀请朋友一起在元宇宙中游览，语音实时交流。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数字纪念品——游览完成后获得限量数字徽章，可展示和转赠。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 导游"小黔"——基于大语言模型</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社交游览——邀请朋友一起在元宇宙中游</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数字纪念品——游览完成后获得限量数字</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"数字黔行"文旅元宇宙平台｜工具与数据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上线首年注册用户 80 万+，月活 15 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境外用户占比 35%（东南亚、欧美为主）。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用户从"元宇宙体验"到"预订真实行程"的转化率约 8%。</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上线首年注册用户 80 万+，月活</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境外用户占比 35%（东南亚、欧美为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用户从"元宇宙体验"到"预订真实行程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红色旅游元宇宙｜核心概念</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遵义会议纪念馆 VR 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其他红色旅游元宇宙项目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游客在 VR 中"回到"1935 年的遵义会议现场，以第一人称视角"旁听"历史性会议。</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352717" y="2302669"/>
            <a:ext cx="184290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遵义会议纪念馆 VR 体验</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728965" y="2302669"/>
            <a:ext cx="1852169"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其他红色旅游元宇宙项目</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游客在 VR 中"回到"1935 年</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红色旅游元宇宙｜关键要素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已在前面章节详细介绍。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历史考据严格——场景和人物基于历史照片、回忆录和专家考证重建。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情感设计——从"知道遵义会议"到"感受遵义会议"，从认知到共情。</a:t>
            </a:r>
            <a:endParaRPr lang="en-US" sz="1400" dirty="0"/>
          </a:p>
        </p:txBody>
      </p:sp>
      <p:sp>
        <p:nvSpPr>
          <p:cNvPr id="6" name="Text 4"/>
          <p:cNvSpPr/>
          <p:nvPr/>
        </p:nvSpPr>
        <p:spPr>
          <a:xfrm>
            <a:off x="4140845" y="185573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已在前面章节详细介绍。</a:t>
            </a:r>
            <a:endParaRPr lang="en-US" sz="1200" dirty="0"/>
          </a:p>
        </p:txBody>
      </p:sp>
      <p:sp>
        <p:nvSpPr>
          <p:cNvPr id="8" name="Text 6"/>
          <p:cNvSpPr/>
          <p:nvPr/>
        </p:nvSpPr>
        <p:spPr>
          <a:xfrm>
            <a:off x="4140845" y="241682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543770"/>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历史考据严格——场景和人物基于历史照</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情感设计——从"知道遵义会议"到"感</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红色旅游元宇宙｜机制拆解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多版本适配——纪念馆内 VR 头盔（高端体验）、学校远程 VR 教学（PICO 一体机）、Web 3D 在线体验。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重现 1935 年娄山关战役——游客在 VR 中"亲历"战斗过程，理解战役的战略意义和红军的英勇。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四渡赤水 AR 沙盘。</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多版本适配——纪念馆内 VR 头盔（</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重现 1935 年娄山关战役——游客</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四渡赤水 AR 沙盘。</a:t>
            </a:r>
            <a:endParaRPr lang="en-US" sz="1200" dirty="0"/>
          </a:p>
        </p:txBody>
      </p:sp>
      <p:sp>
        <p:nvSpPr>
          <p:cNvPr id="15" name="Text 13"/>
          <p:cNvSpPr/>
          <p:nvPr/>
        </p:nvSpPr>
        <p:spPr>
          <a:xfrm>
            <a:off x="6743998" y="30643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红色旅游元宇宙｜方法路径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在物理沙盘上叠加 AR 动态演示——红军的行军路线、敌军的围堵态势动态呈现在沙盘上。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本节核心问题是：如何把“红色旅游元宇宙”转化为可执行的文旅创业行动。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在物理沙盘上叠加 AR 动态演示——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本节核心问题是：如何把“红色旅游元宇</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红色旅游元宇宙｜工具与数据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把复杂工作拆成输入、处理、输出和复盘</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课堂讨论应回到具体场景、目标用户和可</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非遗元宇宙｜核心概念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苗族银饰 VR 传承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侗族大歌 AR 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屯堡地戏数字化</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苗族银饰 VR 传承</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侗族大歌 AR 体验</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屯堡地戏数字化</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非遗元宇宙｜关键要素</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 VR 中学习苗族银饰锻制技艺——从熔银、锻打、拉丝到錾花。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 实时评估动作准确度并给出纠偏提示。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已在安顺学院试用于非遗传习课程。</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在 VR 中学习苗族银饰锻制技艺——</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 实时评估动作准确度并给出纠偏提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已在安顺学院试用于非遗传习课程。</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非遗元宇宙｜机制拆解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解决"师傅少、学徒少"的非遗传承困境。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VR 教学可以反复练习、不受材料成本限制。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在侗寨广场，AR 叠加虚拟的百人合唱团——游客可以看到和听到侗族大歌的多声部复调演唱，AI 分析游客的跟唱并给出评分。</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解决"师傅少、学徒少"的非遗传承困境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VR 教学可以反复练习、不受材料成本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在侗寨广场，AR 叠加虚拟的百人合唱</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非遗元宇宙｜方法路径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通过全身动作捕捉记录老艺人的地戏表演，建立动作数据库。</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 基于数据库训练动作评估模型，用于地戏教学和传播。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本节核心问题是：如何把“非遗元宇宙”转化为可执行的文旅创业行动。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通过全身动作捕捉记录老艺人的地戏表演</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AI 基于数据库训练动作评估模型，用</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本节核心问题是：如何把“非遗元宇宙”</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非遗元宇宙｜工具与数据</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FAST 科普元宇宙｜核心概念</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 FAST 电磁静默区外建设元宇宙科普体验馆——VR 中"走进"FAST 内部（现实中不可能），了解射电望远镜的工作原理、参与…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FAST 核心区禁止电子设备——元宇宙体验必须在静默区外进行。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这反而催生了"现场 VR"的创新模式——站在 FAST 观景台上看真实的天眼，同时在 VR 中"走进"它。</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在 FAST 电磁静默区外建设元宇宙</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FAST 核心区禁止电子设备——元宇</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这反而催生了"现场 VR"的创新模式</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FAST 科普元宇宙｜关键要素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本节核心问题是：如何把“FAST 科普元宇宙”转化为可执行的文旅创业行动。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本节核心问题是：如何把“FAST 科</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FAST 科普元宇宙｜机制拆解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666875"/>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把复杂工作拆成输入、处理、输出和复盘</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课堂讨论应回到具体场景、目标用户和可</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行动方案需要明确负责人、完成时间、验</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FAST 科普元宇宙｜方法路径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复盘时区分结果、过程与假设，找出真正</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FAST 科普元宇宙｜工具与数据</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 FAST 电磁静默区外建设元宇宙科普体验馆——VR 中"走进"FAST 内部（现实中不可能），了解射电望远镜的工作原理、参与…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FAST 核心区禁止电子设备——元宇宙体验必须在静默区外进行。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把本节方法应用到一个贵州或安顺文旅案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 FAST 电磁静默区外建设元宇宙</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FAST 核心区禁止电子设备——元宇</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贵州经验的启示｜核心概念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"后发优势"的兑现。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贵州作为后发地区，直接采用最新的元宇宙技术，避免了发达地区"先建传统展厅、再升级数字化"的漫长路径。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数字黔行、红色旅游元宇宙等项目让贵州在全国文旅元宇宙领域占据了先发位置。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"后发优势"的兑现。</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贵州作为后发地区，直接采用最新的元宇</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数字黔行、红色旅游元宇宙等项目让贵州</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贵州经验的启示｜关键要素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"文旅资源 + 数字技术"的乘数效应。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贵州丰富的文旅资源（世界遗产、民族文化、红色文化、科技 IP）为元宇宙内容提供了取之不尽的素材。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元宇宙技术为这些资源的传播和变现提供了新渠道。</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"文旅资源 + 数字技术"的乘数效应</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贵州丰富的文旅资源（世界遗产、民族文</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元宇宙技术为这些资源的传播和变现提供</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贵州经验的启示｜机制拆解</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"政府搭台 + 企业唱戏"的协作模式。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省级平台（数字黔行）由政府投资基础设施层，应用和内容层引入市场力量——平衡了公共服务和商业可持续。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内容持续更新的资金保障、技术人才的本地化培养、中小景区的元宇宙应用路径、元宇宙体验的标准化和品质管控。</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"政府搭台 + 企业唱戏"的协作模式</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省级平台（数字黔行）由政府投资基础设</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内容持续更新的资金保障、技术人才的本</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贵州经验的启示｜方法路径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本节核心问题是：如何把“贵州经验的启示”转化为可执行的文旅创业行动。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本节核心问题是：如何把“贵州经验的启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分析"数字黔行"的"引流而非替代"定位——这个定位是否可持续？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如果有大量用户满足于元宇宙体验而不去实地，该怎么办？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设计一个贵州非遗项目的元宇宙体验方案。</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分析"数字黔行"的"引流而非替代"定</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如果有大量用户满足于元宇宙体验而不去</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设计一个贵州非遗项目的元宇宙体验方案</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讨论：贵州的文旅元宇宙经验在多大程度上可以被其他省份复制？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哪些是"贵州特有"的？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评估贵州文旅元宇宙面临的最大挑战，提出解决方案。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讨论：贵州的文旅元宇宙经验在多大程度</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哪些是"贵州特有"的？</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评估贵州文旅元宇宙面临的最大挑战，提</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本节核心问题是：如何把“思考与练习”</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11-1：贵州文旅元宇宙项目矩阵｜核心概念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11-1：贵州文旅元宇宙项目矩阵”转化为可执行的文旅创业行动。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本节核心问题是：如何把“知识卡片 1</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11-1：贵州文旅元宇宙项目矩阵｜关键要素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11-1：贵州文旅元宇宙项目矩阵｜机制拆解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11-1：贵州文旅元宇宙项目矩阵｜方法路径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把本节方法应用到一个贵州或安顺文旅案例，检验其适用边界。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11-1：贵州文旅元宇宙项目矩阵”转化为可执行的文旅创业行动。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把本节方法应用到一个贵州或安顺文旅案</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本节核心问题是：如何把“知识卡片 1</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14133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141339"/>
            <a:ext cx="0" cy="337691"/>
          </a:xfrm>
          <a:prstGeom prst="line">
            <a:avLst/>
          </a:prstGeom>
          <a:noFill/>
          <a:ln w="47625">
            <a:solidFill>
              <a:srgbClr val="3A9795"/>
            </a:solidFill>
            <a:prstDash val="solid"/>
          </a:ln>
        </p:spPr>
      </p:sp>
      <p:sp>
        <p:nvSpPr>
          <p:cNvPr id="8" name="Text 6"/>
          <p:cNvSpPr/>
          <p:nvPr/>
        </p:nvSpPr>
        <p:spPr>
          <a:xfrm>
            <a:off x="4302770" y="223018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"数字黔行"文旅元宇宙平台</a:t>
            </a:r>
            <a:endParaRPr lang="en-US" sz="1050" dirty="0"/>
          </a:p>
        </p:txBody>
      </p:sp>
      <p:sp>
        <p:nvSpPr>
          <p:cNvPr id="9" name="Text 7"/>
          <p:cNvSpPr/>
          <p:nvPr/>
        </p:nvSpPr>
        <p:spPr>
          <a:xfrm>
            <a:off x="6508998" y="214133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141339"/>
            <a:ext cx="0" cy="337691"/>
          </a:xfrm>
          <a:prstGeom prst="line">
            <a:avLst/>
          </a:prstGeom>
          <a:noFill/>
          <a:ln w="47625">
            <a:solidFill>
              <a:srgbClr val="3A9795"/>
            </a:solidFill>
            <a:prstDash val="solid"/>
          </a:ln>
        </p:spPr>
      </p:sp>
      <p:sp>
        <p:nvSpPr>
          <p:cNvPr id="11" name="Text 9"/>
          <p:cNvSpPr/>
          <p:nvPr/>
        </p:nvSpPr>
        <p:spPr>
          <a:xfrm>
            <a:off x="6670923" y="223018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红色旅游元宇宙</a:t>
            </a:r>
            <a:endParaRPr lang="en-US" sz="1050" dirty="0"/>
          </a:p>
        </p:txBody>
      </p:sp>
      <p:sp>
        <p:nvSpPr>
          <p:cNvPr id="12" name="Text 10"/>
          <p:cNvSpPr/>
          <p:nvPr/>
        </p:nvSpPr>
        <p:spPr>
          <a:xfrm>
            <a:off x="4140845" y="256788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67880"/>
            <a:ext cx="0" cy="337691"/>
          </a:xfrm>
          <a:prstGeom prst="line">
            <a:avLst/>
          </a:prstGeom>
          <a:noFill/>
          <a:ln w="47625">
            <a:solidFill>
              <a:srgbClr val="3A9795"/>
            </a:solidFill>
            <a:prstDash val="solid"/>
          </a:ln>
        </p:spPr>
      </p:sp>
      <p:sp>
        <p:nvSpPr>
          <p:cNvPr id="14" name="Text 12"/>
          <p:cNvSpPr/>
          <p:nvPr/>
        </p:nvSpPr>
        <p:spPr>
          <a:xfrm>
            <a:off x="4302770" y="265673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非遗元宇宙</a:t>
            </a:r>
            <a:endParaRPr lang="en-US" sz="1050" dirty="0"/>
          </a:p>
        </p:txBody>
      </p:sp>
      <p:sp>
        <p:nvSpPr>
          <p:cNvPr id="15" name="Text 13"/>
          <p:cNvSpPr/>
          <p:nvPr/>
        </p:nvSpPr>
        <p:spPr>
          <a:xfrm>
            <a:off x="6508998" y="256788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67880"/>
            <a:ext cx="0" cy="337691"/>
          </a:xfrm>
          <a:prstGeom prst="line">
            <a:avLst/>
          </a:prstGeom>
          <a:noFill/>
          <a:ln w="47625">
            <a:solidFill>
              <a:srgbClr val="3A9795"/>
            </a:solidFill>
            <a:prstDash val="solid"/>
          </a:ln>
        </p:spPr>
      </p:sp>
      <p:sp>
        <p:nvSpPr>
          <p:cNvPr id="17" name="Text 15"/>
          <p:cNvSpPr/>
          <p:nvPr/>
        </p:nvSpPr>
        <p:spPr>
          <a:xfrm>
            <a:off x="6670923" y="265673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FAST 科普元宇宙</a:t>
            </a:r>
            <a:endParaRPr lang="en-US" sz="1050" dirty="0"/>
          </a:p>
        </p:txBody>
      </p:sp>
      <p:sp>
        <p:nvSpPr>
          <p:cNvPr id="18" name="Text 16"/>
          <p:cNvSpPr/>
          <p:nvPr/>
        </p:nvSpPr>
        <p:spPr>
          <a:xfrm>
            <a:off x="4140845" y="299442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94422"/>
            <a:ext cx="0" cy="337691"/>
          </a:xfrm>
          <a:prstGeom prst="line">
            <a:avLst/>
          </a:prstGeom>
          <a:noFill/>
          <a:ln w="47625">
            <a:solidFill>
              <a:srgbClr val="3A9795"/>
            </a:solidFill>
            <a:prstDash val="solid"/>
          </a:ln>
        </p:spPr>
      </p:sp>
      <p:sp>
        <p:nvSpPr>
          <p:cNvPr id="20" name="Text 18"/>
          <p:cNvSpPr/>
          <p:nvPr/>
        </p:nvSpPr>
        <p:spPr>
          <a:xfrm>
            <a:off x="4302770" y="308327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贵州经验的启示</a:t>
            </a:r>
            <a:endParaRPr lang="en-US" sz="1050" dirty="0"/>
          </a:p>
        </p:txBody>
      </p:sp>
      <p:sp>
        <p:nvSpPr>
          <p:cNvPr id="21" name="Text 19"/>
          <p:cNvSpPr/>
          <p:nvPr/>
        </p:nvSpPr>
        <p:spPr>
          <a:xfrm>
            <a:off x="6508998" y="299442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94422"/>
            <a:ext cx="0" cy="337691"/>
          </a:xfrm>
          <a:prstGeom prst="line">
            <a:avLst/>
          </a:prstGeom>
          <a:noFill/>
          <a:ln w="47625">
            <a:solidFill>
              <a:srgbClr val="3A9795"/>
            </a:solidFill>
            <a:prstDash val="solid"/>
          </a:ln>
        </p:spPr>
      </p:sp>
      <p:sp>
        <p:nvSpPr>
          <p:cNvPr id="23" name="Text 21"/>
          <p:cNvSpPr/>
          <p:nvPr/>
        </p:nvSpPr>
        <p:spPr>
          <a:xfrm>
            <a:off x="6670923" y="308327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Text 22"/>
          <p:cNvSpPr/>
          <p:nvPr/>
        </p:nvSpPr>
        <p:spPr>
          <a:xfrm>
            <a:off x="4140845" y="3420963"/>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420963"/>
            <a:ext cx="0" cy="497681"/>
          </a:xfrm>
          <a:prstGeom prst="line">
            <a:avLst/>
          </a:prstGeom>
          <a:noFill/>
          <a:ln w="47625">
            <a:solidFill>
              <a:srgbClr val="3A9795"/>
            </a:solidFill>
            <a:prstDash val="solid"/>
          </a:ln>
        </p:spPr>
      </p:sp>
      <p:sp>
        <p:nvSpPr>
          <p:cNvPr id="26" name="Text 24"/>
          <p:cNvSpPr/>
          <p:nvPr/>
        </p:nvSpPr>
        <p:spPr>
          <a:xfrm>
            <a:off x="4302770" y="350981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11-1：贵州文旅元宇宙项目矩阵</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9" name="Text 27"/>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围绕“贵州文旅元宇宙实践”选择一个真实案例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围绕“贵州文旅元宇宙实践”选择一个真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"数字黔行"文旅元宇宙平台</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红色旅游元宇宙</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非遗元宇宙</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FAST 科普元宇宙</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贵州经验的启示</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11 · 文旅元宇宙与沉浸式体验设计</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75345"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内容依据：原书第11章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第11章 贵州文旅元宇宙实践</dc:title>
  <dc:subject>《文旅元宇宙与沉浸式体验设计》逐章教学课件：第11章</dc:subject>
  <dc:creator>祝刚</dc:creator>
  <cp:lastModifiedBy>祝刚</cp:lastModifiedBy>
  <cp:revision>1</cp:revision>
  <dcterms:created xsi:type="dcterms:W3CDTF">2026-08-03T17:00:14Z</dcterms:created>
  <dcterms:modified xsi:type="dcterms:W3CDTF">2026-08-03T17:00:14Z</dcterms:modified>
</cp:coreProperties>
</file>