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文旅元宇宙的理论基础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08411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年，teamLab 在上海举办了"无界美术馆"展览。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125688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189089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走进展厅的瞬间，参观者被彻底包裹——投影在墙壁、地面和天花板上的花朵在脚下绽放、蝴蝶在身边飞舞、瀑布从墙上倾泻而下。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81654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79949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参观者不再是"看展的人"，而是"展的一部分"——当你触摸墙壁上的花朵，花瓣会飘散；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年，teamLab 在上海举办了"无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走进展厅的瞬间，参观者被彻底包裹——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参观者不再是"看展的人"，而是"展的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知识目标：学生能够阐述沉浸理论、心流理论、临场感理论和体验设计理论的核心概念，理解这些理论如何指导文…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能力目标：学生能够运用理论框架分析沉浸式体验案例的成败原因，在设计方案中应用理论原则提升体验质量。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素养目标：学生能够理解"理论不是教条，而是思考工具"——好的体验设计根植于对人性的深刻理解，理论帮助…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知识目标：学生能够阐述沉浸理论、心流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能力目标：学生能够运用理论框架分析沉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素养目标：学生能够理解"理论不是教条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沉浸理论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心流理论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临场感理论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体验设计理论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从理论到实践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3-1：核心理论速查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42096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09814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3-2：心流状态的八个特征与设计策略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沉浸理论｜核心概念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沉浸感的多维度模型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沉浸感的破坏因素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Witmer &amp; Singer 的沉浸感模型。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沉浸感的多维度模型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沉浸感的破坏因素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Witmer &amp; Singer 的沉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沉浸理论｜关键要素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1998 年，Witmer 和 Singer 提出沉浸感由两个核心维度构成：卷入度（Involvement）——注意力集中在体验…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感官包裹度（Sensory Immersion）——多少感官通道被激活、被激活的程度有多强、与外部世界隔离的程度有多深。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体验的沉浸感最强（视觉听觉完全隔离、全感官激活），手机 AR 体验的沉浸感最弱（视觉部分激活、与外部世界保持连接）。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28165" y="2302669"/>
            <a:ext cx="169186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年，Witmer 和 Singer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感官包裹度（Sensory Imme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体验的沉浸感最强（视觉听觉完全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沉浸理论｜机制拆解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Brown &amp; Cairns 的三阶段模型。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投入（Engagement）——体验者愿意投入时间和注意力，这是沉浸的"入门门槛"。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专注（Engrossment）——注意力完全集中在体验中，情绪开始与体验内容同步。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Brown &amp; Cairns 的三阶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投入（Engagement）——体验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专注（Engrossment）——注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沉浸理论｜方法路径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完全沉浸（Total Immersion）——临场感达到顶峰，体验者暂时忘记自己身处何地、忘记时间流逝，注意力与体验完全融合。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文旅元宇宙的体验设计应追求至少达到"专注"阶段——如果游客在体验中还在刷手机、聊天，说明连"投入"都没达到。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画面卡顿、定位漂移、手柄失灵——这些技术问题瞬间将游客从"我在屯堡"拉回"我在戴着一个不舒服的头盔"。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完全沉浸（Total Immersi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文旅元宇宙的体验设计应追求至少达到"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画面卡顿、定位漂移、手柄失灵—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心流理论｜核心概念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Csikszentmihalyi 的心流模型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心流理论在文旅元宇宙中的应用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心流（Flow）是心理学家 Mihaly Csikszentmihalyi 在 1970 年代提出的概念——一种完全投入、忘记自…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83422" y="2302669"/>
            <a:ext cx="158134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Csikszentmihalyi 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心流理论在文旅元宇宙中的应用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心流（Flow）是心理学家 Miha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心流理论｜关键要素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Csikszentmihalyi 通过研究艺术家、运动员、棋手等发现，人们在从事自己热爱且具有一定挑战性的活动时，最常体验到心流。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清晰的目标——知道"我要做什么"。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即时的反馈——每一步行动都有明确的反应。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Csikszentmihalyi 通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清晰的目标——知道"我要做什么"。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即时的反馈——每一步行动都有明确的反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心流理论｜机制拆解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挑战与技能的平衡——任务难度刚好匹配能力水平，不太难（焦虑）也不太简单（无聊）。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行动与意识的融合——不再"思考我在做什么"，而是"自然地做"。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专注——注意力完全集中在当前活动上。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挑战与技能的平衡——任务难度刚好匹配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行动与意识的融合——不再"思考我在做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专注——注意力完全集中在当前活动上。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心流理论｜方法路径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控制感——感到自己能够掌控局面。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自我意识的消失——不再关注"别人怎么看我"。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时间感的扭曲——几小时感觉像几分钟。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控制感——感到自己能够掌控局面。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自我意识的消失——不再关注"别人怎么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时间感的扭曲——几小时感觉像几分钟。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临场感理论｜核心概念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临场感的三个维度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临场感的文旅价值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"我感觉我真的在那个地方"——虚拟环境的视觉、听觉、触觉逼真度让人产生"身临其境"的感觉。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临场感的三个维度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临场感的文旅价值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"我感觉我真的在那个地方"——虚拟环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临场感理论｜关键要素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物理临场感取决于渲染画质、空间音频、交互自然度等技术因素。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"我感觉我真的和那个人在一起"——在虚拟空间中感知到其他真实人类的存在，并且能够自然地与他们互动。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社交临场感取决于化身（Avatar）的表现力、语音的空间感、非语言交流（手势、表情）的丰富度。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物理临场感取决于渲染画质、空间音频、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"我感觉我真的和那个人在一起"——在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社交临场感取决于化身（Avatar）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临场感理论｜机制拆解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"我感觉虚拟世界中的那个'我'真的是我"——对自己的虚拟化身产生认同感和拥有感。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自我临场感取决于化身与真实自我的相似度、化身动作与真实动作的一致性、对化身的控制感。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文旅元宇宙体验的核心是"带人去一个地方"——如果游客没有"我真的在那里"的感觉，体验就降级为"看了一个 3D 视频"。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"我感觉虚拟世界中的那个'我'真的是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自我临场感取决于化身与真实自我的相似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文旅元宇宙体验的核心是"带人去一个地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临场感理论｜方法路径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临场感是文旅元宇宙体验与普通数字内容的分水岭。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提升临场感的设计策略。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物理临场感——高精度 3D 建模、动态光影、空间音频、自然的物理交互（拿起物体有重量感）。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临场感是文旅元宇宙体验与普通数字内容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提升临场感的设计策略。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物理临场感——高精度 3D 建模、动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体验设计理论｜核心概念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Pine &amp; Gilmore 的体验四域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Hassenzahl 的体验设计模型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Pine 和 Gilmore 根据"参与程度"（被动 vs 主动）和"连接类型"（吸收 vs 沉浸）将体验分为四个域：娱乐体验（…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Pine &amp; Gilmore 的体验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Hassenzahl 的体验设计模型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Pine 和 Gilmore 根据"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体验设计理论｜关键要素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教育体验（Educational）——主动参与 + 吸收（如参加 workshop、研学旅行），核心是"学习"。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逃避体验（Escapist）——主动参与 + 沉浸（如主题乐园、沉浸式剧场），核心是"成为另一个人"。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审美体验（Aesthetic）——被动参与 + 沉浸（如欣赏自然风光、参观美术馆），核心是"在场"。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23765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23765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5054" y="2515642"/>
            <a:ext cx="1029236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5054" y="2921347"/>
            <a:ext cx="1029236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教育体验（Educational）—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67350" y="2236291"/>
            <a:ext cx="103569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467350" y="3795117"/>
            <a:ext cx="103569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573579" y="2515642"/>
            <a:ext cx="823237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573579" y="2921347"/>
            <a:ext cx="823237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逃避体验（Escapist）——主动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91895" y="2236291"/>
            <a:ext cx="1082278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91895" y="3795117"/>
            <a:ext cx="1082278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97659" y="2515642"/>
            <a:ext cx="870752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97659" y="2921347"/>
            <a:ext cx="870752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审美体验（Aesthetic）——被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63024" y="2236291"/>
            <a:ext cx="10254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763024" y="3795117"/>
            <a:ext cx="10254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69356" y="2704207"/>
            <a:ext cx="812762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869356" y="3109913"/>
            <a:ext cx="812762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体验设计理论｜机制拆解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文旅元宇宙中的四域融合。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最丰富的体验往往融合了四个域——在元宇宙中游览屯堡：观看地戏表演（娱乐）、学习屯堡历史（教育）、扮演屯堡士兵参与军事演练（逃避）…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四域融合是文旅元宇宙体验设计的最高目标——不是只提供一种体验，而是让游客在同一段旅程中体验多种维度。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文旅元宇宙中的四域融合。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最丰富的体验往往融合了四个域——在元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四域融合是文旅元宇宙体验设计的最高目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体验设计理论｜方法路径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实用属性与享乐属性。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Hassenzahl 将产品体验分为两个维度：实用属性（Pragmatic Quality）——产品是否好用、是否完成了功能目标…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享乐属性（Hedonic Quality）——产品是否让人愉悦、是否有情感价值（体验是否让人感动、是否值得回忆）。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实用属性与享乐属性。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Hassenzahl 将产品体验分为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享乐属性（Hedonic Quali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从理论到实践｜核心概念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理论的应用逻辑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理论指导设计的贵州案例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"理论 → 原则 → 设计 → 评估"四步法。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理论的应用逻辑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理论指导设计的贵州案例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"理论 → 原则 → 设计 → 评估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从理论到实践｜关键要素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第一步：选择适合的理论框架（沉浸理论、心流理论、临场感理论）。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第二步：将理论转化为具体的设计原则（如"提供即时反馈""保持挑战-技能平衡"）。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第三步：在设计方案中落实这些原则（如在体验的每个交互节点设计反馈动画和音效）。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第一步：选择适合的理论框架（沉浸理论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第二步：将理论转化为具体的设计原则（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第三步：在设计方案中落实这些原则（如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从理论到实践｜机制拆解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第四步：通过用户测试评估设计是否达到了理论预测的效果（如用心流状态量表测量用户的沉浸程度）。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理论提供的是"大概率有效的方向"，而不是"绝对正确的规则"。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沉浸理论说"多感官包裹增强沉浸感"——但如果在一个安静、舒缓的体验中强行加入刺耳的音效和强烈的触觉反馈，反而会破坏体验。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第四步：通过用户测试评估设计是否达到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理论提供的是"大概率有效的方向"，而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沉浸理论说"多感官包裹增强沉浸感"—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从理论到实践｜方法路径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好的设计师理解理论背后的逻辑，然后根据具体场景做出判断——什么时候遵循原则，什么时候打破原则。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案例：天龙屯堡 VR 体验中的心流设计。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设计团队应用心流理论指导天龙屯堡 VR 历史穿越体验的设计：清晰目标——"找到四个历史线索，还原 600 年前屯堡的一天"。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好的设计师理解理论背后的逻辑，然后根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案例：天龙屯堡 VR 体验中的心流设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设计团队应用心流理论指导天龙屯堡 V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以你经历过的一次沉浸式体验为例，用心流理论的八个特征分析你是否进入了心流状态。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设计一个"挑战-技能平衡"的动态调节机制——如何让同一个文旅元宇宙体验同时适合 VR 新手和老手？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 Apple Vision Pro 的"空间计算"概念如何提升临场感的三个维度。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以你经历过的一次沉浸式体验为例，用心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设计一个"挑战-技能平衡"的动态调节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 Apple Vision Pr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为一个贵州非遗项目（如苗族银饰、侗族大歌）设计体验方案，运用本章的至少两个理论框架。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讨论："恐怖谷"效应在文旅元宇宙中如何避免？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历史人物的虚拟重建应该追求逼真还是风格化？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为一个贵州非遗项目（如苗族银饰、侗族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讨论："恐怖谷"效应在文旅元宇宙中如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历史人物的虚拟重建应该追求逼真还是风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3-1：核心理论速查｜核心概念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3-1：核心理论速查”转化为可执行的文旅创业行动。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3-1：核心理论速查｜关键要素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3-1：核心理论速查｜机制拆解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3-1：核心理论速查｜方法路径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3-1：核心理论速查”转化为可执行的文旅创业行动。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3-2：心流状态的八个特征与设计策略｜核心概念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3-2：心流状态的八个特征与设计策略”转化为可执行的文旅创业行动。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3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3-2：心流状态的八个特征与设计策略｜关键要素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3-2：心流状态的八个特征与设计策略｜机制拆解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3-2：心流状态的八个特征与设计策略｜方法路径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3-2：心流状态的八个特征与设计策略”转化为可执行的文旅创业行动。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沉浸理论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心流理论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临场感理论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体验设计理论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从理论到实践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3-1：核心理论速查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42096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09814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3-2：心流状态的八个特征与设计策略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围绕“文旅元宇宙的理论基础”选择一个真实案例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围绕“文旅元宇宙的理论基础”选择一个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沉浸理论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心流理论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临场感理论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体验设计理论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从理论到实践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文旅元宇宙的理论基础</dc:title>
  <dc:subject>《文旅元宇宙与沉浸式体验设计》逐章教学课件：第3章</dc:subject>
  <dc:creator>祝刚</dc:creator>
  <cp:lastModifiedBy>祝刚</cp:lastModifiedBy>
  <cp:revision>1</cp:revision>
  <dcterms:created xsi:type="dcterms:W3CDTF">2026-08-03T16:48:22Z</dcterms:created>
  <dcterms:modified xsi:type="dcterms:W3CDTF">2026-08-03T16:48:22Z</dcterms:modified>
</cp:coreProperties>
</file>