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2-2.png"/><Relationship Id="rId3" Type="http://schemas.openxmlformats.org/officeDocument/2006/relationships/image" Target="../media/image-3-3.png"/><Relationship Id="rId4" Type="http://schemas.openxmlformats.org/officeDocument/2006/relationships/image" Target="../media/image-3-3.png"/><Relationship Id="rId5" Type="http://schemas.openxmlformats.org/officeDocument/2006/relationships/image" Target="../media/image-3-3.png"/><Relationship Id="rId6" Type="http://schemas.openxmlformats.org/officeDocument/2006/relationships/image" Target="../media/image-3-3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2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5.png"/><Relationship Id="rId7" Type="http://schemas.openxmlformats.org/officeDocument/2006/relationships/image" Target="../media/image-5-5.png"/><Relationship Id="rId8" Type="http://schemas.openxmlformats.org/officeDocument/2006/relationships/image" Target="../media/image-5-5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2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3.png"/><Relationship Id="rId6" Type="http://schemas.openxmlformats.org/officeDocument/2006/relationships/image" Target="../media/image-6-4.png"/><Relationship Id="rId7" Type="http://schemas.openxmlformats.org/officeDocument/2006/relationships/image" Target="../media/image-6-3.png"/><Relationship Id="rId8" Type="http://schemas.openxmlformats.org/officeDocument/2006/relationships/image" Target="../media/image-6-8.png"/><Relationship Id="rId9" Type="http://schemas.openxmlformats.org/officeDocument/2006/relationships/image" Target="../media/image-6-3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2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4.png"/><Relationship Id="rId9" Type="http://schemas.openxmlformats.org/officeDocument/2006/relationships/image" Target="../media/image-7-5.png"/><Relationship Id="rId10" Type="http://schemas.openxmlformats.org/officeDocument/2006/relationships/image" Target="../media/image-7-6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2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2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4.png"/><Relationship Id="rId6" Type="http://schemas.openxmlformats.org/officeDocument/2006/relationships/image" Target="../media/image-9-4.png"/><Relationship Id="rId7" Type="http://schemas.openxmlformats.org/officeDocument/2006/relationships/image" Target="../media/image-9-7.png"/><Relationship Id="rId8" Type="http://schemas.openxmlformats.org/officeDocument/2006/relationships/image" Target="../media/image-9-4.png"/><Relationship Id="rId9" Type="http://schemas.openxmlformats.org/officeDocument/2006/relationships/image" Target="../media/image-9-4.png"/><Relationship Id="rId10" Type="http://schemas.openxmlformats.org/officeDocument/2006/relationships/image" Target="../media/image-9-4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2.png"/><Relationship Id="rId14" Type="http://schemas.openxmlformats.org/officeDocument/2006/relationships/image" Target="../media/image-9-12.png"/><Relationship Id="rId15" Type="http://schemas.openxmlformats.org/officeDocument/2006/relationships/image" Target="../media/image-9-12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2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3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3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3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3.png"/><Relationship Id="rId16" Type="http://schemas.openxmlformats.org/officeDocument/2006/relationships/image" Target="../media/image-10-16.png"/><Relationship Id="rId17" Type="http://schemas.openxmlformats.org/officeDocument/2006/relationships/image" Target="../media/image-10-17.png"/><Relationship Id="rId18" Type="http://schemas.openxmlformats.org/officeDocument/2006/relationships/image" Target="../media/image-10-3.png"/><Relationship Id="rId19" Type="http://schemas.openxmlformats.org/officeDocument/2006/relationships/image" Target="../media/image-10-19.png"/><Relationship Id="rId20" Type="http://schemas.openxmlformats.org/officeDocument/2006/relationships/image" Target="../media/image-10-20.png"/><Relationship Id="rId21" Type="http://schemas.openxmlformats.org/officeDocument/2006/relationships/image" Target="../media/image-10-3.png"/><Relationship Id="rId22" Type="http://schemas.openxmlformats.org/officeDocument/2006/relationships/image" Target="../media/image-10-22.png"/><Relationship Id="rId23" Type="http://schemas.openxmlformats.org/officeDocument/2006/relationships/image" Target="../media/image-10-23.png"/><Relationship Id="rId24" Type="http://schemas.openxmlformats.org/officeDocument/2006/relationships/image" Target="../media/image-10-3.png"/><Relationship Id="rId25" Type="http://schemas.openxmlformats.org/officeDocument/2006/relationships/image" Target="../media/image-10-25.png"/><Relationship Id="rId26" Type="http://schemas.openxmlformats.org/officeDocument/2006/relationships/image" Target="../media/image-10-26.png"/><Relationship Id="rId27" Type="http://schemas.openxmlformats.org/officeDocument/2006/relationships/slideLayout" Target="../slideLayouts/slideLayout1.xml"/><Relationship Id="rId2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2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3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2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2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3.png"/><Relationship Id="rId6" Type="http://schemas.openxmlformats.org/officeDocument/2006/relationships/image" Target="../media/image-14-4.png"/><Relationship Id="rId7" Type="http://schemas.openxmlformats.org/officeDocument/2006/relationships/image" Target="../media/image-14-3.png"/><Relationship Id="rId8" Type="http://schemas.openxmlformats.org/officeDocument/2006/relationships/image" Target="../media/image-14-4.png"/><Relationship Id="rId9" Type="http://schemas.openxmlformats.org/officeDocument/2006/relationships/image" Target="../media/image-14-3.png"/><Relationship Id="rId10" Type="http://schemas.openxmlformats.org/officeDocument/2006/relationships/image" Target="../media/image-14-4.png"/><Relationship Id="rId11" Type="http://schemas.openxmlformats.org/officeDocument/2006/relationships/image" Target="../media/image-14-3.png"/><Relationship Id="rId12" Type="http://schemas.openxmlformats.org/officeDocument/2006/relationships/image" Target="../media/image-14-4.png"/><Relationship Id="rId13" Type="http://schemas.openxmlformats.org/officeDocument/2006/relationships/image" Target="../media/image-14-3.png"/><Relationship Id="rId14" Type="http://schemas.openxmlformats.org/officeDocument/2006/relationships/image" Target="../media/image-14-4.png"/><Relationship Id="rId15" Type="http://schemas.openxmlformats.org/officeDocument/2006/relationships/image" Target="../media/image-14-15.png"/><Relationship Id="rId16" Type="http://schemas.openxmlformats.org/officeDocument/2006/relationships/image" Target="../media/image-1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2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2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5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0.png"/><Relationship Id="rId12" Type="http://schemas.openxmlformats.org/officeDocument/2006/relationships/image" Target="../media/image-16-10.png"/><Relationship Id="rId13" Type="http://schemas.openxmlformats.org/officeDocument/2006/relationships/image" Target="../media/image-16-10.png"/><Relationship Id="rId14" Type="http://schemas.openxmlformats.org/officeDocument/2006/relationships/image" Target="../media/image-16-10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2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3.png"/><Relationship Id="rId6" Type="http://schemas.openxmlformats.org/officeDocument/2006/relationships/image" Target="../media/image-17-6.png"/><Relationship Id="rId7" Type="http://schemas.openxmlformats.org/officeDocument/2006/relationships/image" Target="../media/image-17-3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2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4.png"/><Relationship Id="rId6" Type="http://schemas.openxmlformats.org/officeDocument/2006/relationships/image" Target="../media/image-19-4.png"/><Relationship Id="rId7" Type="http://schemas.openxmlformats.org/officeDocument/2006/relationships/image" Target="../media/image-19-4.png"/><Relationship Id="rId8" Type="http://schemas.openxmlformats.org/officeDocument/2006/relationships/image" Target="../media/image-19-4.png"/><Relationship Id="rId9" Type="http://schemas.openxmlformats.org/officeDocument/2006/relationships/image" Target="../media/image-19-4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1.png"/><Relationship Id="rId13" Type="http://schemas.openxmlformats.org/officeDocument/2006/relationships/image" Target="../media/image-19-11.png"/><Relationship Id="rId14" Type="http://schemas.openxmlformats.org/officeDocument/2006/relationships/image" Target="../media/image-19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4.png"/><Relationship Id="rId6" Type="http://schemas.openxmlformats.org/officeDocument/2006/relationships/image" Target="../media/image-20-4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0" Type="http://schemas.openxmlformats.org/officeDocument/2006/relationships/image" Target="../media/image-20-10.png"/><Relationship Id="rId11" Type="http://schemas.openxmlformats.org/officeDocument/2006/relationships/image" Target="../media/image-2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4.png"/><Relationship Id="rId8" Type="http://schemas.openxmlformats.org/officeDocument/2006/relationships/image" Target="../media/image-21-5.png"/><Relationship Id="rId9" Type="http://schemas.openxmlformats.org/officeDocument/2006/relationships/image" Target="../media/image-21-3.png"/><Relationship Id="rId10" Type="http://schemas.openxmlformats.org/officeDocument/2006/relationships/image" Target="../media/image-21-4.png"/><Relationship Id="rId11" Type="http://schemas.openxmlformats.org/officeDocument/2006/relationships/image" Target="../media/image-21-5.png"/><Relationship Id="rId12" Type="http://schemas.openxmlformats.org/officeDocument/2006/relationships/image" Target="../media/image-21-3.png"/><Relationship Id="rId13" Type="http://schemas.openxmlformats.org/officeDocument/2006/relationships/image" Target="../media/image-21-4.png"/><Relationship Id="rId14" Type="http://schemas.openxmlformats.org/officeDocument/2006/relationships/image" Target="../media/image-21-14.png"/><Relationship Id="rId15" Type="http://schemas.openxmlformats.org/officeDocument/2006/relationships/image" Target="../media/image-21-15.png"/><Relationship Id="rId16" Type="http://schemas.openxmlformats.org/officeDocument/2006/relationships/image" Target="../media/image-21-16.png"/><Relationship Id="rId17" Type="http://schemas.openxmlformats.org/officeDocument/2006/relationships/image" Target="../media/image-21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image" Target="../media/image-23-5.png"/><Relationship Id="rId8" Type="http://schemas.openxmlformats.org/officeDocument/2006/relationships/image" Target="../media/image-23-8.png"/><Relationship Id="rId9" Type="http://schemas.openxmlformats.org/officeDocument/2006/relationships/image" Target="../media/image-23-5.png"/><Relationship Id="rId10" Type="http://schemas.openxmlformats.org/officeDocument/2006/relationships/image" Target="../media/image-23-10.png"/><Relationship Id="rId11" Type="http://schemas.openxmlformats.org/officeDocument/2006/relationships/image" Target="../media/image-23-3.png"/><Relationship Id="rId12" Type="http://schemas.openxmlformats.org/officeDocument/2006/relationships/image" Target="../media/image-23-12.png"/><Relationship Id="rId13" Type="http://schemas.openxmlformats.org/officeDocument/2006/relationships/image" Target="../media/image-23-13.png"/><Relationship Id="rId14" Type="http://schemas.openxmlformats.org/officeDocument/2006/relationships/image" Target="../media/image-23-14.png"/><Relationship Id="rId15" Type="http://schemas.openxmlformats.org/officeDocument/2006/relationships/image" Target="../media/image-23-15.png"/><Relationship Id="rId16" Type="http://schemas.openxmlformats.org/officeDocument/2006/relationships/image" Target="../media/image-23-15.png"/><Relationship Id="rId17" Type="http://schemas.openxmlformats.org/officeDocument/2006/relationships/image" Target="../media/image-23-15.png"/><Relationship Id="rId18" Type="http://schemas.openxmlformats.org/officeDocument/2006/relationships/image" Target="../media/image-23-15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3.png"/><Relationship Id="rId7" Type="http://schemas.openxmlformats.org/officeDocument/2006/relationships/image" Target="../media/image-24-7.png"/><Relationship Id="rId8" Type="http://schemas.openxmlformats.org/officeDocument/2006/relationships/image" Target="../media/image-24-5.png"/><Relationship Id="rId9" Type="http://schemas.openxmlformats.org/officeDocument/2006/relationships/image" Target="../media/image-24-3.png"/><Relationship Id="rId10" Type="http://schemas.openxmlformats.org/officeDocument/2006/relationships/image" Target="../media/image-24-10.png"/><Relationship Id="rId11" Type="http://schemas.openxmlformats.org/officeDocument/2006/relationships/image" Target="../media/image-24-5.png"/><Relationship Id="rId12" Type="http://schemas.openxmlformats.org/officeDocument/2006/relationships/image" Target="../media/image-24-12.png"/><Relationship Id="rId13" Type="http://schemas.openxmlformats.org/officeDocument/2006/relationships/image" Target="../media/image-24-13.png"/><Relationship Id="rId14" Type="http://schemas.openxmlformats.org/officeDocument/2006/relationships/image" Target="../media/image-24-13.png"/><Relationship Id="rId15" Type="http://schemas.openxmlformats.org/officeDocument/2006/relationships/image" Target="../media/image-24-13.png"/><Relationship Id="rId16" Type="http://schemas.openxmlformats.org/officeDocument/2006/relationships/image" Target="../media/image-24-13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5.png"/><Relationship Id="rId7" Type="http://schemas.openxmlformats.org/officeDocument/2006/relationships/image" Target="../media/image-25-7.png"/><Relationship Id="rId8" Type="http://schemas.openxmlformats.org/officeDocument/2006/relationships/image" Target="../media/image-25-8.png"/><Relationship Id="rId9" Type="http://schemas.openxmlformats.org/officeDocument/2006/relationships/image" Target="../media/image-25-9.png"/><Relationship Id="rId10" Type="http://schemas.openxmlformats.org/officeDocument/2006/relationships/image" Target="../media/image-25-10.png"/><Relationship Id="rId11" Type="http://schemas.openxmlformats.org/officeDocument/2006/relationships/image" Target="../media/image-25-11.png"/><Relationship Id="rId12" Type="http://schemas.openxmlformats.org/officeDocument/2006/relationships/image" Target="../media/image-25-11.png"/><Relationship Id="rId13" Type="http://schemas.openxmlformats.org/officeDocument/2006/relationships/image" Target="../media/image-25-13.png"/><Relationship Id="rId14" Type="http://schemas.openxmlformats.org/officeDocument/2006/relationships/image" Target="../media/image-25-14.png"/><Relationship Id="rId15" Type="http://schemas.openxmlformats.org/officeDocument/2006/relationships/image" Target="../media/image-25-15.png"/><Relationship Id="rId16" Type="http://schemas.openxmlformats.org/officeDocument/2006/relationships/image" Target="../media/image-25-16.png"/><Relationship Id="rId17" Type="http://schemas.openxmlformats.org/officeDocument/2006/relationships/image" Target="../media/image-25-17.png"/><Relationship Id="rId18" Type="http://schemas.openxmlformats.org/officeDocument/2006/relationships/image" Target="../media/image-25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3.png"/><Relationship Id="rId6" Type="http://schemas.openxmlformats.org/officeDocument/2006/relationships/image" Target="../media/image-27-6.png"/><Relationship Id="rId7" Type="http://schemas.openxmlformats.org/officeDocument/2006/relationships/image" Target="../media/image-27-3.png"/><Relationship Id="rId8" Type="http://schemas.openxmlformats.org/officeDocument/2006/relationships/image" Target="../media/image-27-8.png"/><Relationship Id="rId9" Type="http://schemas.openxmlformats.org/officeDocument/2006/relationships/image" Target="../media/image-27-3.png"/><Relationship Id="rId10" Type="http://schemas.openxmlformats.org/officeDocument/2006/relationships/image" Target="../media/image-27-10.png"/><Relationship Id="rId11" Type="http://schemas.openxmlformats.org/officeDocument/2006/relationships/image" Target="../media/image-27-11.png"/><Relationship Id="rId12" Type="http://schemas.openxmlformats.org/officeDocument/2006/relationships/image" Target="../media/image-27-12.png"/><Relationship Id="rId13" Type="http://schemas.openxmlformats.org/officeDocument/2006/relationships/image" Target="../media/image-27-12.png"/><Relationship Id="rId14" Type="http://schemas.openxmlformats.org/officeDocument/2006/relationships/image" Target="../media/image-27-12.png"/><Relationship Id="rId15" Type="http://schemas.openxmlformats.org/officeDocument/2006/relationships/image" Target="../media/image-27-12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2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3.png"/><Relationship Id="rId7" Type="http://schemas.openxmlformats.org/officeDocument/2006/relationships/image" Target="../media/image-28-7.png"/><Relationship Id="rId8" Type="http://schemas.openxmlformats.org/officeDocument/2006/relationships/image" Target="../media/image-28-5.png"/><Relationship Id="rId9" Type="http://schemas.openxmlformats.org/officeDocument/2006/relationships/image" Target="../media/image-28-3.png"/><Relationship Id="rId10" Type="http://schemas.openxmlformats.org/officeDocument/2006/relationships/image" Target="../media/image-28-10.png"/><Relationship Id="rId11" Type="http://schemas.openxmlformats.org/officeDocument/2006/relationships/image" Target="../media/image-28-5.png"/><Relationship Id="rId12" Type="http://schemas.openxmlformats.org/officeDocument/2006/relationships/image" Target="../media/image-28-3.png"/><Relationship Id="rId13" Type="http://schemas.openxmlformats.org/officeDocument/2006/relationships/image" Target="../media/image-28-13.png"/><Relationship Id="rId14" Type="http://schemas.openxmlformats.org/officeDocument/2006/relationships/image" Target="../media/image-28-5.png"/><Relationship Id="rId15" Type="http://schemas.openxmlformats.org/officeDocument/2006/relationships/image" Target="../media/image-28-15.png"/><Relationship Id="rId16" Type="http://schemas.openxmlformats.org/officeDocument/2006/relationships/image" Target="../media/image-2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2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4.png"/><Relationship Id="rId6" Type="http://schemas.openxmlformats.org/officeDocument/2006/relationships/image" Target="../media/image-30-4.png"/><Relationship Id="rId7" Type="http://schemas.openxmlformats.org/officeDocument/2006/relationships/image" Target="../media/image-30-7.png"/><Relationship Id="rId8" Type="http://schemas.openxmlformats.org/officeDocument/2006/relationships/image" Target="../media/image-30-8.png"/><Relationship Id="rId9" Type="http://schemas.openxmlformats.org/officeDocument/2006/relationships/image" Target="../media/image-30-9.png"/><Relationship Id="rId10" Type="http://schemas.openxmlformats.org/officeDocument/2006/relationships/image" Target="../media/image-30-10.png"/><Relationship Id="rId11" Type="http://schemas.openxmlformats.org/officeDocument/2006/relationships/image" Target="../media/image-30-11.png"/><Relationship Id="rId12" Type="http://schemas.openxmlformats.org/officeDocument/2006/relationships/image" Target="../media/image-3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-2.png"/><Relationship Id="rId3" Type="http://schemas.openxmlformats.org/officeDocument/2006/relationships/image" Target="../media/image-31-3.png"/><Relationship Id="rId4" Type="http://schemas.openxmlformats.org/officeDocument/2006/relationships/image" Target="../media/image-20-4.png"/><Relationship Id="rId5" Type="http://schemas.openxmlformats.org/officeDocument/2006/relationships/image" Target="../media/image-20-4.png"/><Relationship Id="rId6" Type="http://schemas.openxmlformats.org/officeDocument/2006/relationships/image" Target="../media/image-20-4.png"/><Relationship Id="rId7" Type="http://schemas.openxmlformats.org/officeDocument/2006/relationships/image" Target="../media/image-31-7.png"/><Relationship Id="rId8" Type="http://schemas.openxmlformats.org/officeDocument/2006/relationships/image" Target="../media/image-20-4.png"/><Relationship Id="rId9" Type="http://schemas.openxmlformats.org/officeDocument/2006/relationships/image" Target="../media/image-20-4.png"/><Relationship Id="rId10" Type="http://schemas.openxmlformats.org/officeDocument/2006/relationships/image" Target="../media/image-20-4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4.png"/><Relationship Id="rId6" Type="http://schemas.openxmlformats.org/officeDocument/2006/relationships/image" Target="../media/image-32-4.png"/><Relationship Id="rId7" Type="http://schemas.openxmlformats.org/officeDocument/2006/relationships/image" Target="../media/image-32-4.png"/><Relationship Id="rId8" Type="http://schemas.openxmlformats.org/officeDocument/2006/relationships/image" Target="../media/image-32-8.png"/><Relationship Id="rId9" Type="http://schemas.openxmlformats.org/officeDocument/2006/relationships/image" Target="../media/image-32-9.png"/><Relationship Id="rId10" Type="http://schemas.openxmlformats.org/officeDocument/2006/relationships/image" Target="../media/image-32-10.png"/><Relationship Id="rId11" Type="http://schemas.openxmlformats.org/officeDocument/2006/relationships/image" Target="../media/image-32-11.png"/><Relationship Id="rId12" Type="http://schemas.openxmlformats.org/officeDocument/2006/relationships/image" Target="../media/image-32-10.png"/><Relationship Id="rId13" Type="http://schemas.openxmlformats.org/officeDocument/2006/relationships/image" Target="../media/image-32-13.png"/><Relationship Id="rId14" Type="http://schemas.openxmlformats.org/officeDocument/2006/relationships/image" Target="../media/image-32-10.png"/><Relationship Id="rId15" Type="http://schemas.openxmlformats.org/officeDocument/2006/relationships/image" Target="../media/image-32-15.png"/><Relationship Id="rId16" Type="http://schemas.openxmlformats.org/officeDocument/2006/relationships/image" Target="../media/image-32-10.png"/><Relationship Id="rId17" Type="http://schemas.openxmlformats.org/officeDocument/2006/relationships/image" Target="../media/image-32-17.png"/><Relationship Id="rId18" Type="http://schemas.openxmlformats.org/officeDocument/2006/relationships/image" Target="../media/image-32-10.png"/><Relationship Id="rId19" Type="http://schemas.openxmlformats.org/officeDocument/2006/relationships/image" Target="../media/image-32-1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2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image" Target="../media/image-33-7.png"/><Relationship Id="rId8" Type="http://schemas.openxmlformats.org/officeDocument/2006/relationships/image" Target="../media/image-33-8.png"/><Relationship Id="rId9" Type="http://schemas.openxmlformats.org/officeDocument/2006/relationships/image" Target="../media/image-33-9.png"/><Relationship Id="rId10" Type="http://schemas.openxmlformats.org/officeDocument/2006/relationships/image" Target="../media/image-33-10.png"/><Relationship Id="rId11" Type="http://schemas.openxmlformats.org/officeDocument/2006/relationships/image" Target="../media/image-33-11.png"/><Relationship Id="rId12" Type="http://schemas.openxmlformats.org/officeDocument/2006/relationships/image" Target="../media/image-33-12.png"/><Relationship Id="rId13" Type="http://schemas.openxmlformats.org/officeDocument/2006/relationships/image" Target="../media/image-33-11.png"/><Relationship Id="rId14" Type="http://schemas.openxmlformats.org/officeDocument/2006/relationships/image" Target="../media/image-33-14.png"/><Relationship Id="rId15" Type="http://schemas.openxmlformats.org/officeDocument/2006/relationships/image" Target="../media/image-33-11.png"/><Relationship Id="rId16" Type="http://schemas.openxmlformats.org/officeDocument/2006/relationships/image" Target="../media/image-33-16.png"/><Relationship Id="rId17" Type="http://schemas.openxmlformats.org/officeDocument/2006/relationships/image" Target="../media/image-33-11.png"/><Relationship Id="rId18" Type="http://schemas.openxmlformats.org/officeDocument/2006/relationships/image" Target="../media/image-3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2-2.png"/><Relationship Id="rId3" Type="http://schemas.openxmlformats.org/officeDocument/2006/relationships/image" Target="../media/image-34-3.png"/><Relationship Id="rId4" Type="http://schemas.openxmlformats.org/officeDocument/2006/relationships/image" Target="../media/image-20-4.png"/><Relationship Id="rId5" Type="http://schemas.openxmlformats.org/officeDocument/2006/relationships/image" Target="../media/image-20-4.png"/><Relationship Id="rId6" Type="http://schemas.openxmlformats.org/officeDocument/2006/relationships/image" Target="../media/image-20-4.png"/><Relationship Id="rId7" Type="http://schemas.openxmlformats.org/officeDocument/2006/relationships/image" Target="../media/image-34-7.png"/><Relationship Id="rId8" Type="http://schemas.openxmlformats.org/officeDocument/2006/relationships/image" Target="../media/image-20-4.png"/><Relationship Id="rId9" Type="http://schemas.openxmlformats.org/officeDocument/2006/relationships/image" Target="../media/image-20-4.png"/><Relationship Id="rId10" Type="http://schemas.openxmlformats.org/officeDocument/2006/relationships/image" Target="../media/image-20-4.png"/><Relationship Id="rId11" Type="http://schemas.openxmlformats.org/officeDocument/2006/relationships/image" Target="../media/image-34-11.png"/><Relationship Id="rId12" Type="http://schemas.openxmlformats.org/officeDocument/2006/relationships/image" Target="../media/image-3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2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image" Target="../media/image-36-6.png"/><Relationship Id="rId7" Type="http://schemas.openxmlformats.org/officeDocument/2006/relationships/image" Target="../media/image-36-7.png"/><Relationship Id="rId8" Type="http://schemas.openxmlformats.org/officeDocument/2006/relationships/image" Target="../media/image-36-8.png"/><Relationship Id="rId9" Type="http://schemas.openxmlformats.org/officeDocument/2006/relationships/image" Target="../media/image-36-6.png"/><Relationship Id="rId10" Type="http://schemas.openxmlformats.org/officeDocument/2006/relationships/image" Target="../media/image-36-10.png"/><Relationship Id="rId11" Type="http://schemas.openxmlformats.org/officeDocument/2006/relationships/image" Target="../media/image-36-11.png"/><Relationship Id="rId12" Type="http://schemas.openxmlformats.org/officeDocument/2006/relationships/image" Target="../media/image-36-6.png"/><Relationship Id="rId13" Type="http://schemas.openxmlformats.org/officeDocument/2006/relationships/image" Target="../media/image-36-13.png"/><Relationship Id="rId14" Type="http://schemas.openxmlformats.org/officeDocument/2006/relationships/image" Target="../media/image-36-14.png"/><Relationship Id="rId15" Type="http://schemas.openxmlformats.org/officeDocument/2006/relationships/image" Target="../media/image-36-6.png"/><Relationship Id="rId16" Type="http://schemas.openxmlformats.org/officeDocument/2006/relationships/image" Target="../media/image-36-16.png"/><Relationship Id="rId17" Type="http://schemas.openxmlformats.org/officeDocument/2006/relationships/image" Target="../media/image-36-17.png"/><Relationship Id="rId18" Type="http://schemas.openxmlformats.org/officeDocument/2006/relationships/image" Target="../media/image-36-6.png"/><Relationship Id="rId19" Type="http://schemas.openxmlformats.org/officeDocument/2006/relationships/image" Target="../media/image-36-19.png"/><Relationship Id="rId20" Type="http://schemas.openxmlformats.org/officeDocument/2006/relationships/image" Target="../media/image-36-20.pn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2-2.png"/><Relationship Id="rId3" Type="http://schemas.openxmlformats.org/officeDocument/2006/relationships/image" Target="../media/image-37-3.png"/><Relationship Id="rId4" Type="http://schemas.openxmlformats.org/officeDocument/2006/relationships/image" Target="../media/image-20-4.png"/><Relationship Id="rId5" Type="http://schemas.openxmlformats.org/officeDocument/2006/relationships/image" Target="../media/image-20-4.png"/><Relationship Id="rId6" Type="http://schemas.openxmlformats.org/officeDocument/2006/relationships/image" Target="../media/image-20-4.png"/><Relationship Id="rId7" Type="http://schemas.openxmlformats.org/officeDocument/2006/relationships/image" Target="../media/image-37-7.png"/><Relationship Id="rId8" Type="http://schemas.openxmlformats.org/officeDocument/2006/relationships/image" Target="../media/image-20-4.png"/><Relationship Id="rId9" Type="http://schemas.openxmlformats.org/officeDocument/2006/relationships/image" Target="../media/image-20-4.png"/><Relationship Id="rId10" Type="http://schemas.openxmlformats.org/officeDocument/2006/relationships/image" Target="../media/image-20-4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2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3.png"/><Relationship Id="rId6" Type="http://schemas.openxmlformats.org/officeDocument/2006/relationships/image" Target="../media/image-38-6.png"/><Relationship Id="rId7" Type="http://schemas.openxmlformats.org/officeDocument/2006/relationships/image" Target="../media/image-38-3.png"/><Relationship Id="rId8" Type="http://schemas.openxmlformats.org/officeDocument/2006/relationships/image" Target="../media/image-38-8.png"/><Relationship Id="rId9" Type="http://schemas.openxmlformats.org/officeDocument/2006/relationships/image" Target="../media/image-38-9.png"/><Relationship Id="rId10" Type="http://schemas.openxmlformats.org/officeDocument/2006/relationships/image" Target="../media/image-38-10.png"/><Relationship Id="rId11" Type="http://schemas.openxmlformats.org/officeDocument/2006/relationships/image" Target="../media/image-38-11.png"/><Relationship Id="rId12" Type="http://schemas.openxmlformats.org/officeDocument/2006/relationships/image" Target="../media/image-38-11.png"/><Relationship Id="rId13" Type="http://schemas.openxmlformats.org/officeDocument/2006/relationships/image" Target="../media/image-38-11.png"/><Relationship Id="rId14" Type="http://schemas.openxmlformats.org/officeDocument/2006/relationships/image" Target="../media/image-38-11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2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image" Target="../media/image-40-5.png"/><Relationship Id="rId7" Type="http://schemas.openxmlformats.org/officeDocument/2006/relationships/image" Target="../media/image-40-7.png"/><Relationship Id="rId8" Type="http://schemas.openxmlformats.org/officeDocument/2006/relationships/image" Target="../media/image-40-5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2-2.png"/><Relationship Id="rId3" Type="http://schemas.openxmlformats.org/officeDocument/2006/relationships/image" Target="../media/image-41-3.png"/><Relationship Id="rId4" Type="http://schemas.openxmlformats.org/officeDocument/2006/relationships/image" Target="../media/image-41-3.png"/><Relationship Id="rId5" Type="http://schemas.openxmlformats.org/officeDocument/2006/relationships/image" Target="../media/image-41-3.png"/><Relationship Id="rId6" Type="http://schemas.openxmlformats.org/officeDocument/2006/relationships/image" Target="../media/image-41-6.png"/><Relationship Id="rId7" Type="http://schemas.openxmlformats.org/officeDocument/2006/relationships/image" Target="../media/image-41-7.png"/><Relationship Id="rId8" Type="http://schemas.openxmlformats.org/officeDocument/2006/relationships/image" Target="../media/image-41-7.png"/><Relationship Id="rId9" Type="http://schemas.openxmlformats.org/officeDocument/2006/relationships/image" Target="../media/image-41-7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42-2.png"/><Relationship Id="rId3" Type="http://schemas.openxmlformats.org/officeDocument/2006/relationships/image" Target="../media/image-1-2.png"/><Relationship Id="rId4" Type="http://schemas.openxmlformats.org/officeDocument/2006/relationships/image" Target="../media/image-4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67133" y="1562061"/>
            <a:ext cx="288562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 · 数字文旅专业系列教材</a:t>
            </a:r>
            <a:endParaRPr lang="en-US" sz="13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2057349"/>
            <a:ext cx="914377" cy="190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724282" y="2400240"/>
            <a:ext cx="2752275" cy="5238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文旅元宇宙与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4495688" y="2971726"/>
            <a:ext cx="3209464" cy="5238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沉浸式体验设计</a:t>
            </a:r>
            <a:endParaRPr lang="en-US" sz="3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3981350"/>
            <a:ext cx="914377" cy="1905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90955" y="4305192"/>
            <a:ext cx="262845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专著5 · 数智文旅教材编写系列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4819530" y="4800480"/>
            <a:ext cx="258083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作者：祝刚  |  安顺学院旅游管理学院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5257669" y="5105272"/>
            <a:ext cx="169502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2025年 · 共12章 · 7份附录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目录</a:t>
            </a:r>
            <a:pPr algn="l" indent="0" marL="0">
              <a:buNone/>
            </a:pPr>
            <a:r>
              <a:rPr lang="en-US" sz="1800" b="1" dirty="0">
                <a:solidFill>
                  <a:srgbClr val="04785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CONTENTS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609585" cy="190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189" y="1238219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76278" y="1238219"/>
            <a:ext cx="120926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沉浸式体验概述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6324442" y="1238219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02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743531" y="1238219"/>
            <a:ext cx="138071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元宇宙概念与生态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457189" y="1657309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03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876278" y="1657309"/>
            <a:ext cx="172360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沉浸式体验的理论基础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6324442" y="1657309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04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6743531" y="1657309"/>
            <a:ext cx="210459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VR/AR/MR技术与内容制作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57189" y="2076398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05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876278" y="2076398"/>
            <a:ext cx="189504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数字孪生与虚拟场景构建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6324442" y="2076398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06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6743531" y="2076398"/>
            <a:ext cx="172360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沉浸式体验设计方法论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457189" y="2495488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07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876278" y="2495488"/>
            <a:ext cx="155215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交互设计与叙事设计</a:t>
            </a:r>
            <a:endParaRPr lang="en-US" sz="1350" dirty="0"/>
          </a:p>
        </p:txBody>
      </p:sp>
      <p:sp>
        <p:nvSpPr>
          <p:cNvPr id="19" name="Text 15"/>
          <p:cNvSpPr/>
          <p:nvPr/>
        </p:nvSpPr>
        <p:spPr>
          <a:xfrm>
            <a:off x="6324442" y="2495488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08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6743531" y="2495488"/>
            <a:ext cx="155215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感官体验与空间设计</a:t>
            </a:r>
            <a:endParaRPr lang="en-US" sz="1350" dirty="0"/>
          </a:p>
        </p:txBody>
      </p:sp>
      <p:sp>
        <p:nvSpPr>
          <p:cNvPr id="21" name="Text 17"/>
          <p:cNvSpPr/>
          <p:nvPr/>
        </p:nvSpPr>
        <p:spPr>
          <a:xfrm>
            <a:off x="457189" y="2914577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09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876278" y="2914577"/>
            <a:ext cx="172360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元宇宙经济与数字藏品</a:t>
            </a:r>
            <a:endParaRPr lang="en-US" sz="1350" dirty="0"/>
          </a:p>
        </p:txBody>
      </p:sp>
      <p:sp>
        <p:nvSpPr>
          <p:cNvPr id="23" name="Text 19"/>
          <p:cNvSpPr/>
          <p:nvPr/>
        </p:nvSpPr>
        <p:spPr>
          <a:xfrm>
            <a:off x="6324442" y="2914577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</a:t>
            </a:r>
            <a:endParaRPr lang="en-US" sz="1500" dirty="0"/>
          </a:p>
        </p:txBody>
      </p:sp>
      <p:sp>
        <p:nvSpPr>
          <p:cNvPr id="24" name="Text 20"/>
          <p:cNvSpPr/>
          <p:nvPr/>
        </p:nvSpPr>
        <p:spPr>
          <a:xfrm>
            <a:off x="6743531" y="2914577"/>
            <a:ext cx="1380710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沉浸式演艺与夜游</a:t>
            </a:r>
            <a:endParaRPr lang="en-US" sz="1350" dirty="0"/>
          </a:p>
        </p:txBody>
      </p:sp>
      <p:sp>
        <p:nvSpPr>
          <p:cNvPr id="25" name="Text 21"/>
          <p:cNvSpPr/>
          <p:nvPr/>
        </p:nvSpPr>
        <p:spPr>
          <a:xfrm>
            <a:off x="457189" y="3333667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11</a:t>
            </a:r>
            <a:endParaRPr lang="en-US" sz="1500" dirty="0"/>
          </a:p>
        </p:txBody>
      </p:sp>
      <p:sp>
        <p:nvSpPr>
          <p:cNvPr id="26" name="Text 22"/>
          <p:cNvSpPr/>
          <p:nvPr/>
        </p:nvSpPr>
        <p:spPr>
          <a:xfrm>
            <a:off x="876278" y="3333667"/>
            <a:ext cx="155215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贵州文旅元宇宙实践</a:t>
            </a:r>
            <a:endParaRPr lang="en-US" sz="1350" dirty="0"/>
          </a:p>
        </p:txBody>
      </p:sp>
      <p:sp>
        <p:nvSpPr>
          <p:cNvPr id="27" name="Text 23"/>
          <p:cNvSpPr/>
          <p:nvPr/>
        </p:nvSpPr>
        <p:spPr>
          <a:xfrm>
            <a:off x="6324442" y="3333667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12</a:t>
            </a:r>
            <a:endParaRPr lang="en-US" sz="1500" dirty="0"/>
          </a:p>
        </p:txBody>
      </p:sp>
      <p:sp>
        <p:nvSpPr>
          <p:cNvPr id="28" name="Text 24"/>
          <p:cNvSpPr/>
          <p:nvPr/>
        </p:nvSpPr>
        <p:spPr>
          <a:xfrm>
            <a:off x="6743531" y="3333667"/>
            <a:ext cx="172360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治理、伦理与未来趋势</a:t>
            </a:r>
            <a:endParaRPr lang="en-US" sz="1350" dirty="0"/>
          </a:p>
        </p:txBody>
      </p:sp>
      <p:sp>
        <p:nvSpPr>
          <p:cNvPr id="29" name="Text 25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全书结构总览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238219"/>
            <a:ext cx="2647884" cy="130489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85783" y="1428714"/>
            <a:ext cx="22379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理论篇 第1-3章</a:t>
            </a:r>
            <a:endParaRPr lang="en-US" sz="1050" dirty="0"/>
          </a:p>
        </p:txBody>
      </p:sp>
      <p:sp>
        <p:nvSpPr>
          <p:cNvPr id="7" name="Text 2"/>
          <p:cNvSpPr/>
          <p:nvPr/>
        </p:nvSpPr>
        <p:spPr>
          <a:xfrm>
            <a:off x="685783" y="1714457"/>
            <a:ext cx="198077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沉浸式体验概念·类型学·技术全景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685783" y="1933527"/>
            <a:ext cx="171407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元宇宙起源·七要素·七层架构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85783" y="2152596"/>
            <a:ext cx="216174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沉浸理论·心流·临场感·体验设计理论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667" y="1238219"/>
            <a:ext cx="2647884" cy="130489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562261" y="1428714"/>
            <a:ext cx="22379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技术篇 第4-5章</a:t>
            </a:r>
            <a:endParaRPr lang="en-US" sz="1050" dirty="0"/>
          </a:p>
        </p:txBody>
      </p:sp>
      <p:sp>
        <p:nvSpPr>
          <p:cNvPr id="12" name="Text 6"/>
          <p:cNvSpPr/>
          <p:nvPr/>
        </p:nvSpPr>
        <p:spPr>
          <a:xfrm>
            <a:off x="3562261" y="1714457"/>
            <a:ext cx="163787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VR/AR/MR内容制作全流程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3562261" y="1933527"/>
            <a:ext cx="171407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数字孪生·实时渲染·空间音频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3562261" y="2152596"/>
            <a:ext cx="12092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虚拟场景构建技术栈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238219"/>
            <a:ext cx="2647884" cy="130489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438739" y="1428714"/>
            <a:ext cx="22379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设计篇 第6-8章</a:t>
            </a: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6438739" y="1714457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沉浸式体验设计方法论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6438739" y="1933527"/>
            <a:ext cx="113306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交互设计·叙事设计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438739" y="2152596"/>
            <a:ext cx="113306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感官设计·空间设计</a:t>
            </a:r>
            <a:endParaRPr lang="en-US" sz="105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6623" y="1238219"/>
            <a:ext cx="2647884" cy="1304892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9315217" y="1428714"/>
            <a:ext cx="22379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应用篇 第9-12章</a:t>
            </a:r>
            <a:endParaRPr lang="en-US" sz="1050" dirty="0"/>
          </a:p>
        </p:txBody>
      </p:sp>
      <p:sp>
        <p:nvSpPr>
          <p:cNvPr id="22" name="Text 14"/>
          <p:cNvSpPr/>
          <p:nvPr/>
        </p:nvSpPr>
        <p:spPr>
          <a:xfrm>
            <a:off x="9315217" y="1714457"/>
            <a:ext cx="157120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元宇宙经济·数字藏品·NFT</a:t>
            </a:r>
            <a:endParaRPr lang="en-US" sz="1050" dirty="0"/>
          </a:p>
        </p:txBody>
      </p:sp>
      <p:sp>
        <p:nvSpPr>
          <p:cNvPr id="23" name="Text 15"/>
          <p:cNvSpPr/>
          <p:nvPr/>
        </p:nvSpPr>
        <p:spPr>
          <a:xfrm>
            <a:off x="9315217" y="1933527"/>
            <a:ext cx="126641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沉浸式演艺·夜游经济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9315217" y="2152596"/>
            <a:ext cx="171407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贵州实践·治理伦理·未来趋势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457189" y="2771706"/>
            <a:ext cx="11286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配套：术语表 · VR/AR/MR设备与平台 · 贵州案例集 · 设计工具与资源 · 教学大纲 · 实训项目 · 发展大事记</a:t>
            </a:r>
            <a:endParaRPr lang="en-US" sz="1050" dirty="0"/>
          </a:p>
        </p:txBody>
      </p:sp>
      <p:sp>
        <p:nvSpPr>
          <p:cNvPr id="26" name="Text 18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52936" y="2295468"/>
            <a:ext cx="1104492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01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4495688" y="3438439"/>
            <a:ext cx="3209464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沉浸式体验概述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267093" y="4295668"/>
            <a:ext cx="36761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概念演进 · 核心特征 · 技术全景 · 文旅价值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沉浸式体验：从"我看"到"我在"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7924602" cy="118107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562061"/>
            <a:ext cx="200020" cy="17144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923902" y="1533487"/>
            <a:ext cx="35203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词源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647684" y="1847804"/>
            <a:ext cx="755275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\"沉浸\"（Immersion）源于拉丁语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immergere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，意为\"浸入液体中\"。心理学中指注意力完全集中、暂时脱离环境与时间感知的深度卷入状态——Csikszentmihalyi 称之为\"心流\"（Flow）。</a:t>
            </a:r>
            <a:endParaRPr lang="en-US" sz="120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647884"/>
            <a:ext cx="3905152" cy="666733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581010" y="2809805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感官包裹</a:t>
            </a:r>
            <a:endParaRPr lang="en-US" sz="1050" dirty="0"/>
          </a:p>
        </p:txBody>
      </p:sp>
      <p:sp>
        <p:nvSpPr>
          <p:cNvPr id="11" name="Text 4"/>
          <p:cNvSpPr/>
          <p:nvPr/>
        </p:nvSpPr>
        <p:spPr>
          <a:xfrm>
            <a:off x="581010" y="3038399"/>
            <a:ext cx="36666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多感官同时调动，形成被体验包裹的感觉</a:t>
            </a:r>
            <a:endParaRPr lang="en-US" sz="90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6638" y="2647884"/>
            <a:ext cx="3905152" cy="666733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4600460" y="2809805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交互性</a:t>
            </a:r>
            <a:endParaRPr lang="en-US" sz="1050" dirty="0"/>
          </a:p>
        </p:txBody>
      </p:sp>
      <p:sp>
        <p:nvSpPr>
          <p:cNvPr id="14" name="Text 6"/>
          <p:cNvSpPr/>
          <p:nvPr/>
        </p:nvSpPr>
        <p:spPr>
          <a:xfrm>
            <a:off x="4600460" y="3038399"/>
            <a:ext cx="36666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从被动观看变为主动参与，行为影响体验进程</a:t>
            </a:r>
            <a:endParaRPr lang="en-US" sz="900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428914"/>
            <a:ext cx="3905152" cy="666733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581010" y="3590835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叙事性</a:t>
            </a:r>
            <a:endParaRPr lang="en-US" sz="1050" dirty="0"/>
          </a:p>
        </p:txBody>
      </p:sp>
      <p:sp>
        <p:nvSpPr>
          <p:cNvPr id="17" name="Text 8"/>
          <p:cNvSpPr/>
          <p:nvPr/>
        </p:nvSpPr>
        <p:spPr>
          <a:xfrm>
            <a:off x="581010" y="3819430"/>
            <a:ext cx="36666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完整故事线：开头→发展→高潮→结尾</a:t>
            </a:r>
            <a:endParaRPr lang="en-US" sz="9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6638" y="3428914"/>
            <a:ext cx="3905152" cy="666733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4600460" y="3590835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临场感</a:t>
            </a:r>
            <a:endParaRPr lang="en-US" sz="1050" dirty="0"/>
          </a:p>
        </p:txBody>
      </p:sp>
      <p:sp>
        <p:nvSpPr>
          <p:cNvPr id="20" name="Text 10"/>
          <p:cNvSpPr/>
          <p:nvPr/>
        </p:nvSpPr>
        <p:spPr>
          <a:xfrm>
            <a:off x="4600460" y="3819430"/>
            <a:ext cx="366665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\"我真的在那里\"——区别于传统媒介的本质特征</a:t>
            </a:r>
            <a:endParaRPr lang="en-US" sz="90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583" y="1314417"/>
            <a:ext cx="3047924" cy="2781230"/>
          </a:xfrm>
          <a:prstGeom prst="rect">
            <a:avLst/>
          </a:prstGeom>
        </p:spPr>
      </p:pic>
      <p:pic>
        <p:nvPicPr>
          <p:cNvPr id="2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6228" y="1581110"/>
            <a:ext cx="647684" cy="571486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9762881" y="2266893"/>
            <a:ext cx="92352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传统：\"我看\"</a:t>
            </a:r>
            <a:endParaRPr lang="en-US" sz="1050" dirty="0"/>
          </a:p>
        </p:txBody>
      </p:sp>
      <p:pic>
        <p:nvPicPr>
          <p:cNvPr id="2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05772" y="2571686"/>
            <a:ext cx="219070" cy="285743"/>
          </a:xfrm>
          <a:prstGeom prst="rect">
            <a:avLst/>
          </a:prstGeom>
        </p:spPr>
      </p:pic>
      <p:pic>
        <p:nvPicPr>
          <p:cNvPr id="2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58129" y="2962201"/>
            <a:ext cx="714357" cy="57148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9715257" y="3647984"/>
            <a:ext cx="101876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沉浸：\"我在\"</a:t>
            </a:r>
            <a:endParaRPr lang="en-US" sz="1050" dirty="0"/>
          </a:p>
        </p:txBody>
      </p:sp>
      <p:sp>
        <p:nvSpPr>
          <p:cNvPr id="27" name="Text 1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体验经济时代：文旅进化四阶段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189" y="1314417"/>
            <a:ext cx="112864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Pine &amp; Gilmore 体验经济理论：经济价值演进——提取商品→制造产品→提供服务→营造体验，每一阶段价值数倍于前。旅游天然处于体验经济核心。</a:t>
            </a:r>
            <a:endParaRPr lang="en-US" sz="12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771606"/>
            <a:ext cx="2705032" cy="1752556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3011" y="1962101"/>
            <a:ext cx="533387" cy="53338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647784" y="2095448"/>
            <a:ext cx="35203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1.0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647684" y="2609785"/>
            <a:ext cx="233318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观光旅游</a:t>
            </a:r>
            <a:endParaRPr lang="en-US" sz="1350" dirty="0"/>
          </a:p>
        </p:txBody>
      </p:sp>
      <p:sp>
        <p:nvSpPr>
          <p:cNvPr id="10" name="Text 4"/>
          <p:cNvSpPr/>
          <p:nvPr/>
        </p:nvSpPr>
        <p:spPr>
          <a:xfrm>
            <a:off x="647684" y="2914577"/>
            <a:ext cx="23331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"我来过、我看过"</a:t>
            </a:r>
            <a:endParaRPr lang="en-US" sz="1050" dirty="0"/>
          </a:p>
        </p:txBody>
      </p:sp>
      <p:sp>
        <p:nvSpPr>
          <p:cNvPr id="11" name="Text 5"/>
          <p:cNvSpPr/>
          <p:nvPr/>
        </p:nvSpPr>
        <p:spPr>
          <a:xfrm>
            <a:off x="647684" y="3181270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黄果树前拍张照</a:t>
            </a:r>
            <a:endParaRPr lang="en-US" sz="90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4617" y="1771606"/>
            <a:ext cx="2705032" cy="1752556"/>
          </a:xfrm>
          <a:prstGeom prst="rect">
            <a:avLst/>
          </a:prstGeom>
        </p:spPr>
      </p:pic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0440" y="1962101"/>
            <a:ext cx="533387" cy="533387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505212" y="2095448"/>
            <a:ext cx="35203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2.0</a:t>
            </a:r>
            <a:endParaRPr lang="en-US" sz="1500" dirty="0"/>
          </a:p>
        </p:txBody>
      </p:sp>
      <p:sp>
        <p:nvSpPr>
          <p:cNvPr id="15" name="Text 7"/>
          <p:cNvSpPr/>
          <p:nvPr/>
        </p:nvSpPr>
        <p:spPr>
          <a:xfrm>
            <a:off x="3505112" y="2609785"/>
            <a:ext cx="233318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休闲旅游</a:t>
            </a:r>
            <a:endParaRPr lang="en-US" sz="1350" dirty="0"/>
          </a:p>
        </p:txBody>
      </p:sp>
      <p:sp>
        <p:nvSpPr>
          <p:cNvPr id="16" name="Text 8"/>
          <p:cNvSpPr/>
          <p:nvPr/>
        </p:nvSpPr>
        <p:spPr>
          <a:xfrm>
            <a:off x="3505112" y="2914577"/>
            <a:ext cx="23331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"我放松、我享受"</a:t>
            </a:r>
            <a:endParaRPr lang="en-US" sz="1050" dirty="0"/>
          </a:p>
        </p:txBody>
      </p:sp>
      <p:sp>
        <p:nvSpPr>
          <p:cNvPr id="17" name="Text 9"/>
          <p:cNvSpPr/>
          <p:nvPr/>
        </p:nvSpPr>
        <p:spPr>
          <a:xfrm>
            <a:off x="3505112" y="3181270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景区周边住一晚</a:t>
            </a:r>
            <a:endParaRPr lang="en-US" sz="90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046" y="1771606"/>
            <a:ext cx="2705032" cy="1752556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7869" y="1962101"/>
            <a:ext cx="533387" cy="533387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362641" y="2095448"/>
            <a:ext cx="35203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3.0</a:t>
            </a:r>
            <a:endParaRPr lang="en-US" sz="1500" dirty="0"/>
          </a:p>
        </p:txBody>
      </p:sp>
      <p:sp>
        <p:nvSpPr>
          <p:cNvPr id="21" name="Text 11"/>
          <p:cNvSpPr/>
          <p:nvPr/>
        </p:nvSpPr>
        <p:spPr>
          <a:xfrm>
            <a:off x="6362541" y="2609785"/>
            <a:ext cx="233318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体验旅游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6362541" y="2914577"/>
            <a:ext cx="23331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"我参与、我感受"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6362541" y="3181270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屯堡学地戏、苗寨打银饰</a:t>
            </a:r>
            <a:endParaRPr lang="en-US" sz="90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9474" y="1771606"/>
            <a:ext cx="2705032" cy="1752556"/>
          </a:xfrm>
          <a:prstGeom prst="rect">
            <a:avLst/>
          </a:prstGeom>
        </p:spPr>
      </p:pic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15297" y="1962101"/>
            <a:ext cx="533387" cy="533387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10220069" y="2095448"/>
            <a:ext cx="35203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4.0</a:t>
            </a:r>
            <a:endParaRPr lang="en-US" sz="1500" dirty="0"/>
          </a:p>
        </p:txBody>
      </p:sp>
      <p:sp>
        <p:nvSpPr>
          <p:cNvPr id="27" name="Text 15"/>
          <p:cNvSpPr/>
          <p:nvPr/>
        </p:nvSpPr>
        <p:spPr>
          <a:xfrm>
            <a:off x="9219969" y="2609785"/>
            <a:ext cx="233318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沉浸旅游</a:t>
            </a:r>
            <a:endParaRPr lang="en-US" sz="1350" dirty="0"/>
          </a:p>
        </p:txBody>
      </p:sp>
      <p:sp>
        <p:nvSpPr>
          <p:cNvPr id="28" name="Text 16"/>
          <p:cNvSpPr/>
          <p:nvPr/>
        </p:nvSpPr>
        <p:spPr>
          <a:xfrm>
            <a:off x="9219969" y="2914577"/>
            <a:ext cx="23331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"我成为、我存在"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9219969" y="3181270"/>
            <a:ext cx="233318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VR穿越600年屯堡</a:t>
            </a:r>
            <a:endParaRPr lang="en-US" sz="90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3752756"/>
            <a:ext cx="11277318" cy="552436"/>
          </a:xfrm>
          <a:prstGeom prst="rect">
            <a:avLst/>
          </a:prstGeom>
        </p:spPr>
      </p:pic>
      <p:pic>
        <p:nvPicPr>
          <p:cNvPr id="3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10" y="3952776"/>
            <a:ext cx="114297" cy="152396"/>
          </a:xfrm>
          <a:prstGeom prst="rect">
            <a:avLst/>
          </a:prstGeom>
        </p:spPr>
      </p:pic>
      <p:sp>
        <p:nvSpPr>
          <p:cNvPr id="32" name="Text 18"/>
          <p:cNvSpPr/>
          <p:nvPr/>
        </p:nvSpPr>
        <p:spPr>
          <a:xfrm>
            <a:off x="809605" y="3933727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核心转变：</a:t>
            </a:r>
            <a:endParaRPr lang="en-US" sz="1200" dirty="0"/>
          </a:p>
        </p:txBody>
      </p:sp>
      <p:sp>
        <p:nvSpPr>
          <p:cNvPr id="33" name="Text 19"/>
          <p:cNvSpPr/>
          <p:nvPr/>
        </p:nvSpPr>
        <p:spPr>
          <a:xfrm>
            <a:off x="1571586" y="3933727"/>
            <a:ext cx="740035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文旅元宇宙处于4.0阶段，体验核心从"消费内容"变为"成为内容"——游客不再是旁观者，而是故事的一部分。</a:t>
            </a:r>
            <a:endParaRPr lang="en-US" sz="1200" dirty="0"/>
          </a:p>
        </p:txBody>
      </p:sp>
      <p:sp>
        <p:nvSpPr>
          <p:cNvPr id="34" name="Text 20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沉浸式体验的类型学分类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62041"/>
            <a:ext cx="190495" cy="19049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23882" y="1333467"/>
            <a:ext cx="13426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按技术载体分类</a:t>
            </a:r>
            <a:endParaRPr lang="en-US" sz="150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24362" cy="761981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47684" y="1866853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实体沉浸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47684" y="2114497"/>
            <a:ext cx="51906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依赖物理空间与实景装置。案例："只有河南·戏剧幻城"——56个格子空间、21个剧场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71686"/>
            <a:ext cx="5524362" cy="761981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47684" y="2743131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数字沉浸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647684" y="2990775"/>
            <a:ext cx="51906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依赖VR/AR/MR等数字技术。案例：teamLab无边界数字艺术展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447964"/>
            <a:ext cx="5524362" cy="761981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47684" y="3619410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混合沉浸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47684" y="3867053"/>
            <a:ext cx="51906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实体空间与数字技术融合。案例：AR导览在真实景区叠加虚拟内容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1362041"/>
            <a:ext cx="171446" cy="190495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457789" y="1333467"/>
            <a:ext cx="134261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按交互程度分类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1695408"/>
            <a:ext cx="5524362" cy="761981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400640" y="1866853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被动沉浸</a:t>
            </a:r>
            <a:endParaRPr lang="en-US" sz="1200" dirty="0"/>
          </a:p>
        </p:txBody>
      </p:sp>
      <p:sp>
        <p:nvSpPr>
          <p:cNvPr id="20" name="Text 10"/>
          <p:cNvSpPr/>
          <p:nvPr/>
        </p:nvSpPr>
        <p:spPr>
          <a:xfrm>
            <a:off x="6400640" y="2114497"/>
            <a:ext cx="51906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体验者处于观看位置，不主动参与。如球幕电影、光影秀</a:t>
            </a:r>
            <a:endParaRPr lang="en-US" sz="10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2571686"/>
            <a:ext cx="5524362" cy="761981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400640" y="2743131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主动沉浸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400640" y="2990775"/>
            <a:ext cx="51906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体验者选择/行动影响体验进程。如互动VR游戏、"选择你的冒险"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3447964"/>
            <a:ext cx="5524362" cy="761981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400640" y="3619410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共创沉浸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400640" y="3867053"/>
            <a:ext cx="51906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多体验者共同参与、相互影响。如元宇宙多人社交旅游</a:t>
            </a:r>
            <a:endParaRPr lang="en-US" sz="1050" dirty="0"/>
          </a:p>
        </p:txBody>
      </p:sp>
      <p:sp>
        <p:nvSpPr>
          <p:cNvPr id="27" name="Text 15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沉浸式技术全景：VR/AR/MR/XR 谱系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2705032" cy="2324042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0160" y="1571586"/>
            <a:ext cx="428614" cy="342891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47684" y="2038299"/>
            <a:ext cx="233318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 虚拟现实</a:t>
            </a:r>
            <a:endParaRPr lang="en-US" sz="1500" dirty="0"/>
          </a:p>
        </p:txBody>
      </p:sp>
      <p:sp>
        <p:nvSpPr>
          <p:cNvPr id="8" name="Text 2"/>
          <p:cNvSpPr/>
          <p:nvPr/>
        </p:nvSpPr>
        <p:spPr>
          <a:xfrm>
            <a:off x="1276318" y="2390715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完全隔离真实世界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1504912" y="2581210"/>
            <a:ext cx="62825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6DoF交互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838379"/>
            <a:ext cx="2324042" cy="609585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466813" y="2914577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D4ED8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虚拟景区游览</a:t>
            </a:r>
            <a:endParaRPr lang="en-US" sz="900" dirty="0"/>
          </a:p>
        </p:txBody>
      </p:sp>
      <p:sp>
        <p:nvSpPr>
          <p:cNvPr id="12" name="Text 5"/>
          <p:cNvSpPr/>
          <p:nvPr/>
        </p:nvSpPr>
        <p:spPr>
          <a:xfrm>
            <a:off x="1466813" y="3066973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D4ED8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历史场景复原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1409665" y="3219370"/>
            <a:ext cx="80922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D4ED8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沉浸式文化体验</a:t>
            </a:r>
            <a:endParaRPr lang="en-US" sz="9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4617" y="1314417"/>
            <a:ext cx="2705032" cy="2324042"/>
          </a:xfrm>
          <a:prstGeom prst="rect">
            <a:avLst/>
          </a:prstGeom>
        </p:spPr>
      </p:pic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5688" y="1571586"/>
            <a:ext cx="342891" cy="342891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3505112" y="2038299"/>
            <a:ext cx="233318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 增强现实</a:t>
            </a:r>
            <a:endParaRPr lang="en-US" sz="1500" dirty="0"/>
          </a:p>
        </p:txBody>
      </p:sp>
      <p:sp>
        <p:nvSpPr>
          <p:cNvPr id="17" name="Text 8"/>
          <p:cNvSpPr/>
          <p:nvPr/>
        </p:nvSpPr>
        <p:spPr>
          <a:xfrm>
            <a:off x="4067073" y="2390715"/>
            <a:ext cx="12092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真实世界上叠加虚拟</a:t>
            </a:r>
            <a:endParaRPr lang="en-US" sz="1050" dirty="0"/>
          </a:p>
        </p:txBody>
      </p:sp>
      <p:sp>
        <p:nvSpPr>
          <p:cNvPr id="18" name="Text 9"/>
          <p:cNvSpPr/>
          <p:nvPr/>
        </p:nvSpPr>
        <p:spPr>
          <a:xfrm>
            <a:off x="4267093" y="2581210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锚定真实空间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5112" y="2838379"/>
            <a:ext cx="2324042" cy="609585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4248044" y="2914577"/>
            <a:ext cx="85684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AR导览遗址复原</a:t>
            </a:r>
            <a:endParaRPr lang="en-US" sz="900" dirty="0"/>
          </a:p>
        </p:txBody>
      </p:sp>
      <p:sp>
        <p:nvSpPr>
          <p:cNvPr id="21" name="Text 11"/>
          <p:cNvSpPr/>
          <p:nvPr/>
        </p:nvSpPr>
        <p:spPr>
          <a:xfrm>
            <a:off x="4362341" y="3066973"/>
            <a:ext cx="62825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AR寻宝互动</a:t>
            </a:r>
            <a:endParaRPr lang="en-US" sz="900" dirty="0"/>
          </a:p>
        </p:txBody>
      </p:sp>
      <p:sp>
        <p:nvSpPr>
          <p:cNvPr id="22" name="Text 12"/>
          <p:cNvSpPr/>
          <p:nvPr/>
        </p:nvSpPr>
        <p:spPr>
          <a:xfrm>
            <a:off x="4362341" y="3219370"/>
            <a:ext cx="62825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AR信息增强</a:t>
            </a:r>
            <a:endParaRPr lang="en-US" sz="90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046" y="1314417"/>
            <a:ext cx="2705032" cy="2324042"/>
          </a:xfrm>
          <a:prstGeom prst="rect">
            <a:avLst/>
          </a:prstGeom>
        </p:spPr>
      </p:pic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4067" y="1571586"/>
            <a:ext cx="390515" cy="342891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362541" y="2038299"/>
            <a:ext cx="233318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MR 混合现实</a:t>
            </a:r>
            <a:endParaRPr lang="en-US" sz="1500" dirty="0"/>
          </a:p>
        </p:txBody>
      </p:sp>
      <p:sp>
        <p:nvSpPr>
          <p:cNvPr id="26" name="Text 14"/>
          <p:cNvSpPr/>
          <p:nvPr/>
        </p:nvSpPr>
        <p:spPr>
          <a:xfrm>
            <a:off x="7124522" y="2390715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虚实实时交互</a:t>
            </a:r>
            <a:endParaRPr lang="en-US" sz="1050" dirty="0"/>
          </a:p>
        </p:txBody>
      </p:sp>
      <p:sp>
        <p:nvSpPr>
          <p:cNvPr id="27" name="Text 15"/>
          <p:cNvSpPr/>
          <p:nvPr/>
        </p:nvSpPr>
        <p:spPr>
          <a:xfrm>
            <a:off x="7124522" y="2581210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空间理解能力</a:t>
            </a:r>
            <a:endParaRPr lang="en-US" sz="105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2541" y="2838379"/>
            <a:ext cx="2324042" cy="609585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7238819" y="2914577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22C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沉浸式剧场</a:t>
            </a:r>
            <a:endParaRPr lang="en-US" sz="900" dirty="0"/>
          </a:p>
        </p:txBody>
      </p:sp>
      <p:sp>
        <p:nvSpPr>
          <p:cNvPr id="30" name="Text 17"/>
          <p:cNvSpPr/>
          <p:nvPr/>
        </p:nvSpPr>
        <p:spPr>
          <a:xfrm>
            <a:off x="7181670" y="3066973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22C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多人协同设计</a:t>
            </a:r>
            <a:endParaRPr lang="en-US" sz="900" dirty="0"/>
          </a:p>
        </p:txBody>
      </p:sp>
      <p:sp>
        <p:nvSpPr>
          <p:cNvPr id="31" name="Text 18"/>
          <p:cNvSpPr/>
          <p:nvPr/>
        </p:nvSpPr>
        <p:spPr>
          <a:xfrm>
            <a:off x="7181670" y="3219370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E22C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虚实角色同台</a:t>
            </a:r>
            <a:endParaRPr lang="en-US" sz="900" dirty="0"/>
          </a:p>
        </p:txBody>
      </p:sp>
      <p:pic>
        <p:nvPicPr>
          <p:cNvPr id="3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9474" y="1314417"/>
            <a:ext cx="2705032" cy="2324042"/>
          </a:xfrm>
          <a:prstGeom prst="rect">
            <a:avLst/>
          </a:prstGeom>
        </p:spPr>
      </p:pic>
      <p:pic>
        <p:nvPicPr>
          <p:cNvPr id="33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172446" y="1571586"/>
            <a:ext cx="428614" cy="342891"/>
          </a:xfrm>
          <a:prstGeom prst="rect">
            <a:avLst/>
          </a:prstGeom>
        </p:spPr>
      </p:pic>
      <p:sp>
        <p:nvSpPr>
          <p:cNvPr id="34" name="Text 19"/>
          <p:cNvSpPr/>
          <p:nvPr/>
        </p:nvSpPr>
        <p:spPr>
          <a:xfrm>
            <a:off x="9219969" y="2038299"/>
            <a:ext cx="233318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XR 扩展现实</a:t>
            </a:r>
            <a:endParaRPr lang="en-US" sz="1500" dirty="0"/>
          </a:p>
        </p:txBody>
      </p:sp>
      <p:sp>
        <p:nvSpPr>
          <p:cNvPr id="35" name="Text 20"/>
          <p:cNvSpPr/>
          <p:nvPr/>
        </p:nvSpPr>
        <p:spPr>
          <a:xfrm>
            <a:off x="9858129" y="2390715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VR+AR+MR总称</a:t>
            </a:r>
            <a:endParaRPr lang="en-US" sz="1050" dirty="0"/>
          </a:p>
        </p:txBody>
      </p:sp>
      <p:sp>
        <p:nvSpPr>
          <p:cNvPr id="36" name="Text 21"/>
          <p:cNvSpPr/>
          <p:nvPr/>
        </p:nvSpPr>
        <p:spPr>
          <a:xfrm>
            <a:off x="9848604" y="2581210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虚实结合技术形态</a:t>
            </a:r>
            <a:endParaRPr lang="en-US" sz="1050" dirty="0"/>
          </a:p>
        </p:txBody>
      </p:sp>
      <p:pic>
        <p:nvPicPr>
          <p:cNvPr id="3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19969" y="2838379"/>
            <a:ext cx="2324042" cy="609585"/>
          </a:xfrm>
          <a:prstGeom prst="rect">
            <a:avLst/>
          </a:prstGeom>
        </p:spPr>
      </p:pic>
      <p:sp>
        <p:nvSpPr>
          <p:cNvPr id="38" name="Text 22"/>
          <p:cNvSpPr/>
          <p:nvPr/>
        </p:nvSpPr>
        <p:spPr>
          <a:xfrm>
            <a:off x="10086723" y="2914577"/>
            <a:ext cx="60920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\"XR文旅\"</a:t>
            </a:r>
            <a:endParaRPr lang="en-US" sz="900" dirty="0"/>
          </a:p>
        </p:txBody>
      </p:sp>
      <p:sp>
        <p:nvSpPr>
          <p:cNvPr id="39" name="Text 23"/>
          <p:cNvSpPr/>
          <p:nvPr/>
        </p:nvSpPr>
        <p:spPr>
          <a:xfrm>
            <a:off x="9981950" y="3066973"/>
            <a:ext cx="80922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涵盖所有沉浸式</a:t>
            </a:r>
            <a:endParaRPr lang="en-US" sz="900" dirty="0"/>
          </a:p>
        </p:txBody>
      </p:sp>
      <p:sp>
        <p:nvSpPr>
          <p:cNvPr id="40" name="Text 24"/>
          <p:cNvSpPr/>
          <p:nvPr/>
        </p:nvSpPr>
        <p:spPr>
          <a:xfrm>
            <a:off x="10096248" y="3219370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技术的总称</a:t>
            </a:r>
            <a:endParaRPr lang="en-US" sz="900" dirty="0"/>
          </a:p>
        </p:txBody>
      </p:sp>
      <p:pic>
        <p:nvPicPr>
          <p:cNvPr id="41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7189" y="3867053"/>
            <a:ext cx="11277318" cy="495288"/>
          </a:xfrm>
          <a:prstGeom prst="rect">
            <a:avLst/>
          </a:prstGeom>
        </p:spPr>
      </p:pic>
      <p:sp>
        <p:nvSpPr>
          <p:cNvPr id="42" name="Text 25"/>
          <p:cNvSpPr/>
          <p:nvPr/>
        </p:nvSpPr>
        <p:spPr>
          <a:xfrm>
            <a:off x="609585" y="4019450"/>
            <a:ext cx="1098167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关键区分：</a:t>
            </a:r>
            <a:pPr algn="ctr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 = 完全虚拟（切断现实）| AR = 增强现实（叠加信息）| MR = 混合现实（虚实交互）| XR = 三者总称</a:t>
            </a:r>
            <a:endParaRPr lang="en-US" sz="1050" dirty="0"/>
          </a:p>
        </p:txBody>
      </p:sp>
      <p:sp>
        <p:nvSpPr>
          <p:cNvPr id="43" name="Text 2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沉浸式技术硬件生态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219070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2456" y="1342991"/>
            <a:ext cx="618729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VR硬件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3638459" cy="609585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1486" y="1847804"/>
            <a:ext cx="40918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一体机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1047724" y="1866853"/>
            <a:ext cx="125688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Meta Quest 3, PICO 4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571486" y="2038299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内置算力、使用便捷</a:t>
            </a:r>
            <a:endParaRPr lang="en-US" sz="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381190"/>
            <a:ext cx="3638459" cy="60958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71486" y="2533587"/>
            <a:ext cx="45680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PC VR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1095348" y="2552636"/>
            <a:ext cx="1514056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HTC Vive Pro, Valve Index</a:t>
            </a:r>
            <a:endParaRPr lang="en-US" sz="900" dirty="0"/>
          </a:p>
        </p:txBody>
      </p:sp>
      <p:sp>
        <p:nvSpPr>
          <p:cNvPr id="14" name="Text 7"/>
          <p:cNvSpPr/>
          <p:nvPr/>
        </p:nvSpPr>
        <p:spPr>
          <a:xfrm>
            <a:off x="571486" y="2724082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画质最高、有线连接</a:t>
            </a:r>
            <a:endParaRPr lang="en-US" sz="90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066973"/>
            <a:ext cx="3638459" cy="60958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571486" y="3219370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空间计算</a:t>
            </a:r>
            <a:endParaRPr lang="en-US" sz="1050" dirty="0"/>
          </a:p>
        </p:txBody>
      </p:sp>
      <p:sp>
        <p:nvSpPr>
          <p:cNvPr id="17" name="Text 9"/>
          <p:cNvSpPr/>
          <p:nvPr/>
        </p:nvSpPr>
        <p:spPr>
          <a:xfrm>
            <a:off x="1181070" y="3238419"/>
            <a:ext cx="942571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Apple Vision Pro</a:t>
            </a:r>
            <a:endParaRPr lang="en-US" sz="900" dirty="0"/>
          </a:p>
        </p:txBody>
      </p:sp>
      <p:sp>
        <p:nvSpPr>
          <p:cNvPr id="18" name="Text 10"/>
          <p:cNvSpPr/>
          <p:nvPr/>
        </p:nvSpPr>
        <p:spPr>
          <a:xfrm>
            <a:off x="571486" y="3409865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融合VR/AR、彩色透视</a:t>
            </a:r>
            <a:endParaRPr lang="en-US" sz="90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143" y="1371566"/>
            <a:ext cx="200020" cy="171446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4552836" y="1342991"/>
            <a:ext cx="62825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AR硬件</a:t>
            </a:r>
            <a:endParaRPr lang="en-US" sz="13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6143" y="1695408"/>
            <a:ext cx="3638459" cy="609585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4400440" y="1847804"/>
            <a:ext cx="84732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手机/平板AR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5305292" y="1866853"/>
            <a:ext cx="885422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ARKit / ARCore</a:t>
            </a:r>
            <a:endParaRPr lang="en-US" sz="900" dirty="0"/>
          </a:p>
        </p:txBody>
      </p:sp>
      <p:sp>
        <p:nvSpPr>
          <p:cNvPr id="24" name="Text 14"/>
          <p:cNvSpPr/>
          <p:nvPr/>
        </p:nvSpPr>
        <p:spPr>
          <a:xfrm>
            <a:off x="4400440" y="2038299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门槛最低、普及率最高</a:t>
            </a:r>
            <a:endParaRPr lang="en-US" sz="90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86143" y="2381190"/>
            <a:ext cx="3638459" cy="609585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4400440" y="2533587"/>
            <a:ext cx="485382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AR眼镜</a:t>
            </a:r>
            <a:endParaRPr lang="en-US" sz="1050" dirty="0"/>
          </a:p>
        </p:txBody>
      </p:sp>
      <p:sp>
        <p:nvSpPr>
          <p:cNvPr id="27" name="Text 16"/>
          <p:cNvSpPr/>
          <p:nvPr/>
        </p:nvSpPr>
        <p:spPr>
          <a:xfrm>
            <a:off x="4952876" y="2552636"/>
            <a:ext cx="12378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XREAL Air, Rokid Max</a:t>
            </a:r>
            <a:endParaRPr lang="en-US" sz="900" dirty="0"/>
          </a:p>
        </p:txBody>
      </p:sp>
      <p:sp>
        <p:nvSpPr>
          <p:cNvPr id="28" name="Text 17"/>
          <p:cNvSpPr/>
          <p:nvPr/>
        </p:nvSpPr>
        <p:spPr>
          <a:xfrm>
            <a:off x="4400440" y="2724082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透明镜片、轻便</a:t>
            </a:r>
            <a:endParaRPr lang="en-US" sz="900" dirty="0"/>
          </a:p>
        </p:txBody>
      </p:sp>
      <p:pic>
        <p:nvPicPr>
          <p:cNvPr id="2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6143" y="3066973"/>
            <a:ext cx="3638459" cy="609585"/>
          </a:xfrm>
          <a:prstGeom prst="rect">
            <a:avLst/>
          </a:prstGeom>
        </p:spPr>
      </p:pic>
      <p:sp>
        <p:nvSpPr>
          <p:cNvPr id="30" name="Text 18"/>
          <p:cNvSpPr/>
          <p:nvPr/>
        </p:nvSpPr>
        <p:spPr>
          <a:xfrm>
            <a:off x="4400440" y="3219370"/>
            <a:ext cx="51395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MR头盔</a:t>
            </a:r>
            <a:endParaRPr lang="en-US" sz="1050" dirty="0"/>
          </a:p>
        </p:txBody>
      </p:sp>
      <p:sp>
        <p:nvSpPr>
          <p:cNvPr id="31" name="Text 19"/>
          <p:cNvSpPr/>
          <p:nvPr/>
        </p:nvSpPr>
        <p:spPr>
          <a:xfrm>
            <a:off x="4971926" y="3238419"/>
            <a:ext cx="129498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HoloLens 2, Vision Pro</a:t>
            </a:r>
            <a:endParaRPr lang="en-US" sz="900" dirty="0"/>
          </a:p>
        </p:txBody>
      </p:sp>
      <p:sp>
        <p:nvSpPr>
          <p:cNvPr id="32" name="Text 20"/>
          <p:cNvSpPr/>
          <p:nvPr/>
        </p:nvSpPr>
        <p:spPr>
          <a:xfrm>
            <a:off x="4400440" y="3409865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空间理解+虚实交互</a:t>
            </a:r>
            <a:endParaRPr lang="en-US" sz="900" dirty="0"/>
          </a:p>
        </p:txBody>
      </p:sp>
      <p:pic>
        <p:nvPicPr>
          <p:cNvPr id="3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05572" y="1371566"/>
            <a:ext cx="152396" cy="171446"/>
          </a:xfrm>
          <a:prstGeom prst="rect">
            <a:avLst/>
          </a:prstGeom>
        </p:spPr>
      </p:pic>
      <p:sp>
        <p:nvSpPr>
          <p:cNvPr id="34" name="Text 21"/>
          <p:cNvSpPr/>
          <p:nvPr/>
        </p:nvSpPr>
        <p:spPr>
          <a:xfrm>
            <a:off x="8334167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其他沉浸硬件</a:t>
            </a:r>
            <a:endParaRPr lang="en-US" sz="1350" dirty="0"/>
          </a:p>
        </p:txBody>
      </p:sp>
      <p:pic>
        <p:nvPicPr>
          <p:cNvPr id="3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05572" y="1695408"/>
            <a:ext cx="3638459" cy="609585"/>
          </a:xfrm>
          <a:prstGeom prst="rect">
            <a:avLst/>
          </a:prstGeom>
        </p:spPr>
      </p:pic>
      <p:sp>
        <p:nvSpPr>
          <p:cNvPr id="36" name="Text 22"/>
          <p:cNvSpPr/>
          <p:nvPr/>
        </p:nvSpPr>
        <p:spPr>
          <a:xfrm>
            <a:off x="8219869" y="1847804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触觉反馈</a:t>
            </a:r>
            <a:endParaRPr lang="en-US" sz="1050" dirty="0"/>
          </a:p>
        </p:txBody>
      </p:sp>
      <p:sp>
        <p:nvSpPr>
          <p:cNvPr id="37" name="Text 23"/>
          <p:cNvSpPr/>
          <p:nvPr/>
        </p:nvSpPr>
        <p:spPr>
          <a:xfrm>
            <a:off x="8219869" y="2038299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触觉手套、力反馈背心</a:t>
            </a:r>
            <a:endParaRPr lang="en-US" sz="900" dirty="0"/>
          </a:p>
        </p:txBody>
      </p:sp>
      <p:pic>
        <p:nvPicPr>
          <p:cNvPr id="3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05572" y="2381190"/>
            <a:ext cx="3638459" cy="609585"/>
          </a:xfrm>
          <a:prstGeom prst="rect">
            <a:avLst/>
          </a:prstGeom>
        </p:spPr>
      </p:pic>
      <p:sp>
        <p:nvSpPr>
          <p:cNvPr id="39" name="Text 24"/>
          <p:cNvSpPr/>
          <p:nvPr/>
        </p:nvSpPr>
        <p:spPr>
          <a:xfrm>
            <a:off x="8219869" y="2533587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空间音频</a:t>
            </a:r>
            <a:endParaRPr lang="en-US" sz="1050" dirty="0"/>
          </a:p>
        </p:txBody>
      </p:sp>
      <p:sp>
        <p:nvSpPr>
          <p:cNvPr id="40" name="Text 25"/>
          <p:cNvSpPr/>
          <p:nvPr/>
        </p:nvSpPr>
        <p:spPr>
          <a:xfrm>
            <a:off x="8219869" y="2724082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头部追踪3D音频</a:t>
            </a:r>
            <a:endParaRPr lang="en-US" sz="900" dirty="0"/>
          </a:p>
        </p:txBody>
      </p:sp>
      <p:pic>
        <p:nvPicPr>
          <p:cNvPr id="4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05572" y="3066973"/>
            <a:ext cx="3638459" cy="609585"/>
          </a:xfrm>
          <a:prstGeom prst="rect">
            <a:avLst/>
          </a:prstGeom>
        </p:spPr>
      </p:pic>
      <p:sp>
        <p:nvSpPr>
          <p:cNvPr id="42" name="Text 26"/>
          <p:cNvSpPr/>
          <p:nvPr/>
        </p:nvSpPr>
        <p:spPr>
          <a:xfrm>
            <a:off x="8219869" y="3219370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气味模拟</a:t>
            </a:r>
            <a:endParaRPr lang="en-US" sz="1050" dirty="0"/>
          </a:p>
        </p:txBody>
      </p:sp>
      <p:sp>
        <p:nvSpPr>
          <p:cNvPr id="43" name="Text 27"/>
          <p:cNvSpPr/>
          <p:nvPr/>
        </p:nvSpPr>
        <p:spPr>
          <a:xfrm>
            <a:off x="8219869" y="3409865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化学方式释放特定气味</a:t>
            </a:r>
            <a:endParaRPr lang="en-US" sz="900" dirty="0"/>
          </a:p>
        </p:txBody>
      </p:sp>
      <p:pic>
        <p:nvPicPr>
          <p:cNvPr id="4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05572" y="3752756"/>
            <a:ext cx="3638459" cy="609585"/>
          </a:xfrm>
          <a:prstGeom prst="rect">
            <a:avLst/>
          </a:prstGeom>
        </p:spPr>
      </p:pic>
      <p:sp>
        <p:nvSpPr>
          <p:cNvPr id="45" name="Text 28"/>
          <p:cNvSpPr/>
          <p:nvPr/>
        </p:nvSpPr>
        <p:spPr>
          <a:xfrm>
            <a:off x="8219869" y="390515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运动平台</a:t>
            </a:r>
            <a:endParaRPr lang="en-US" sz="1050" dirty="0"/>
          </a:p>
        </p:txBody>
      </p:sp>
      <p:sp>
        <p:nvSpPr>
          <p:cNvPr id="46" name="Text 29"/>
          <p:cNvSpPr/>
          <p:nvPr/>
        </p:nvSpPr>
        <p:spPr>
          <a:xfrm>
            <a:off x="8219869" y="4095648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万向跑步机、自然行走</a:t>
            </a:r>
            <a:endParaRPr lang="en-US" sz="900" dirty="0"/>
          </a:p>
        </p:txBody>
      </p:sp>
      <p:pic>
        <p:nvPicPr>
          <p:cNvPr id="4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57189" y="4552836"/>
            <a:ext cx="11277318" cy="514337"/>
          </a:xfrm>
          <a:prstGeom prst="rect">
            <a:avLst/>
          </a:prstGeom>
        </p:spPr>
      </p:pic>
      <p:pic>
        <p:nvPicPr>
          <p:cNvPr id="4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10" y="4743331"/>
            <a:ext cx="104772" cy="133347"/>
          </a:xfrm>
          <a:prstGeom prst="rect">
            <a:avLst/>
          </a:prstGeom>
        </p:spPr>
      </p:pic>
      <p:sp>
        <p:nvSpPr>
          <p:cNvPr id="49" name="Text 30"/>
          <p:cNvSpPr/>
          <p:nvPr/>
        </p:nvSpPr>
        <p:spPr>
          <a:xfrm>
            <a:off x="800080" y="4724282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文旅选型要点：</a:t>
            </a:r>
            <a:endParaRPr lang="en-US" sz="1050" dirty="0"/>
          </a:p>
        </p:txBody>
      </p:sp>
      <p:sp>
        <p:nvSpPr>
          <p:cNvPr id="50" name="Text 31"/>
          <p:cNvSpPr/>
          <p:nvPr/>
        </p:nvSpPr>
        <p:spPr>
          <a:xfrm>
            <a:off x="1733507" y="4724282"/>
            <a:ext cx="666695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一体机适合大规模部署（低门槛）、手机AR适合现有游客（零额外设备）、MR头盔适合高端定制体验（强交互）</a:t>
            </a:r>
            <a:endParaRPr lang="en-US" sz="1050" dirty="0"/>
          </a:p>
        </p:txBody>
      </p:sp>
      <p:sp>
        <p:nvSpPr>
          <p:cNvPr id="51" name="Text 32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沉浸式技术文旅适配矩阵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5562461" cy="914377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5" y="1466813"/>
            <a:ext cx="457189" cy="457189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981" y="1619210"/>
            <a:ext cx="152396" cy="152396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181070" y="1466813"/>
            <a:ext cx="144738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虚拟景区预游览</a:t>
            </a:r>
            <a:endParaRPr lang="en-US" sz="1200" dirty="0"/>
          </a:p>
        </p:txBody>
      </p:sp>
      <p:sp>
        <p:nvSpPr>
          <p:cNvPr id="9" name="Text 2"/>
          <p:cNvSpPr/>
          <p:nvPr/>
        </p:nvSpPr>
        <p:spPr>
          <a:xfrm>
            <a:off x="1181070" y="1695408"/>
            <a:ext cx="144738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VR（一体机/Web 3D）</a:t>
            </a:r>
            <a:endParaRPr lang="en-US" sz="1050" dirty="0"/>
          </a:p>
        </p:txBody>
      </p:sp>
      <p:sp>
        <p:nvSpPr>
          <p:cNvPr id="10" name="Text 3"/>
          <p:cNvSpPr/>
          <p:nvPr/>
        </p:nvSpPr>
        <p:spPr>
          <a:xfrm>
            <a:off x="1181070" y="1924002"/>
            <a:ext cx="144738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远程体验、低门槛</a:t>
            </a:r>
            <a:endParaRPr lang="en-US" sz="90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046" y="1314417"/>
            <a:ext cx="5562461" cy="914377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442" y="1466813"/>
            <a:ext cx="457189" cy="457189"/>
          </a:xfrm>
          <a:prstGeom prst="rect">
            <a:avLst/>
          </a:prstGeom>
        </p:spPr>
      </p:pic>
      <p:pic>
        <p:nvPicPr>
          <p:cNvPr id="1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38" y="1619210"/>
            <a:ext cx="152396" cy="152396"/>
          </a:xfrm>
          <a:prstGeom prst="rect">
            <a:avLst/>
          </a:prstGeom>
        </p:spPr>
      </p:pic>
      <p:sp>
        <p:nvSpPr>
          <p:cNvPr id="14" name="Text 4"/>
          <p:cNvSpPr/>
          <p:nvPr/>
        </p:nvSpPr>
        <p:spPr>
          <a:xfrm>
            <a:off x="6895928" y="1466813"/>
            <a:ext cx="123783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遗址现场复原</a:t>
            </a:r>
            <a:endParaRPr lang="en-US" sz="1200" dirty="0"/>
          </a:p>
        </p:txBody>
      </p:sp>
      <p:sp>
        <p:nvSpPr>
          <p:cNvPr id="15" name="Text 5"/>
          <p:cNvSpPr/>
          <p:nvPr/>
        </p:nvSpPr>
        <p:spPr>
          <a:xfrm>
            <a:off x="6895928" y="1695408"/>
            <a:ext cx="12378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AR（手机/AR眼镜）</a:t>
            </a:r>
            <a:endParaRPr lang="en-US" sz="1050" dirty="0"/>
          </a:p>
        </p:txBody>
      </p:sp>
      <p:sp>
        <p:nvSpPr>
          <p:cNvPr id="16" name="Text 6"/>
          <p:cNvSpPr/>
          <p:nvPr/>
        </p:nvSpPr>
        <p:spPr>
          <a:xfrm>
            <a:off x="6895928" y="1924002"/>
            <a:ext cx="123783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虚实结合、在地性强</a:t>
            </a:r>
            <a:endParaRPr lang="en-US" sz="90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2381190"/>
            <a:ext cx="5562461" cy="914377"/>
          </a:xfrm>
          <a:prstGeom prst="rect">
            <a:avLst/>
          </a:prstGeom>
        </p:spPr>
      </p:pic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585" y="2533587"/>
            <a:ext cx="457189" cy="457189"/>
          </a:xfrm>
          <a:prstGeom prst="rect">
            <a:avLst/>
          </a:prstGeom>
        </p:spPr>
      </p:pic>
      <p:pic>
        <p:nvPicPr>
          <p:cNvPr id="1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931" y="2685983"/>
            <a:ext cx="190495" cy="152396"/>
          </a:xfrm>
          <a:prstGeom prst="rect">
            <a:avLst/>
          </a:prstGeom>
        </p:spPr>
      </p:pic>
      <p:sp>
        <p:nvSpPr>
          <p:cNvPr id="20" name="Text 7"/>
          <p:cNvSpPr/>
          <p:nvPr/>
        </p:nvSpPr>
        <p:spPr>
          <a:xfrm>
            <a:off x="1181070" y="2533587"/>
            <a:ext cx="12854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沉浸式文化演艺</a:t>
            </a:r>
            <a:endParaRPr lang="en-US" sz="1200" dirty="0"/>
          </a:p>
        </p:txBody>
      </p:sp>
      <p:sp>
        <p:nvSpPr>
          <p:cNvPr id="21" name="Text 8"/>
          <p:cNvSpPr/>
          <p:nvPr/>
        </p:nvSpPr>
        <p:spPr>
          <a:xfrm>
            <a:off x="1181070" y="2762181"/>
            <a:ext cx="12854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MR（空间计算设备）</a:t>
            </a:r>
            <a:endParaRPr lang="en-US" sz="1050" dirty="0"/>
          </a:p>
        </p:txBody>
      </p:sp>
      <p:sp>
        <p:nvSpPr>
          <p:cNvPr id="22" name="Text 9"/>
          <p:cNvSpPr/>
          <p:nvPr/>
        </p:nvSpPr>
        <p:spPr>
          <a:xfrm>
            <a:off x="1181070" y="2990775"/>
            <a:ext cx="12854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虚实交互、多人协同</a:t>
            </a:r>
            <a:endParaRPr lang="en-US" sz="900" dirty="0"/>
          </a:p>
        </p:txBody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046" y="2381190"/>
            <a:ext cx="5562461" cy="914377"/>
          </a:xfrm>
          <a:prstGeom prst="rect">
            <a:avLst/>
          </a:prstGeom>
        </p:spPr>
      </p:pic>
      <p:pic>
        <p:nvPicPr>
          <p:cNvPr id="2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442" y="2533587"/>
            <a:ext cx="457189" cy="457189"/>
          </a:xfrm>
          <a:prstGeom prst="rect">
            <a:avLst/>
          </a:prstGeom>
        </p:spPr>
      </p:pic>
      <p:pic>
        <p:nvPicPr>
          <p:cNvPr id="2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6838" y="2685983"/>
            <a:ext cx="152396" cy="152396"/>
          </a:xfrm>
          <a:prstGeom prst="rect">
            <a:avLst/>
          </a:prstGeom>
        </p:spPr>
      </p:pic>
      <p:sp>
        <p:nvSpPr>
          <p:cNvPr id="26" name="Text 10"/>
          <p:cNvSpPr/>
          <p:nvPr/>
        </p:nvSpPr>
        <p:spPr>
          <a:xfrm>
            <a:off x="6895928" y="2533587"/>
            <a:ext cx="11521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博物馆数字展陈</a:t>
            </a:r>
            <a:endParaRPr lang="en-US" sz="1200" dirty="0"/>
          </a:p>
        </p:txBody>
      </p:sp>
      <p:sp>
        <p:nvSpPr>
          <p:cNvPr id="27" name="Text 11"/>
          <p:cNvSpPr/>
          <p:nvPr/>
        </p:nvSpPr>
        <p:spPr>
          <a:xfrm>
            <a:off x="6895928" y="2762181"/>
            <a:ext cx="11521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 + 投影映射</a:t>
            </a:r>
            <a:endParaRPr lang="en-US" sz="1050" dirty="0"/>
          </a:p>
        </p:txBody>
      </p:sp>
      <p:sp>
        <p:nvSpPr>
          <p:cNvPr id="28" name="Text 12"/>
          <p:cNvSpPr/>
          <p:nvPr/>
        </p:nvSpPr>
        <p:spPr>
          <a:xfrm>
            <a:off x="6895928" y="2990775"/>
            <a:ext cx="115211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增强实物展品、不遮挡</a:t>
            </a:r>
            <a:endParaRPr lang="en-US" sz="900" dirty="0"/>
          </a:p>
        </p:txBody>
      </p:sp>
      <p:pic>
        <p:nvPicPr>
          <p:cNvPr id="29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7189" y="3447964"/>
            <a:ext cx="5562461" cy="914377"/>
          </a:xfrm>
          <a:prstGeom prst="rect">
            <a:avLst/>
          </a:prstGeom>
        </p:spPr>
      </p:pic>
      <p:pic>
        <p:nvPicPr>
          <p:cNvPr id="30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585" y="3600360"/>
            <a:ext cx="457189" cy="457189"/>
          </a:xfrm>
          <a:prstGeom prst="rect">
            <a:avLst/>
          </a:prstGeom>
        </p:spPr>
      </p:pic>
      <p:pic>
        <p:nvPicPr>
          <p:cNvPr id="31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61981" y="3752756"/>
            <a:ext cx="152396" cy="152396"/>
          </a:xfrm>
          <a:prstGeom prst="rect">
            <a:avLst/>
          </a:prstGeom>
        </p:spPr>
      </p:pic>
      <p:sp>
        <p:nvSpPr>
          <p:cNvPr id="32" name="Text 13"/>
          <p:cNvSpPr/>
          <p:nvPr/>
        </p:nvSpPr>
        <p:spPr>
          <a:xfrm>
            <a:off x="1181070" y="3600360"/>
            <a:ext cx="156168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主题乐园沉浸项目</a:t>
            </a:r>
            <a:endParaRPr lang="en-US" sz="1200" dirty="0"/>
          </a:p>
        </p:txBody>
      </p:sp>
      <p:sp>
        <p:nvSpPr>
          <p:cNvPr id="33" name="Text 14"/>
          <p:cNvSpPr/>
          <p:nvPr/>
        </p:nvSpPr>
        <p:spPr>
          <a:xfrm>
            <a:off x="1181070" y="3828954"/>
            <a:ext cx="156168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VR（PC VR）+ 实体装置</a:t>
            </a:r>
            <a:endParaRPr lang="en-US" sz="1050" dirty="0"/>
          </a:p>
        </p:txBody>
      </p:sp>
      <p:sp>
        <p:nvSpPr>
          <p:cNvPr id="34" name="Text 15"/>
          <p:cNvSpPr/>
          <p:nvPr/>
        </p:nvSpPr>
        <p:spPr>
          <a:xfrm>
            <a:off x="1181070" y="4057549"/>
            <a:ext cx="156168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高画质 + 物理反馈</a:t>
            </a:r>
            <a:endParaRPr lang="en-US" sz="900" dirty="0"/>
          </a:p>
        </p:txBody>
      </p:sp>
      <p:pic>
        <p:nvPicPr>
          <p:cNvPr id="35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72046" y="3447964"/>
            <a:ext cx="5562461" cy="914377"/>
          </a:xfrm>
          <a:prstGeom prst="rect">
            <a:avLst/>
          </a:prstGeom>
        </p:spPr>
      </p:pic>
      <p:pic>
        <p:nvPicPr>
          <p:cNvPr id="36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24442" y="3600360"/>
            <a:ext cx="457189" cy="457189"/>
          </a:xfrm>
          <a:prstGeom prst="rect">
            <a:avLst/>
          </a:prstGeom>
        </p:spPr>
      </p:pic>
      <p:pic>
        <p:nvPicPr>
          <p:cNvPr id="37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76838" y="3752756"/>
            <a:ext cx="152396" cy="152396"/>
          </a:xfrm>
          <a:prstGeom prst="rect">
            <a:avLst/>
          </a:prstGeom>
        </p:spPr>
      </p:pic>
      <p:sp>
        <p:nvSpPr>
          <p:cNvPr id="38" name="Text 16"/>
          <p:cNvSpPr/>
          <p:nvPr/>
        </p:nvSpPr>
        <p:spPr>
          <a:xfrm>
            <a:off x="6895928" y="3600360"/>
            <a:ext cx="155215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非遗技艺传承教学</a:t>
            </a:r>
            <a:endParaRPr lang="en-US" sz="1200" dirty="0"/>
          </a:p>
        </p:txBody>
      </p:sp>
      <p:sp>
        <p:nvSpPr>
          <p:cNvPr id="39" name="Text 17"/>
          <p:cNvSpPr/>
          <p:nvPr/>
        </p:nvSpPr>
        <p:spPr>
          <a:xfrm>
            <a:off x="6895928" y="3828954"/>
            <a:ext cx="15521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VR（一体机）+ 触觉反馈</a:t>
            </a:r>
            <a:endParaRPr lang="en-US" sz="1050" dirty="0"/>
          </a:p>
        </p:txBody>
      </p:sp>
      <p:sp>
        <p:nvSpPr>
          <p:cNvPr id="40" name="Text 18"/>
          <p:cNvSpPr/>
          <p:nvPr/>
        </p:nvSpPr>
        <p:spPr>
          <a:xfrm>
            <a:off x="6895928" y="4057549"/>
            <a:ext cx="155215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动作捕捉 + 实时纠偏</a:t>
            </a:r>
            <a:endParaRPr lang="en-US" sz="900" dirty="0"/>
          </a:p>
        </p:txBody>
      </p:sp>
      <p:pic>
        <p:nvPicPr>
          <p:cNvPr id="41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57189" y="4514737"/>
            <a:ext cx="5562461" cy="914377"/>
          </a:xfrm>
          <a:prstGeom prst="rect">
            <a:avLst/>
          </a:prstGeom>
        </p:spPr>
      </p:pic>
      <p:pic>
        <p:nvPicPr>
          <p:cNvPr id="42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9585" y="4667133"/>
            <a:ext cx="457189" cy="457189"/>
          </a:xfrm>
          <a:prstGeom prst="rect">
            <a:avLst/>
          </a:prstGeom>
        </p:spPr>
      </p:pic>
      <p:pic>
        <p:nvPicPr>
          <p:cNvPr id="43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61981" y="4819530"/>
            <a:ext cx="152396" cy="152396"/>
          </a:xfrm>
          <a:prstGeom prst="rect">
            <a:avLst/>
          </a:prstGeom>
        </p:spPr>
      </p:pic>
      <p:sp>
        <p:nvSpPr>
          <p:cNvPr id="44" name="Text 19"/>
          <p:cNvSpPr/>
          <p:nvPr/>
        </p:nvSpPr>
        <p:spPr>
          <a:xfrm>
            <a:off x="1181070" y="4667133"/>
            <a:ext cx="142833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夜间经济光影秀</a:t>
            </a:r>
            <a:endParaRPr lang="en-US" sz="1200" dirty="0"/>
          </a:p>
        </p:txBody>
      </p:sp>
      <p:sp>
        <p:nvSpPr>
          <p:cNvPr id="45" name="Text 20"/>
          <p:cNvSpPr/>
          <p:nvPr/>
        </p:nvSpPr>
        <p:spPr>
          <a:xfrm>
            <a:off x="1181070" y="4895728"/>
            <a:ext cx="142833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投影映射+激光+无人机</a:t>
            </a:r>
            <a:endParaRPr lang="en-US" sz="1050" dirty="0"/>
          </a:p>
        </p:txBody>
      </p:sp>
      <p:sp>
        <p:nvSpPr>
          <p:cNvPr id="46" name="Text 21"/>
          <p:cNvSpPr/>
          <p:nvPr/>
        </p:nvSpPr>
        <p:spPr>
          <a:xfrm>
            <a:off x="1181070" y="5124322"/>
            <a:ext cx="142833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大尺度户外沉浸</a:t>
            </a:r>
            <a:endParaRPr lang="en-US" sz="900" dirty="0"/>
          </a:p>
        </p:txBody>
      </p:sp>
      <p:pic>
        <p:nvPicPr>
          <p:cNvPr id="47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172046" y="4514737"/>
            <a:ext cx="5562461" cy="914377"/>
          </a:xfrm>
          <a:prstGeom prst="rect">
            <a:avLst/>
          </a:prstGeom>
        </p:spPr>
      </p:pic>
      <p:pic>
        <p:nvPicPr>
          <p:cNvPr id="48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324442" y="4667133"/>
            <a:ext cx="457189" cy="457189"/>
          </a:xfrm>
          <a:prstGeom prst="rect">
            <a:avLst/>
          </a:prstGeom>
        </p:spPr>
      </p:pic>
      <p:pic>
        <p:nvPicPr>
          <p:cNvPr id="49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457789" y="4819530"/>
            <a:ext cx="190495" cy="152396"/>
          </a:xfrm>
          <a:prstGeom prst="rect">
            <a:avLst/>
          </a:prstGeom>
        </p:spPr>
      </p:pic>
      <p:sp>
        <p:nvSpPr>
          <p:cNvPr id="50" name="Text 22"/>
          <p:cNvSpPr/>
          <p:nvPr/>
        </p:nvSpPr>
        <p:spPr>
          <a:xfrm>
            <a:off x="6895928" y="4667133"/>
            <a:ext cx="155215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多人社交旅游</a:t>
            </a:r>
            <a:endParaRPr lang="en-US" sz="1200" dirty="0"/>
          </a:p>
        </p:txBody>
      </p:sp>
      <p:sp>
        <p:nvSpPr>
          <p:cNvPr id="51" name="Text 23"/>
          <p:cNvSpPr/>
          <p:nvPr/>
        </p:nvSpPr>
        <p:spPr>
          <a:xfrm>
            <a:off x="6895928" y="4895728"/>
            <a:ext cx="15521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VR（一体机）+ 空间音频</a:t>
            </a:r>
            <a:endParaRPr lang="en-US" sz="1050" dirty="0"/>
          </a:p>
        </p:txBody>
      </p:sp>
      <p:sp>
        <p:nvSpPr>
          <p:cNvPr id="52" name="Text 24"/>
          <p:cNvSpPr/>
          <p:nvPr/>
        </p:nvSpPr>
        <p:spPr>
          <a:xfrm>
            <a:off x="6895928" y="5124322"/>
            <a:ext cx="155215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远程共在体验</a:t>
            </a:r>
            <a:endParaRPr lang="en-US" sz="900" dirty="0"/>
          </a:p>
        </p:txBody>
      </p:sp>
      <p:sp>
        <p:nvSpPr>
          <p:cNvPr id="53" name="Text 25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导入案例：从Pokémon GO到"数字黔行"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5524362" cy="2019250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562061"/>
            <a:ext cx="219070" cy="17144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942951" y="1533487"/>
            <a:ext cx="197124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2016年·Pokémon GO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647684" y="1885903"/>
            <a:ext cx="5152515" cy="685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黄果树景区，年轻人举着手机"捕捉小精灵"。一位游客写道："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为了抓一只暴鲤龙，我走完了大瀑布全程，第一次认真看了水帘洞的钟乳石——以前来就是拍个照就走了。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47684" y="2685983"/>
            <a:ext cx="515251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AR没有改变风景，改变了游客与风景互动的方式。被动观看→主动探索。</a:t>
            </a:r>
            <a:endParaRPr lang="en-US" sz="12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1314417"/>
            <a:ext cx="5524362" cy="2019250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640" y="1562061"/>
            <a:ext cx="171446" cy="171446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6648284" y="1533487"/>
            <a:ext cx="1618829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2024年·"数字黔行"</a:t>
            </a:r>
            <a:endParaRPr lang="en-US" sz="1350" dirty="0"/>
          </a:p>
        </p:txBody>
      </p:sp>
      <p:sp>
        <p:nvSpPr>
          <p:cNvPr id="13" name="Text 5"/>
          <p:cNvSpPr/>
          <p:nvPr/>
        </p:nvSpPr>
        <p:spPr>
          <a:xfrm>
            <a:off x="6400640" y="1885903"/>
            <a:ext cx="515251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北京用户戴上VR头盔"走进"西江千户苗寨——看吊脚楼、听芦笙、亲手"锻制"苗族银饰。体验结束后，</a:t>
            </a:r>
            <a:pPr algn="l" indent="0" marL="0">
              <a:buNone/>
            </a:pPr>
            <a:r>
              <a:rPr lang="en-US" sz="12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预订了真实的贵州之旅</a:t>
            </a:r>
            <a:pPr algn="l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。</a:t>
            </a:r>
            <a:endParaRPr lang="en-US" sz="1200" dirty="0"/>
          </a:p>
        </p:txBody>
      </p:sp>
      <p:sp>
        <p:nvSpPr>
          <p:cNvPr id="14" name="Text 6"/>
          <p:cNvSpPr/>
          <p:nvPr/>
        </p:nvSpPr>
        <p:spPr>
          <a:xfrm>
            <a:off x="6400640" y="2457389"/>
            <a:ext cx="515251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启示：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VR不会替代真实旅游——越是逼真，越激发"我想去看看真的"的愿望。</a:t>
            </a:r>
            <a:endParaRPr lang="en-US" sz="1200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562261"/>
            <a:ext cx="11277318" cy="533387"/>
          </a:xfrm>
          <a:prstGeom prst="rect">
            <a:avLst/>
          </a:prstGeom>
        </p:spPr>
      </p:pic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1706" y="3752756"/>
            <a:ext cx="152396" cy="152396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3000300" y="3733707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核心问题：</a:t>
            </a:r>
            <a:endParaRPr lang="en-US" sz="1200" dirty="0"/>
          </a:p>
        </p:txBody>
      </p:sp>
      <p:sp>
        <p:nvSpPr>
          <p:cNvPr id="18" name="Text 8"/>
          <p:cNvSpPr/>
          <p:nvPr/>
        </p:nvSpPr>
        <p:spPr>
          <a:xfrm>
            <a:off x="3762281" y="3733707"/>
            <a:ext cx="5676377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VR虚拟旅游会让真实旅游变得"没必要"吗？元宇宙中"去过"黄果树算真正"去过"吗？</a:t>
            </a:r>
            <a:endParaRPr lang="en-US" sz="1200" dirty="0"/>
          </a:p>
        </p:txBody>
      </p:sp>
      <p:sp>
        <p:nvSpPr>
          <p:cNvPr id="19" name="Text 9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95788" y="2295468"/>
            <a:ext cx="1228314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02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4267093" y="3438439"/>
            <a:ext cx="3666653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元宇宙概念与生态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705132" y="4295668"/>
            <a:ext cx="480962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从《雪崩》到Vision Pro · 七要素 · 七层架构 · 产业生态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元宇宙：从科幻到现实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1" y="1314417"/>
            <a:ext cx="19050" cy="415279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86" y="1390615"/>
            <a:ext cx="114297" cy="114297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66773" y="1314417"/>
            <a:ext cx="10676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1992</a:t>
            </a:r>
            <a:endParaRPr lang="en-US" sz="1050" dirty="0"/>
          </a:p>
        </p:txBody>
      </p:sp>
      <p:sp>
        <p:nvSpPr>
          <p:cNvPr id="8" name="Text 2"/>
          <p:cNvSpPr/>
          <p:nvPr/>
        </p:nvSpPr>
        <p:spPr>
          <a:xfrm>
            <a:off x="1066773" y="1504912"/>
            <a:ext cx="106768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《雪崩》提出"Metaverse"</a:t>
            </a:r>
            <a:endParaRPr lang="en-US" sz="1350" dirty="0"/>
          </a:p>
        </p:txBody>
      </p:sp>
      <p:sp>
        <p:nvSpPr>
          <p:cNvPr id="9" name="Text 3"/>
          <p:cNvSpPr/>
          <p:nvPr/>
        </p:nvSpPr>
        <p:spPr>
          <a:xfrm>
            <a:off x="1066773" y="1771606"/>
            <a:ext cx="10676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Neal Stephenson科幻小说首次描绘持久化虚拟世界，用户以"化身"社交/交易/娱乐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86" y="2266893"/>
            <a:ext cx="114297" cy="11429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066773" y="2190695"/>
            <a:ext cx="10676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596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2003</a:t>
            </a:r>
            <a:endParaRPr lang="en-US" sz="1050" dirty="0"/>
          </a:p>
        </p:txBody>
      </p:sp>
      <p:sp>
        <p:nvSpPr>
          <p:cNvPr id="12" name="Text 5"/>
          <p:cNvSpPr/>
          <p:nvPr/>
        </p:nvSpPr>
        <p:spPr>
          <a:xfrm>
            <a:off x="1066773" y="2381190"/>
            <a:ext cx="106768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Second Life上线 · 元宇宙1.0</a:t>
            </a:r>
            <a:endParaRPr lang="en-US" sz="1350" dirty="0"/>
          </a:p>
        </p:txBody>
      </p:sp>
      <p:sp>
        <p:nvSpPr>
          <p:cNvPr id="13" name="Text 6"/>
          <p:cNvSpPr/>
          <p:nvPr/>
        </p:nvSpPr>
        <p:spPr>
          <a:xfrm>
            <a:off x="1066773" y="2647884"/>
            <a:ext cx="10676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用户创建虚拟身份、建造房屋、经营商业，鼎盛期百万级活跃用户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486" y="3143171"/>
            <a:ext cx="114297" cy="11429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066773" y="3066973"/>
            <a:ext cx="10676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2018-2020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1066773" y="3257469"/>
            <a:ext cx="106768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《头号玩家》+ 疫情催化</a:t>
            </a:r>
            <a:endParaRPr lang="en-US" sz="1350" dirty="0"/>
          </a:p>
        </p:txBody>
      </p:sp>
      <p:sp>
        <p:nvSpPr>
          <p:cNvPr id="17" name="Text 9"/>
          <p:cNvSpPr/>
          <p:nvPr/>
        </p:nvSpPr>
        <p:spPr>
          <a:xfrm>
            <a:off x="1066773" y="3524162"/>
            <a:ext cx="10676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"绿洲"概念进入大众视野，疫情推动虚拟活动需求爆发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486" y="4019450"/>
            <a:ext cx="114297" cy="114297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1066773" y="3943251"/>
            <a:ext cx="10676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34D39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2021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1066773" y="4133747"/>
            <a:ext cx="106768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Facebook更名Meta · 元宇宙元年</a:t>
            </a:r>
            <a:endParaRPr lang="en-US" sz="1350" dirty="0"/>
          </a:p>
        </p:txBody>
      </p:sp>
      <p:sp>
        <p:nvSpPr>
          <p:cNvPr id="21" name="Text 12"/>
          <p:cNvSpPr/>
          <p:nvPr/>
        </p:nvSpPr>
        <p:spPr>
          <a:xfrm>
            <a:off x="1066773" y="4400440"/>
            <a:ext cx="10676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Roblox上市、全球科技巨头布局，概念股暴涨</a:t>
            </a:r>
            <a:endParaRPr lang="en-US" sz="105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1486" y="4895728"/>
            <a:ext cx="114297" cy="114297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1066773" y="4819530"/>
            <a:ext cx="10676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6EE7B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2023-2025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1066773" y="5010025"/>
            <a:ext cx="106768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泡沫破裂→理性落地</a:t>
            </a:r>
            <a:endParaRPr lang="en-US" sz="1350" dirty="0"/>
          </a:p>
        </p:txBody>
      </p:sp>
      <p:sp>
        <p:nvSpPr>
          <p:cNvPr id="25" name="Text 15"/>
          <p:cNvSpPr/>
          <p:nvPr/>
        </p:nvSpPr>
        <p:spPr>
          <a:xfrm>
            <a:off x="1066773" y="5276718"/>
            <a:ext cx="10676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Meta元宇宙累计亏损超400亿美元 → Apple Vision Pro重新定义空间计算 → "数字黔行"等务实应用落地</a:t>
            </a:r>
            <a:endParaRPr lang="en-US" sz="1050" dirty="0"/>
          </a:p>
        </p:txBody>
      </p:sp>
      <p:sp>
        <p:nvSpPr>
          <p:cNvPr id="26" name="Text 1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元宇宙核心特征：Matthew Ball七要素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162021"/>
            <a:ext cx="5562461" cy="723882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5" y="1314417"/>
            <a:ext cx="380990" cy="38099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752456" y="1390615"/>
            <a:ext cx="12344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1104872" y="1333467"/>
            <a:ext cx="46633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持续性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1104872" y="1543011"/>
            <a:ext cx="16093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不会暂停或结束，一直运行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162021"/>
            <a:ext cx="5562461" cy="723882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442" y="1314417"/>
            <a:ext cx="380990" cy="380990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6467313" y="1390615"/>
            <a:ext cx="12344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5"/>
          <p:cNvSpPr/>
          <p:nvPr/>
        </p:nvSpPr>
        <p:spPr>
          <a:xfrm>
            <a:off x="6819730" y="1333467"/>
            <a:ext cx="46633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实时性</a:t>
            </a:r>
            <a:endParaRPr lang="en-US" sz="1200" dirty="0"/>
          </a:p>
        </p:txBody>
      </p:sp>
      <p:sp>
        <p:nvSpPr>
          <p:cNvPr id="14" name="Text 6"/>
          <p:cNvSpPr/>
          <p:nvPr/>
        </p:nvSpPr>
        <p:spPr>
          <a:xfrm>
            <a:off x="6819730" y="1543011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与真实世界时间同步，非预渲染</a:t>
            </a:r>
            <a:endParaRPr lang="en-US" sz="1050" dirty="0"/>
          </a:p>
        </p:txBody>
      </p:sp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038299"/>
            <a:ext cx="5562461" cy="723882"/>
          </a:xfrm>
          <a:prstGeom prst="rect">
            <a:avLst/>
          </a:prstGeom>
        </p:spPr>
      </p:pic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85" y="2190695"/>
            <a:ext cx="380990" cy="380990"/>
          </a:xfrm>
          <a:prstGeom prst="rect">
            <a:avLst/>
          </a:prstGeom>
        </p:spPr>
      </p:pic>
      <p:sp>
        <p:nvSpPr>
          <p:cNvPr id="17" name="Text 7"/>
          <p:cNvSpPr/>
          <p:nvPr/>
        </p:nvSpPr>
        <p:spPr>
          <a:xfrm>
            <a:off x="752456" y="2266893"/>
            <a:ext cx="12344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8"/>
          <p:cNvSpPr/>
          <p:nvPr/>
        </p:nvSpPr>
        <p:spPr>
          <a:xfrm>
            <a:off x="1104872" y="2209745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无限并发</a:t>
            </a:r>
            <a:endParaRPr lang="en-US" sz="1200" dirty="0"/>
          </a:p>
        </p:txBody>
      </p:sp>
      <p:sp>
        <p:nvSpPr>
          <p:cNvPr id="19" name="Text 9"/>
          <p:cNvSpPr/>
          <p:nvPr/>
        </p:nvSpPr>
        <p:spPr>
          <a:xfrm>
            <a:off x="1104872" y="2419290"/>
            <a:ext cx="21426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无用户数量上限，所有人可同时在线</a:t>
            </a:r>
            <a:endParaRPr lang="en-US" sz="1050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046" y="2038299"/>
            <a:ext cx="5562461" cy="723882"/>
          </a:xfrm>
          <a:prstGeom prst="rect">
            <a:avLst/>
          </a:prstGeom>
        </p:spPr>
      </p:pic>
      <p:pic>
        <p:nvPicPr>
          <p:cNvPr id="2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442" y="2190695"/>
            <a:ext cx="380990" cy="380990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6467313" y="2266893"/>
            <a:ext cx="12344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200" dirty="0"/>
          </a:p>
        </p:txBody>
      </p:sp>
      <p:sp>
        <p:nvSpPr>
          <p:cNvPr id="23" name="Text 11"/>
          <p:cNvSpPr/>
          <p:nvPr/>
        </p:nvSpPr>
        <p:spPr>
          <a:xfrm>
            <a:off x="6819730" y="2209745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经济系统</a:t>
            </a:r>
            <a:endParaRPr lang="en-US" sz="1200" dirty="0"/>
          </a:p>
        </p:txBody>
      </p:sp>
      <p:sp>
        <p:nvSpPr>
          <p:cNvPr id="24" name="Text 12"/>
          <p:cNvSpPr/>
          <p:nvPr/>
        </p:nvSpPr>
        <p:spPr>
          <a:xfrm>
            <a:off x="6819730" y="2419290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完整经济循环：生产、交易、消费</a:t>
            </a:r>
            <a:endParaRPr lang="en-US" sz="1050" dirty="0"/>
          </a:p>
        </p:txBody>
      </p:sp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2914577"/>
            <a:ext cx="5562461" cy="723882"/>
          </a:xfrm>
          <a:prstGeom prst="rect">
            <a:avLst/>
          </a:prstGeom>
        </p:spPr>
      </p:pic>
      <p:pic>
        <p:nvPicPr>
          <p:cNvPr id="26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9585" y="3066973"/>
            <a:ext cx="380990" cy="380990"/>
          </a:xfrm>
          <a:prstGeom prst="rect">
            <a:avLst/>
          </a:prstGeom>
        </p:spPr>
      </p:pic>
      <p:sp>
        <p:nvSpPr>
          <p:cNvPr id="27" name="Text 13"/>
          <p:cNvSpPr/>
          <p:nvPr/>
        </p:nvSpPr>
        <p:spPr>
          <a:xfrm>
            <a:off x="752456" y="3143171"/>
            <a:ext cx="12344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1200" dirty="0"/>
          </a:p>
        </p:txBody>
      </p:sp>
      <p:sp>
        <p:nvSpPr>
          <p:cNvPr id="28" name="Text 14"/>
          <p:cNvSpPr/>
          <p:nvPr/>
        </p:nvSpPr>
        <p:spPr>
          <a:xfrm>
            <a:off x="1104872" y="3086023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跨平台互操作</a:t>
            </a:r>
            <a:endParaRPr lang="en-US" sz="1200" dirty="0"/>
          </a:p>
        </p:txBody>
      </p:sp>
      <p:sp>
        <p:nvSpPr>
          <p:cNvPr id="29" name="Text 15"/>
          <p:cNvSpPr/>
          <p:nvPr/>
        </p:nvSpPr>
        <p:spPr>
          <a:xfrm>
            <a:off x="1104872" y="3295568"/>
            <a:ext cx="174265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虚拟资产可在不同平台间转移</a:t>
            </a:r>
            <a:endParaRPr lang="en-US" sz="1050" dirty="0"/>
          </a:p>
        </p:txBody>
      </p:sp>
      <p:pic>
        <p:nvPicPr>
          <p:cNvPr id="3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046" y="2914577"/>
            <a:ext cx="5562461" cy="723882"/>
          </a:xfrm>
          <a:prstGeom prst="rect">
            <a:avLst/>
          </a:prstGeom>
        </p:spPr>
      </p:pic>
      <p:pic>
        <p:nvPicPr>
          <p:cNvPr id="3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4442" y="3066973"/>
            <a:ext cx="380990" cy="38099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467313" y="3143171"/>
            <a:ext cx="12344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</a:t>
            </a:r>
            <a:endParaRPr lang="en-US" sz="1200" dirty="0"/>
          </a:p>
        </p:txBody>
      </p:sp>
      <p:sp>
        <p:nvSpPr>
          <p:cNvPr id="33" name="Text 17"/>
          <p:cNvSpPr/>
          <p:nvPr/>
        </p:nvSpPr>
        <p:spPr>
          <a:xfrm>
            <a:off x="6819730" y="3086023"/>
            <a:ext cx="144738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用户生成内容(UGC)</a:t>
            </a:r>
            <a:endParaRPr lang="en-US" sz="1200" dirty="0"/>
          </a:p>
        </p:txBody>
      </p:sp>
      <p:sp>
        <p:nvSpPr>
          <p:cNvPr id="34" name="Text 18"/>
          <p:cNvSpPr/>
          <p:nvPr/>
        </p:nvSpPr>
        <p:spPr>
          <a:xfrm>
            <a:off x="6819730" y="3295568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用户可创造内容，非仅消费内容</a:t>
            </a:r>
            <a:endParaRPr lang="en-US" sz="1050" dirty="0"/>
          </a:p>
        </p:txBody>
      </p:sp>
      <p:pic>
        <p:nvPicPr>
          <p:cNvPr id="35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7189" y="3790855"/>
            <a:ext cx="11277318" cy="723882"/>
          </a:xfrm>
          <a:prstGeom prst="rect">
            <a:avLst/>
          </a:prstGeom>
        </p:spPr>
      </p:pic>
      <p:pic>
        <p:nvPicPr>
          <p:cNvPr id="3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585" y="3943251"/>
            <a:ext cx="380990" cy="38099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723882" y="4019450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★</a:t>
            </a:r>
            <a:endParaRPr lang="en-US" sz="1200" dirty="0"/>
          </a:p>
        </p:txBody>
      </p:sp>
      <p:sp>
        <p:nvSpPr>
          <p:cNvPr id="38" name="Text 20"/>
          <p:cNvSpPr/>
          <p:nvPr/>
        </p:nvSpPr>
        <p:spPr>
          <a:xfrm>
            <a:off x="1104872" y="3962301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虚实融合</a:t>
            </a:r>
            <a:endParaRPr lang="en-US" sz="1200" dirty="0"/>
          </a:p>
        </p:txBody>
      </p:sp>
      <p:sp>
        <p:nvSpPr>
          <p:cNvPr id="39" name="Text 21"/>
          <p:cNvSpPr/>
          <p:nvPr/>
        </p:nvSpPr>
        <p:spPr>
          <a:xfrm>
            <a:off x="1104872" y="4171846"/>
            <a:ext cx="61430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数字世界与物理世界边界模糊——</a:t>
            </a:r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文旅元宇宙特别强调此项：虚拟体验必须与真实目的地建立有意义连接</a:t>
            </a:r>
            <a:endParaRPr lang="en-US" sz="1050" dirty="0"/>
          </a:p>
        </p:txBody>
      </p:sp>
      <p:sp>
        <p:nvSpPr>
          <p:cNvPr id="40" name="Text 22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元宇宙技术七层架构（Beamable模型）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11277318" cy="495288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71486" y="1428714"/>
            <a:ext cx="15331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第7层 · 体验层</a:t>
            </a:r>
            <a:endParaRPr lang="en-US" sz="1350" dirty="0"/>
          </a:p>
        </p:txBody>
      </p:sp>
      <p:sp>
        <p:nvSpPr>
          <p:cNvPr id="7" name="Text 2"/>
          <p:cNvSpPr/>
          <p:nvPr/>
        </p:nvSpPr>
        <p:spPr>
          <a:xfrm>
            <a:off x="2247844" y="1466813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文旅元宇宙应用、沉浸式体验产品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885903"/>
            <a:ext cx="11277318" cy="495288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71486" y="2000200"/>
            <a:ext cx="15331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第6层 · 发现层</a:t>
            </a:r>
            <a:endParaRPr lang="en-US" sz="1350" dirty="0"/>
          </a:p>
        </p:txBody>
      </p:sp>
      <p:sp>
        <p:nvSpPr>
          <p:cNvPr id="10" name="Text 4"/>
          <p:cNvSpPr/>
          <p:nvPr/>
        </p:nvSpPr>
        <p:spPr>
          <a:xfrm>
            <a:off x="2247844" y="2038299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内容分发、搜索、社交推荐、广告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57389"/>
            <a:ext cx="11277318" cy="76198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71486" y="2571686"/>
            <a:ext cx="1533106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第5层 · 创作者经济层</a:t>
            </a:r>
            <a:endParaRPr lang="en-US" sz="1350" dirty="0"/>
          </a:p>
        </p:txBody>
      </p:sp>
      <p:sp>
        <p:nvSpPr>
          <p:cNvPr id="13" name="Text 6"/>
          <p:cNvSpPr/>
          <p:nvPr/>
        </p:nvSpPr>
        <p:spPr>
          <a:xfrm>
            <a:off x="2247844" y="2743131"/>
            <a:ext cx="19045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设计工具、资产市场、UGC平台</a:t>
            </a:r>
            <a:endParaRPr lang="en-US" sz="105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295568"/>
            <a:ext cx="11277318" cy="495288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571486" y="3409865"/>
            <a:ext cx="15331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第4层 · 空间计算层</a:t>
            </a:r>
            <a:endParaRPr lang="en-US" sz="1350" dirty="0"/>
          </a:p>
        </p:txBody>
      </p:sp>
      <p:sp>
        <p:nvSpPr>
          <p:cNvPr id="16" name="Text 8"/>
          <p:cNvSpPr/>
          <p:nvPr/>
        </p:nvSpPr>
        <p:spPr>
          <a:xfrm>
            <a:off x="2247844" y="3447964"/>
            <a:ext cx="21903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3D引擎、GIS、空间映射、实时渲染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867053"/>
            <a:ext cx="11277318" cy="495288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571486" y="3981350"/>
            <a:ext cx="15331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第3层 · 去中心化层</a:t>
            </a:r>
            <a:endParaRPr lang="en-US" sz="1350" dirty="0"/>
          </a:p>
        </p:txBody>
      </p:sp>
      <p:sp>
        <p:nvSpPr>
          <p:cNvPr id="19" name="Text 10"/>
          <p:cNvSpPr/>
          <p:nvPr/>
        </p:nvSpPr>
        <p:spPr>
          <a:xfrm>
            <a:off x="2247844" y="4019450"/>
            <a:ext cx="19045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区块链、NFT、DAO、智能合约</a:t>
            </a:r>
            <a:endParaRPr lang="en-US" sz="105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4438539"/>
            <a:ext cx="11277318" cy="495288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571486" y="4552836"/>
            <a:ext cx="15331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第2层 · 人机交互层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2247844" y="4590935"/>
            <a:ext cx="203791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VR/AR/MR、脑机接口、触觉反馈</a:t>
            </a:r>
            <a:endParaRPr lang="en-US" sz="105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5010025"/>
            <a:ext cx="11277318" cy="495288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571486" y="5124322"/>
            <a:ext cx="15331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第1层 · 基础设施层</a:t>
            </a:r>
            <a:endParaRPr lang="en-US" sz="1350" dirty="0"/>
          </a:p>
        </p:txBody>
      </p:sp>
      <p:sp>
        <p:nvSpPr>
          <p:cNvPr id="25" name="Text 14"/>
          <p:cNvSpPr/>
          <p:nvPr/>
        </p:nvSpPr>
        <p:spPr>
          <a:xfrm>
            <a:off x="2247844" y="5162421"/>
            <a:ext cx="23331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E7E5E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5G/6G、云计算、边缘计算、GPU集群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457189" y="5657709"/>
            <a:ext cx="112864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文旅元宇宙无需实现全部七层——重点投入基础设施层（Web 3D低门槛）、人机交互层（多端适配）和体验层（内容为王）</a:t>
            </a:r>
            <a:endParaRPr lang="en-US" sz="900" dirty="0"/>
          </a:p>
        </p:txBody>
      </p:sp>
      <p:sp>
        <p:nvSpPr>
          <p:cNvPr id="27" name="Text 1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文旅元宇宙 ≠ 游戏元宇宙：独特定位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5543411" cy="240024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504912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概念辨析</a:t>
            </a:r>
            <a:endParaRPr lang="en-US" sz="10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771606"/>
            <a:ext cx="5162421" cy="352416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47684" y="1771606"/>
            <a:ext cx="107591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虚拟世界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1714457" y="1771606"/>
            <a:ext cx="410479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持久化虚拟空间（如Second Life）→ 元宇宙前身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124022"/>
            <a:ext cx="5162421" cy="35241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47684" y="2124022"/>
            <a:ext cx="107591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游戏</a:t>
            </a:r>
            <a:endParaRPr lang="en-US" sz="1050" dirty="0"/>
          </a:p>
        </p:txBody>
      </p:sp>
      <p:sp>
        <p:nvSpPr>
          <p:cNvPr id="12" name="Text 5"/>
          <p:cNvSpPr/>
          <p:nvPr/>
        </p:nvSpPr>
        <p:spPr>
          <a:xfrm>
            <a:off x="1714457" y="2124022"/>
            <a:ext cx="410479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有明确规则、目标和终点（通关）≠ 元宇宙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476438"/>
            <a:ext cx="5162421" cy="352416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47684" y="2476438"/>
            <a:ext cx="107591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1714457" y="2476438"/>
            <a:ext cx="410479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物理实体高保真数字化模型 → 元宇宙基础设施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84" y="2828854"/>
            <a:ext cx="5162421" cy="352416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47684" y="2828854"/>
            <a:ext cx="107591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Web3</a:t>
            </a:r>
            <a:endParaRPr lang="en-US" sz="1050" dirty="0"/>
          </a:p>
        </p:txBody>
      </p:sp>
      <p:sp>
        <p:nvSpPr>
          <p:cNvPr id="18" name="Text 9"/>
          <p:cNvSpPr/>
          <p:nvPr/>
        </p:nvSpPr>
        <p:spPr>
          <a:xfrm>
            <a:off x="1714457" y="2828854"/>
            <a:ext cx="410479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基于区块链的去中心化互联网 → 元宇宙经济层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647684" y="3181270"/>
            <a:ext cx="107591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空间计算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1714457" y="3181270"/>
            <a:ext cx="410479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理解物理空间并融合虚拟内容 → 元宇宙交互层</a:t>
            </a:r>
            <a:endParaRPr lang="en-US" sz="105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314417"/>
            <a:ext cx="5543411" cy="2400240"/>
          </a:xfrm>
          <a:prstGeom prst="rect">
            <a:avLst/>
          </a:prstGeom>
        </p:spPr>
      </p:pic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1115" y="1571586"/>
            <a:ext cx="171446" cy="171446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6638759" y="1543011"/>
            <a:ext cx="155215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文旅元宇宙的特殊性</a:t>
            </a:r>
            <a:endParaRPr lang="en-US" sz="13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1115" y="1933527"/>
            <a:ext cx="133347" cy="133347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600660" y="1895428"/>
            <a:ext cx="331423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无需实现全部Ball七要素，以"增强文旅体验"为明确目的</a:t>
            </a:r>
            <a:endParaRPr lang="en-US" sz="1050" dirty="0"/>
          </a:p>
        </p:txBody>
      </p:sp>
      <p:pic>
        <p:nvPicPr>
          <p:cNvPr id="2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91115" y="2238319"/>
            <a:ext cx="133347" cy="133347"/>
          </a:xfrm>
          <a:prstGeom prst="rect">
            <a:avLst/>
          </a:prstGeom>
        </p:spPr>
      </p:pic>
      <p:sp>
        <p:nvSpPr>
          <p:cNvPr id="27" name="Text 14"/>
          <p:cNvSpPr/>
          <p:nvPr/>
        </p:nvSpPr>
        <p:spPr>
          <a:xfrm>
            <a:off x="6600660" y="2200220"/>
            <a:ext cx="28094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特别强调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虚实融合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——虚拟必须连接真实目的地</a:t>
            </a:r>
            <a:endParaRPr lang="en-US" sz="1050" dirty="0"/>
          </a:p>
        </p:txBody>
      </p:sp>
      <p:pic>
        <p:nvPicPr>
          <p:cNvPr id="2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1115" y="2543111"/>
            <a:ext cx="133347" cy="133347"/>
          </a:xfrm>
          <a:prstGeom prst="rect">
            <a:avLst/>
          </a:prstGeom>
        </p:spPr>
      </p:pic>
      <p:sp>
        <p:nvSpPr>
          <p:cNvPr id="29" name="Text 15"/>
          <p:cNvSpPr/>
          <p:nvPr/>
        </p:nvSpPr>
        <p:spPr>
          <a:xfrm>
            <a:off x="6600660" y="2505012"/>
            <a:ext cx="257130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核心命题：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"用数字手段增强真实文旅价值"</a:t>
            </a:r>
            <a:endParaRPr lang="en-US" sz="1050" dirty="0"/>
          </a:p>
        </p:txBody>
      </p:sp>
      <p:pic>
        <p:nvPicPr>
          <p:cNvPr id="3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91115" y="2847904"/>
            <a:ext cx="133347" cy="133347"/>
          </a:xfrm>
          <a:prstGeom prst="rect">
            <a:avLst/>
          </a:prstGeom>
        </p:spPr>
      </p:pic>
      <p:sp>
        <p:nvSpPr>
          <p:cNvPr id="31" name="Text 16"/>
          <p:cNvSpPr/>
          <p:nvPr/>
        </p:nvSpPr>
        <p:spPr>
          <a:xfrm>
            <a:off x="6600660" y="2809805"/>
            <a:ext cx="346663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不追求去中心化和用户共创，定位"虚拟世界↔元宇宙之间"</a:t>
            </a:r>
            <a:endParaRPr lang="en-US" sz="1050" dirty="0"/>
          </a:p>
        </p:txBody>
      </p:sp>
      <p:pic>
        <p:nvPicPr>
          <p:cNvPr id="3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91115" y="3152696"/>
            <a:ext cx="133347" cy="133347"/>
          </a:xfrm>
          <a:prstGeom prst="rect">
            <a:avLst/>
          </a:prstGeom>
        </p:spPr>
      </p:pic>
      <p:sp>
        <p:nvSpPr>
          <p:cNvPr id="33" name="Text 17"/>
          <p:cNvSpPr/>
          <p:nvPr/>
        </p:nvSpPr>
        <p:spPr>
          <a:xfrm>
            <a:off x="6600660" y="3114597"/>
            <a:ext cx="297134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目标定位：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"引流而非替代"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——激发实地游览意愿</a:t>
            </a:r>
            <a:endParaRPr lang="en-US" sz="1050" dirty="0"/>
          </a:p>
        </p:txBody>
      </p:sp>
      <p:sp>
        <p:nvSpPr>
          <p:cNvPr id="34" name="Text 18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元宇宙产业生态：从泡沫到理性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3657509" cy="1943051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4497" y="1533487"/>
            <a:ext cx="342891" cy="342891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47684" y="2000200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泡沫警示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1362041" y="2314517"/>
            <a:ext cx="187599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2021年Meta更名引发全球热潮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895328" y="2505012"/>
            <a:ext cx="279989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2024年Meta元宇宙部门累计亏损超400亿美元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1438239" y="2695508"/>
            <a:ext cx="171407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大量"元宇宙+"项目销声匿迹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314417"/>
            <a:ext cx="3657509" cy="1943051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402" y="1533487"/>
            <a:ext cx="342891" cy="342891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4457589" y="2000200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务实方向</a:t>
            </a:r>
            <a:endParaRPr lang="en-US" sz="1200" dirty="0"/>
          </a:p>
        </p:txBody>
      </p:sp>
      <p:sp>
        <p:nvSpPr>
          <p:cNvPr id="14" name="Text 6"/>
          <p:cNvSpPr/>
          <p:nvPr/>
        </p:nvSpPr>
        <p:spPr>
          <a:xfrm>
            <a:off x="5029074" y="2314517"/>
            <a:ext cx="216174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Apple Vision Pro重新定义空间计算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5086223" y="2505012"/>
            <a:ext cx="204744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Epic Games虚幻引擎普及实时3D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5371966" y="2695508"/>
            <a:ext cx="146643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"数字黔行"服务真实用户</a:t>
            </a:r>
            <a:endParaRPr lang="en-US" sz="1050" dirty="0"/>
          </a:p>
        </p:txBody>
      </p:sp>
      <p:sp>
        <p:nvSpPr>
          <p:cNvPr id="17" name="Text 9"/>
          <p:cNvSpPr/>
          <p:nvPr/>
        </p:nvSpPr>
        <p:spPr>
          <a:xfrm>
            <a:off x="5429114" y="2886003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元宇宙进入落地探索期</a:t>
            </a:r>
            <a:endParaRPr lang="en-US" sz="1050" dirty="0"/>
          </a:p>
        </p:txBody>
      </p:sp>
      <p:pic>
        <p:nvPicPr>
          <p:cNvPr id="1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314417"/>
            <a:ext cx="3657509" cy="1943051"/>
          </a:xfrm>
          <a:prstGeom prst="rect">
            <a:avLst/>
          </a:prstGeom>
        </p:spPr>
      </p:pic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4307" y="1533487"/>
            <a:ext cx="342891" cy="342891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8267493" y="2000200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理性认知</a:t>
            </a:r>
            <a:endParaRPr lang="en-US" sz="1200" dirty="0"/>
          </a:p>
        </p:txBody>
      </p:sp>
      <p:sp>
        <p:nvSpPr>
          <p:cNvPr id="21" name="Text 11"/>
          <p:cNvSpPr/>
          <p:nvPr/>
        </p:nvSpPr>
        <p:spPr>
          <a:xfrm>
            <a:off x="8819929" y="2314517"/>
            <a:ext cx="219031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风口→泡沫→落地 符合技术发展规律</a:t>
            </a:r>
            <a:endParaRPr lang="en-US" sz="1050" dirty="0"/>
          </a:p>
        </p:txBody>
      </p:sp>
      <p:sp>
        <p:nvSpPr>
          <p:cNvPr id="22" name="Text 12"/>
          <p:cNvSpPr/>
          <p:nvPr/>
        </p:nvSpPr>
        <p:spPr>
          <a:xfrm>
            <a:off x="8858029" y="2505012"/>
            <a:ext cx="212364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文旅元宇宙评估：真需求 vs 伪风口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8953276" y="2695508"/>
            <a:ext cx="193314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核心技术（5G/AI/云）持续成熟</a:t>
            </a:r>
            <a:endParaRPr lang="en-US" sz="1050" dirty="0"/>
          </a:p>
        </p:txBody>
      </p:sp>
      <p:sp>
        <p:nvSpPr>
          <p:cNvPr id="24" name="Text 14"/>
          <p:cNvSpPr/>
          <p:nvPr/>
        </p:nvSpPr>
        <p:spPr>
          <a:xfrm>
            <a:off x="9000900" y="2886003"/>
            <a:ext cx="182837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内容制作成本因AIGC大幅下降</a:t>
            </a:r>
            <a:endParaRPr lang="en-US" sz="105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486063"/>
            <a:ext cx="11277318" cy="495288"/>
          </a:xfrm>
          <a:prstGeom prst="rect">
            <a:avLst/>
          </a:prstGeom>
        </p:spPr>
      </p:pic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43171" y="3667033"/>
            <a:ext cx="104772" cy="133347"/>
          </a:xfrm>
          <a:prstGeom prst="rect">
            <a:avLst/>
          </a:prstGeom>
        </p:spPr>
      </p:pic>
      <p:sp>
        <p:nvSpPr>
          <p:cNvPr id="27" name="Text 15"/>
          <p:cNvSpPr/>
          <p:nvPr/>
        </p:nvSpPr>
        <p:spPr>
          <a:xfrm>
            <a:off x="3324142" y="3647984"/>
            <a:ext cx="574305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本书立场：建立对元宇宙的理性认知——不盲从炒作、不一概否定，理解技术演进规律与社会影响</a:t>
            </a:r>
            <a:endParaRPr lang="en-US" sz="1050" dirty="0"/>
          </a:p>
        </p:txBody>
      </p:sp>
      <p:sp>
        <p:nvSpPr>
          <p:cNvPr id="28" name="Text 1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95788" y="2295468"/>
            <a:ext cx="1228314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03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809905" y="3438439"/>
            <a:ext cx="458103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沉浸式体验的理论基础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171846" y="4295668"/>
            <a:ext cx="38666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沉浸理论 · 心流理论 · 临场感 · 体验设计理论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心流理论：最佳体验的心理学基础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7391215" cy="255263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504912"/>
            <a:ext cx="701936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Csikszentmihalyi 心流理论</a:t>
            </a:r>
            <a:endParaRPr lang="en-US" sz="1350" dirty="0"/>
          </a:p>
        </p:txBody>
      </p:sp>
      <p:sp>
        <p:nvSpPr>
          <p:cNvPr id="7" name="Text 2"/>
          <p:cNvSpPr/>
          <p:nvPr/>
        </p:nvSpPr>
        <p:spPr>
          <a:xfrm>
            <a:off x="647684" y="1847804"/>
            <a:ext cx="701936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心流（Flow）是一种完全投入、忘记自我、时间感扭曲的最佳体验状态。当挑战与技能达到平衡时，人进入心流通道。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2152596"/>
            <a:ext cx="3467013" cy="45718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23882" y="222879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清晰目标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723882" y="2381190"/>
            <a:ext cx="332376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每一步知道做什么</a:t>
            </a:r>
            <a:endParaRPr lang="en-US" sz="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0895" y="2152596"/>
            <a:ext cx="3467013" cy="45718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267093" y="222879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即时反馈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4267093" y="2381190"/>
            <a:ext cx="332376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行动立即看到结果</a:t>
            </a:r>
            <a:endParaRPr lang="en-US" sz="9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4" y="2685983"/>
            <a:ext cx="3467013" cy="45718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723882" y="2762181"/>
            <a:ext cx="75207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技能-挑战平衡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723882" y="2914577"/>
            <a:ext cx="332376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难度适中不焦虑不无聊</a:t>
            </a:r>
            <a:endParaRPr lang="en-US" sz="9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0895" y="2685983"/>
            <a:ext cx="3467013" cy="457189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4267093" y="2762181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控制感</a:t>
            </a:r>
            <a:endParaRPr lang="en-US" sz="900" dirty="0"/>
          </a:p>
        </p:txBody>
      </p:sp>
      <p:sp>
        <p:nvSpPr>
          <p:cNvPr id="19" name="Text 10"/>
          <p:cNvSpPr/>
          <p:nvPr/>
        </p:nvSpPr>
        <p:spPr>
          <a:xfrm>
            <a:off x="4267093" y="2914577"/>
            <a:ext cx="332376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掌控自身行动和结果</a:t>
            </a:r>
            <a:endParaRPr lang="en-US" sz="90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684" y="3219370"/>
            <a:ext cx="3467013" cy="457189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723882" y="3295568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专注集中</a:t>
            </a:r>
            <a:endParaRPr lang="en-US" sz="900" dirty="0"/>
          </a:p>
        </p:txBody>
      </p:sp>
      <p:sp>
        <p:nvSpPr>
          <p:cNvPr id="22" name="Text 12"/>
          <p:cNvSpPr/>
          <p:nvPr/>
        </p:nvSpPr>
        <p:spPr>
          <a:xfrm>
            <a:off x="723882" y="3447964"/>
            <a:ext cx="332376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注意力完全投入</a:t>
            </a:r>
            <a:endParaRPr lang="en-US" sz="90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90895" y="3219370"/>
            <a:ext cx="3467013" cy="457189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4267093" y="3295568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时间扭曲</a:t>
            </a:r>
            <a:endParaRPr lang="en-US" sz="900" dirty="0"/>
          </a:p>
        </p:txBody>
      </p:sp>
      <p:sp>
        <p:nvSpPr>
          <p:cNvPr id="25" name="Text 14"/>
          <p:cNvSpPr/>
          <p:nvPr/>
        </p:nvSpPr>
        <p:spPr>
          <a:xfrm>
            <a:off x="4267093" y="3447964"/>
            <a:ext cx="3323761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忘记时间流逝</a:t>
            </a:r>
            <a:endParaRPr lang="en-US" sz="900" dirty="0"/>
          </a:p>
        </p:txBody>
      </p:sp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6998" y="1314417"/>
            <a:ext cx="3657509" cy="1638259"/>
          </a:xfrm>
          <a:prstGeom prst="rect">
            <a:avLst/>
          </a:prstGeom>
        </p:spPr>
      </p:pic>
      <p:sp>
        <p:nvSpPr>
          <p:cNvPr id="27" name="Text 15"/>
          <p:cNvSpPr/>
          <p:nvPr/>
        </p:nvSpPr>
        <p:spPr>
          <a:xfrm>
            <a:off x="8267493" y="1504912"/>
            <a:ext cx="32856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心流理论的文旅应用</a:t>
            </a:r>
            <a:endParaRPr lang="en-US" sz="135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67493" y="1876378"/>
            <a:ext cx="123822" cy="133347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8267493" y="1857329"/>
            <a:ext cx="328566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VR体验需平衡挑战与技能，避免太难（焦虑）或太简单（无聊）</a:t>
            </a:r>
            <a:endParaRPr lang="en-US" sz="1050" dirty="0"/>
          </a:p>
        </p:txBody>
      </p:sp>
      <p:pic>
        <p:nvPicPr>
          <p:cNvPr id="3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67493" y="2333567"/>
            <a:ext cx="123822" cy="133347"/>
          </a:xfrm>
          <a:prstGeom prst="rect">
            <a:avLst/>
          </a:prstGeom>
        </p:spPr>
      </p:pic>
      <p:sp>
        <p:nvSpPr>
          <p:cNvPr id="31" name="Text 17"/>
          <p:cNvSpPr/>
          <p:nvPr/>
        </p:nvSpPr>
        <p:spPr>
          <a:xfrm>
            <a:off x="8429414" y="2314517"/>
            <a:ext cx="292372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需要清晰目标（"找到历史线索"而非"随便逛逛"）</a:t>
            </a:r>
            <a:endParaRPr lang="en-US" sz="1050" dirty="0"/>
          </a:p>
        </p:txBody>
      </p:sp>
      <p:pic>
        <p:nvPicPr>
          <p:cNvPr id="3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67493" y="2600260"/>
            <a:ext cx="123822" cy="133347"/>
          </a:xfrm>
          <a:prstGeom prst="rect">
            <a:avLst/>
          </a:prstGeom>
        </p:spPr>
      </p:pic>
      <p:sp>
        <p:nvSpPr>
          <p:cNvPr id="33" name="Text 18"/>
          <p:cNvSpPr/>
          <p:nvPr/>
        </p:nvSpPr>
        <p:spPr>
          <a:xfrm>
            <a:off x="8429414" y="2581210"/>
            <a:ext cx="23427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即时反馈（完成任务的视觉/听觉奖励）</a:t>
            </a:r>
            <a:endParaRPr lang="en-US" sz="1050" dirty="0"/>
          </a:p>
        </p:txBody>
      </p:sp>
      <p:pic>
        <p:nvPicPr>
          <p:cNvPr id="3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76998" y="3105072"/>
            <a:ext cx="3657509" cy="1123922"/>
          </a:xfrm>
          <a:prstGeom prst="rect">
            <a:avLst/>
          </a:prstGeom>
        </p:spPr>
      </p:pic>
      <p:sp>
        <p:nvSpPr>
          <p:cNvPr id="35" name="Text 19"/>
          <p:cNvSpPr/>
          <p:nvPr/>
        </p:nvSpPr>
        <p:spPr>
          <a:xfrm>
            <a:off x="8238919" y="3266993"/>
            <a:ext cx="334281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天龙屯堡VR验证数据</a:t>
            </a:r>
            <a:endParaRPr lang="en-US" sz="1050" dirty="0"/>
          </a:p>
        </p:txBody>
      </p:sp>
      <p:sp>
        <p:nvSpPr>
          <p:cNvPr id="36" name="Text 20"/>
          <p:cNvSpPr/>
          <p:nvPr/>
        </p:nvSpPr>
        <p:spPr>
          <a:xfrm>
            <a:off x="8238919" y="3505112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应用心流理论设计后：</a:t>
            </a:r>
            <a:endParaRPr lang="en-US" sz="1050" dirty="0"/>
          </a:p>
        </p:txBody>
      </p:sp>
      <p:sp>
        <p:nvSpPr>
          <p:cNvPr id="37" name="Text 21"/>
          <p:cNvSpPr/>
          <p:nvPr/>
        </p:nvSpPr>
        <p:spPr>
          <a:xfrm>
            <a:off x="8238919" y="3695608"/>
            <a:ext cx="37108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85%</a:t>
            </a:r>
            <a:endParaRPr lang="en-US" sz="1050" dirty="0"/>
          </a:p>
        </p:txBody>
      </p:sp>
      <p:sp>
        <p:nvSpPr>
          <p:cNvPr id="38" name="Text 22"/>
          <p:cNvSpPr/>
          <p:nvPr/>
        </p:nvSpPr>
        <p:spPr>
          <a:xfrm>
            <a:off x="8600860" y="3695608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体验者报告时间感扭曲</a:t>
            </a:r>
            <a:endParaRPr lang="en-US" sz="1050" dirty="0"/>
          </a:p>
        </p:txBody>
      </p:sp>
      <p:sp>
        <p:nvSpPr>
          <p:cNvPr id="39" name="Text 23"/>
          <p:cNvSpPr/>
          <p:nvPr/>
        </p:nvSpPr>
        <p:spPr>
          <a:xfrm>
            <a:off x="8238919" y="3886103"/>
            <a:ext cx="37108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78%</a:t>
            </a:r>
            <a:endParaRPr lang="en-US" sz="1050" dirty="0"/>
          </a:p>
        </p:txBody>
      </p:sp>
      <p:sp>
        <p:nvSpPr>
          <p:cNvPr id="40" name="Text 24"/>
          <p:cNvSpPr/>
          <p:nvPr/>
        </p:nvSpPr>
        <p:spPr>
          <a:xfrm>
            <a:off x="8600860" y="3886103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达到心流状态</a:t>
            </a:r>
            <a:endParaRPr lang="en-US" sz="1050" dirty="0"/>
          </a:p>
        </p:txBody>
      </p:sp>
      <p:sp>
        <p:nvSpPr>
          <p:cNvPr id="41" name="Text 25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临场感理论与体验设计理论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62041"/>
            <a:ext cx="142871" cy="19049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76258" y="1333467"/>
            <a:ext cx="96162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临场感理论</a:t>
            </a:r>
            <a:endParaRPr lang="en-US" sz="150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72388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1847804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空间临场感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09585" y="207639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"我真的在那个空间里"——由视觉保真度、空间音频、6DoF自由移动共同构建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33587"/>
            <a:ext cx="5543411" cy="723882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09585" y="2685983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社交临场感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609585" y="291457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"我和他人在一起"——虚拟化身、语音交流、共同活动，元宇宙多人体验的关键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371766"/>
            <a:ext cx="5543411" cy="72388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09585" y="3524162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自我临场感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09585" y="3752756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"虚拟化身就是我"——化身与自我认同，影响情感投入和行为改变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1362041"/>
            <a:ext cx="190495" cy="190495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457789" y="1333467"/>
            <a:ext cx="218079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体验设计理论（4E模型）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695408"/>
            <a:ext cx="5543411" cy="72388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381590" y="1847804"/>
            <a:ext cx="52096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娱乐体验 Entertainment</a:t>
            </a:r>
            <a:endParaRPr lang="en-US" sz="1200" dirty="0"/>
          </a:p>
        </p:txBody>
      </p:sp>
      <p:sp>
        <p:nvSpPr>
          <p:cNvPr id="20" name="Text 10"/>
          <p:cNvSpPr/>
          <p:nvPr/>
        </p:nvSpPr>
        <p:spPr>
          <a:xfrm>
            <a:off x="6381590" y="2076398"/>
            <a:ext cx="52096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感官愉悦和趣味性——视觉奇观、音乐氛围、互动乐趣</a:t>
            </a:r>
            <a:endParaRPr lang="en-US" sz="10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2533587"/>
            <a:ext cx="5543411" cy="72388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81590" y="2685983"/>
            <a:ext cx="52096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教育体验 Educational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381590" y="2914577"/>
            <a:ext cx="52096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学习知识和技能——了解文化背景、掌握传统技艺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3371766"/>
            <a:ext cx="5543411" cy="723882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381590" y="3524162"/>
            <a:ext cx="52096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逃避体验 Escapist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381590" y="3752756"/>
            <a:ext cx="52096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暂时脱离日常生活——穿越时空、成为另一个角色</a:t>
            </a:r>
            <a:endParaRPr lang="en-US" sz="10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4209945"/>
            <a:ext cx="5543411" cy="723882"/>
          </a:xfrm>
          <a:prstGeom prst="rect">
            <a:avLst/>
          </a:prstGeom>
        </p:spPr>
      </p:pic>
      <p:sp>
        <p:nvSpPr>
          <p:cNvPr id="28" name="Text 15"/>
          <p:cNvSpPr/>
          <p:nvPr/>
        </p:nvSpPr>
        <p:spPr>
          <a:xfrm>
            <a:off x="6381590" y="4362341"/>
            <a:ext cx="52096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审美体验 Aesthetic</a:t>
            </a:r>
            <a:endParaRPr lang="en-US" sz="1200" dirty="0"/>
          </a:p>
        </p:txBody>
      </p:sp>
      <p:sp>
        <p:nvSpPr>
          <p:cNvPr id="29" name="Text 16"/>
          <p:cNvSpPr/>
          <p:nvPr/>
        </p:nvSpPr>
        <p:spPr>
          <a:xfrm>
            <a:off x="6381590" y="4590935"/>
            <a:ext cx="52096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沉浸在美的环境中——建筑之美、自然之美、艺术之美</a:t>
            </a:r>
            <a:endParaRPr lang="en-US" sz="1050" dirty="0"/>
          </a:p>
        </p:txBody>
      </p:sp>
      <p:sp>
        <p:nvSpPr>
          <p:cNvPr id="30" name="Text 17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从理论到实践：四步法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90615"/>
            <a:ext cx="2505012" cy="1142971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62" y="1543011"/>
            <a:ext cx="380990" cy="38099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523962" y="1543011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609585" y="2000200"/>
            <a:ext cx="22093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09585" y="2228794"/>
            <a:ext cx="220936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理解沉浸/心流/临场感/体验设计理论内涵</a:t>
            </a:r>
            <a:endParaRPr lang="en-US" sz="9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6498" y="1847804"/>
            <a:ext cx="200020" cy="228594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0815" y="1314417"/>
            <a:ext cx="2505012" cy="1295368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8064" y="1466813"/>
            <a:ext cx="380990" cy="380990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4448064" y="1466813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5"/>
          <p:cNvSpPr/>
          <p:nvPr/>
        </p:nvSpPr>
        <p:spPr>
          <a:xfrm>
            <a:off x="3543211" y="1924002"/>
            <a:ext cx="22093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原则</a:t>
            </a:r>
            <a:endParaRPr lang="en-US" sz="1200" dirty="0"/>
          </a:p>
        </p:txBody>
      </p:sp>
      <p:sp>
        <p:nvSpPr>
          <p:cNvPr id="15" name="Text 6"/>
          <p:cNvSpPr/>
          <p:nvPr/>
        </p:nvSpPr>
        <p:spPr>
          <a:xfrm>
            <a:off x="3543211" y="2152596"/>
            <a:ext cx="220936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从理论提炼设计原则（清晰目标/即时反馈/技能平衡）</a:t>
            </a:r>
            <a:endParaRPr lang="en-US" sz="90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0600" y="1847804"/>
            <a:ext cx="200020" cy="228594"/>
          </a:xfrm>
          <a:prstGeom prst="rect">
            <a:avLst/>
          </a:prstGeom>
        </p:spPr>
      </p:pic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14917" y="1390615"/>
            <a:ext cx="2505012" cy="1142971"/>
          </a:xfrm>
          <a:prstGeom prst="rect">
            <a:avLst/>
          </a:prstGeom>
        </p:spPr>
      </p:pic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2166" y="1543011"/>
            <a:ext cx="380990" cy="380990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7372166" y="1543011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200" dirty="0"/>
          </a:p>
        </p:txBody>
      </p:sp>
      <p:sp>
        <p:nvSpPr>
          <p:cNvPr id="20" name="Text 8"/>
          <p:cNvSpPr/>
          <p:nvPr/>
        </p:nvSpPr>
        <p:spPr>
          <a:xfrm>
            <a:off x="6467313" y="2000200"/>
            <a:ext cx="22093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设计</a:t>
            </a:r>
            <a:endParaRPr lang="en-US" sz="1200" dirty="0"/>
          </a:p>
        </p:txBody>
      </p:sp>
      <p:sp>
        <p:nvSpPr>
          <p:cNvPr id="21" name="Text 9"/>
          <p:cNvSpPr/>
          <p:nvPr/>
        </p:nvSpPr>
        <p:spPr>
          <a:xfrm>
            <a:off x="6467313" y="2228794"/>
            <a:ext cx="220936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将原则转化为具体体验设计方案</a:t>
            </a:r>
            <a:endParaRPr lang="en-US" sz="900" dirty="0"/>
          </a:p>
        </p:txBody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24702" y="1847804"/>
            <a:ext cx="200020" cy="228594"/>
          </a:xfrm>
          <a:prstGeom prst="rect">
            <a:avLst/>
          </a:prstGeom>
        </p:spPr>
      </p:pic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39019" y="1390615"/>
            <a:ext cx="2505012" cy="1142971"/>
          </a:xfrm>
          <a:prstGeom prst="rect">
            <a:avLst/>
          </a:prstGeom>
        </p:spPr>
      </p:pic>
      <p:pic>
        <p:nvPicPr>
          <p:cNvPr id="2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96268" y="1543011"/>
            <a:ext cx="380990" cy="380990"/>
          </a:xfrm>
          <a:prstGeom prst="rect">
            <a:avLst/>
          </a:prstGeom>
        </p:spPr>
      </p:pic>
      <p:sp>
        <p:nvSpPr>
          <p:cNvPr id="25" name="Text 10"/>
          <p:cNvSpPr/>
          <p:nvPr/>
        </p:nvSpPr>
        <p:spPr>
          <a:xfrm>
            <a:off x="10296268" y="1543011"/>
            <a:ext cx="3901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200" dirty="0"/>
          </a:p>
        </p:txBody>
      </p:sp>
      <p:sp>
        <p:nvSpPr>
          <p:cNvPr id="26" name="Text 11"/>
          <p:cNvSpPr/>
          <p:nvPr/>
        </p:nvSpPr>
        <p:spPr>
          <a:xfrm>
            <a:off x="9391415" y="2000200"/>
            <a:ext cx="22093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评估</a:t>
            </a:r>
            <a:endParaRPr lang="en-US" sz="1200" dirty="0"/>
          </a:p>
        </p:txBody>
      </p:sp>
      <p:sp>
        <p:nvSpPr>
          <p:cNvPr id="27" name="Text 12"/>
          <p:cNvSpPr/>
          <p:nvPr/>
        </p:nvSpPr>
        <p:spPr>
          <a:xfrm>
            <a:off x="9391415" y="2228794"/>
            <a:ext cx="220936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用户测试验证、迭代优化方案</a:t>
            </a:r>
            <a:endParaRPr lang="en-US" sz="900" dirty="0"/>
          </a:p>
        </p:txBody>
      </p:sp>
      <p:pic>
        <p:nvPicPr>
          <p:cNvPr id="28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7189" y="2914577"/>
            <a:ext cx="5562461" cy="1162021"/>
          </a:xfrm>
          <a:prstGeom prst="rect">
            <a:avLst/>
          </a:prstGeom>
        </p:spPr>
      </p:pic>
      <p:pic>
        <p:nvPicPr>
          <p:cNvPr id="29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10" y="3105072"/>
            <a:ext cx="133347" cy="133347"/>
          </a:xfrm>
          <a:prstGeom prst="rect">
            <a:avLst/>
          </a:prstGeom>
        </p:spPr>
      </p:pic>
      <p:sp>
        <p:nvSpPr>
          <p:cNvPr id="30" name="Text 13"/>
          <p:cNvSpPr/>
          <p:nvPr/>
        </p:nvSpPr>
        <p:spPr>
          <a:xfrm>
            <a:off x="790555" y="3086023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沉浸破坏因素</a:t>
            </a:r>
            <a:endParaRPr lang="en-US" sz="1050" dirty="0"/>
          </a:p>
        </p:txBody>
      </p:sp>
      <p:sp>
        <p:nvSpPr>
          <p:cNvPr id="31" name="Text 14"/>
          <p:cNvSpPr/>
          <p:nvPr/>
        </p:nvSpPr>
        <p:spPr>
          <a:xfrm>
            <a:off x="619110" y="3352716"/>
            <a:ext cx="271417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技术故障（卡顿/延迟/崩溃）→ 瞬间拉回现实</a:t>
            </a:r>
            <a:endParaRPr lang="en-US" sz="1050" dirty="0"/>
          </a:p>
        </p:txBody>
      </p:sp>
      <p:sp>
        <p:nvSpPr>
          <p:cNvPr id="32" name="Text 15"/>
          <p:cNvSpPr/>
          <p:nvPr/>
        </p:nvSpPr>
        <p:spPr>
          <a:xfrm>
            <a:off x="619110" y="3543211"/>
            <a:ext cx="285704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认知不协调（虚拟行为与真实逻辑矛盾）→ 出戏</a:t>
            </a:r>
            <a:endParaRPr lang="en-US" sz="1050" dirty="0"/>
          </a:p>
        </p:txBody>
      </p:sp>
      <p:sp>
        <p:nvSpPr>
          <p:cNvPr id="33" name="Text 16"/>
          <p:cNvSpPr/>
          <p:nvPr/>
        </p:nvSpPr>
        <p:spPr>
          <a:xfrm>
            <a:off x="619110" y="3733707"/>
            <a:ext cx="265702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外部干扰（现实噪音/他人打扰）→ 打断心流</a:t>
            </a:r>
            <a:endParaRPr lang="en-US" sz="1050" dirty="0"/>
          </a:p>
        </p:txBody>
      </p:sp>
      <p:pic>
        <p:nvPicPr>
          <p:cNvPr id="34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72046" y="2914577"/>
            <a:ext cx="5562461" cy="1162021"/>
          </a:xfrm>
          <a:prstGeom prst="rect">
            <a:avLst/>
          </a:prstGeom>
        </p:spPr>
      </p:pic>
      <p:pic>
        <p:nvPicPr>
          <p:cNvPr id="35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33967" y="3105072"/>
            <a:ext cx="133347" cy="133347"/>
          </a:xfrm>
          <a:prstGeom prst="rect">
            <a:avLst/>
          </a:prstGeom>
        </p:spPr>
      </p:pic>
      <p:sp>
        <p:nvSpPr>
          <p:cNvPr id="36" name="Text 17"/>
          <p:cNvSpPr/>
          <p:nvPr/>
        </p:nvSpPr>
        <p:spPr>
          <a:xfrm>
            <a:off x="6505412" y="3086023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设计避坑指南</a:t>
            </a:r>
            <a:endParaRPr lang="en-US" sz="1050" dirty="0"/>
          </a:p>
        </p:txBody>
      </p:sp>
      <p:sp>
        <p:nvSpPr>
          <p:cNvPr id="37" name="Text 18"/>
          <p:cNvSpPr/>
          <p:nvPr/>
        </p:nvSpPr>
        <p:spPr>
          <a:xfrm>
            <a:off x="6333967" y="3352716"/>
            <a:ext cx="222841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融合4E体验（娱乐/教育/逃避/审美）</a:t>
            </a:r>
            <a:endParaRPr lang="en-US" sz="1050" dirty="0"/>
          </a:p>
        </p:txBody>
      </p:sp>
      <p:sp>
        <p:nvSpPr>
          <p:cNvPr id="38" name="Text 19"/>
          <p:cNvSpPr/>
          <p:nvPr/>
        </p:nvSpPr>
        <p:spPr>
          <a:xfrm>
            <a:off x="6333967" y="3543211"/>
            <a:ext cx="211411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围绕自主性·能力感·关联性优化设计</a:t>
            </a:r>
            <a:endParaRPr lang="en-US" sz="1050" dirty="0"/>
          </a:p>
        </p:txBody>
      </p:sp>
      <p:sp>
        <p:nvSpPr>
          <p:cNvPr id="39" name="Text 20"/>
          <p:cNvSpPr/>
          <p:nvPr/>
        </p:nvSpPr>
        <p:spPr>
          <a:xfrm>
            <a:off x="6333967" y="3733707"/>
            <a:ext cx="173312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避开虚拟人物的"恐怖谷效应"</a:t>
            </a:r>
            <a:endParaRPr lang="en-US" sz="1050" dirty="0"/>
          </a:p>
        </p:txBody>
      </p:sp>
      <p:sp>
        <p:nvSpPr>
          <p:cNvPr id="40" name="Text 21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263" y="2295468"/>
            <a:ext cx="1247363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04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152696" y="3438439"/>
            <a:ext cx="590497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VR/AR/MR技术与内容制作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943251" y="4295668"/>
            <a:ext cx="432386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技术原理 · 内容制作流程 · 3D引擎 · 虚拟场景构建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VR内容制作全流程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2171646" cy="137156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14" y="1504912"/>
            <a:ext cx="228594" cy="228594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09585" y="1847804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</a:t>
            </a:r>
            <a:endParaRPr lang="en-US" sz="1050" dirty="0"/>
          </a:p>
        </p:txBody>
      </p:sp>
      <p:sp>
        <p:nvSpPr>
          <p:cNvPr id="8" name="Text 2"/>
          <p:cNvSpPr/>
          <p:nvPr/>
        </p:nvSpPr>
        <p:spPr>
          <a:xfrm>
            <a:off x="1314417" y="2076398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摄影测量</a:t>
            </a:r>
            <a:endParaRPr lang="en-US" sz="900" dirty="0"/>
          </a:p>
        </p:txBody>
      </p:sp>
      <p:sp>
        <p:nvSpPr>
          <p:cNvPr id="9" name="Text 3"/>
          <p:cNvSpPr/>
          <p:nvPr/>
        </p:nvSpPr>
        <p:spPr>
          <a:xfrm>
            <a:off x="1314417" y="222879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三维扫描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1314417" y="2381190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全景拍摄</a:t>
            </a:r>
            <a:endParaRPr lang="en-US" sz="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131" y="1314417"/>
            <a:ext cx="2171646" cy="1371566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5132" y="1504912"/>
            <a:ext cx="228594" cy="228594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2895528" y="1847804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建模</a:t>
            </a:r>
            <a:endParaRPr lang="en-US" sz="1050" dirty="0"/>
          </a:p>
        </p:txBody>
      </p:sp>
      <p:sp>
        <p:nvSpPr>
          <p:cNvPr id="14" name="Text 6"/>
          <p:cNvSpPr/>
          <p:nvPr/>
        </p:nvSpPr>
        <p:spPr>
          <a:xfrm>
            <a:off x="3428914" y="2076398"/>
            <a:ext cx="799699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Blender/Maya</a:t>
            </a:r>
            <a:endParaRPr lang="en-US" sz="900" dirty="0"/>
          </a:p>
        </p:txBody>
      </p:sp>
      <p:sp>
        <p:nvSpPr>
          <p:cNvPr id="15" name="Text 7"/>
          <p:cNvSpPr/>
          <p:nvPr/>
        </p:nvSpPr>
        <p:spPr>
          <a:xfrm>
            <a:off x="3543211" y="2228794"/>
            <a:ext cx="56158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低模+高模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3581310" y="2381190"/>
            <a:ext cx="49490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UV+贴图</a:t>
            </a:r>
            <a:endParaRPr lang="en-US" sz="9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9550" y="1314417"/>
            <a:ext cx="2171646" cy="1371566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2976" y="1504912"/>
            <a:ext cx="285743" cy="228594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5171946" y="1847804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引擎</a:t>
            </a:r>
            <a:endParaRPr lang="en-US" sz="1050" dirty="0"/>
          </a:p>
        </p:txBody>
      </p:sp>
      <p:sp>
        <p:nvSpPr>
          <p:cNvPr id="20" name="Text 10"/>
          <p:cNvSpPr/>
          <p:nvPr/>
        </p:nvSpPr>
        <p:spPr>
          <a:xfrm>
            <a:off x="5733907" y="2076398"/>
            <a:ext cx="742551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Unity/Unreal</a:t>
            </a:r>
            <a:endParaRPr lang="en-US" sz="900" dirty="0"/>
          </a:p>
        </p:txBody>
      </p:sp>
      <p:sp>
        <p:nvSpPr>
          <p:cNvPr id="21" name="Text 11"/>
          <p:cNvSpPr/>
          <p:nvPr/>
        </p:nvSpPr>
        <p:spPr>
          <a:xfrm>
            <a:off x="5867253" y="222879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场景搭建</a:t>
            </a:r>
            <a:endParaRPr lang="en-US" sz="900" dirty="0"/>
          </a:p>
        </p:txBody>
      </p:sp>
      <p:sp>
        <p:nvSpPr>
          <p:cNvPr id="22" name="Text 12"/>
          <p:cNvSpPr/>
          <p:nvPr/>
        </p:nvSpPr>
        <p:spPr>
          <a:xfrm>
            <a:off x="5867253" y="2381190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光照材质</a:t>
            </a:r>
            <a:endParaRPr lang="en-US" sz="90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5968" y="1314417"/>
            <a:ext cx="2171646" cy="1371566"/>
          </a:xfrm>
          <a:prstGeom prst="rect">
            <a:avLst/>
          </a:prstGeom>
        </p:spPr>
      </p:pic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38919" y="1504912"/>
            <a:ext cx="285743" cy="228594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7448364" y="1847804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交互</a:t>
            </a:r>
            <a:endParaRPr lang="en-US" sz="1050" dirty="0"/>
          </a:p>
        </p:txBody>
      </p:sp>
      <p:sp>
        <p:nvSpPr>
          <p:cNvPr id="26" name="Text 14"/>
          <p:cNvSpPr/>
          <p:nvPr/>
        </p:nvSpPr>
        <p:spPr>
          <a:xfrm>
            <a:off x="8038899" y="2076398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蓝图/C#编程</a:t>
            </a:r>
            <a:endParaRPr lang="en-US" sz="900" dirty="0"/>
          </a:p>
        </p:txBody>
      </p:sp>
      <p:sp>
        <p:nvSpPr>
          <p:cNvPr id="27" name="Text 15"/>
          <p:cNvSpPr/>
          <p:nvPr/>
        </p:nvSpPr>
        <p:spPr>
          <a:xfrm>
            <a:off x="8096048" y="2228794"/>
            <a:ext cx="59015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UI/UX设计</a:t>
            </a:r>
            <a:endParaRPr lang="en-US" sz="900" dirty="0"/>
          </a:p>
        </p:txBody>
      </p:sp>
      <p:sp>
        <p:nvSpPr>
          <p:cNvPr id="28" name="Text 16"/>
          <p:cNvSpPr/>
          <p:nvPr/>
        </p:nvSpPr>
        <p:spPr>
          <a:xfrm>
            <a:off x="8153196" y="2381190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逻辑脚本</a:t>
            </a:r>
            <a:endParaRPr lang="en-US" sz="900" dirty="0"/>
          </a:p>
        </p:txBody>
      </p:sp>
      <p:pic>
        <p:nvPicPr>
          <p:cNvPr id="2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72386" y="1314417"/>
            <a:ext cx="2171646" cy="1371566"/>
          </a:xfrm>
          <a:prstGeom prst="rect">
            <a:avLst/>
          </a:prstGeom>
        </p:spPr>
      </p:pic>
      <p:pic>
        <p:nvPicPr>
          <p:cNvPr id="3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43911" y="1504912"/>
            <a:ext cx="228594" cy="228594"/>
          </a:xfrm>
          <a:prstGeom prst="rect">
            <a:avLst/>
          </a:prstGeom>
        </p:spPr>
      </p:pic>
      <p:sp>
        <p:nvSpPr>
          <p:cNvPr id="31" name="Text 17"/>
          <p:cNvSpPr/>
          <p:nvPr/>
        </p:nvSpPr>
        <p:spPr>
          <a:xfrm>
            <a:off x="9724782" y="1847804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发布</a:t>
            </a:r>
            <a:endParaRPr lang="en-US" sz="1050" dirty="0"/>
          </a:p>
        </p:txBody>
      </p:sp>
      <p:sp>
        <p:nvSpPr>
          <p:cNvPr id="32" name="Text 18"/>
          <p:cNvSpPr/>
          <p:nvPr/>
        </p:nvSpPr>
        <p:spPr>
          <a:xfrm>
            <a:off x="10372466" y="2076398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多平台打包</a:t>
            </a:r>
            <a:endParaRPr lang="en-US" sz="900" dirty="0"/>
          </a:p>
        </p:txBody>
      </p:sp>
      <p:sp>
        <p:nvSpPr>
          <p:cNvPr id="33" name="Text 19"/>
          <p:cNvSpPr/>
          <p:nvPr/>
        </p:nvSpPr>
        <p:spPr>
          <a:xfrm>
            <a:off x="10429614" y="2228794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性能优化</a:t>
            </a:r>
            <a:endParaRPr lang="en-US" sz="900" dirty="0"/>
          </a:p>
        </p:txBody>
      </p:sp>
      <p:sp>
        <p:nvSpPr>
          <p:cNvPr id="34" name="Text 20"/>
          <p:cNvSpPr/>
          <p:nvPr/>
        </p:nvSpPr>
        <p:spPr>
          <a:xfrm>
            <a:off x="10429614" y="2381190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测试迭代</a:t>
            </a:r>
            <a:endParaRPr lang="en-US" sz="900" dirty="0"/>
          </a:p>
        </p:txBody>
      </p:sp>
      <p:pic>
        <p:nvPicPr>
          <p:cNvPr id="3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189" y="2914577"/>
            <a:ext cx="5562461" cy="1504912"/>
          </a:xfrm>
          <a:prstGeom prst="rect">
            <a:avLst/>
          </a:prstGeom>
        </p:spPr>
      </p:pic>
      <p:sp>
        <p:nvSpPr>
          <p:cNvPr id="36" name="Text 21"/>
          <p:cNvSpPr/>
          <p:nvPr/>
        </p:nvSpPr>
        <p:spPr>
          <a:xfrm>
            <a:off x="609585" y="3066973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核心工具链</a:t>
            </a:r>
            <a:endParaRPr lang="en-US" sz="1200" dirty="0"/>
          </a:p>
        </p:txBody>
      </p:sp>
      <p:sp>
        <p:nvSpPr>
          <p:cNvPr id="37" name="Text 22"/>
          <p:cNvSpPr/>
          <p:nvPr/>
        </p:nvSpPr>
        <p:spPr>
          <a:xfrm>
            <a:off x="609585" y="3371766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3D建模：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Blender（开源）、Maya、SketchUp</a:t>
            </a:r>
            <a:endParaRPr lang="en-US" sz="1050" dirty="0"/>
          </a:p>
        </p:txBody>
      </p:sp>
      <p:sp>
        <p:nvSpPr>
          <p:cNvPr id="38" name="Text 23"/>
          <p:cNvSpPr/>
          <p:nvPr/>
        </p:nvSpPr>
        <p:spPr>
          <a:xfrm>
            <a:off x="609585" y="3600360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引擎：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Unity（轻量）、Unreal Engine 5（高画质）</a:t>
            </a:r>
            <a:endParaRPr lang="en-US" sz="1050" dirty="0"/>
          </a:p>
        </p:txBody>
      </p:sp>
      <p:sp>
        <p:nvSpPr>
          <p:cNvPr id="39" name="Text 24"/>
          <p:cNvSpPr/>
          <p:nvPr/>
        </p:nvSpPr>
        <p:spPr>
          <a:xfrm>
            <a:off x="609585" y="3828954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摄影测量：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Metashape、ContextCapture</a:t>
            </a:r>
            <a:endParaRPr lang="en-US" sz="1050" dirty="0"/>
          </a:p>
        </p:txBody>
      </p:sp>
      <p:sp>
        <p:nvSpPr>
          <p:cNvPr id="40" name="Text 25"/>
          <p:cNvSpPr/>
          <p:nvPr/>
        </p:nvSpPr>
        <p:spPr>
          <a:xfrm>
            <a:off x="609585" y="4057549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原型：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Figma、SketchUp</a:t>
            </a:r>
            <a:endParaRPr lang="en-US" sz="1050" dirty="0"/>
          </a:p>
        </p:txBody>
      </p:sp>
      <p:pic>
        <p:nvPicPr>
          <p:cNvPr id="4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72046" y="2914577"/>
            <a:ext cx="5562461" cy="1504912"/>
          </a:xfrm>
          <a:prstGeom prst="rect">
            <a:avLst/>
          </a:prstGeom>
        </p:spPr>
      </p:pic>
      <p:sp>
        <p:nvSpPr>
          <p:cNvPr id="42" name="Text 26"/>
          <p:cNvSpPr/>
          <p:nvPr/>
        </p:nvSpPr>
        <p:spPr>
          <a:xfrm>
            <a:off x="6333967" y="3076498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文旅VR内容特点</a:t>
            </a:r>
            <a:endParaRPr lang="en-US" sz="1200" dirty="0"/>
          </a:p>
        </p:txBody>
      </p:sp>
      <p:pic>
        <p:nvPicPr>
          <p:cNvPr id="43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33967" y="3409865"/>
            <a:ext cx="123822" cy="133347"/>
          </a:xfrm>
          <a:prstGeom prst="rect">
            <a:avLst/>
          </a:prstGeom>
        </p:spPr>
      </p:pic>
      <p:sp>
        <p:nvSpPr>
          <p:cNvPr id="44" name="Text 27"/>
          <p:cNvSpPr/>
          <p:nvPr/>
        </p:nvSpPr>
        <p:spPr>
          <a:xfrm>
            <a:off x="6495888" y="3390815"/>
            <a:ext cx="200934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文化遗产需高精度还原（厘米级）</a:t>
            </a:r>
            <a:endParaRPr lang="en-US" sz="1050" dirty="0"/>
          </a:p>
        </p:txBody>
      </p:sp>
      <p:pic>
        <p:nvPicPr>
          <p:cNvPr id="45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33967" y="3638459"/>
            <a:ext cx="123822" cy="133347"/>
          </a:xfrm>
          <a:prstGeom prst="rect">
            <a:avLst/>
          </a:prstGeom>
        </p:spPr>
      </p:pic>
      <p:sp>
        <p:nvSpPr>
          <p:cNvPr id="46" name="Text 28"/>
          <p:cNvSpPr/>
          <p:nvPr/>
        </p:nvSpPr>
        <p:spPr>
          <a:xfrm>
            <a:off x="6495888" y="3619410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叙事驱动而非纯技术驱动</a:t>
            </a:r>
            <a:endParaRPr lang="en-US" sz="1050" dirty="0"/>
          </a:p>
        </p:txBody>
      </p:sp>
      <p:pic>
        <p:nvPicPr>
          <p:cNvPr id="47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33967" y="3867053"/>
            <a:ext cx="123822" cy="133347"/>
          </a:xfrm>
          <a:prstGeom prst="rect">
            <a:avLst/>
          </a:prstGeom>
        </p:spPr>
      </p:pic>
      <p:sp>
        <p:nvSpPr>
          <p:cNvPr id="48" name="Text 29"/>
          <p:cNvSpPr/>
          <p:nvPr/>
        </p:nvSpPr>
        <p:spPr>
          <a:xfrm>
            <a:off x="6495888" y="3848004"/>
            <a:ext cx="2037918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适配多种设备（一体机/手机/PC）</a:t>
            </a:r>
            <a:endParaRPr lang="en-US" sz="1050" dirty="0"/>
          </a:p>
        </p:txBody>
      </p:sp>
      <p:pic>
        <p:nvPicPr>
          <p:cNvPr id="4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33967" y="4095648"/>
            <a:ext cx="123822" cy="133347"/>
          </a:xfrm>
          <a:prstGeom prst="rect">
            <a:avLst/>
          </a:prstGeom>
        </p:spPr>
      </p:pic>
      <p:sp>
        <p:nvSpPr>
          <p:cNvPr id="50" name="Text 30"/>
          <p:cNvSpPr/>
          <p:nvPr/>
        </p:nvSpPr>
        <p:spPr>
          <a:xfrm>
            <a:off x="6495888" y="4076598"/>
            <a:ext cx="174265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兼顾文化准确性与体验趣味性</a:t>
            </a:r>
            <a:endParaRPr lang="en-US" sz="1050" dirty="0"/>
          </a:p>
        </p:txBody>
      </p:sp>
      <p:sp>
        <p:nvSpPr>
          <p:cNvPr id="51" name="Text 31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AR/MR文旅应用场景深度解析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3657509" cy="1562061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562061"/>
            <a:ext cx="200020" cy="17144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923902" y="1533487"/>
            <a:ext cx="97114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AR导览增强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647684" y="188590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在真实遗址上叠加历史复原影像——走到天龙屯堡遗址，手机屏幕显示600年前完整建筑叠加在废墟上。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381190"/>
            <a:ext cx="3276518" cy="304792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723882" y="2457389"/>
            <a:ext cx="313326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关键技术：SLAM空间定位 · 图像识别 · 3D注册追踪</a:t>
            </a:r>
            <a:endParaRPr lang="en-US" sz="90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093" y="1314417"/>
            <a:ext cx="3657509" cy="1562061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7589" y="1562061"/>
            <a:ext cx="171446" cy="171446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4705232" y="1533487"/>
            <a:ext cx="97114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AR互动游戏</a:t>
            </a:r>
            <a:endParaRPr lang="en-US" sz="1350" dirty="0"/>
          </a:p>
        </p:txBody>
      </p:sp>
      <p:sp>
        <p:nvSpPr>
          <p:cNvPr id="14" name="Text 5"/>
          <p:cNvSpPr/>
          <p:nvPr/>
        </p:nvSpPr>
        <p:spPr>
          <a:xfrm>
            <a:off x="4457589" y="188590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景区寻宝、虚拟角色伴随——如Pokémon GO式探索，在真实景区中寻找虚拟文化元素。</a:t>
            </a:r>
            <a:endParaRPr lang="en-US" sz="1050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7589" y="2381190"/>
            <a:ext cx="3276518" cy="304792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4533787" y="2457389"/>
            <a:ext cx="313326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关键设计：若隐若现原则·避免遮蔽真实风景</a:t>
            </a:r>
            <a:endParaRPr lang="en-US" sz="90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6998" y="1314417"/>
            <a:ext cx="3657509" cy="1562061"/>
          </a:xfrm>
          <a:prstGeom prst="rect">
            <a:avLst/>
          </a:prstGeom>
        </p:spPr>
      </p:pic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67493" y="1562061"/>
            <a:ext cx="219070" cy="171446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8562761" y="1533487"/>
            <a:ext cx="117116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MR沉浸式剧场</a:t>
            </a:r>
            <a:endParaRPr lang="en-US" sz="1350" dirty="0"/>
          </a:p>
        </p:txBody>
      </p:sp>
      <p:sp>
        <p:nvSpPr>
          <p:cNvPr id="20" name="Text 8"/>
          <p:cNvSpPr/>
          <p:nvPr/>
        </p:nvSpPr>
        <p:spPr>
          <a:xfrm>
            <a:off x="8267493" y="188590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虚拟角色与真实演员同台、虚拟场景与真实舞台融合——如HoloLens全息戏剧。</a:t>
            </a:r>
            <a:endParaRPr lang="en-US" sz="1050" dirty="0"/>
          </a:p>
        </p:txBody>
      </p:sp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67493" y="2381190"/>
            <a:ext cx="3276518" cy="304792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8343691" y="2457389"/>
            <a:ext cx="313326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关键能力：空间理解·虚实遮挡·多人协同</a:t>
            </a:r>
            <a:endParaRPr lang="en-US" sz="900" dirty="0"/>
          </a:p>
        </p:txBody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189" y="3105072"/>
            <a:ext cx="11277318" cy="1371566"/>
          </a:xfrm>
          <a:prstGeom prst="rect">
            <a:avLst/>
          </a:prstGeom>
        </p:spPr>
      </p:pic>
      <p:sp>
        <p:nvSpPr>
          <p:cNvPr id="24" name="Text 10"/>
          <p:cNvSpPr/>
          <p:nvPr/>
        </p:nvSpPr>
        <p:spPr>
          <a:xfrm>
            <a:off x="647684" y="3295568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AR文旅设计核心原则</a:t>
            </a:r>
            <a:endParaRPr lang="en-US" sz="1350" dirty="0"/>
          </a:p>
        </p:txBody>
      </p:sp>
      <p:pic>
        <p:nvPicPr>
          <p:cNvPr id="2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684" y="3676558"/>
            <a:ext cx="2609785" cy="609585"/>
          </a:xfrm>
          <a:prstGeom prst="rect">
            <a:avLst/>
          </a:prstGeom>
        </p:spPr>
      </p:pic>
      <p:sp>
        <p:nvSpPr>
          <p:cNvPr id="26" name="Text 11"/>
          <p:cNvSpPr/>
          <p:nvPr/>
        </p:nvSpPr>
        <p:spPr>
          <a:xfrm>
            <a:off x="761981" y="3809905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增强而非替代</a:t>
            </a:r>
            <a:endParaRPr lang="en-US" sz="1200" dirty="0"/>
          </a:p>
        </p:txBody>
      </p:sp>
      <p:sp>
        <p:nvSpPr>
          <p:cNvPr id="27" name="Text 12"/>
          <p:cNvSpPr/>
          <p:nvPr/>
        </p:nvSpPr>
        <p:spPr>
          <a:xfrm>
            <a:off x="761981" y="4019450"/>
            <a:ext cx="239033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技术服务于真实体验，不喧宾夺主</a:t>
            </a:r>
            <a:endParaRPr lang="en-US" sz="900" dirty="0"/>
          </a:p>
        </p:txBody>
      </p:sp>
      <p:pic>
        <p:nvPicPr>
          <p:cNvPr id="28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09865" y="3676558"/>
            <a:ext cx="2609785" cy="609585"/>
          </a:xfrm>
          <a:prstGeom prst="rect">
            <a:avLst/>
          </a:prstGeom>
        </p:spPr>
      </p:pic>
      <p:sp>
        <p:nvSpPr>
          <p:cNvPr id="29" name="Text 13"/>
          <p:cNvSpPr/>
          <p:nvPr/>
        </p:nvSpPr>
        <p:spPr>
          <a:xfrm>
            <a:off x="3524162" y="3809905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若隐若现</a:t>
            </a:r>
            <a:endParaRPr lang="en-US" sz="1200" dirty="0"/>
          </a:p>
        </p:txBody>
      </p:sp>
      <p:sp>
        <p:nvSpPr>
          <p:cNvPr id="30" name="Text 14"/>
          <p:cNvSpPr/>
          <p:nvPr/>
        </p:nvSpPr>
        <p:spPr>
          <a:xfrm>
            <a:off x="3524162" y="4019450"/>
            <a:ext cx="239033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需要时触发，不需要时消失</a:t>
            </a:r>
            <a:endParaRPr lang="en-US" sz="900" dirty="0"/>
          </a:p>
        </p:txBody>
      </p:sp>
      <p:pic>
        <p:nvPicPr>
          <p:cNvPr id="31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72046" y="3676558"/>
            <a:ext cx="2609785" cy="609585"/>
          </a:xfrm>
          <a:prstGeom prst="rect">
            <a:avLst/>
          </a:prstGeom>
        </p:spPr>
      </p:pic>
      <p:sp>
        <p:nvSpPr>
          <p:cNvPr id="32" name="Text 15"/>
          <p:cNvSpPr/>
          <p:nvPr/>
        </p:nvSpPr>
        <p:spPr>
          <a:xfrm>
            <a:off x="6286343" y="3809905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以人为本</a:t>
            </a:r>
            <a:endParaRPr lang="en-US" sz="1200" dirty="0"/>
          </a:p>
        </p:txBody>
      </p:sp>
      <p:sp>
        <p:nvSpPr>
          <p:cNvPr id="33" name="Text 16"/>
          <p:cNvSpPr/>
          <p:nvPr/>
        </p:nvSpPr>
        <p:spPr>
          <a:xfrm>
            <a:off x="6286343" y="4019450"/>
            <a:ext cx="239033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技术适应人，而非人适应技术</a:t>
            </a:r>
            <a:endParaRPr lang="en-US" sz="900" dirty="0"/>
          </a:p>
        </p:txBody>
      </p:sp>
      <p:pic>
        <p:nvPicPr>
          <p:cNvPr id="34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934227" y="3676558"/>
            <a:ext cx="2609785" cy="609585"/>
          </a:xfrm>
          <a:prstGeom prst="rect">
            <a:avLst/>
          </a:prstGeom>
        </p:spPr>
      </p:pic>
      <p:sp>
        <p:nvSpPr>
          <p:cNvPr id="35" name="Text 17"/>
          <p:cNvSpPr/>
          <p:nvPr/>
        </p:nvSpPr>
        <p:spPr>
          <a:xfrm>
            <a:off x="9048524" y="3809905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文化主权</a:t>
            </a:r>
            <a:endParaRPr lang="en-US" sz="1200" dirty="0"/>
          </a:p>
        </p:txBody>
      </p:sp>
      <p:sp>
        <p:nvSpPr>
          <p:cNvPr id="36" name="Text 18"/>
          <p:cNvSpPr/>
          <p:nvPr/>
        </p:nvSpPr>
        <p:spPr>
          <a:xfrm>
            <a:off x="9048524" y="4019450"/>
            <a:ext cx="239033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社区参与内容审核与共创</a:t>
            </a:r>
            <a:endParaRPr lang="en-US" sz="900" dirty="0"/>
          </a:p>
        </p:txBody>
      </p:sp>
      <p:sp>
        <p:nvSpPr>
          <p:cNvPr id="37" name="Text 19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实时3D渲染引擎：虚拟世界的基石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5524362" cy="137156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562061"/>
            <a:ext cx="152396" cy="17144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76278" y="1533487"/>
            <a:ext cx="52348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Unity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647684" y="1847804"/>
            <a:ext cx="515251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轻量级、跨平台、适合移动VR/AR应用。C#脚本系统、丰富的Asset Store、WebGL发布能力。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304992"/>
            <a:ext cx="542911" cy="190495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723882" y="2324042"/>
            <a:ext cx="39965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移动VR</a:t>
            </a:r>
            <a:endParaRPr lang="en-US" sz="90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6793" y="2304992"/>
            <a:ext cx="542911" cy="190495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1342991" y="2324042"/>
            <a:ext cx="39965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AR应用</a:t>
            </a:r>
            <a:endParaRPr lang="en-US" sz="90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5903" y="2304992"/>
            <a:ext cx="600060" cy="190495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1962101" y="2324042"/>
            <a:ext cx="45680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Web 3D</a:t>
            </a:r>
            <a:endParaRPr lang="en-US" sz="900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2838379"/>
            <a:ext cx="5524362" cy="1181070"/>
          </a:xfrm>
          <a:prstGeom prst="rect">
            <a:avLst/>
          </a:prstGeom>
        </p:spPr>
      </p:pic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684" y="3086023"/>
            <a:ext cx="200020" cy="171446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923902" y="3057449"/>
            <a:ext cx="154263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Unreal Engine 5</a:t>
            </a:r>
            <a:endParaRPr lang="en-US" sz="1350" dirty="0"/>
          </a:p>
        </p:txBody>
      </p:sp>
      <p:sp>
        <p:nvSpPr>
          <p:cNvPr id="18" name="Text 7"/>
          <p:cNvSpPr/>
          <p:nvPr/>
        </p:nvSpPr>
        <p:spPr>
          <a:xfrm>
            <a:off x="647684" y="3371766"/>
            <a:ext cx="515251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高端画质、影视级渲染。Nanite虚拟几何、Lumen动态光照、MetaHuman数字人。</a:t>
            </a:r>
            <a:endParaRPr lang="en-US" sz="1050" dirty="0"/>
          </a:p>
        </p:txBody>
      </p:sp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684" y="3638459"/>
            <a:ext cx="504812" cy="190495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723882" y="3657509"/>
            <a:ext cx="36156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E22C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PC VR</a:t>
            </a:r>
            <a:endParaRPr lang="en-US" sz="900" dirty="0"/>
          </a:p>
        </p:txBody>
      </p:sp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28694" y="3638459"/>
            <a:ext cx="495288" cy="190495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1304892" y="3657509"/>
            <a:ext cx="3520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E22C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影视级</a:t>
            </a:r>
            <a:endParaRPr lang="en-US" sz="900" dirty="0"/>
          </a:p>
        </p:txBody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00180" y="3638459"/>
            <a:ext cx="495288" cy="190495"/>
          </a:xfrm>
          <a:prstGeom prst="rect">
            <a:avLst/>
          </a:prstGeom>
        </p:spPr>
      </p:pic>
      <p:sp>
        <p:nvSpPr>
          <p:cNvPr id="24" name="Text 10"/>
          <p:cNvSpPr/>
          <p:nvPr/>
        </p:nvSpPr>
        <p:spPr>
          <a:xfrm>
            <a:off x="1876378" y="3657509"/>
            <a:ext cx="3520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E22C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数字人</a:t>
            </a:r>
            <a:endParaRPr lang="en-US" sz="900" dirty="0"/>
          </a:p>
        </p:txBody>
      </p:sp>
      <p:pic>
        <p:nvPicPr>
          <p:cNvPr id="2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0145" y="1314417"/>
            <a:ext cx="5524362" cy="2886003"/>
          </a:xfrm>
          <a:prstGeom prst="rect">
            <a:avLst/>
          </a:prstGeom>
        </p:spPr>
      </p:pic>
      <p:sp>
        <p:nvSpPr>
          <p:cNvPr id="26" name="Text 11"/>
          <p:cNvSpPr/>
          <p:nvPr/>
        </p:nvSpPr>
        <p:spPr>
          <a:xfrm>
            <a:off x="6410165" y="1514437"/>
            <a:ext cx="513346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文旅场景引擎选型指南</a:t>
            </a:r>
            <a:endParaRPr lang="en-US" sz="1350" dirty="0"/>
          </a:p>
        </p:txBody>
      </p:sp>
      <p:pic>
        <p:nvPicPr>
          <p:cNvPr id="2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10165" y="1895428"/>
            <a:ext cx="5124322" cy="352416"/>
          </a:xfrm>
          <a:prstGeom prst="rect">
            <a:avLst/>
          </a:prstGeom>
        </p:spPr>
      </p:pic>
      <p:sp>
        <p:nvSpPr>
          <p:cNvPr id="28" name="Text 12"/>
          <p:cNvSpPr/>
          <p:nvPr/>
        </p:nvSpPr>
        <p:spPr>
          <a:xfrm>
            <a:off x="6410165" y="1895428"/>
            <a:ext cx="227603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Web 3D轻量游览</a:t>
            </a:r>
            <a:endParaRPr lang="en-US" sz="1050" dirty="0"/>
          </a:p>
        </p:txBody>
      </p:sp>
      <p:sp>
        <p:nvSpPr>
          <p:cNvPr id="29" name="Text 13"/>
          <p:cNvSpPr/>
          <p:nvPr/>
        </p:nvSpPr>
        <p:spPr>
          <a:xfrm>
            <a:off x="8677058" y="1895428"/>
            <a:ext cx="287609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Three.js / Babylon.js</a:t>
            </a:r>
            <a:endParaRPr lang="en-US" sz="1050" dirty="0"/>
          </a:p>
        </p:txBody>
      </p:sp>
      <p:pic>
        <p:nvPicPr>
          <p:cNvPr id="3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10165" y="2247844"/>
            <a:ext cx="5124322" cy="352416"/>
          </a:xfrm>
          <a:prstGeom prst="rect">
            <a:avLst/>
          </a:prstGeom>
        </p:spPr>
      </p:pic>
      <p:sp>
        <p:nvSpPr>
          <p:cNvPr id="31" name="Text 14"/>
          <p:cNvSpPr/>
          <p:nvPr/>
        </p:nvSpPr>
        <p:spPr>
          <a:xfrm>
            <a:off x="6410165" y="2247844"/>
            <a:ext cx="227603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移动VR一体机</a:t>
            </a:r>
            <a:endParaRPr lang="en-US" sz="1050" dirty="0"/>
          </a:p>
        </p:txBody>
      </p:sp>
      <p:sp>
        <p:nvSpPr>
          <p:cNvPr id="32" name="Text 15"/>
          <p:cNvSpPr/>
          <p:nvPr/>
        </p:nvSpPr>
        <p:spPr>
          <a:xfrm>
            <a:off x="8677058" y="2247844"/>
            <a:ext cx="287609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Unity（URP渲染管线）</a:t>
            </a:r>
            <a:endParaRPr lang="en-US" sz="1050" dirty="0"/>
          </a:p>
        </p:txBody>
      </p:sp>
      <p:pic>
        <p:nvPicPr>
          <p:cNvPr id="33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10165" y="2600260"/>
            <a:ext cx="5124322" cy="352416"/>
          </a:xfrm>
          <a:prstGeom prst="rect">
            <a:avLst/>
          </a:prstGeom>
        </p:spPr>
      </p:pic>
      <p:sp>
        <p:nvSpPr>
          <p:cNvPr id="34" name="Text 16"/>
          <p:cNvSpPr/>
          <p:nvPr/>
        </p:nvSpPr>
        <p:spPr>
          <a:xfrm>
            <a:off x="6410165" y="2600260"/>
            <a:ext cx="227603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高端沉浸式CAVE</a:t>
            </a:r>
            <a:endParaRPr lang="en-US" sz="1050" dirty="0"/>
          </a:p>
        </p:txBody>
      </p:sp>
      <p:sp>
        <p:nvSpPr>
          <p:cNvPr id="35" name="Text 17"/>
          <p:cNvSpPr/>
          <p:nvPr/>
        </p:nvSpPr>
        <p:spPr>
          <a:xfrm>
            <a:off x="8677058" y="2600260"/>
            <a:ext cx="287609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Unreal Engine 5</a:t>
            </a:r>
            <a:endParaRPr lang="en-US" sz="1050" dirty="0"/>
          </a:p>
        </p:txBody>
      </p:sp>
      <p:pic>
        <p:nvPicPr>
          <p:cNvPr id="3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10165" y="2952676"/>
            <a:ext cx="5124322" cy="352416"/>
          </a:xfrm>
          <a:prstGeom prst="rect">
            <a:avLst/>
          </a:prstGeom>
        </p:spPr>
      </p:pic>
      <p:sp>
        <p:nvSpPr>
          <p:cNvPr id="37" name="Text 18"/>
          <p:cNvSpPr/>
          <p:nvPr/>
        </p:nvSpPr>
        <p:spPr>
          <a:xfrm>
            <a:off x="6410165" y="2952676"/>
            <a:ext cx="227603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手机AR导览</a:t>
            </a:r>
            <a:endParaRPr lang="en-US" sz="1050" dirty="0"/>
          </a:p>
        </p:txBody>
      </p:sp>
      <p:sp>
        <p:nvSpPr>
          <p:cNvPr id="38" name="Text 19"/>
          <p:cNvSpPr/>
          <p:nvPr/>
        </p:nvSpPr>
        <p:spPr>
          <a:xfrm>
            <a:off x="8677058" y="2952676"/>
            <a:ext cx="287609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Unity AR Foundation</a:t>
            </a:r>
            <a:endParaRPr lang="en-US" sz="1050" dirty="0"/>
          </a:p>
        </p:txBody>
      </p:sp>
      <p:pic>
        <p:nvPicPr>
          <p:cNvPr id="3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410165" y="3305092"/>
            <a:ext cx="5124322" cy="352416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6410165" y="3305092"/>
            <a:ext cx="227603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MR空间计算</a:t>
            </a:r>
            <a:endParaRPr lang="en-US" sz="1050" dirty="0"/>
          </a:p>
        </p:txBody>
      </p:sp>
      <p:sp>
        <p:nvSpPr>
          <p:cNvPr id="41" name="Text 21"/>
          <p:cNvSpPr/>
          <p:nvPr/>
        </p:nvSpPr>
        <p:spPr>
          <a:xfrm>
            <a:off x="8677058" y="3305092"/>
            <a:ext cx="287609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Unity MARS / UE5</a:t>
            </a:r>
            <a:endParaRPr lang="en-US" sz="1050" dirty="0"/>
          </a:p>
        </p:txBody>
      </p:sp>
      <p:sp>
        <p:nvSpPr>
          <p:cNvPr id="42" name="Text 22"/>
          <p:cNvSpPr/>
          <p:nvPr/>
        </p:nvSpPr>
        <p:spPr>
          <a:xfrm>
            <a:off x="6410165" y="3657509"/>
            <a:ext cx="227603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数字孪生大屏</a:t>
            </a:r>
            <a:endParaRPr lang="en-US" sz="1050" dirty="0"/>
          </a:p>
        </p:txBody>
      </p:sp>
      <p:sp>
        <p:nvSpPr>
          <p:cNvPr id="43" name="Text 23"/>
          <p:cNvSpPr/>
          <p:nvPr/>
        </p:nvSpPr>
        <p:spPr>
          <a:xfrm>
            <a:off x="8677058" y="3657509"/>
            <a:ext cx="287609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UE5 + GIS数据</a:t>
            </a:r>
            <a:endParaRPr lang="en-US" sz="1050" dirty="0"/>
          </a:p>
        </p:txBody>
      </p:sp>
      <p:sp>
        <p:nvSpPr>
          <p:cNvPr id="44" name="Text 24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05312" y="2295468"/>
            <a:ext cx="1199739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05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581310" y="3438439"/>
            <a:ext cx="5038218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数字孪生与虚拟场景构建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171846" y="4295668"/>
            <a:ext cx="38666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 · 三维重建 · 虚拟场景 · 海龙屯案例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数字孪生：文化遗产的数字化镜像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189" y="1314417"/>
            <a:ext cx="555255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数字孪生核心特征</a:t>
            </a:r>
            <a:endParaRPr lang="en-US" sz="1500" dirty="0"/>
          </a:p>
        </p:txBody>
      </p:sp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695408"/>
            <a:ext cx="5543411" cy="723882"/>
          </a:xfrm>
          <a:prstGeom prst="rect">
            <a:avLst/>
          </a:prstGeom>
        </p:spPr>
      </p:pic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5" y="1885903"/>
            <a:ext cx="228594" cy="228594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952476" y="1866853"/>
            <a:ext cx="46633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高保真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952476" y="2076398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物理实体精确数字化，厘米级精度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33587"/>
            <a:ext cx="5543411" cy="723882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5" y="2724082"/>
            <a:ext cx="228594" cy="228594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952476" y="2705032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实时同步</a:t>
            </a:r>
            <a:endParaRPr lang="en-US" sz="1200" dirty="0"/>
          </a:p>
        </p:txBody>
      </p:sp>
      <p:sp>
        <p:nvSpPr>
          <p:cNvPr id="13" name="Text 5"/>
          <p:cNvSpPr/>
          <p:nvPr/>
        </p:nvSpPr>
        <p:spPr>
          <a:xfrm>
            <a:off x="952476" y="2914577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物理世界变化实时反映到数字模型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371766"/>
            <a:ext cx="5543411" cy="723882"/>
          </a:xfrm>
          <a:prstGeom prst="rect">
            <a:avLst/>
          </a:prstGeom>
        </p:spPr>
      </p:pic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85" y="3562261"/>
            <a:ext cx="228594" cy="228594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952476" y="3543211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双向交互</a:t>
            </a:r>
            <a:endParaRPr lang="en-US" sz="1200" dirty="0"/>
          </a:p>
        </p:txBody>
      </p:sp>
      <p:sp>
        <p:nvSpPr>
          <p:cNvPr id="17" name="Text 7"/>
          <p:cNvSpPr/>
          <p:nvPr/>
        </p:nvSpPr>
        <p:spPr>
          <a:xfrm>
            <a:off x="952476" y="3752756"/>
            <a:ext cx="26094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数字世界可反作用于物理世界（预警/控制）</a:t>
            </a:r>
            <a:endParaRPr lang="en-US" sz="1050" dirty="0"/>
          </a:p>
        </p:txBody>
      </p:sp>
      <p:pic>
        <p:nvPicPr>
          <p:cNvPr id="1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4209945"/>
            <a:ext cx="5543411" cy="723882"/>
          </a:xfrm>
          <a:prstGeom prst="rect">
            <a:avLst/>
          </a:prstGeom>
        </p:spPr>
      </p:pic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585" y="4400440"/>
            <a:ext cx="228594" cy="228594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952476" y="4381390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全生命周期</a:t>
            </a:r>
            <a:endParaRPr lang="en-US" sz="1200" dirty="0"/>
          </a:p>
        </p:txBody>
      </p:sp>
      <p:sp>
        <p:nvSpPr>
          <p:cNvPr id="21" name="Text 9"/>
          <p:cNvSpPr/>
          <p:nvPr/>
        </p:nvSpPr>
        <p:spPr>
          <a:xfrm>
            <a:off x="952476" y="4590935"/>
            <a:ext cx="21426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覆盖设计→建造→运维→保护全周期</a:t>
            </a:r>
            <a:endParaRPr lang="en-US" sz="1050" dirty="0"/>
          </a:p>
        </p:txBody>
      </p:sp>
      <p:sp>
        <p:nvSpPr>
          <p:cNvPr id="22" name="Text 10"/>
          <p:cNvSpPr/>
          <p:nvPr/>
        </p:nvSpPr>
        <p:spPr>
          <a:xfrm>
            <a:off x="6191095" y="1314417"/>
            <a:ext cx="555255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标杆案例：海龙屯数字孪生</a:t>
            </a:r>
            <a:endParaRPr lang="en-US" sz="1500" dirty="0"/>
          </a:p>
        </p:txBody>
      </p:sp>
      <p:pic>
        <p:nvPicPr>
          <p:cNvPr id="2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1695408"/>
            <a:ext cx="5543411" cy="1904952"/>
          </a:xfrm>
          <a:prstGeom prst="rect">
            <a:avLst/>
          </a:prstGeom>
        </p:spPr>
      </p:pic>
      <p:sp>
        <p:nvSpPr>
          <p:cNvPr id="24" name="Text 11"/>
          <p:cNvSpPr/>
          <p:nvPr/>
        </p:nvSpPr>
        <p:spPr>
          <a:xfrm>
            <a:off x="6381590" y="1885903"/>
            <a:ext cx="517156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贵州首个世界文化遗产海龙屯，通过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无人机倾斜摄影+三维激光扫描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组合方案，实现厘米级精度的完整数字化。</a:t>
            </a:r>
            <a:endParaRPr lang="en-US" sz="1050" dirty="0"/>
          </a:p>
        </p:txBody>
      </p:sp>
      <p:pic>
        <p:nvPicPr>
          <p:cNvPr id="2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1590" y="2381190"/>
            <a:ext cx="2524062" cy="457189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6457789" y="2457389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</a:t>
            </a:r>
            <a:endParaRPr lang="en-US" sz="900" dirty="0"/>
          </a:p>
        </p:txBody>
      </p:sp>
      <p:sp>
        <p:nvSpPr>
          <p:cNvPr id="27" name="Text 13"/>
          <p:cNvSpPr/>
          <p:nvPr/>
        </p:nvSpPr>
        <p:spPr>
          <a:xfrm>
            <a:off x="6457789" y="2609785"/>
            <a:ext cx="238081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无人机+激光扫描组合</a:t>
            </a:r>
            <a:endParaRPr lang="en-US" sz="900" dirty="0"/>
          </a:p>
        </p:txBody>
      </p:sp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19949" y="2381190"/>
            <a:ext cx="2524062" cy="457189"/>
          </a:xfrm>
          <a:prstGeom prst="rect">
            <a:avLst/>
          </a:prstGeom>
        </p:spPr>
      </p:pic>
      <p:sp>
        <p:nvSpPr>
          <p:cNvPr id="29" name="Text 14"/>
          <p:cNvSpPr/>
          <p:nvPr/>
        </p:nvSpPr>
        <p:spPr>
          <a:xfrm>
            <a:off x="9096148" y="2457389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精度</a:t>
            </a:r>
            <a:endParaRPr lang="en-US" sz="900" dirty="0"/>
          </a:p>
        </p:txBody>
      </p:sp>
      <p:sp>
        <p:nvSpPr>
          <p:cNvPr id="30" name="Text 15"/>
          <p:cNvSpPr/>
          <p:nvPr/>
        </p:nvSpPr>
        <p:spPr>
          <a:xfrm>
            <a:off x="9096148" y="2609785"/>
            <a:ext cx="238081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厘米级三维模型</a:t>
            </a:r>
            <a:endParaRPr lang="en-US" sz="900" dirty="0"/>
          </a:p>
        </p:txBody>
      </p:sp>
      <p:pic>
        <p:nvPicPr>
          <p:cNvPr id="3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81590" y="2952676"/>
            <a:ext cx="2524062" cy="457189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457789" y="3028874"/>
            <a:ext cx="323461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价值1</a:t>
            </a:r>
            <a:endParaRPr lang="en-US" sz="900" dirty="0"/>
          </a:p>
        </p:txBody>
      </p:sp>
      <p:sp>
        <p:nvSpPr>
          <p:cNvPr id="33" name="Text 17"/>
          <p:cNvSpPr/>
          <p:nvPr/>
        </p:nvSpPr>
        <p:spPr>
          <a:xfrm>
            <a:off x="6457789" y="3181270"/>
            <a:ext cx="238081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保护：变形监测、病害分析</a:t>
            </a:r>
            <a:endParaRPr lang="en-US" sz="900" dirty="0"/>
          </a:p>
        </p:txBody>
      </p:sp>
      <p:pic>
        <p:nvPicPr>
          <p:cNvPr id="3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19949" y="2952676"/>
            <a:ext cx="2524062" cy="457189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9096148" y="3028874"/>
            <a:ext cx="323461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价值2</a:t>
            </a:r>
            <a:endParaRPr lang="en-US" sz="900" dirty="0"/>
          </a:p>
        </p:txBody>
      </p:sp>
      <p:sp>
        <p:nvSpPr>
          <p:cNvPr id="36" name="Text 19"/>
          <p:cNvSpPr/>
          <p:nvPr/>
        </p:nvSpPr>
        <p:spPr>
          <a:xfrm>
            <a:off x="9096148" y="3181270"/>
            <a:ext cx="238081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展示：虚拟游览、研究平台</a:t>
            </a:r>
            <a:endParaRPr lang="en-US" sz="900" dirty="0"/>
          </a:p>
        </p:txBody>
      </p:sp>
      <p:sp>
        <p:nvSpPr>
          <p:cNvPr id="37" name="Text 20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沉浸式音频与感官体验技术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2705032" cy="2133547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259" y="1533487"/>
            <a:ext cx="342891" cy="342891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47684" y="2000200"/>
            <a:ext cx="233318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空间音频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647684" y="2304992"/>
            <a:ext cx="2333186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头部追踪3D音频，营造方向感和距离感。听芦笙从左边传来、瀑布在正前方轰鸣——听觉维度构建临场感。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952676"/>
            <a:ext cx="2324042" cy="304792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723882" y="3028874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技术：HRTF·Ambisonics·Dolby Atmos</a:t>
            </a:r>
            <a:endParaRPr lang="en-US" sz="90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4617" y="1314417"/>
            <a:ext cx="2705032" cy="2133547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7589" y="1533487"/>
            <a:ext cx="428614" cy="342891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3505112" y="2000200"/>
            <a:ext cx="233318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触觉反馈</a:t>
            </a:r>
            <a:endParaRPr lang="en-US" sz="1200" dirty="0"/>
          </a:p>
        </p:txBody>
      </p:sp>
      <p:sp>
        <p:nvSpPr>
          <p:cNvPr id="14" name="Text 5"/>
          <p:cNvSpPr/>
          <p:nvPr/>
        </p:nvSpPr>
        <p:spPr>
          <a:xfrm>
            <a:off x="3505112" y="2304992"/>
            <a:ext cx="2333186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触觉手套、力反馈背心——VR中"摸到"吊脚楼的木质纹理、"感受"银饰锻打的敲击力度。</a:t>
            </a:r>
            <a:endParaRPr lang="en-US" sz="1050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5112" y="2952676"/>
            <a:ext cx="2324042" cy="304792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3581310" y="3028874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设备：HaptX·bHaptics·SenseGlove</a:t>
            </a:r>
            <a:endParaRPr lang="en-US" sz="90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046" y="1314417"/>
            <a:ext cx="2705032" cy="2133547"/>
          </a:xfrm>
          <a:prstGeom prst="rect">
            <a:avLst/>
          </a:prstGeom>
        </p:spPr>
      </p:pic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53116" y="1533487"/>
            <a:ext cx="342891" cy="342891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6362541" y="2000200"/>
            <a:ext cx="233318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气味模拟</a:t>
            </a:r>
            <a:endParaRPr lang="en-US" sz="1200" dirty="0"/>
          </a:p>
        </p:txBody>
      </p:sp>
      <p:sp>
        <p:nvSpPr>
          <p:cNvPr id="20" name="Text 8"/>
          <p:cNvSpPr/>
          <p:nvPr/>
        </p:nvSpPr>
        <p:spPr>
          <a:xfrm>
            <a:off x="6362541" y="2304992"/>
            <a:ext cx="2333186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化学方式释放特定气味——苗寨炊烟、雨后泥土、松木清香。嗅觉直接连接情感记忆。</a:t>
            </a:r>
            <a:endParaRPr lang="en-US" sz="1050" dirty="0"/>
          </a:p>
        </p:txBody>
      </p:sp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2541" y="2952676"/>
            <a:ext cx="2324042" cy="304792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6438739" y="3028874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技术：OVR Technology·Vaqso VR</a:t>
            </a:r>
            <a:endParaRPr lang="en-US" sz="900" dirty="0"/>
          </a:p>
        </p:txBody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29474" y="1314417"/>
            <a:ext cx="2705032" cy="2133547"/>
          </a:xfrm>
          <a:prstGeom prst="rect">
            <a:avLst/>
          </a:prstGeom>
        </p:spPr>
      </p:pic>
      <p:pic>
        <p:nvPicPr>
          <p:cNvPr id="2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77218" y="1533487"/>
            <a:ext cx="219070" cy="342891"/>
          </a:xfrm>
          <a:prstGeom prst="rect">
            <a:avLst/>
          </a:prstGeom>
        </p:spPr>
      </p:pic>
      <p:sp>
        <p:nvSpPr>
          <p:cNvPr id="25" name="Text 10"/>
          <p:cNvSpPr/>
          <p:nvPr/>
        </p:nvSpPr>
        <p:spPr>
          <a:xfrm>
            <a:off x="9219969" y="2000200"/>
            <a:ext cx="233318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运动平台</a:t>
            </a:r>
            <a:endParaRPr lang="en-US" sz="1200" dirty="0"/>
          </a:p>
        </p:txBody>
      </p:sp>
      <p:sp>
        <p:nvSpPr>
          <p:cNvPr id="26" name="Text 11"/>
          <p:cNvSpPr/>
          <p:nvPr/>
        </p:nvSpPr>
        <p:spPr>
          <a:xfrm>
            <a:off x="9219969" y="2304992"/>
            <a:ext cx="2333186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万向跑步机实现VR中"真的走"，而非手柄移动。自然行走提升沉浸感和身体参与度。</a:t>
            </a:r>
            <a:endParaRPr lang="en-US" sz="1050" dirty="0"/>
          </a:p>
        </p:txBody>
      </p:sp>
      <p:pic>
        <p:nvPicPr>
          <p:cNvPr id="2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19969" y="2952676"/>
            <a:ext cx="2324042" cy="304792"/>
          </a:xfrm>
          <a:prstGeom prst="rect">
            <a:avLst/>
          </a:prstGeom>
        </p:spPr>
      </p:pic>
      <p:sp>
        <p:nvSpPr>
          <p:cNvPr id="28" name="Text 12"/>
          <p:cNvSpPr/>
          <p:nvPr/>
        </p:nvSpPr>
        <p:spPr>
          <a:xfrm>
            <a:off x="9296168" y="3028874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设备：KAT Walk·Virtuix Omni</a:t>
            </a:r>
            <a:endParaRPr lang="en-US" sz="900" dirty="0"/>
          </a:p>
        </p:txBody>
      </p:sp>
      <p:pic>
        <p:nvPicPr>
          <p:cNvPr id="29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7189" y="3638459"/>
            <a:ext cx="11277318" cy="495288"/>
          </a:xfrm>
          <a:prstGeom prst="rect">
            <a:avLst/>
          </a:prstGeom>
        </p:spPr>
      </p:pic>
      <p:pic>
        <p:nvPicPr>
          <p:cNvPr id="30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19370" y="3819430"/>
            <a:ext cx="104772" cy="133347"/>
          </a:xfrm>
          <a:prstGeom prst="rect">
            <a:avLst/>
          </a:prstGeom>
        </p:spPr>
      </p:pic>
      <p:sp>
        <p:nvSpPr>
          <p:cNvPr id="31" name="Text 13"/>
          <p:cNvSpPr/>
          <p:nvPr/>
        </p:nvSpPr>
        <p:spPr>
          <a:xfrm>
            <a:off x="3390815" y="3800380"/>
            <a:ext cx="560017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多感官整合是沉浸式体验的终极方向——但需遵循"增强而非替代"原则，技术不可遮蔽文化本真</a:t>
            </a:r>
            <a:endParaRPr lang="en-US" sz="1050" dirty="0"/>
          </a:p>
        </p:txBody>
      </p:sp>
      <p:sp>
        <p:nvSpPr>
          <p:cNvPr id="32" name="Text 14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263" y="2295468"/>
            <a:ext cx="1247363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06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809905" y="3438439"/>
            <a:ext cx="458103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沉浸式体验设计方法论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790855" y="4295668"/>
            <a:ext cx="463817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感官设计 · 交互设计 · 叙事设计 · 空间设计 · 用户体验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感官设计与交互设计：体验的双引擎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62041"/>
            <a:ext cx="219070" cy="19049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2456" y="1333467"/>
            <a:ext cx="11521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感官设计原则</a:t>
            </a:r>
            <a:endParaRPr lang="en-US" sz="150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647684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1486" y="1828754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多通道协同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571486" y="2038299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视觉+听觉+触觉+嗅觉协调一致，避免感官冲突（看到火却感觉不到热=出戏）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57389"/>
            <a:ext cx="5543411" cy="64768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71486" y="2590735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感官主次分明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571486" y="2800280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文旅体验中视觉主导（60%），听觉辅助（30%），触觉嗅觉点缀（10%）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219370"/>
            <a:ext cx="5543411" cy="64768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71486" y="3352716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文化感官标识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571486" y="3562261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每种文化有独特感官印记——苗寨的芦笙声、屯堡的青石板触感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1362041"/>
            <a:ext cx="171446" cy="190495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438739" y="1333467"/>
            <a:ext cx="115211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交互设计层级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695408"/>
            <a:ext cx="5543411" cy="647684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343491" y="1828754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初级：触发式</a:t>
            </a:r>
            <a:endParaRPr lang="en-US" sz="1200" dirty="0"/>
          </a:p>
        </p:txBody>
      </p:sp>
      <p:sp>
        <p:nvSpPr>
          <p:cNvPr id="20" name="Text 10"/>
          <p:cNvSpPr/>
          <p:nvPr/>
        </p:nvSpPr>
        <p:spPr>
          <a:xfrm>
            <a:off x="6343491" y="2038299"/>
            <a:ext cx="52858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走到景点→自动触发讲解，点击→查看详情</a:t>
            </a:r>
            <a:endParaRPr lang="en-US" sz="10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2457389"/>
            <a:ext cx="5543411" cy="647684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43491" y="2590735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中级：选择式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343491" y="2800280"/>
            <a:ext cx="52858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多分支选项影响体验走向，如"选择你的冒险"式叙事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3219370"/>
            <a:ext cx="5543411" cy="647684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343491" y="3352716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高级：共创式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343491" y="3562261"/>
            <a:ext cx="52858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多用户共同参与创造体验，行为相互影响——元宇宙多人社交</a:t>
            </a:r>
            <a:endParaRPr lang="en-US" sz="10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4057549"/>
            <a:ext cx="11277318" cy="514337"/>
          </a:xfrm>
          <a:prstGeom prst="rect">
            <a:avLst/>
          </a:prstGeom>
        </p:spPr>
      </p:pic>
      <p:pic>
        <p:nvPicPr>
          <p:cNvPr id="2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66993" y="4248044"/>
            <a:ext cx="133347" cy="133347"/>
          </a:xfrm>
          <a:prstGeom prst="rect">
            <a:avLst/>
          </a:prstGeom>
        </p:spPr>
      </p:pic>
      <p:sp>
        <p:nvSpPr>
          <p:cNvPr id="29" name="Text 15"/>
          <p:cNvSpPr/>
          <p:nvPr/>
        </p:nvSpPr>
        <p:spPr>
          <a:xfrm>
            <a:off x="3476538" y="4228994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设计核心：</a:t>
            </a:r>
            <a:endParaRPr lang="en-US" sz="1050" dirty="0"/>
          </a:p>
        </p:txBody>
      </p:sp>
      <p:sp>
        <p:nvSpPr>
          <p:cNvPr id="30" name="Text 16"/>
          <p:cNvSpPr/>
          <p:nvPr/>
        </p:nvSpPr>
        <p:spPr>
          <a:xfrm>
            <a:off x="4143271" y="4228994"/>
            <a:ext cx="480009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让技术"隐形"——好的交互设计让用户忘记在操作设备，注意力完全在体验内容上</a:t>
            </a:r>
            <a:endParaRPr lang="en-US" sz="1050" dirty="0"/>
          </a:p>
        </p:txBody>
      </p:sp>
      <p:sp>
        <p:nvSpPr>
          <p:cNvPr id="31" name="Text 17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30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叙事设计与空间设计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62041"/>
            <a:ext cx="219070" cy="190495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2456" y="1333467"/>
            <a:ext cx="191409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叙事设计：体验的灵魂</a:t>
            </a:r>
            <a:endParaRPr lang="en-US" sz="150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72388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1847804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线性叙事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09585" y="207639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固定时间线：开头→发展→高潮→结尾。适合历史事件重现（遵义会议VR）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33587"/>
            <a:ext cx="5543411" cy="723882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09585" y="2685983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分支叙事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609585" y="291457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多路径选择，不同决策导向不同结局。适合"What If"式历史探索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371766"/>
            <a:ext cx="5543411" cy="72388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09585" y="3524162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涌现叙事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09585" y="3752756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无预设剧本，用户行为自然"生成"故事。适合元宇宙社交旅游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1362041"/>
            <a:ext cx="219070" cy="190495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486363" y="1333467"/>
            <a:ext cx="248558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空间设计：虚拟世界的建筑学</a:t>
            </a:r>
            <a:endParaRPr lang="en-US" sz="150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695408"/>
            <a:ext cx="5543411" cy="72388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343491" y="1847804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空间尺度</a:t>
            </a:r>
            <a:endParaRPr lang="en-US" sz="1200" dirty="0"/>
          </a:p>
        </p:txBody>
      </p:sp>
      <p:sp>
        <p:nvSpPr>
          <p:cNvPr id="20" name="Text 10"/>
          <p:cNvSpPr/>
          <p:nvPr/>
        </p:nvSpPr>
        <p:spPr>
          <a:xfrm>
            <a:off x="6343491" y="207639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虚拟空间需符合人类空间感知习惯。太大空旷压抑，太小拥挤不适</a:t>
            </a:r>
            <a:endParaRPr lang="en-US" sz="10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2533587"/>
            <a:ext cx="5543411" cy="72388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43491" y="2685983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动线引导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343491" y="291457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通过光照/色彩/声音引导用户自然移动，避免迷失。隐性引导优于显性箭头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3371766"/>
            <a:ext cx="5543411" cy="723882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343491" y="3524162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地标系统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343491" y="3752756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设置独特视觉地标帮助空间定位，减少VR眩晕。每个区域有辨识度高的标志物</a:t>
            </a:r>
            <a:endParaRPr lang="en-US" sz="1050" dirty="0"/>
          </a:p>
        </p:txBody>
      </p:sp>
      <p:sp>
        <p:nvSpPr>
          <p:cNvPr id="27" name="Text 15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用户体验与可用性：体验的最后关卡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71446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4832" y="1342991"/>
            <a:ext cx="182837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沉浸式体验常见UX问题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666733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81010" y="1838279"/>
            <a:ext cx="46633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晕动症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581010" y="2047824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视觉运动与身体静止冲突→眩晕。解决：降低移动速度、提供固定参照物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38339"/>
            <a:ext cx="5543411" cy="666733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81010" y="2581210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认知负荷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581010" y="2790755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信息过载导致疲惫。解决：渐进式信息呈现、关键信息优先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181270"/>
            <a:ext cx="5543411" cy="666733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81010" y="3324142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操作门槛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581010" y="3533687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复杂操作排斥老年人。解决：手势简化、语音交互、适老化设计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924202"/>
            <a:ext cx="5543411" cy="666733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581010" y="4067073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迷失方向</a:t>
            </a:r>
            <a:endParaRPr lang="en-US" sz="1200" dirty="0"/>
          </a:p>
        </p:txBody>
      </p:sp>
      <p:sp>
        <p:nvSpPr>
          <p:cNvPr id="18" name="Text 9"/>
          <p:cNvSpPr/>
          <p:nvPr/>
        </p:nvSpPr>
        <p:spPr>
          <a:xfrm>
            <a:off x="581010" y="4276618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虚拟空间无方向感。解决：清晰导航、地标系统、地图辅助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371566"/>
            <a:ext cx="133347" cy="171446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400640" y="1342991"/>
            <a:ext cx="120926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可用性测试维度</a:t>
            </a:r>
            <a:endParaRPr lang="en-US" sz="13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1695408"/>
            <a:ext cx="5543411" cy="1752556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43491" y="1847804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沉浸感</a:t>
            </a:r>
            <a:endParaRPr lang="en-US" sz="1200" dirty="0"/>
          </a:p>
        </p:txBody>
      </p:sp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1670" y="1924002"/>
            <a:ext cx="4057549" cy="76198"/>
          </a:xfrm>
          <a:prstGeom prst="rect">
            <a:avLst/>
          </a:prstGeom>
        </p:spPr>
      </p:pic>
      <p:pic>
        <p:nvPicPr>
          <p:cNvPr id="2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670" y="1924002"/>
            <a:ext cx="3447964" cy="76198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11315417" y="1885903"/>
            <a:ext cx="2853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85%</a:t>
            </a:r>
            <a:endParaRPr lang="en-US" sz="900" dirty="0"/>
          </a:p>
        </p:txBody>
      </p:sp>
      <p:sp>
        <p:nvSpPr>
          <p:cNvPr id="26" name="Text 13"/>
          <p:cNvSpPr/>
          <p:nvPr/>
        </p:nvSpPr>
        <p:spPr>
          <a:xfrm>
            <a:off x="6343491" y="2152596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易用性</a:t>
            </a:r>
            <a:endParaRPr lang="en-US" sz="1200" dirty="0"/>
          </a:p>
        </p:txBody>
      </p:sp>
      <p:pic>
        <p:nvPicPr>
          <p:cNvPr id="2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81670" y="2228794"/>
            <a:ext cx="4057549" cy="76198"/>
          </a:xfrm>
          <a:prstGeom prst="rect">
            <a:avLst/>
          </a:prstGeom>
        </p:spPr>
      </p:pic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81670" y="2228794"/>
            <a:ext cx="3047924" cy="76198"/>
          </a:xfrm>
          <a:prstGeom prst="rect">
            <a:avLst/>
          </a:prstGeom>
        </p:spPr>
      </p:pic>
      <p:sp>
        <p:nvSpPr>
          <p:cNvPr id="29" name="Text 14"/>
          <p:cNvSpPr/>
          <p:nvPr/>
        </p:nvSpPr>
        <p:spPr>
          <a:xfrm>
            <a:off x="11315417" y="2190695"/>
            <a:ext cx="2853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75%</a:t>
            </a:r>
            <a:endParaRPr lang="en-US" sz="900" dirty="0"/>
          </a:p>
        </p:txBody>
      </p:sp>
      <p:sp>
        <p:nvSpPr>
          <p:cNvPr id="30" name="Text 15"/>
          <p:cNvSpPr/>
          <p:nvPr/>
        </p:nvSpPr>
        <p:spPr>
          <a:xfrm>
            <a:off x="6343491" y="2457389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舒适度</a:t>
            </a:r>
            <a:endParaRPr lang="en-US" sz="1200" dirty="0"/>
          </a:p>
        </p:txBody>
      </p:sp>
      <p:pic>
        <p:nvPicPr>
          <p:cNvPr id="3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81670" y="2533587"/>
            <a:ext cx="4057549" cy="76198"/>
          </a:xfrm>
          <a:prstGeom prst="rect">
            <a:avLst/>
          </a:prstGeom>
        </p:spPr>
      </p:pic>
      <p:pic>
        <p:nvPicPr>
          <p:cNvPr id="32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81670" y="2533587"/>
            <a:ext cx="2847904" cy="76198"/>
          </a:xfrm>
          <a:prstGeom prst="rect">
            <a:avLst/>
          </a:prstGeom>
        </p:spPr>
      </p:pic>
      <p:sp>
        <p:nvSpPr>
          <p:cNvPr id="33" name="Text 16"/>
          <p:cNvSpPr/>
          <p:nvPr/>
        </p:nvSpPr>
        <p:spPr>
          <a:xfrm>
            <a:off x="11315417" y="2495488"/>
            <a:ext cx="2853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70%</a:t>
            </a:r>
            <a:endParaRPr lang="en-US" sz="900" dirty="0"/>
          </a:p>
        </p:txBody>
      </p:sp>
      <p:sp>
        <p:nvSpPr>
          <p:cNvPr id="34" name="Text 17"/>
          <p:cNvSpPr/>
          <p:nvPr/>
        </p:nvSpPr>
        <p:spPr>
          <a:xfrm>
            <a:off x="6343491" y="2762181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学习效率</a:t>
            </a:r>
            <a:endParaRPr lang="en-US" sz="1200" dirty="0"/>
          </a:p>
        </p:txBody>
      </p:sp>
      <p:pic>
        <p:nvPicPr>
          <p:cNvPr id="35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181670" y="2838379"/>
            <a:ext cx="4057549" cy="76198"/>
          </a:xfrm>
          <a:prstGeom prst="rect">
            <a:avLst/>
          </a:prstGeom>
        </p:spPr>
      </p:pic>
      <p:pic>
        <p:nvPicPr>
          <p:cNvPr id="36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181670" y="2838379"/>
            <a:ext cx="3247944" cy="76198"/>
          </a:xfrm>
          <a:prstGeom prst="rect">
            <a:avLst/>
          </a:prstGeom>
        </p:spPr>
      </p:pic>
      <p:sp>
        <p:nvSpPr>
          <p:cNvPr id="37" name="Text 18"/>
          <p:cNvSpPr/>
          <p:nvPr/>
        </p:nvSpPr>
        <p:spPr>
          <a:xfrm>
            <a:off x="11315417" y="2800280"/>
            <a:ext cx="2853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80%</a:t>
            </a:r>
            <a:endParaRPr lang="en-US" sz="900" dirty="0"/>
          </a:p>
        </p:txBody>
      </p:sp>
      <p:sp>
        <p:nvSpPr>
          <p:cNvPr id="38" name="Text 19"/>
          <p:cNvSpPr/>
          <p:nvPr/>
        </p:nvSpPr>
        <p:spPr>
          <a:xfrm>
            <a:off x="6343491" y="3066973"/>
            <a:ext cx="77112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满意度</a:t>
            </a:r>
            <a:endParaRPr lang="en-US" sz="1200" dirty="0"/>
          </a:p>
        </p:txBody>
      </p:sp>
      <p:pic>
        <p:nvPicPr>
          <p:cNvPr id="3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181670" y="3143171"/>
            <a:ext cx="4057549" cy="76198"/>
          </a:xfrm>
          <a:prstGeom prst="rect">
            <a:avLst/>
          </a:prstGeom>
        </p:spPr>
      </p:pic>
      <p:pic>
        <p:nvPicPr>
          <p:cNvPr id="4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181670" y="3143171"/>
            <a:ext cx="3657509" cy="76198"/>
          </a:xfrm>
          <a:prstGeom prst="rect">
            <a:avLst/>
          </a:prstGeom>
        </p:spPr>
      </p:pic>
      <p:sp>
        <p:nvSpPr>
          <p:cNvPr id="41" name="Text 20"/>
          <p:cNvSpPr/>
          <p:nvPr/>
        </p:nvSpPr>
        <p:spPr>
          <a:xfrm>
            <a:off x="11315417" y="3105072"/>
            <a:ext cx="2853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90%</a:t>
            </a:r>
            <a:endParaRPr lang="en-US" sz="900" dirty="0"/>
          </a:p>
        </p:txBody>
      </p:sp>
      <p:sp>
        <p:nvSpPr>
          <p:cNvPr id="42" name="Text 21"/>
          <p:cNvSpPr/>
          <p:nvPr/>
        </p:nvSpPr>
        <p:spPr>
          <a:xfrm>
            <a:off x="6191095" y="3562261"/>
            <a:ext cx="555255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数据来源：天龙屯堡VR体验用户测试（N=120）</a:t>
            </a:r>
            <a:endParaRPr lang="en-US" sz="900" dirty="0"/>
          </a:p>
        </p:txBody>
      </p:sp>
      <p:sp>
        <p:nvSpPr>
          <p:cNvPr id="43" name="Text 22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元宇宙经济系统与数字藏品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71446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4832" y="1342991"/>
            <a:ext cx="120926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元宇宙经济系统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952476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1847804"/>
            <a:ext cx="524776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完整经济循环：生产（创作者制作虚拟商品）→ 交易（NFT市场/P2P）→ 消费（体验/收藏/展示）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85" y="2304992"/>
            <a:ext cx="942951" cy="190495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685783" y="2324042"/>
            <a:ext cx="79969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E22C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数字藏品(NFT)</a:t>
            </a:r>
            <a:endParaRPr lang="en-US" sz="90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8734" y="2304992"/>
            <a:ext cx="609585" cy="190495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1704932" y="2324042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1D4ED8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虚拟土地</a:t>
            </a:r>
            <a:endParaRPr lang="en-US" sz="90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4517" y="2304992"/>
            <a:ext cx="609585" cy="190495"/>
          </a:xfrm>
          <a:prstGeom prst="rect">
            <a:avLst/>
          </a:prstGeom>
        </p:spPr>
      </p:pic>
      <p:sp>
        <p:nvSpPr>
          <p:cNvPr id="14" name="Text 5"/>
          <p:cNvSpPr/>
          <p:nvPr/>
        </p:nvSpPr>
        <p:spPr>
          <a:xfrm>
            <a:off x="2390715" y="2324042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15803D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虚拟商品</a:t>
            </a:r>
            <a:endParaRPr lang="en-US" sz="900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00300" y="2304992"/>
            <a:ext cx="609585" cy="190495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3076498" y="2324042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代币经济</a:t>
            </a:r>
            <a:endParaRPr lang="en-US" sz="90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2762181"/>
            <a:ext cx="5543411" cy="933427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619110" y="2924102"/>
            <a:ext cx="522871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黄果树数字藏品案例</a:t>
            </a:r>
            <a:endParaRPr lang="en-US" sz="1200" dirty="0"/>
          </a:p>
        </p:txBody>
      </p:sp>
      <p:sp>
        <p:nvSpPr>
          <p:cNvPr id="19" name="Text 8"/>
          <p:cNvSpPr/>
          <p:nvPr/>
        </p:nvSpPr>
        <p:spPr>
          <a:xfrm>
            <a:off x="619110" y="3152696"/>
            <a:ext cx="522871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"四季"系列40000份，5分钟售罄！购买者中18%转化为实地游客——数字藏品成为"元宇宙门票"和"体验延伸"</a:t>
            </a:r>
            <a:endParaRPr lang="en-US" sz="1050" dirty="0"/>
          </a:p>
        </p:txBody>
      </p:sp>
      <p:pic>
        <p:nvPicPr>
          <p:cNvPr id="20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21" name="Text 9"/>
          <p:cNvSpPr/>
          <p:nvPr/>
        </p:nvSpPr>
        <p:spPr>
          <a:xfrm>
            <a:off x="6438739" y="1342991"/>
            <a:ext cx="172360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文旅数字藏品价值模型</a:t>
            </a:r>
            <a:endParaRPr lang="en-US" sz="1350" dirty="0"/>
          </a:p>
        </p:txBody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1695408"/>
            <a:ext cx="5543411" cy="609585"/>
          </a:xfrm>
          <a:prstGeom prst="rect">
            <a:avLst/>
          </a:prstGeom>
        </p:spPr>
      </p:pic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05392" y="1847804"/>
            <a:ext cx="171446" cy="152396"/>
          </a:xfrm>
          <a:prstGeom prst="rect">
            <a:avLst/>
          </a:prstGeom>
        </p:spPr>
      </p:pic>
      <p:sp>
        <p:nvSpPr>
          <p:cNvPr id="24" name="Text 10"/>
          <p:cNvSpPr/>
          <p:nvPr/>
        </p:nvSpPr>
        <p:spPr>
          <a:xfrm>
            <a:off x="6553036" y="1828754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权益绑定</a:t>
            </a:r>
            <a:endParaRPr lang="en-US" sz="1200" dirty="0"/>
          </a:p>
        </p:txBody>
      </p:sp>
      <p:sp>
        <p:nvSpPr>
          <p:cNvPr id="25" name="Text 11"/>
          <p:cNvSpPr/>
          <p:nvPr/>
        </p:nvSpPr>
        <p:spPr>
          <a:xfrm>
            <a:off x="6553036" y="2038299"/>
            <a:ext cx="208554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数字藏品=景区门票+VIP权益+线下体验</a:t>
            </a:r>
            <a:endParaRPr lang="en-US" sz="900" dirty="0"/>
          </a:p>
        </p:txBody>
      </p:sp>
      <p:pic>
        <p:nvPicPr>
          <p:cNvPr id="26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095" y="2381190"/>
            <a:ext cx="5543411" cy="609585"/>
          </a:xfrm>
          <a:prstGeom prst="rect">
            <a:avLst/>
          </a:prstGeom>
        </p:spPr>
      </p:pic>
      <p:pic>
        <p:nvPicPr>
          <p:cNvPr id="2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05392" y="2533587"/>
            <a:ext cx="152396" cy="152396"/>
          </a:xfrm>
          <a:prstGeom prst="rect">
            <a:avLst/>
          </a:prstGeom>
        </p:spPr>
      </p:pic>
      <p:sp>
        <p:nvSpPr>
          <p:cNvPr id="28" name="Text 12"/>
          <p:cNvSpPr/>
          <p:nvPr/>
        </p:nvSpPr>
        <p:spPr>
          <a:xfrm>
            <a:off x="6533987" y="2514537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情感连接</a:t>
            </a:r>
            <a:endParaRPr lang="en-US" sz="1200" dirty="0"/>
          </a:p>
        </p:txBody>
      </p:sp>
      <p:sp>
        <p:nvSpPr>
          <p:cNvPr id="29" name="Text 13"/>
          <p:cNvSpPr/>
          <p:nvPr/>
        </p:nvSpPr>
        <p:spPr>
          <a:xfrm>
            <a:off x="6533987" y="2724082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旅行记忆数字资产化，可收藏、展示、交易</a:t>
            </a:r>
            <a:endParaRPr lang="en-US" sz="900" dirty="0"/>
          </a:p>
        </p:txBody>
      </p:sp>
      <p:pic>
        <p:nvPicPr>
          <p:cNvPr id="3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095" y="3066973"/>
            <a:ext cx="5543411" cy="609585"/>
          </a:xfrm>
          <a:prstGeom prst="rect">
            <a:avLst/>
          </a:prstGeom>
        </p:spPr>
      </p:pic>
      <p:pic>
        <p:nvPicPr>
          <p:cNvPr id="31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05392" y="3219370"/>
            <a:ext cx="152396" cy="152396"/>
          </a:xfrm>
          <a:prstGeom prst="rect">
            <a:avLst/>
          </a:prstGeom>
        </p:spPr>
      </p:pic>
      <p:sp>
        <p:nvSpPr>
          <p:cNvPr id="32" name="Text 14"/>
          <p:cNvSpPr/>
          <p:nvPr/>
        </p:nvSpPr>
        <p:spPr>
          <a:xfrm>
            <a:off x="6533987" y="3200320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营销引流</a:t>
            </a:r>
            <a:endParaRPr lang="en-US" sz="1200" dirty="0"/>
          </a:p>
        </p:txBody>
      </p:sp>
      <p:sp>
        <p:nvSpPr>
          <p:cNvPr id="33" name="Text 15"/>
          <p:cNvSpPr/>
          <p:nvPr/>
        </p:nvSpPr>
        <p:spPr>
          <a:xfrm>
            <a:off x="6533987" y="3409865"/>
            <a:ext cx="301896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数字藏品作为"试用装"，激发实地游览意愿（18%转化率）</a:t>
            </a:r>
            <a:endParaRPr lang="en-US" sz="900" dirty="0"/>
          </a:p>
        </p:txBody>
      </p:sp>
      <p:pic>
        <p:nvPicPr>
          <p:cNvPr id="34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095" y="3752756"/>
            <a:ext cx="5543411" cy="609585"/>
          </a:xfrm>
          <a:prstGeom prst="rect">
            <a:avLst/>
          </a:prstGeom>
        </p:spPr>
      </p:pic>
      <p:pic>
        <p:nvPicPr>
          <p:cNvPr id="35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05392" y="3905152"/>
            <a:ext cx="171446" cy="152396"/>
          </a:xfrm>
          <a:prstGeom prst="rect">
            <a:avLst/>
          </a:prstGeom>
        </p:spPr>
      </p:pic>
      <p:sp>
        <p:nvSpPr>
          <p:cNvPr id="36" name="Text 16"/>
          <p:cNvSpPr/>
          <p:nvPr/>
        </p:nvSpPr>
        <p:spPr>
          <a:xfrm>
            <a:off x="6553036" y="3886103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创作者经济</a:t>
            </a:r>
            <a:endParaRPr lang="en-US" sz="1200" dirty="0"/>
          </a:p>
        </p:txBody>
      </p:sp>
      <p:sp>
        <p:nvSpPr>
          <p:cNvPr id="37" name="Text 17"/>
          <p:cNvSpPr/>
          <p:nvPr/>
        </p:nvSpPr>
        <p:spPr>
          <a:xfrm>
            <a:off x="6553036" y="4095648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非遗传承人出售数字作品，开辟新收入来源</a:t>
            </a:r>
            <a:endParaRPr lang="en-US" sz="900" dirty="0"/>
          </a:p>
        </p:txBody>
      </p:sp>
      <p:sp>
        <p:nvSpPr>
          <p:cNvPr id="38" name="Text 18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沉浸式演艺与夜间经济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219070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2456" y="1342991"/>
            <a:ext cx="120926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沉浸式演艺模式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72388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1847804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实景沉浸式演出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09585" y="207639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以真实景区为舞台，观众跟随演员移动，"只有河南"56个格子空间21个剧场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33587"/>
            <a:ext cx="5543411" cy="723882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09585" y="2685983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数字增强演艺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609585" y="291457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全息投影+AR+MR，虚拟角色与真实演员同台、历史人物"复活"互动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371766"/>
            <a:ext cx="5543411" cy="72388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09585" y="3524162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元宇宙演艺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09585" y="3752756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纯虚拟空间演出，全球观众以化身参与，打破物理座位限制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438739" y="1342991"/>
            <a:ext cx="120926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夜间经济光影秀</a:t>
            </a:r>
            <a:endParaRPr lang="en-US" sz="135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695408"/>
            <a:ext cx="5543411" cy="72388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343491" y="1847804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投影映射</a:t>
            </a:r>
            <a:endParaRPr lang="en-US" sz="1200" dirty="0"/>
          </a:p>
        </p:txBody>
      </p:sp>
      <p:sp>
        <p:nvSpPr>
          <p:cNvPr id="20" name="Text 10"/>
          <p:cNvSpPr/>
          <p:nvPr/>
        </p:nvSpPr>
        <p:spPr>
          <a:xfrm>
            <a:off x="6343491" y="207639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将影像精确投射到建筑/山体表面，让静态遗产"活起来"</a:t>
            </a:r>
            <a:endParaRPr lang="en-US" sz="10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2533587"/>
            <a:ext cx="5543411" cy="72388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43491" y="2685983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无人机编队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343491" y="291457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数百架无人机组成动态3D图案，夜空成为画布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3371766"/>
            <a:ext cx="5543411" cy="723882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343491" y="3524162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激光+水幕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343491" y="3752756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激光与水幕结合创造立体光影奇观，黄果树夜游典范</a:t>
            </a:r>
            <a:endParaRPr lang="en-US" sz="10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4209945"/>
            <a:ext cx="5543411" cy="514337"/>
          </a:xfrm>
          <a:prstGeom prst="rect">
            <a:avLst/>
          </a:prstGeom>
        </p:spPr>
      </p:pic>
      <p:pic>
        <p:nvPicPr>
          <p:cNvPr id="2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53016" y="4400440"/>
            <a:ext cx="133347" cy="133347"/>
          </a:xfrm>
          <a:prstGeom prst="rect">
            <a:avLst/>
          </a:prstGeom>
        </p:spPr>
      </p:pic>
      <p:sp>
        <p:nvSpPr>
          <p:cNvPr id="29" name="Text 15"/>
          <p:cNvSpPr/>
          <p:nvPr/>
        </p:nvSpPr>
        <p:spPr>
          <a:xfrm>
            <a:off x="6524462" y="4381390"/>
            <a:ext cx="386667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夜游经济数据：延长游客停留时间2-3小时，二次消费提升40%+</a:t>
            </a:r>
            <a:endParaRPr lang="en-US" sz="1050" dirty="0"/>
          </a:p>
        </p:txBody>
      </p:sp>
      <p:sp>
        <p:nvSpPr>
          <p:cNvPr id="30" name="Text 1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34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48184" y="2295468"/>
            <a:ext cx="913996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11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4038499" y="3438439"/>
            <a:ext cx="4123841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贵州文旅元宇宙实践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238519" y="4295668"/>
            <a:ext cx="373332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"数字黔行"·红色旅游·非遗元宇宙·FAST科普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35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贵州文旅元宇宙项目矩阵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5562461" cy="838179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85" y="1466813"/>
            <a:ext cx="457189" cy="457189"/>
          </a:xfrm>
          <a:prstGeom prst="rect">
            <a:avLst/>
          </a:prstGeom>
        </p:spPr>
      </p:pic>
      <p:pic>
        <p:nvPicPr>
          <p:cNvPr id="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931" y="1600160"/>
            <a:ext cx="190495" cy="190495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181070" y="1466813"/>
            <a:ext cx="469532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数字黔行（省级平台）</a:t>
            </a:r>
            <a:endParaRPr lang="en-US" sz="1200" dirty="0"/>
          </a:p>
        </p:txBody>
      </p:sp>
      <p:sp>
        <p:nvSpPr>
          <p:cNvPr id="9" name="Text 2"/>
          <p:cNvSpPr/>
          <p:nvPr/>
        </p:nvSpPr>
        <p:spPr>
          <a:xfrm>
            <a:off x="1181070" y="1695408"/>
            <a:ext cx="4695327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Web 3D+VR双入口，4个虚拟景区，覆盖黄果树/西江苗寨/梵净山/遵义会议。年访问量超百万，转化率8%</a:t>
            </a:r>
            <a:endParaRPr lang="en-US" sz="900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046" y="1314417"/>
            <a:ext cx="5562461" cy="838179"/>
          </a:xfrm>
          <a:prstGeom prst="rect">
            <a:avLst/>
          </a:prstGeom>
        </p:spPr>
      </p:pic>
      <p:pic>
        <p:nvPicPr>
          <p:cNvPr id="1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4442" y="1466813"/>
            <a:ext cx="457189" cy="457189"/>
          </a:xfrm>
          <a:prstGeom prst="rect">
            <a:avLst/>
          </a:prstGeom>
        </p:spPr>
      </p:pic>
      <p:pic>
        <p:nvPicPr>
          <p:cNvPr id="1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7789" y="1600160"/>
            <a:ext cx="190495" cy="190495"/>
          </a:xfrm>
          <a:prstGeom prst="rect">
            <a:avLst/>
          </a:prstGeom>
        </p:spPr>
      </p:pic>
      <p:sp>
        <p:nvSpPr>
          <p:cNvPr id="13" name="Text 3"/>
          <p:cNvSpPr/>
          <p:nvPr/>
        </p:nvSpPr>
        <p:spPr>
          <a:xfrm>
            <a:off x="6895928" y="1466813"/>
            <a:ext cx="450483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遵义会议VR</a:t>
            </a:r>
            <a:endParaRPr lang="en-US" sz="1200" dirty="0"/>
          </a:p>
        </p:txBody>
      </p:sp>
      <p:sp>
        <p:nvSpPr>
          <p:cNvPr id="14" name="Text 4"/>
          <p:cNvSpPr/>
          <p:nvPr/>
        </p:nvSpPr>
        <p:spPr>
          <a:xfrm>
            <a:off x="6895928" y="1695408"/>
            <a:ext cx="45048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第一人称历史场景复原，多版本适配不同群体。获国家级优秀项目，累计体验超50万人次</a:t>
            </a:r>
            <a:endParaRPr lang="en-US" sz="900" dirty="0"/>
          </a:p>
        </p:txBody>
      </p:sp>
      <p:pic>
        <p:nvPicPr>
          <p:cNvPr id="1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2304992"/>
            <a:ext cx="5562461" cy="838179"/>
          </a:xfrm>
          <a:prstGeom prst="rect">
            <a:avLst/>
          </a:prstGeom>
        </p:spPr>
      </p:pic>
      <p:pic>
        <p:nvPicPr>
          <p:cNvPr id="1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585" y="2457389"/>
            <a:ext cx="457189" cy="457189"/>
          </a:xfrm>
          <a:prstGeom prst="rect">
            <a:avLst/>
          </a:prstGeom>
        </p:spPr>
      </p:pic>
      <p:pic>
        <p:nvPicPr>
          <p:cNvPr id="1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07" y="2590735"/>
            <a:ext cx="219070" cy="190495"/>
          </a:xfrm>
          <a:prstGeom prst="rect">
            <a:avLst/>
          </a:prstGeom>
        </p:spPr>
      </p:pic>
      <p:sp>
        <p:nvSpPr>
          <p:cNvPr id="18" name="Text 5"/>
          <p:cNvSpPr/>
          <p:nvPr/>
        </p:nvSpPr>
        <p:spPr>
          <a:xfrm>
            <a:off x="1181070" y="2457389"/>
            <a:ext cx="469532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苗族银饰VR传承</a:t>
            </a:r>
            <a:endParaRPr lang="en-US" sz="1200" dirty="0"/>
          </a:p>
        </p:txBody>
      </p:sp>
      <p:sp>
        <p:nvSpPr>
          <p:cNvPr id="19" name="Text 6"/>
          <p:cNvSpPr/>
          <p:nvPr/>
        </p:nvSpPr>
        <p:spPr>
          <a:xfrm>
            <a:off x="1181070" y="2685983"/>
            <a:ext cx="4695327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VR中学习银饰锻制（熔银/锻打/拉丝/錾花），AI实时评估动作纠偏。安顺学院试用于非遗传习</a:t>
            </a:r>
            <a:endParaRPr lang="en-US" sz="900" dirty="0"/>
          </a:p>
        </p:txBody>
      </p:sp>
      <p:pic>
        <p:nvPicPr>
          <p:cNvPr id="2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046" y="2304992"/>
            <a:ext cx="5562461" cy="838179"/>
          </a:xfrm>
          <a:prstGeom prst="rect">
            <a:avLst/>
          </a:prstGeom>
        </p:spPr>
      </p:pic>
      <p:pic>
        <p:nvPicPr>
          <p:cNvPr id="2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24442" y="2457389"/>
            <a:ext cx="457189" cy="457189"/>
          </a:xfrm>
          <a:prstGeom prst="rect">
            <a:avLst/>
          </a:prstGeom>
        </p:spPr>
      </p:pic>
      <p:pic>
        <p:nvPicPr>
          <p:cNvPr id="2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57789" y="2590735"/>
            <a:ext cx="190495" cy="190495"/>
          </a:xfrm>
          <a:prstGeom prst="rect">
            <a:avLst/>
          </a:prstGeom>
        </p:spPr>
      </p:pic>
      <p:sp>
        <p:nvSpPr>
          <p:cNvPr id="23" name="Text 7"/>
          <p:cNvSpPr/>
          <p:nvPr/>
        </p:nvSpPr>
        <p:spPr>
          <a:xfrm>
            <a:off x="6895928" y="2457389"/>
            <a:ext cx="390477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天龙屯堡AR复原</a:t>
            </a:r>
            <a:endParaRPr lang="en-US" sz="1200" dirty="0"/>
          </a:p>
        </p:txBody>
      </p:sp>
      <p:sp>
        <p:nvSpPr>
          <p:cNvPr id="24" name="Text 8"/>
          <p:cNvSpPr/>
          <p:nvPr/>
        </p:nvSpPr>
        <p:spPr>
          <a:xfrm>
            <a:off x="6895928" y="2685983"/>
            <a:ext cx="390477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AR叠加600年前完整建筑，触发式播放+自动淡出，实现"若隐若现"设计理念</a:t>
            </a:r>
            <a:endParaRPr lang="en-US" sz="900" dirty="0"/>
          </a:p>
        </p:txBody>
      </p:sp>
      <p:pic>
        <p:nvPicPr>
          <p:cNvPr id="25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7189" y="3295568"/>
            <a:ext cx="5562461" cy="838179"/>
          </a:xfrm>
          <a:prstGeom prst="rect">
            <a:avLst/>
          </a:prstGeom>
        </p:spPr>
      </p:pic>
      <p:pic>
        <p:nvPicPr>
          <p:cNvPr id="26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09585" y="3447964"/>
            <a:ext cx="457189" cy="457189"/>
          </a:xfrm>
          <a:prstGeom prst="rect">
            <a:avLst/>
          </a:prstGeom>
        </p:spPr>
      </p:pic>
      <p:pic>
        <p:nvPicPr>
          <p:cNvPr id="27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42931" y="3581310"/>
            <a:ext cx="190495" cy="190495"/>
          </a:xfrm>
          <a:prstGeom prst="rect">
            <a:avLst/>
          </a:prstGeom>
        </p:spPr>
      </p:pic>
      <p:sp>
        <p:nvSpPr>
          <p:cNvPr id="28" name="Text 9"/>
          <p:cNvSpPr/>
          <p:nvPr/>
        </p:nvSpPr>
        <p:spPr>
          <a:xfrm>
            <a:off x="1181070" y="3447964"/>
            <a:ext cx="469532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FAST科普元宇宙</a:t>
            </a:r>
            <a:endParaRPr lang="en-US" sz="1200" dirty="0"/>
          </a:p>
        </p:txBody>
      </p:sp>
      <p:sp>
        <p:nvSpPr>
          <p:cNvPr id="29" name="Text 10"/>
          <p:cNvSpPr/>
          <p:nvPr/>
        </p:nvSpPr>
        <p:spPr>
          <a:xfrm>
            <a:off x="1181070" y="3676558"/>
            <a:ext cx="4695327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电磁静默区外VR"走进"FAST内部，了解工作原理、参与"寻找外星信号"互动。开创"现场VR"模式</a:t>
            </a:r>
            <a:endParaRPr lang="en-US" sz="900" dirty="0"/>
          </a:p>
        </p:txBody>
      </p:sp>
      <p:pic>
        <p:nvPicPr>
          <p:cNvPr id="30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72046" y="3295568"/>
            <a:ext cx="5562461" cy="838179"/>
          </a:xfrm>
          <a:prstGeom prst="rect">
            <a:avLst/>
          </a:prstGeom>
        </p:spPr>
      </p:pic>
      <p:pic>
        <p:nvPicPr>
          <p:cNvPr id="31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324442" y="3447964"/>
            <a:ext cx="457189" cy="457189"/>
          </a:xfrm>
          <a:prstGeom prst="rect">
            <a:avLst/>
          </a:prstGeom>
        </p:spPr>
      </p:pic>
      <p:pic>
        <p:nvPicPr>
          <p:cNvPr id="32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457789" y="3581310"/>
            <a:ext cx="190495" cy="190495"/>
          </a:xfrm>
          <a:prstGeom prst="rect">
            <a:avLst/>
          </a:prstGeom>
        </p:spPr>
      </p:pic>
      <p:sp>
        <p:nvSpPr>
          <p:cNvPr id="33" name="Text 11"/>
          <p:cNvSpPr/>
          <p:nvPr/>
        </p:nvSpPr>
        <p:spPr>
          <a:xfrm>
            <a:off x="6895928" y="3447964"/>
            <a:ext cx="399049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海龙屯数字孪生</a:t>
            </a:r>
            <a:endParaRPr lang="en-US" sz="1200" dirty="0"/>
          </a:p>
        </p:txBody>
      </p:sp>
      <p:sp>
        <p:nvSpPr>
          <p:cNvPr id="34" name="Text 12"/>
          <p:cNvSpPr/>
          <p:nvPr/>
        </p:nvSpPr>
        <p:spPr>
          <a:xfrm>
            <a:off x="6895928" y="3676558"/>
            <a:ext cx="399049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世界文化遗产厘米级数字化，无人机+激光组合方案，兼顾保护监测与虚拟展示</a:t>
            </a:r>
            <a:endParaRPr lang="en-US" sz="900" dirty="0"/>
          </a:p>
        </p:txBody>
      </p:sp>
      <p:sp>
        <p:nvSpPr>
          <p:cNvPr id="35" name="Text 13"/>
          <p:cNvSpPr/>
          <p:nvPr/>
        </p:nvSpPr>
        <p:spPr>
          <a:xfrm>
            <a:off x="457189" y="4209945"/>
            <a:ext cx="1128646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核心定位："引流而非替代" · Web 3D降低门槛 · "政府搭台+企业唱戏"协作模式</a:t>
            </a:r>
            <a:endParaRPr lang="en-US" sz="900" dirty="0"/>
          </a:p>
        </p:txBody>
      </p:sp>
      <p:sp>
        <p:nvSpPr>
          <p:cNvPr id="36" name="Text 14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36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红色旅游元宇宙与非遗元宇宙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200020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33407" y="1342991"/>
            <a:ext cx="155215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红色旅游元宇宙实践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72388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1847804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娄山关战役VR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09585" y="207639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重现1935年娄山关战役，游客"亲历"战斗过程，理解战略意义与红军英勇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33587"/>
            <a:ext cx="5543411" cy="723882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09585" y="2685983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四渡赤水AR沙盘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609585" y="291457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物理沙盘叠加AR动态演示，红军行军路线/敌军围堵态势动态呈现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371766"/>
            <a:ext cx="5543411" cy="72388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09585" y="3524162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遵义会议VR（多版本）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09585" y="3752756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第一人称"旁听"会议——看表情/听语气/感受决策艰难，产生传统展览难以达到的共情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438739" y="1342991"/>
            <a:ext cx="120926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非遗元宇宙创新</a:t>
            </a:r>
            <a:endParaRPr lang="en-US" sz="135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695408"/>
            <a:ext cx="5543411" cy="72388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343491" y="1847804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侗族大歌AR体验</a:t>
            </a:r>
            <a:endParaRPr lang="en-US" sz="1200" dirty="0"/>
          </a:p>
        </p:txBody>
      </p:sp>
      <p:sp>
        <p:nvSpPr>
          <p:cNvPr id="20" name="Text 10"/>
          <p:cNvSpPr/>
          <p:nvPr/>
        </p:nvSpPr>
        <p:spPr>
          <a:xfrm>
            <a:off x="6343491" y="207639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侗寨广场AR叠加虚拟百人合唱团，多声部复调演唱，AI分析跟唱并评分</a:t>
            </a:r>
            <a:endParaRPr lang="en-US" sz="10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2533587"/>
            <a:ext cx="5543411" cy="72388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43491" y="2685983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屯堡地戏数字化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343491" y="291457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全身动作捕捉记录老艺人表演，建立动作数据库，AI训练评估模型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3371766"/>
            <a:ext cx="5543411" cy="723882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343491" y="3524162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非遗传承核心价值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343491" y="3752756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解决"师傅少/学徒少/材料贵"困境，可反复练习无材料成本，突破时空限制</a:t>
            </a:r>
            <a:endParaRPr lang="en-US" sz="1050" dirty="0"/>
          </a:p>
        </p:txBody>
      </p:sp>
      <p:sp>
        <p:nvSpPr>
          <p:cNvPr id="27" name="Text 15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37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贵州经验的启示：后发地区的元宇宙赶超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3657509" cy="1714457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071" y="1543011"/>
            <a:ext cx="285743" cy="28574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47684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"后发优势"兑现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647684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直接采用最新元宇宙技术，避免"先建传统展厅再升级数字化"的漫长路径。在全国文旅元宇宙中占据先发位置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314417"/>
            <a:ext cx="3657509" cy="1714457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0125" y="1543011"/>
            <a:ext cx="180970" cy="285743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4457589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"文旅资源×数字技术"乘数效应</a:t>
            </a:r>
            <a:endParaRPr lang="en-US" sz="1200" dirty="0"/>
          </a:p>
        </p:txBody>
      </p:sp>
      <p:sp>
        <p:nvSpPr>
          <p:cNvPr id="12" name="Text 4"/>
          <p:cNvSpPr/>
          <p:nvPr/>
        </p:nvSpPr>
        <p:spPr>
          <a:xfrm>
            <a:off x="4457589" y="2266893"/>
            <a:ext cx="3285662" cy="571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丰富文旅资源（世界遗产/民族文化/红色文化/科技IP）为元宇宙提供内容燃料，数字技术为资源传播变现提供新渠道</a:t>
            </a:r>
            <a:endParaRPr lang="en-US" sz="105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314417"/>
            <a:ext cx="3657509" cy="1714457"/>
          </a:xfrm>
          <a:prstGeom prst="rect">
            <a:avLst/>
          </a:prstGeom>
        </p:spPr>
      </p:pic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4307" y="1543011"/>
            <a:ext cx="361941" cy="285743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8267493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"政府搭台+企业唱戏"协作</a:t>
            </a:r>
            <a:endParaRPr lang="en-US" sz="1200" dirty="0"/>
          </a:p>
        </p:txBody>
      </p:sp>
      <p:sp>
        <p:nvSpPr>
          <p:cNvPr id="16" name="Text 6"/>
          <p:cNvSpPr/>
          <p:nvPr/>
        </p:nvSpPr>
        <p:spPr>
          <a:xfrm>
            <a:off x="8267493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省级平台政府投资基础设施层，应用和内容层引入市场力量，平衡公共服务与商业可持续</a:t>
            </a:r>
            <a:endParaRPr lang="en-US" sz="105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257469"/>
            <a:ext cx="11277318" cy="1047724"/>
          </a:xfrm>
          <a:prstGeom prst="rect">
            <a:avLst/>
          </a:prstGeom>
        </p:spPr>
      </p:pic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10" y="3447964"/>
            <a:ext cx="133347" cy="133347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790555" y="3428914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尚待解决问题</a:t>
            </a:r>
            <a:endParaRPr lang="en-US" sz="1050" dirty="0"/>
          </a:p>
        </p:txBody>
      </p:sp>
      <p:pic>
        <p:nvPicPr>
          <p:cNvPr id="2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10" y="3733707"/>
            <a:ext cx="114297" cy="114297"/>
          </a:xfrm>
          <a:prstGeom prst="rect">
            <a:avLst/>
          </a:prstGeom>
        </p:spPr>
      </p:pic>
      <p:sp>
        <p:nvSpPr>
          <p:cNvPr id="21" name="Text 8"/>
          <p:cNvSpPr/>
          <p:nvPr/>
        </p:nvSpPr>
        <p:spPr>
          <a:xfrm>
            <a:off x="771506" y="3695608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内容持续更新资金保障</a:t>
            </a:r>
            <a:endParaRPr lang="en-US" sz="1050" dirty="0"/>
          </a:p>
        </p:txBody>
      </p:sp>
      <p:pic>
        <p:nvPicPr>
          <p:cNvPr id="2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33947" y="3733707"/>
            <a:ext cx="114297" cy="114297"/>
          </a:xfrm>
          <a:prstGeom prst="rect">
            <a:avLst/>
          </a:prstGeom>
        </p:spPr>
      </p:pic>
      <p:sp>
        <p:nvSpPr>
          <p:cNvPr id="23" name="Text 9"/>
          <p:cNvSpPr/>
          <p:nvPr/>
        </p:nvSpPr>
        <p:spPr>
          <a:xfrm>
            <a:off x="6286343" y="3695608"/>
            <a:ext cx="12092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技术人才本地化培养</a:t>
            </a:r>
            <a:endParaRPr lang="en-US" sz="1050" dirty="0"/>
          </a:p>
        </p:txBody>
      </p:sp>
      <p:pic>
        <p:nvPicPr>
          <p:cNvPr id="2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10" y="4000400"/>
            <a:ext cx="114297" cy="114297"/>
          </a:xfrm>
          <a:prstGeom prst="rect">
            <a:avLst/>
          </a:prstGeom>
        </p:spPr>
      </p:pic>
      <p:sp>
        <p:nvSpPr>
          <p:cNvPr id="25" name="Text 10"/>
          <p:cNvSpPr/>
          <p:nvPr/>
        </p:nvSpPr>
        <p:spPr>
          <a:xfrm>
            <a:off x="771506" y="3962301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中小景区元宇宙应用路径</a:t>
            </a:r>
            <a:endParaRPr lang="en-US" sz="1050" dirty="0"/>
          </a:p>
        </p:txBody>
      </p:sp>
      <p:pic>
        <p:nvPicPr>
          <p:cNvPr id="2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33947" y="4000400"/>
            <a:ext cx="114297" cy="114297"/>
          </a:xfrm>
          <a:prstGeom prst="rect">
            <a:avLst/>
          </a:prstGeom>
        </p:spPr>
      </p:pic>
      <p:sp>
        <p:nvSpPr>
          <p:cNvPr id="27" name="Text 11"/>
          <p:cNvSpPr/>
          <p:nvPr/>
        </p:nvSpPr>
        <p:spPr>
          <a:xfrm>
            <a:off x="6286343" y="3962301"/>
            <a:ext cx="174265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元宇宙体验标准化与品质管控</a:t>
            </a:r>
            <a:endParaRPr lang="en-US" sz="1050" dirty="0"/>
          </a:p>
        </p:txBody>
      </p:sp>
      <p:sp>
        <p:nvSpPr>
          <p:cNvPr id="28" name="Text 12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38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91035" y="2295468"/>
            <a:ext cx="1037818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12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809905" y="3438439"/>
            <a:ext cx="458103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治理、伦理与未来趋势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219470" y="4295668"/>
            <a:ext cx="377142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文化主权 · 数字殖民 · 数据安全 · 2035展望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39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核心治理议题：谁有权"数字化"一个文化？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5543411" cy="140966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562061"/>
            <a:ext cx="152396" cy="17144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76278" y="1533487"/>
            <a:ext cx="159025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"数字殖民主义"警示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647684" y="1847804"/>
            <a:ext cx="517156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2024年某国际科技公司推出"全球文化遗产VR"，收录西江千户苗寨——但展示方式、解说内容、文化解读完全由公司产品经理决定，社区未参与审核，也未获收益分成。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647684" y="2343091"/>
            <a:ext cx="517156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C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苗族学者质问："谁给了你们权利讲述我们的故事？"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095" y="1314417"/>
            <a:ext cx="5543411" cy="838179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343491" y="1447764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文化主权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6343491" y="1657309"/>
            <a:ext cx="52858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数字化≠所有权转移。贵州："数字黔行"建立文化内容审核委员会，本地文化专家/非遗传承人/社区代表共同审核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095" y="2266893"/>
            <a:ext cx="5543411" cy="838179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343491" y="2400240"/>
            <a:ext cx="1075917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数据安全与隐私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343491" y="2609785"/>
            <a:ext cx="52858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元宇宙收集远超传统App：行为数据（移动轨迹/注视点）+ 生物数据（瞳孔/表情/动作）。《个人信息保护法》列为"敏感个人信息"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3219370"/>
            <a:ext cx="5543411" cy="647684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343491" y="3352716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内容审核</a:t>
            </a:r>
            <a:endParaRPr lang="en-US" sz="1200" dirty="0"/>
          </a:p>
        </p:txBody>
      </p:sp>
      <p:sp>
        <p:nvSpPr>
          <p:cNvPr id="18" name="Text 9"/>
          <p:cNvSpPr/>
          <p:nvPr/>
        </p:nvSpPr>
        <p:spPr>
          <a:xfrm>
            <a:off x="6343491" y="3562261"/>
            <a:ext cx="52858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虚拟空间需审核"空间体验"+"社交行为"+"虚拟物品"，复杂度远超传统互联网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3981350"/>
            <a:ext cx="5543411" cy="838179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343491" y="4114697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数字鸿沟</a:t>
            </a:r>
            <a:endParaRPr lang="en-US" sz="1200" dirty="0"/>
          </a:p>
        </p:txBody>
      </p:sp>
      <p:sp>
        <p:nvSpPr>
          <p:cNvPr id="21" name="Text 11"/>
          <p:cNvSpPr/>
          <p:nvPr/>
        </p:nvSpPr>
        <p:spPr>
          <a:xfrm>
            <a:off x="6343491" y="4324242"/>
            <a:ext cx="52858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高质量体验需要高端设备/高速网络/数字素养。贵州推进Web 3D低门槛和适老化设计是对抗鸿沟的务实举措</a:t>
            </a:r>
            <a:endParaRPr lang="en-US" sz="1050" dirty="0"/>
          </a:p>
        </p:txBody>
      </p:sp>
      <p:sp>
        <p:nvSpPr>
          <p:cNvPr id="22" name="Text 12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40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2035文旅元宇宙展望与核心总结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3657509" cy="144776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504912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2025 当前</a:t>
            </a:r>
            <a:endParaRPr lang="en-US" sz="1200" dirty="0"/>
          </a:p>
        </p:txBody>
      </p:sp>
      <p:sp>
        <p:nvSpPr>
          <p:cNvPr id="7" name="Text 2"/>
          <p:cNvSpPr/>
          <p:nvPr/>
        </p:nvSpPr>
        <p:spPr>
          <a:xfrm>
            <a:off x="1809705" y="1819230"/>
            <a:ext cx="971145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VR/AR/MR分立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1885903" y="2009725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人工建模为主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1952576" y="2200220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尝鲜者为主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1885903" y="2390715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单次付费模式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093" y="1314417"/>
            <a:ext cx="3657509" cy="144776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457589" y="1504912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2030 近期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5610085" y="1819230"/>
            <a:ext cx="99971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轻量AR眼镜普及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5657709" y="2009725"/>
            <a:ext cx="89494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AIGC辅助制作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5695808" y="2200220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大众市场接纳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5648184" y="2390715"/>
            <a:ext cx="92352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数字藏品+权益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998" y="1314417"/>
            <a:ext cx="3657509" cy="144776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267493" y="1504912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2035 远期</a:t>
            </a:r>
            <a:endParaRPr lang="en-US" sz="1200" dirty="0"/>
          </a:p>
        </p:txBody>
      </p:sp>
      <p:sp>
        <p:nvSpPr>
          <p:cNvPr id="19" name="Text 12"/>
          <p:cNvSpPr/>
          <p:nvPr/>
        </p:nvSpPr>
        <p:spPr>
          <a:xfrm>
            <a:off x="9458089" y="1819230"/>
            <a:ext cx="92352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BCI全感官沉浸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9467613" y="2009725"/>
            <a:ext cx="89494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AIGC主导制作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9315217" y="2200220"/>
            <a:ext cx="119973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"元宇宙原住民"主力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9505712" y="2390715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虚实融合生态</a:t>
            </a:r>
            <a:endParaRPr lang="en-US" sz="1050" dirty="0"/>
          </a:p>
        </p:txBody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990775"/>
            <a:ext cx="11277318" cy="1676358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685783" y="3219370"/>
            <a:ext cx="108292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本书核心立场</a:t>
            </a:r>
            <a:endParaRPr lang="en-US" sz="150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783" y="3600360"/>
            <a:ext cx="3505112" cy="838179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800080" y="372418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技术向善</a:t>
            </a:r>
            <a:endParaRPr lang="en-US" sz="1050" dirty="0"/>
          </a:p>
        </p:txBody>
      </p:sp>
      <p:sp>
        <p:nvSpPr>
          <p:cNvPr id="27" name="Text 18"/>
          <p:cNvSpPr/>
          <p:nvPr/>
        </p:nvSpPr>
        <p:spPr>
          <a:xfrm>
            <a:off x="800080" y="3943251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技术服务于体验，体验服务于人。元宇宙力量越大，使用责任越重</a:t>
            </a:r>
            <a:endParaRPr lang="en-US" sz="105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43291" y="3600360"/>
            <a:ext cx="3505112" cy="838179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4457589" y="372418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虚实相生</a:t>
            </a:r>
            <a:endParaRPr lang="en-US" sz="1050" dirty="0"/>
          </a:p>
        </p:txBody>
      </p:sp>
      <p:sp>
        <p:nvSpPr>
          <p:cNvPr id="30" name="Text 20"/>
          <p:cNvSpPr/>
          <p:nvPr/>
        </p:nvSpPr>
        <p:spPr>
          <a:xfrm>
            <a:off x="4457589" y="3943251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VR不替代真实旅游，而是重新定义真实旅游的价值。虚拟体验激发实地游览愿望</a:t>
            </a:r>
            <a:endParaRPr lang="en-US" sz="1050" dirty="0"/>
          </a:p>
        </p:txBody>
      </p:sp>
      <p:pic>
        <p:nvPicPr>
          <p:cNvPr id="3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0800" y="3600360"/>
            <a:ext cx="3505112" cy="838179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8115097" y="372418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文化为本</a:t>
            </a:r>
            <a:endParaRPr lang="en-US" sz="1050" dirty="0"/>
          </a:p>
        </p:txBody>
      </p:sp>
      <p:sp>
        <p:nvSpPr>
          <p:cNvPr id="33" name="Text 22"/>
          <p:cNvSpPr/>
          <p:nvPr/>
        </p:nvSpPr>
        <p:spPr>
          <a:xfrm>
            <a:off x="8115097" y="3943251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文化主权优先于技术效率。保护数字原生文化的多样性，对抗数字殖民主义</a:t>
            </a:r>
            <a:endParaRPr lang="en-US" sz="1050" dirty="0"/>
          </a:p>
        </p:txBody>
      </p:sp>
      <p:sp>
        <p:nvSpPr>
          <p:cNvPr id="34" name="Text 2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41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530" y="1466813"/>
            <a:ext cx="647684" cy="5714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8659" y="2266893"/>
            <a:ext cx="923521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谢谢</a:t>
            </a:r>
            <a:endParaRPr lang="en-US" sz="360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2876478"/>
            <a:ext cx="914377" cy="1905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857629" y="3124122"/>
            <a:ext cx="248558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文旅元宇宙与沉浸式体验设计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5057649" y="3467013"/>
            <a:ext cx="210459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专著5 · 数智文旅教材编写系列</a:t>
            </a:r>
            <a:endParaRPr lang="en-US" sz="12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509" y="3924202"/>
            <a:ext cx="4876678" cy="952476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3848004" y="4114697"/>
            <a:ext cx="450483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全书共12章 · 7份附录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3848004" y="4381390"/>
            <a:ext cx="4504832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配套：术语表 · VR/AR/MR设备与平台 · 贵州文旅元宇宙案例集 · 沉浸式体验设计工具与资源 · 教学大纲与实验方案 · 实训项目 · 文旅元宇宙发展大事记</a:t>
            </a:r>
            <a:endParaRPr lang="en-US" sz="900" dirty="0"/>
          </a:p>
        </p:txBody>
      </p:sp>
      <p:sp>
        <p:nvSpPr>
          <p:cNvPr id="11" name="Text 5"/>
          <p:cNvSpPr/>
          <p:nvPr/>
        </p:nvSpPr>
        <p:spPr>
          <a:xfrm>
            <a:off x="4895728" y="5105272"/>
            <a:ext cx="24189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 · 数字文旅专业系列教材</a:t>
            </a:r>
            <a:endParaRPr lang="en-US" sz="900" dirty="0"/>
          </a:p>
        </p:txBody>
      </p:sp>
      <p:sp>
        <p:nvSpPr>
          <p:cNvPr id="12" name="Text 6"/>
          <p:cNvSpPr/>
          <p:nvPr/>
        </p:nvSpPr>
        <p:spPr>
          <a:xfrm>
            <a:off x="5505312" y="5257669"/>
            <a:ext cx="119973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作者：祝刚  |  2025年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42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2026-07-05T17:47:28Z</dcterms:created>
  <dcterms:modified xsi:type="dcterms:W3CDTF">2026-07-05T17:47:28Z</dcterms:modified>
</cp:coreProperties>
</file>