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11 · 旅游大数据分析与决策</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11</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大数据伦理与隐私保护</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内容依据：原书第11章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1808411"/>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2023 年，国内某知名景区因"刷脸入园"引发争议。</a:t>
            </a:r>
            <a:endParaRPr lang="en-US" sz="2500" dirty="0"/>
          </a:p>
        </p:txBody>
      </p:sp>
      <p:sp>
        <p:nvSpPr>
          <p:cNvPr id="6" name="Text 4"/>
          <p:cNvSpPr/>
          <p:nvPr/>
        </p:nvSpPr>
        <p:spPr>
          <a:xfrm>
            <a:off x="355550" y="3125688"/>
            <a:ext cx="3505944" cy="435173"/>
          </a:xfrm>
          <a:prstGeom prst="roundRect">
            <a:avLst>
              <a:gd name="adj" fmla="val 35021"/>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189089"/>
            <a:ext cx="3369001" cy="308372"/>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景区在入口处部署了人脸识别闸机，游客购票时被采集人脸信息，入园时"刷脸"通行。</a:t>
            </a:r>
            <a:endParaRPr lang="en-US" sz="900" dirty="0"/>
          </a:p>
        </p:txBody>
      </p:sp>
      <p:sp>
        <p:nvSpPr>
          <p:cNvPr id="8" name="Text 6"/>
          <p:cNvSpPr/>
          <p:nvPr/>
        </p:nvSpPr>
        <p:spPr>
          <a:xfrm>
            <a:off x="355550" y="3662362"/>
            <a:ext cx="3505944" cy="589359"/>
          </a:xfrm>
          <a:prstGeom prst="roundRect">
            <a:avLst>
              <a:gd name="adj" fmla="val 25859"/>
            </a:avLst>
          </a:prstGeom>
          <a:solidFill>
            <a:srgbClr val="E4EFEC"/>
          </a:solidFill>
          <a:ln/>
        </p:spPr>
        <p:txBody>
          <a:bodyPr wrap="square" rtlCol="0" anchor="ctr"/>
          <a:lstStyle/>
          <a:p>
            <a:pPr indent="0" marL="0">
              <a:buNone/>
            </a:pPr>
            <a:endParaRPr lang="en-US" dirty="0"/>
          </a:p>
        </p:txBody>
      </p:sp>
      <p:sp>
        <p:nvSpPr>
          <p:cNvPr id="9" name="Text 7"/>
          <p:cNvSpPr/>
          <p:nvPr/>
        </p:nvSpPr>
        <p:spPr>
          <a:xfrm>
            <a:off x="457051" y="3725763"/>
            <a:ext cx="3369001" cy="462558"/>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景区管理方的理由很充分：人脸识别比二维码更快捷（平均通行时间从 5 秒降到 2 秒）、更安全（杜绝黄牛倒票）、更便于管理（自动统…</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年，国内某知名景区因"刷脸入园"引发</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景区在入口处部署了人脸识别闸机，游客</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景区管理方的理由很充分：人脸识别比二</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1640086"/>
            <a:ext cx="3505944" cy="277996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知识目标：学生能够阐述旅游大数据应用中的核心伦理议题（数据权利、算法公平、数字包容），理解《个人信息…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能力目标：学生能够对旅游数据分析项目进行伦理评估，识别潜在的隐私风险和算法偏见，提出合规改进方案，编…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素养目标：学生能够建立"数据向善"的价值理念——技术能力越强，伦理责任越大。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数据的价值不应以牺牲人的尊严和权利为代价。</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知识目标：学生能够阐述旅游大数据应用</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能力目标：学生能够对旅游数据分析项目</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素养目标：学生能够建立"数据向善"的</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数据的价值不应以牺牲人的尊严和权利为</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14133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141339"/>
            <a:ext cx="0" cy="337691"/>
          </a:xfrm>
          <a:prstGeom prst="line">
            <a:avLst/>
          </a:prstGeom>
          <a:noFill/>
          <a:ln w="47625">
            <a:solidFill>
              <a:srgbClr val="3A9795"/>
            </a:solidFill>
            <a:prstDash val="solid"/>
          </a:ln>
        </p:spPr>
      </p:sp>
      <p:sp>
        <p:nvSpPr>
          <p:cNvPr id="8" name="Text 6"/>
          <p:cNvSpPr/>
          <p:nvPr/>
        </p:nvSpPr>
        <p:spPr>
          <a:xfrm>
            <a:off x="4302770" y="223018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旅游大数据的伦理框架</a:t>
            </a:r>
            <a:endParaRPr lang="en-US" sz="1050" dirty="0"/>
          </a:p>
        </p:txBody>
      </p:sp>
      <p:sp>
        <p:nvSpPr>
          <p:cNvPr id="9" name="Text 7"/>
          <p:cNvSpPr/>
          <p:nvPr/>
        </p:nvSpPr>
        <p:spPr>
          <a:xfrm>
            <a:off x="6508998" y="214133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141339"/>
            <a:ext cx="0" cy="337691"/>
          </a:xfrm>
          <a:prstGeom prst="line">
            <a:avLst/>
          </a:prstGeom>
          <a:noFill/>
          <a:ln w="47625">
            <a:solidFill>
              <a:srgbClr val="3A9795"/>
            </a:solidFill>
            <a:prstDash val="solid"/>
          </a:ln>
        </p:spPr>
      </p:sp>
      <p:sp>
        <p:nvSpPr>
          <p:cNvPr id="11" name="Text 9"/>
          <p:cNvSpPr/>
          <p:nvPr/>
        </p:nvSpPr>
        <p:spPr>
          <a:xfrm>
            <a:off x="6670923" y="223018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隐私保护的法律法规</a:t>
            </a:r>
            <a:endParaRPr lang="en-US" sz="1050" dirty="0"/>
          </a:p>
        </p:txBody>
      </p:sp>
      <p:sp>
        <p:nvSpPr>
          <p:cNvPr id="12" name="Text 10"/>
          <p:cNvSpPr/>
          <p:nvPr/>
        </p:nvSpPr>
        <p:spPr>
          <a:xfrm>
            <a:off x="4140845" y="256788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567880"/>
            <a:ext cx="0" cy="337691"/>
          </a:xfrm>
          <a:prstGeom prst="line">
            <a:avLst/>
          </a:prstGeom>
          <a:noFill/>
          <a:ln w="47625">
            <a:solidFill>
              <a:srgbClr val="3A9795"/>
            </a:solidFill>
            <a:prstDash val="solid"/>
          </a:ln>
        </p:spPr>
      </p:sp>
      <p:sp>
        <p:nvSpPr>
          <p:cNvPr id="14" name="Text 12"/>
          <p:cNvSpPr/>
          <p:nvPr/>
        </p:nvSpPr>
        <p:spPr>
          <a:xfrm>
            <a:off x="4302770" y="265673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隐私保护技术</a:t>
            </a:r>
            <a:endParaRPr lang="en-US" sz="1050" dirty="0"/>
          </a:p>
        </p:txBody>
      </p:sp>
      <p:sp>
        <p:nvSpPr>
          <p:cNvPr id="15" name="Text 13"/>
          <p:cNvSpPr/>
          <p:nvPr/>
        </p:nvSpPr>
        <p:spPr>
          <a:xfrm>
            <a:off x="6508998" y="256788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567880"/>
            <a:ext cx="0" cy="337691"/>
          </a:xfrm>
          <a:prstGeom prst="line">
            <a:avLst/>
          </a:prstGeom>
          <a:noFill/>
          <a:ln w="47625">
            <a:solidFill>
              <a:srgbClr val="3A9795"/>
            </a:solidFill>
            <a:prstDash val="solid"/>
          </a:ln>
        </p:spPr>
      </p:sp>
      <p:sp>
        <p:nvSpPr>
          <p:cNvPr id="17" name="Text 15"/>
          <p:cNvSpPr/>
          <p:nvPr/>
        </p:nvSpPr>
        <p:spPr>
          <a:xfrm>
            <a:off x="6670923" y="265673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算法公平性</a:t>
            </a:r>
            <a:endParaRPr lang="en-US" sz="1050" dirty="0"/>
          </a:p>
        </p:txBody>
      </p:sp>
      <p:sp>
        <p:nvSpPr>
          <p:cNvPr id="18" name="Text 16"/>
          <p:cNvSpPr/>
          <p:nvPr/>
        </p:nvSpPr>
        <p:spPr>
          <a:xfrm>
            <a:off x="4140845" y="299442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994422"/>
            <a:ext cx="0" cy="337691"/>
          </a:xfrm>
          <a:prstGeom prst="line">
            <a:avLst/>
          </a:prstGeom>
          <a:noFill/>
          <a:ln w="47625">
            <a:solidFill>
              <a:srgbClr val="3A9795"/>
            </a:solidFill>
            <a:prstDash val="solid"/>
          </a:ln>
        </p:spPr>
      </p:sp>
      <p:sp>
        <p:nvSpPr>
          <p:cNvPr id="20" name="Text 18"/>
          <p:cNvSpPr/>
          <p:nvPr/>
        </p:nvSpPr>
        <p:spPr>
          <a:xfrm>
            <a:off x="4302770" y="308327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负责任的数据实践</a:t>
            </a:r>
            <a:endParaRPr lang="en-US" sz="1050" dirty="0"/>
          </a:p>
        </p:txBody>
      </p:sp>
      <p:sp>
        <p:nvSpPr>
          <p:cNvPr id="21" name="Text 19"/>
          <p:cNvSpPr/>
          <p:nvPr/>
        </p:nvSpPr>
        <p:spPr>
          <a:xfrm>
            <a:off x="6508998" y="299442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994422"/>
            <a:ext cx="0" cy="337691"/>
          </a:xfrm>
          <a:prstGeom prst="line">
            <a:avLst/>
          </a:prstGeom>
          <a:noFill/>
          <a:ln w="47625">
            <a:solidFill>
              <a:srgbClr val="3A9795"/>
            </a:solidFill>
            <a:prstDash val="solid"/>
          </a:ln>
        </p:spPr>
      </p:sp>
      <p:sp>
        <p:nvSpPr>
          <p:cNvPr id="23" name="Text 21"/>
          <p:cNvSpPr/>
          <p:nvPr/>
        </p:nvSpPr>
        <p:spPr>
          <a:xfrm>
            <a:off x="6670923" y="308327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思考与练习</a:t>
            </a:r>
            <a:endParaRPr lang="en-US" sz="1050" dirty="0"/>
          </a:p>
        </p:txBody>
      </p:sp>
      <p:sp>
        <p:nvSpPr>
          <p:cNvPr id="24" name="Text 22"/>
          <p:cNvSpPr/>
          <p:nvPr/>
        </p:nvSpPr>
        <p:spPr>
          <a:xfrm>
            <a:off x="4140845" y="3420963"/>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420963"/>
            <a:ext cx="0" cy="497681"/>
          </a:xfrm>
          <a:prstGeom prst="line">
            <a:avLst/>
          </a:prstGeom>
          <a:noFill/>
          <a:ln w="47625">
            <a:solidFill>
              <a:srgbClr val="3A9795"/>
            </a:solidFill>
            <a:prstDash val="solid"/>
          </a:ln>
        </p:spPr>
      </p:sp>
      <p:sp>
        <p:nvSpPr>
          <p:cNvPr id="26" name="Text 24"/>
          <p:cNvSpPr/>
          <p:nvPr/>
        </p:nvSpPr>
        <p:spPr>
          <a:xfrm>
            <a:off x="4302770" y="3509814"/>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知识卡片 11-1：《个人信息保护法》对旅游行业的核心要求</a:t>
            </a:r>
            <a:endParaRPr lang="en-US" sz="1050" dirty="0"/>
          </a:p>
        </p:txBody>
      </p:sp>
      <p:sp>
        <p:nvSpPr>
          <p:cNvPr id="27" name="Text 25"/>
          <p:cNvSpPr/>
          <p:nvPr/>
        </p:nvSpPr>
        <p:spPr>
          <a:xfrm>
            <a:off x="6508998" y="3420963"/>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420963"/>
            <a:ext cx="0" cy="497681"/>
          </a:xfrm>
          <a:prstGeom prst="line">
            <a:avLst/>
          </a:prstGeom>
          <a:noFill/>
          <a:ln w="47625">
            <a:solidFill>
              <a:srgbClr val="3A9795"/>
            </a:solidFill>
            <a:prstDash val="solid"/>
          </a:ln>
        </p:spPr>
      </p:sp>
      <p:sp>
        <p:nvSpPr>
          <p:cNvPr id="29" name="Text 27"/>
          <p:cNvSpPr/>
          <p:nvPr/>
        </p:nvSpPr>
        <p:spPr>
          <a:xfrm>
            <a:off x="6670923" y="3509814"/>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知识卡片 11-2：隐私保护技术对比</a:t>
            </a:r>
            <a:endParaRPr lang="en-US" sz="1050" dirty="0"/>
          </a:p>
        </p:txBody>
      </p:sp>
      <p:sp>
        <p:nvSpPr>
          <p:cNvPr id="30" name="Shape 28"/>
          <p:cNvSpPr/>
          <p:nvPr/>
        </p:nvSpPr>
        <p:spPr>
          <a:xfrm>
            <a:off x="355550" y="4870549"/>
            <a:ext cx="8432899" cy="0"/>
          </a:xfrm>
          <a:prstGeom prst="line">
            <a:avLst/>
          </a:prstGeom>
          <a:noFill/>
          <a:ln w="9525">
            <a:solidFill>
              <a:srgbClr val="CCD8D5"/>
            </a:solidFill>
            <a:prstDash val="solid"/>
          </a:ln>
        </p:spPr>
      </p:sp>
      <p:sp>
        <p:nvSpPr>
          <p:cNvPr id="31" name="Text 29"/>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32" name="Text 3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旅游大数据的伦理框架｜核心概念</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数据伦理的核心原则</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旅游数据分析的伦理灰色地带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数据主体（游客）有权决定自己的数据是否被采集、被谁使用、用于什么目的。</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数据伦理的核心原则</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旅游数据分析的伦理灰色地带</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数据主体（游客）有权决定自己的数据是</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旅游大数据的伦理框架｜关键要素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这意味着：采集数据前必须告知并获得同意（告知-同意原则）。</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游客有权撤回同意并要求删除数据（删除权）。</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游客有权访问自己的数据并了解其使用方式（访问权）。</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这意味着：采集数据前必须告知并获得同</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游客有权撤回同意并要求删除数据（删除</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游客有权访问自己的数据并了解其使用方</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旅游大数据的伦理框架｜机制拆解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数据使用应以增进游客福祉为目的，不应造成伤害。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这意味着：不应利用数据分析结果对游客进行价格歧视（"这个用户消费水平高，给他显示更高的价格"）。</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不应将数据分析结果用于操纵游客行为（"这个用户容易冲动消费，给他推送限时优惠制造紧迫感"）。</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数据使用应以增进游客福祉为目的，不应</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这意味着：不应利用数据分析结果对游客</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不应将数据分析结果用于操纵游客行为（</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旅游大数据的伦理框架｜方法路径</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数据安全措施应到位，防止数据泄露对游客造成损害。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数据采集和使用的收益和风险应在不同群体之间公平分配。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这意味着：智慧旅游的便利不应只惠及"数字原住民"，老年人和残障人士也应同等受益。</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数据安全措施应到位，防止数据泄露对游</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数据采集和使用的收益和风险应在不同群</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这意味着：智慧旅游的便利不应只惠及"</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隐私保护的法律法规｜核心概念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《个人信息保护法》对旅游行业的影响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数据跨境与入境旅游</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采集游客个人信息前，必须以显著方式、清晰易懂的语言告知：信息处理者的名称和联系方式、处理目的和处理方式、处理的个人信息种类、保存…</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《个人信息保护法》对旅游行业的影响</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897316" y="230266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数据跨境与入境旅游</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采集游客个人信息前，必须以显著方式、</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隐私保护的法律法规｜关键要素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旅游行业常见的合规问题：告知文本藏在页面底部、使用法律术语而非通俗语言、将几十种数据用途打包在一个同意中（"一揽子同意"）。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敏感个人信息的特殊保护。</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生物识别信息（人脸、指纹）、行踪轨迹、不满十四周岁未成年人的个人信息等属于"敏感个人信息"，需要更高水平的保护。</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旅游行业常见的合规问题：告知文本藏在</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敏感个人信息的特殊保护。</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生物识别信息（人脸、指纹）、行踪轨迹</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隐私保护的法律法规｜机制拆解</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只有具有特定目的和充分必要性的前提下，且采取严格保护措施的情况下，才能处理敏感个人信息。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旅游行业常见争议：景区人脸识别是否满足"充分必要性"？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酒店人脸识别入住是否满足"充分必要性"？</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只有具有特定目的和充分必要性的前提下</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旅游行业常见争议：景区人脸识别是否满</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酒店人脸识别入住是否满足"充分必要性</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隐私保护的法律法规｜方法路径</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自动化决策的透明度。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当使用 AI 算法对游客进行自动化决策（如动态定价、信用评估、个性化推荐）时，应保证决策的透明度和结果公平公正。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游客有权拒绝仅通过自动化决策方式作出对其权益有重大影响的决定。</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自动化决策的透明度。</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当使用 AI 算法对游客进行自动化决</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游客有权拒绝仅通过自动化决策方式作出</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隐私保护技术｜核心概念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数据脱敏与匿名化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联邦学习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在不影响数据分析价值的前提下，对敏感数据进行变形处理——手机号显示为 138****1234、身份证号只保留前 6 位和后 4 …</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数据脱敏与匿名化</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联邦学习</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在不影响数据分析价值的前提下，对敏感</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隐私保护技术｜关键要素</a:t>
            </a:r>
            <a:endParaRPr lang="en-US" sz="2500" dirty="0"/>
          </a:p>
        </p:txBody>
      </p:sp>
      <p:sp>
        <p:nvSpPr>
          <p:cNvPr id="5" name="Text 3"/>
          <p:cNvSpPr/>
          <p:nvPr/>
        </p:nvSpPr>
        <p:spPr>
          <a:xfrm>
            <a:off x="355550" y="1574304"/>
            <a:ext cx="3505944" cy="291152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数据脱敏是"最小必要原则"的技术实现——数据分析师通常不需要知道游客的真实姓名和完整身份证号，脱敏后的数据足以支持绝大多数分析任务。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确保数据集中每条记录至少与 K-1 条其他记录在准标识符（如年龄、性别、邮编）上相同——攻击者无法将某条记录唯一关联到某个个体。</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但 K-匿名性不能防止属性泄露——如果 K=5 的组中所有人的"疾病"字段都是"高血压"，攻击者即使无法唯一识别个体，也能推断出…</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数据脱敏是"最小必要原则"的技术实现</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确保数据集中每条记录至少与 K-1</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但 K-匿名性不能防止属性泄露——如</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隐私保护技术｜机制拆解</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差分隐私是当前最严格的隐私保护技术——在查询结果中添加精心设计的数学噪声，使得攻击者无法通过查询结果推断出任何个体是否在数据集中。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例如，景区公布"今日客流量 12500 人"之前，在真实数字上添加一个随机噪声 ±50 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差分隐私提供了数学上可证明的隐私保证。</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差分隐私是当前最严格的隐私保护技术—</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例如，景区公布"今日客流量 1250</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差分隐私提供了数学上可证明的隐私保证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隐私保护技术｜方法路径</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联邦学习是一种分布式机器学习方法——数据保留在本地（各景区的服务器），仅共享模型更新的参数（梯度），不共享原始数据。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"数据不动模型动"——中央服务器协调各参与方训练一个共享模型，但各方数据不出本地。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联邦学习在旅游中的应用。</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联邦学习是一种分布式机器学习方法——</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"数据不动模型动"——中央服务器协调</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联邦学习在旅游中的应用。</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算法公平性｜核心概念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算法偏见的来源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公平性评估与缓解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如果历史数据中某些群体被系统性忽视（如低收入游客很少使用线上预订，所以线上数据中低收入群体代表性不足），模型会"学会"忽视这些群…</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算法偏见的来源</a:t>
            </a:r>
            <a:endParaRPr lang="en-US" sz="1200" dirty="0"/>
          </a:p>
        </p:txBody>
      </p:sp>
      <p:sp>
        <p:nvSpPr>
          <p:cNvPr id="10" name="Text 8"/>
          <p:cNvSpPr/>
          <p:nvPr/>
        </p:nvSpPr>
        <p:spPr>
          <a:xfrm>
            <a:off x="4343995" y="316721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公平性评估与缓解</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如果历史数据中某些群体被系统性忽视（</a:t>
            </a:r>
            <a:endParaRPr lang="en-US" sz="1200" dirty="0"/>
          </a:p>
        </p:txBody>
      </p:sp>
      <p:sp>
        <p:nvSpPr>
          <p:cNvPr id="15" name="Text 13"/>
          <p:cNvSpPr/>
          <p:nvPr/>
        </p:nvSpPr>
        <p:spPr>
          <a:xfrm>
            <a:off x="6743998"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算法公平性｜关键要素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如果定价模型使用了"手机型号"作为特征——高端手机用户看到更高价格、低端手机用户看到更低价格——这是否公平？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手机型号与支付能力有关联，但这种关联是否合理？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算法公平性的核心问题是"什么特征是合法的区分依据"——年龄（老年人优惠）通常是合法的，种族/民族通常是不合法的，但"手机型号"是…</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如果定价模型使用了"手机型号"作为特</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手机型号与支付能力有关联，但这种关联</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算法公平性的核心问题是"什么特征是合</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算法公平性｜机制拆解</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推荐系统推荐热门景点 → 热门景点更热门 → 推荐系统继续推荐 → 冷门景点永无出头之日。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反馈循环让初始的不平等自我强化。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人口统计平等——不同群体的正面决策比例应相同（如不同来源地的游客获得推荐的概率应相同）。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推荐系统推荐热门景点 → 热门景点更</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反馈循环让初始的不平等自我强化。</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人口统计平等——不同群体的正面决策比</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算法公平性｜方法路径</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均等机会——在"应该获得正面决策"的个体中，不同群体的正面决策比例应相同。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均等赔率——在"应该获得正面决策"和"不应获得正面决策"的个体中，不同群体的比例均应相同。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预处理——在训练数据中通过重采样或重加权平衡不同群体的代表性。</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均等机会——在"应该获得正面决策"的</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均等赔率——在"应该获得正面决策"和</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预处理——在训练数据中通过重采样或重</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负责任的数据实践｜核心概念</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数据伦理审查机制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透明化与可解释性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在启动旅游数据分析项目之前，回答以下问题：这个分析收集什么数据？</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数据伦理审查机制</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透明化与可解释性</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在启动旅游数据分析项目之前，回答以下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负责任的数据实践｜关键要素</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是否包含个人信息或敏感个人信息？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数据采集是否获得了知情同意？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数据用途是否与告知的目的一致？</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是否包含个人信息或敏感个人信息？</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数据采集是否获得了知情同意？</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数据用途是否与告知的目的一致？</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负责任的数据实践｜机制拆解</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分析结果是否可能对某些群体产生不利影响？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数据安全措施是否到位？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是否有不收集这些数据的替代方案？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分析结果是否可能对某些群体产生不利影</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数据安全措施是否到位？</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是否有不收集这些数据的替代方案？</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负责任的数据实践｜方法路径</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对于高风险的数据处理活动（如大规模处理敏感个人信息），应进行数据保护影响评估（DPIA）——评估数据处理活动的必要性、对个人权益…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用通俗的语言告知游客：我们收集了你的什么数据？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这些数据用来做什么？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对于高风险的数据处理活动（如大规模处</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用通俗的语言告知游客：我们收集了你的</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这些数据用来做什么？</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分析景区人脸识别入园的法律合规性——是否满足"告知-同意"和"充分必要性"要求？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为一个旅游数据分析项目编写"数据伦理审查清单"，包含至少 10 个审查问题。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讨论：如果推荐系统只向高消费游客推荐高端酒店，向低消费游客推荐经济酒店——这是"精准推荐"还是"算法歧视"？</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分析景区人脸识别入园的法律合规性——</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为一个旅游数据分析项目编写"数据伦理</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讨论：如果推荐系统只向高消费游客推荐</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设计一个联邦学习方案，让多个景区在不共享游客数据的前提下联合训练客流预测模型。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编写一份面向游客的"数据使用知情同意书"——不超过 200 字、语言通俗、覆盖核心信息。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本节核心问题是：如何把“思考与练习”转化为可执行的文旅创业行动。</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设计一个联邦学习方案，让多个景区在不</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编写一份面向游客的"数据使用知情同意</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本节核心问题是：如何把“思考与练习”</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先做小范围验证，再依据真实反馈调整产</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行动方案需要明确负责人、完成时间、验</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AI可以提升效率，但文化判断、伦理责</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 11-1：《个人信息保护法》对旅游行业的核心要求｜核心概念</a:t>
            </a:r>
            <a:endParaRPr lang="en-US" sz="2500" dirty="0"/>
          </a:p>
        </p:txBody>
      </p:sp>
      <p:sp>
        <p:nvSpPr>
          <p:cNvPr id="5" name="Text 3"/>
          <p:cNvSpPr/>
          <p:nvPr/>
        </p:nvSpPr>
        <p:spPr>
          <a:xfrm>
            <a:off x="355550" y="2307729"/>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本节核心问题是：如何把“知识卡片 11-1：《个人信息保护法》对旅游行业的核心要求”转化为可执行的文旅创业行动。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2180332"/>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04145"/>
            <a:ext cx="2260253" cy="0"/>
          </a:xfrm>
          <a:prstGeom prst="line">
            <a:avLst/>
          </a:prstGeom>
          <a:noFill/>
          <a:ln w="47625">
            <a:solidFill>
              <a:srgbClr val="126E72"/>
            </a:solidFill>
            <a:prstDash val="solid"/>
          </a:ln>
        </p:spPr>
      </p:sp>
      <p:sp>
        <p:nvSpPr>
          <p:cNvPr id="8" name="Text 6"/>
          <p:cNvSpPr/>
          <p:nvPr/>
        </p:nvSpPr>
        <p:spPr>
          <a:xfrm>
            <a:off x="4293245" y="238035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8529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本节核心问题是：如何把“知识卡片 1</a:t>
            </a:r>
            <a:endParaRPr lang="en-US" sz="1200" dirty="0"/>
          </a:p>
        </p:txBody>
      </p:sp>
      <p:sp>
        <p:nvSpPr>
          <p:cNvPr id="10" name="Text 8"/>
          <p:cNvSpPr/>
          <p:nvPr/>
        </p:nvSpPr>
        <p:spPr>
          <a:xfrm>
            <a:off x="6528048" y="2180332"/>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04145"/>
            <a:ext cx="2260402" cy="0"/>
          </a:xfrm>
          <a:prstGeom prst="line">
            <a:avLst/>
          </a:prstGeom>
          <a:noFill/>
          <a:ln w="47625">
            <a:solidFill>
              <a:srgbClr val="126E72"/>
            </a:solidFill>
            <a:prstDash val="solid"/>
          </a:ln>
        </p:spPr>
      </p:sp>
      <p:sp>
        <p:nvSpPr>
          <p:cNvPr id="12" name="Text 10"/>
          <p:cNvSpPr/>
          <p:nvPr/>
        </p:nvSpPr>
        <p:spPr>
          <a:xfrm>
            <a:off x="6680448" y="238035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8529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4" name="Text 12"/>
          <p:cNvSpPr/>
          <p:nvPr/>
        </p:nvSpPr>
        <p:spPr>
          <a:xfrm>
            <a:off x="4140845" y="3276005"/>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99817"/>
            <a:ext cx="2260253" cy="0"/>
          </a:xfrm>
          <a:prstGeom prst="line">
            <a:avLst/>
          </a:prstGeom>
          <a:noFill/>
          <a:ln w="47625">
            <a:solidFill>
              <a:srgbClr val="126E72"/>
            </a:solidFill>
            <a:prstDash val="solid"/>
          </a:ln>
        </p:spPr>
      </p:sp>
      <p:sp>
        <p:nvSpPr>
          <p:cNvPr id="16" name="Text 14"/>
          <p:cNvSpPr/>
          <p:nvPr/>
        </p:nvSpPr>
        <p:spPr>
          <a:xfrm>
            <a:off x="4293245" y="3476030"/>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80966"/>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8" name="Text 16"/>
          <p:cNvSpPr/>
          <p:nvPr/>
        </p:nvSpPr>
        <p:spPr>
          <a:xfrm>
            <a:off x="6528048" y="3276005"/>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99817"/>
            <a:ext cx="2260402" cy="0"/>
          </a:xfrm>
          <a:prstGeom prst="line">
            <a:avLst/>
          </a:prstGeom>
          <a:noFill/>
          <a:ln w="47625">
            <a:solidFill>
              <a:srgbClr val="126E72"/>
            </a:solidFill>
            <a:prstDash val="solid"/>
          </a:ln>
        </p:spPr>
      </p:sp>
      <p:sp>
        <p:nvSpPr>
          <p:cNvPr id="20" name="Text 18"/>
          <p:cNvSpPr/>
          <p:nvPr/>
        </p:nvSpPr>
        <p:spPr>
          <a:xfrm>
            <a:off x="6680448" y="3476030"/>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80966"/>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 11-1：《个人信息保护法》对旅游行业的核心要求｜关键要素</a:t>
            </a:r>
            <a:endParaRPr lang="en-US" sz="2500" dirty="0"/>
          </a:p>
        </p:txBody>
      </p:sp>
      <p:sp>
        <p:nvSpPr>
          <p:cNvPr id="5" name="Text 3"/>
          <p:cNvSpPr/>
          <p:nvPr/>
        </p:nvSpPr>
        <p:spPr>
          <a:xfrm>
            <a:off x="355550" y="2418011"/>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2418755"/>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977580"/>
            <a:ext cx="1095226" cy="0"/>
          </a:xfrm>
          <a:prstGeom prst="line">
            <a:avLst/>
          </a:prstGeom>
          <a:noFill/>
          <a:ln w="57150">
            <a:solidFill>
              <a:srgbClr val="D8A63F"/>
            </a:solidFill>
            <a:prstDash val="solid"/>
          </a:ln>
        </p:spPr>
      </p:sp>
      <p:sp>
        <p:nvSpPr>
          <p:cNvPr id="8" name="Text 6"/>
          <p:cNvSpPr/>
          <p:nvPr/>
        </p:nvSpPr>
        <p:spPr>
          <a:xfrm>
            <a:off x="4246479" y="260389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09602"/>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0" name="Text 8"/>
          <p:cNvSpPr/>
          <p:nvPr/>
        </p:nvSpPr>
        <p:spPr>
          <a:xfrm>
            <a:off x="5324921" y="2418755"/>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977580"/>
            <a:ext cx="1095375" cy="0"/>
          </a:xfrm>
          <a:prstGeom prst="line">
            <a:avLst/>
          </a:prstGeom>
          <a:noFill/>
          <a:ln w="57150">
            <a:solidFill>
              <a:srgbClr val="D8A63F"/>
            </a:solidFill>
            <a:prstDash val="solid"/>
          </a:ln>
        </p:spPr>
      </p:sp>
      <p:sp>
        <p:nvSpPr>
          <p:cNvPr id="12" name="Text 10"/>
          <p:cNvSpPr/>
          <p:nvPr/>
        </p:nvSpPr>
        <p:spPr>
          <a:xfrm>
            <a:off x="5430554" y="2698105"/>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103811"/>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4" name="Text 12"/>
          <p:cNvSpPr/>
          <p:nvPr/>
        </p:nvSpPr>
        <p:spPr>
          <a:xfrm>
            <a:off x="6509147" y="2418755"/>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977580"/>
            <a:ext cx="1095226" cy="0"/>
          </a:xfrm>
          <a:prstGeom prst="line">
            <a:avLst/>
          </a:prstGeom>
          <a:noFill/>
          <a:ln w="57150">
            <a:solidFill>
              <a:srgbClr val="D8A63F"/>
            </a:solidFill>
            <a:prstDash val="solid"/>
          </a:ln>
        </p:spPr>
      </p:sp>
      <p:sp>
        <p:nvSpPr>
          <p:cNvPr id="16" name="Text 14"/>
          <p:cNvSpPr/>
          <p:nvPr/>
        </p:nvSpPr>
        <p:spPr>
          <a:xfrm>
            <a:off x="6614781" y="2698105"/>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103811"/>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8" name="Text 16"/>
          <p:cNvSpPr/>
          <p:nvPr/>
        </p:nvSpPr>
        <p:spPr>
          <a:xfrm>
            <a:off x="7693223" y="2418755"/>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977580"/>
            <a:ext cx="1095226" cy="0"/>
          </a:xfrm>
          <a:prstGeom prst="line">
            <a:avLst/>
          </a:prstGeom>
          <a:noFill/>
          <a:ln w="57150">
            <a:solidFill>
              <a:srgbClr val="D8A63F"/>
            </a:solidFill>
            <a:prstDash val="solid"/>
          </a:ln>
        </p:spPr>
      </p:sp>
      <p:sp>
        <p:nvSpPr>
          <p:cNvPr id="20" name="Text 18"/>
          <p:cNvSpPr/>
          <p:nvPr/>
        </p:nvSpPr>
        <p:spPr>
          <a:xfrm>
            <a:off x="7798857" y="2886670"/>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292376"/>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 11-1：《个人信息保护法》对旅游行业的核心要求｜机制拆解</a:t>
            </a:r>
            <a:endParaRPr lang="en-US" sz="2500" dirty="0"/>
          </a:p>
        </p:txBody>
      </p:sp>
      <p:sp>
        <p:nvSpPr>
          <p:cNvPr id="5" name="Text 3"/>
          <p:cNvSpPr/>
          <p:nvPr/>
        </p:nvSpPr>
        <p:spPr>
          <a:xfrm>
            <a:off x="355550" y="2418011"/>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2037755"/>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373660"/>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AI可以提升效率，但文化判断、伦理责</a:t>
            </a:r>
            <a:endParaRPr lang="en-US" sz="1300" dirty="0"/>
          </a:p>
        </p:txBody>
      </p:sp>
      <p:sp>
        <p:nvSpPr>
          <p:cNvPr id="8" name="Text 6"/>
          <p:cNvSpPr/>
          <p:nvPr/>
        </p:nvSpPr>
        <p:spPr>
          <a:xfrm>
            <a:off x="6521797" y="2037755"/>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373660"/>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形成可复用模板后，再考虑自动化、产品</a:t>
            </a:r>
            <a:endParaRPr lang="en-US" sz="1300" dirty="0"/>
          </a:p>
        </p:txBody>
      </p:sp>
      <p:sp>
        <p:nvSpPr>
          <p:cNvPr id="10" name="Text 8"/>
          <p:cNvSpPr/>
          <p:nvPr/>
        </p:nvSpPr>
        <p:spPr>
          <a:xfrm>
            <a:off x="4140845" y="3269605"/>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605510"/>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复盘时区分结果、过程与假设，找出真正</a:t>
            </a:r>
            <a:endParaRPr lang="en-US" sz="1300" dirty="0"/>
          </a:p>
        </p:txBody>
      </p:sp>
      <p:sp>
        <p:nvSpPr>
          <p:cNvPr id="12" name="Text 10"/>
          <p:cNvSpPr/>
          <p:nvPr/>
        </p:nvSpPr>
        <p:spPr>
          <a:xfrm>
            <a:off x="6521797" y="3269605"/>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716982"/>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 11-1：《个人信息保护法》对旅游行业的核心要求｜方法路径</a:t>
            </a:r>
            <a:endParaRPr lang="en-US" sz="2500" dirty="0"/>
          </a:p>
        </p:txBody>
      </p:sp>
      <p:sp>
        <p:nvSpPr>
          <p:cNvPr id="5" name="Text 3"/>
          <p:cNvSpPr/>
          <p:nvPr/>
        </p:nvSpPr>
        <p:spPr>
          <a:xfrm>
            <a:off x="355550" y="2307729"/>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把本节方法应用到一个贵州或安顺文旅案例，检验其适用边界。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本节核心问题是：如何把“知识卡片 11-1：《个人信息保护法》对旅游行业的核心要求”转化为可执行的文旅创业行动。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038201"/>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165152"/>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把本节方法应用到一个贵州或安顺文旅案</a:t>
            </a:r>
            <a:endParaRPr lang="en-US" sz="1200" dirty="0"/>
          </a:p>
        </p:txBody>
      </p:sp>
      <p:sp>
        <p:nvSpPr>
          <p:cNvPr id="8" name="Text 6"/>
          <p:cNvSpPr/>
          <p:nvPr/>
        </p:nvSpPr>
        <p:spPr>
          <a:xfrm>
            <a:off x="4140845" y="2804964"/>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931914"/>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本节核心问题是：如何把“知识卡片 1</a:t>
            </a:r>
            <a:endParaRPr lang="en-US" sz="1200" dirty="0"/>
          </a:p>
        </p:txBody>
      </p:sp>
      <p:sp>
        <p:nvSpPr>
          <p:cNvPr id="10" name="Text 8"/>
          <p:cNvSpPr/>
          <p:nvPr/>
        </p:nvSpPr>
        <p:spPr>
          <a:xfrm>
            <a:off x="4140845" y="3366046"/>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92996"/>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12" name="Text 10"/>
          <p:cNvSpPr/>
          <p:nvPr/>
        </p:nvSpPr>
        <p:spPr>
          <a:xfrm>
            <a:off x="4140845" y="3927128"/>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4054078"/>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 11-2：隐私保护技术对比｜核心概念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本节核心问题是：如何把“知识卡片 11-2：隐私保护技术对比”转化为可执行的文旅创业行动。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本节核心问题是：如何把“知识卡片 1</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先做小范围验证，再依据真实反馈调整产</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 11-2：隐私保护技术对比｜关键要素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行动方案需要明确负责人、完成时间、验</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 11-2：隐私保护技术对比｜机制拆解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AI可以提升效率，但文化判断、伦理责</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形成可复用模板后，再考虑自动化、产品</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复盘时区分结果、过程与假设，找出真正</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 11-2：隐私保护技术对比｜方法路径</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把本节方法应用到一个贵州或安顺文旅案例，检验其适用边界。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本节核心问题是：如何把“知识卡片 11-2：隐私保护技术对比”转化为可执行的文旅创业行动。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把本节方法应用到一个贵州或安顺文旅案</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本节核心问题是：如何把“知识卡片 1</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14133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141339"/>
            <a:ext cx="0" cy="337691"/>
          </a:xfrm>
          <a:prstGeom prst="line">
            <a:avLst/>
          </a:prstGeom>
          <a:noFill/>
          <a:ln w="47625">
            <a:solidFill>
              <a:srgbClr val="3A9795"/>
            </a:solidFill>
            <a:prstDash val="solid"/>
          </a:ln>
        </p:spPr>
      </p:sp>
      <p:sp>
        <p:nvSpPr>
          <p:cNvPr id="8" name="Text 6"/>
          <p:cNvSpPr/>
          <p:nvPr/>
        </p:nvSpPr>
        <p:spPr>
          <a:xfrm>
            <a:off x="4302770" y="223018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旅游大数据的伦理框架</a:t>
            </a:r>
            <a:endParaRPr lang="en-US" sz="1050" dirty="0"/>
          </a:p>
        </p:txBody>
      </p:sp>
      <p:sp>
        <p:nvSpPr>
          <p:cNvPr id="9" name="Text 7"/>
          <p:cNvSpPr/>
          <p:nvPr/>
        </p:nvSpPr>
        <p:spPr>
          <a:xfrm>
            <a:off x="6508998" y="214133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141339"/>
            <a:ext cx="0" cy="337691"/>
          </a:xfrm>
          <a:prstGeom prst="line">
            <a:avLst/>
          </a:prstGeom>
          <a:noFill/>
          <a:ln w="47625">
            <a:solidFill>
              <a:srgbClr val="3A9795"/>
            </a:solidFill>
            <a:prstDash val="solid"/>
          </a:ln>
        </p:spPr>
      </p:sp>
      <p:sp>
        <p:nvSpPr>
          <p:cNvPr id="11" name="Text 9"/>
          <p:cNvSpPr/>
          <p:nvPr/>
        </p:nvSpPr>
        <p:spPr>
          <a:xfrm>
            <a:off x="6670923" y="223018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隐私保护的法律法规</a:t>
            </a:r>
            <a:endParaRPr lang="en-US" sz="1050" dirty="0"/>
          </a:p>
        </p:txBody>
      </p:sp>
      <p:sp>
        <p:nvSpPr>
          <p:cNvPr id="12" name="Text 10"/>
          <p:cNvSpPr/>
          <p:nvPr/>
        </p:nvSpPr>
        <p:spPr>
          <a:xfrm>
            <a:off x="4140845" y="256788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567880"/>
            <a:ext cx="0" cy="337691"/>
          </a:xfrm>
          <a:prstGeom prst="line">
            <a:avLst/>
          </a:prstGeom>
          <a:noFill/>
          <a:ln w="47625">
            <a:solidFill>
              <a:srgbClr val="3A9795"/>
            </a:solidFill>
            <a:prstDash val="solid"/>
          </a:ln>
        </p:spPr>
      </p:sp>
      <p:sp>
        <p:nvSpPr>
          <p:cNvPr id="14" name="Text 12"/>
          <p:cNvSpPr/>
          <p:nvPr/>
        </p:nvSpPr>
        <p:spPr>
          <a:xfrm>
            <a:off x="4302770" y="265673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隐私保护技术</a:t>
            </a:r>
            <a:endParaRPr lang="en-US" sz="1050" dirty="0"/>
          </a:p>
        </p:txBody>
      </p:sp>
      <p:sp>
        <p:nvSpPr>
          <p:cNvPr id="15" name="Text 13"/>
          <p:cNvSpPr/>
          <p:nvPr/>
        </p:nvSpPr>
        <p:spPr>
          <a:xfrm>
            <a:off x="6508998" y="256788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567880"/>
            <a:ext cx="0" cy="337691"/>
          </a:xfrm>
          <a:prstGeom prst="line">
            <a:avLst/>
          </a:prstGeom>
          <a:noFill/>
          <a:ln w="47625">
            <a:solidFill>
              <a:srgbClr val="3A9795"/>
            </a:solidFill>
            <a:prstDash val="solid"/>
          </a:ln>
        </p:spPr>
      </p:sp>
      <p:sp>
        <p:nvSpPr>
          <p:cNvPr id="17" name="Text 15"/>
          <p:cNvSpPr/>
          <p:nvPr/>
        </p:nvSpPr>
        <p:spPr>
          <a:xfrm>
            <a:off x="6670923" y="265673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算法公平性</a:t>
            </a:r>
            <a:endParaRPr lang="en-US" sz="1050" dirty="0"/>
          </a:p>
        </p:txBody>
      </p:sp>
      <p:sp>
        <p:nvSpPr>
          <p:cNvPr id="18" name="Text 16"/>
          <p:cNvSpPr/>
          <p:nvPr/>
        </p:nvSpPr>
        <p:spPr>
          <a:xfrm>
            <a:off x="4140845" y="299442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994422"/>
            <a:ext cx="0" cy="337691"/>
          </a:xfrm>
          <a:prstGeom prst="line">
            <a:avLst/>
          </a:prstGeom>
          <a:noFill/>
          <a:ln w="47625">
            <a:solidFill>
              <a:srgbClr val="3A9795"/>
            </a:solidFill>
            <a:prstDash val="solid"/>
          </a:ln>
        </p:spPr>
      </p:sp>
      <p:sp>
        <p:nvSpPr>
          <p:cNvPr id="20" name="Text 18"/>
          <p:cNvSpPr/>
          <p:nvPr/>
        </p:nvSpPr>
        <p:spPr>
          <a:xfrm>
            <a:off x="4302770" y="308327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负责任的数据实践</a:t>
            </a:r>
            <a:endParaRPr lang="en-US" sz="1050" dirty="0"/>
          </a:p>
        </p:txBody>
      </p:sp>
      <p:sp>
        <p:nvSpPr>
          <p:cNvPr id="21" name="Text 19"/>
          <p:cNvSpPr/>
          <p:nvPr/>
        </p:nvSpPr>
        <p:spPr>
          <a:xfrm>
            <a:off x="6508998" y="299442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994422"/>
            <a:ext cx="0" cy="337691"/>
          </a:xfrm>
          <a:prstGeom prst="line">
            <a:avLst/>
          </a:prstGeom>
          <a:noFill/>
          <a:ln w="47625">
            <a:solidFill>
              <a:srgbClr val="3A9795"/>
            </a:solidFill>
            <a:prstDash val="solid"/>
          </a:ln>
        </p:spPr>
      </p:sp>
      <p:sp>
        <p:nvSpPr>
          <p:cNvPr id="23" name="Text 21"/>
          <p:cNvSpPr/>
          <p:nvPr/>
        </p:nvSpPr>
        <p:spPr>
          <a:xfrm>
            <a:off x="6670923" y="308327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思考与练习</a:t>
            </a:r>
            <a:endParaRPr lang="en-US" sz="1050" dirty="0"/>
          </a:p>
        </p:txBody>
      </p:sp>
      <p:sp>
        <p:nvSpPr>
          <p:cNvPr id="24" name="Text 22"/>
          <p:cNvSpPr/>
          <p:nvPr/>
        </p:nvSpPr>
        <p:spPr>
          <a:xfrm>
            <a:off x="4140845" y="3420963"/>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420963"/>
            <a:ext cx="0" cy="497681"/>
          </a:xfrm>
          <a:prstGeom prst="line">
            <a:avLst/>
          </a:prstGeom>
          <a:noFill/>
          <a:ln w="47625">
            <a:solidFill>
              <a:srgbClr val="3A9795"/>
            </a:solidFill>
            <a:prstDash val="solid"/>
          </a:ln>
        </p:spPr>
      </p:sp>
      <p:sp>
        <p:nvSpPr>
          <p:cNvPr id="26" name="Text 24"/>
          <p:cNvSpPr/>
          <p:nvPr/>
        </p:nvSpPr>
        <p:spPr>
          <a:xfrm>
            <a:off x="4302770" y="3509814"/>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知识卡片 11-1：《个人信息保护法》对旅游行业的核心要求</a:t>
            </a:r>
            <a:endParaRPr lang="en-US" sz="1050" dirty="0"/>
          </a:p>
        </p:txBody>
      </p:sp>
      <p:sp>
        <p:nvSpPr>
          <p:cNvPr id="27" name="Text 25"/>
          <p:cNvSpPr/>
          <p:nvPr/>
        </p:nvSpPr>
        <p:spPr>
          <a:xfrm>
            <a:off x="6508998" y="3420963"/>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420963"/>
            <a:ext cx="0" cy="497681"/>
          </a:xfrm>
          <a:prstGeom prst="line">
            <a:avLst/>
          </a:prstGeom>
          <a:noFill/>
          <a:ln w="47625">
            <a:solidFill>
              <a:srgbClr val="3A9795"/>
            </a:solidFill>
            <a:prstDash val="solid"/>
          </a:ln>
        </p:spPr>
      </p:sp>
      <p:sp>
        <p:nvSpPr>
          <p:cNvPr id="29" name="Text 27"/>
          <p:cNvSpPr/>
          <p:nvPr/>
        </p:nvSpPr>
        <p:spPr>
          <a:xfrm>
            <a:off x="6670923" y="3509814"/>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知识卡片 11-2：隐私保护技术对比</a:t>
            </a:r>
            <a:endParaRPr lang="en-US" sz="1050" dirty="0"/>
          </a:p>
        </p:txBody>
      </p:sp>
      <p:sp>
        <p:nvSpPr>
          <p:cNvPr id="30" name="Shape 28"/>
          <p:cNvSpPr/>
          <p:nvPr/>
        </p:nvSpPr>
        <p:spPr>
          <a:xfrm>
            <a:off x="355550" y="4870549"/>
            <a:ext cx="8432899" cy="0"/>
          </a:xfrm>
          <a:prstGeom prst="line">
            <a:avLst/>
          </a:prstGeom>
          <a:noFill/>
          <a:ln w="9525">
            <a:solidFill>
              <a:srgbClr val="CCD8D5"/>
            </a:solidFill>
            <a:prstDash val="solid"/>
          </a:ln>
        </p:spPr>
      </p:sp>
      <p:sp>
        <p:nvSpPr>
          <p:cNvPr id="31" name="Text 29"/>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32" name="Text 30"/>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围绕“大数据伦理与隐私保护”选择一个真实案例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围绕“大数据伦理与隐私保护”选择一个</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旅游大数据的伦理框架</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隐私保护的法律法规</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隐私保护技术</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算法公平性</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负责任的数据实践</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思考与练习</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旅游大数据分析与决策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第11章 大数据伦理与隐私保护</dc:title>
  <dc:subject>《旅游大数据分析与决策》逐章教学课件：第11章</dc:subject>
  <dc:creator>祝刚</dc:creator>
  <cp:lastModifiedBy>祝刚</cp:lastModifiedBy>
  <cp:revision>1</cp:revision>
  <dcterms:created xsi:type="dcterms:W3CDTF">2026-08-03T17:00:20Z</dcterms:created>
  <dcterms:modified xsi:type="dcterms:W3CDTF">2026-08-03T17:00:20Z</dcterms:modified>
</cp:coreProperties>
</file>