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空间数据分析与 GIS 应用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290340"/>
            <a:ext cx="3576063" cy="238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贵州省文化和旅游厅在制定"十四五"旅游发展规划时，面临一个核心问题：全省 400 多个 A 级景区，资源分布极不均衡——有的市州…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797945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861346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有的景区紧邻高铁站和高速公路、有的景区藏在深山中需要绕行 3 小时山路。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334619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398020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传统的规划方法依赖专家经验和定性判断——"贵阳-安顺-黔南是核心旅游带""黔东南以民族文化为主"。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贵州省文化和旅游厅在制定"十四五"旅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有的景区紧邻高铁站和高速公路、有的景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传统的规划方法依赖专家经验和定性判断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知识目标：学生能够阐述空间数据分析的核心方法（空间自相关、热点分析、空间插值、旅游流网络），理解 G…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 Python（GeoPandas、Folium）和 QGIS 进行旅游空间数…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素养目标：学生能够建立"空间思维"——旅游活动的本质是人在空间中的移动和聚集，空间维度是理解旅游现象…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知识目标：学生能够阐述空间数据分析的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能力目标：学生能够使用 Python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素养目标：学生能够建立"空间思维"—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空间数据基础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空间统计分析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空间分析与旅游应用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GIS 工具与 Python 实践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7-1：空间分析方法速查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7-2：GIS 常用坐标系统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空间数据基础｜核心概念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空间数据的类型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坐标系与投影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以点、线、面的形式表示地理实体。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空间数据的类型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坐标系与投影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以点、线、面的形式表示地理实体。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空间数据基础｜关键要素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点（Point）——景区位置、酒店位置、POI 位置。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线（LineString）——道路、河流、游览路线。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面（Polygon）——景区范围、行政区划、土地利用区域。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点（Point）——景区位置、酒店位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线（LineString）——道路、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面（Polygon）——景区范围、行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空间数据基础｜机制拆解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矢量数据适合表示离散的地理实体，属性信息丰富（一个景区点可以附带名称、等级、客流量、评分等属性）。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以规则网格（像元）的形式表示连续的地理现象。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数字高程模型（DEM）——每个像元的值是海拔高度。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矢量数据适合表示离散的地理实体，属性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以规则网格（像元）的形式表示连续的地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数字高程模型（DEM）——每个像元的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空间数据基础｜方法路径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土地利用分类——每个像元的值是土地类型（森林、水体、建筑等）。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人口密度栅格——每个像元的值是该区域的人口密度。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栅格数据适合表示连续变化的自然和社会经济现象。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土地利用分类——每个像元的值是土地类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人口密度栅格——每个像元的值是该区域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栅格数据适合表示连续变化的自然和社会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空间数据基础｜工具与数据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旅游空间数据的常见来源。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POI 数据——通过高德/百度地图 API 获取，包含名称、位置、类型、评分等属性。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行政区划数据——自然资源部标准地图服务或公开 GIS 数据。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旅游空间数据的常见来源。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 POI 数据——通过高德/百度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行政区划数据——自然资源部标准地图服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空间统计分析｜核心概念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空间自相关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热点分析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空间插值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853217" y="2302669"/>
            <a:ext cx="84190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空间自相关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318270" y="230266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热点分析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937318" y="3534519"/>
            <a:ext cx="673557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空间插值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空间统计分析｜关键要素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空间自相关衡量地理现象在空间上的依赖关系——"相近的事物更相似"（正空间自相关）还是"相近的事物更不同"（负空间自相关），还是"…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旅游中的正空间自相关例子：热门景区周围也容易出现热门景区（"黄果树附近的天龙屯堡也因为黄果树的溢出效应而受益"）。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Moran's I 指数。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空间自相关衡量地理现象在空间上的依赖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旅游中的正空间自相关例子：热门景区周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Moran's I 指数。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空间统计分析｜机制拆解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Moran's I 是最常用的全局空间自相关指标，取值范围 [-1, 1]。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&gt; 0 表示正空间自相关（高值聚集在高的周围、低值聚集在低的周围）。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&lt; 0 表示负空间自相关（高值周围是低值、低值周围是高值，像棋盘格）。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Moran's I 是最常用的全局空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&gt; 0 表示正空间自相关（高值聚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&lt; 0 表示负空间自相关（高值周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空间统计分析｜方法路径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≈ 0 表示随机分布。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统计显著性通过 Z-score 和 P 值判断。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局部空间自相关（LISA）。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≈ 0 表示随机分布。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统计显著性通过 Z-score 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局部空间自相关（LISA）。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空间统计分析｜工具与数据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全局 Moran's I 只回答"整体上有没有聚集"，LISA（Local Indicators of Spatial Asso…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LISA 将每个空间单元分为四类：高-高（自身高、周围也高——热点区）、低-低（自身低、周围也低——冷点区）、高-低（自身高、周…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示例：Moran's I 计算。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全局 Moran's I 只回答"整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LISA 将每个空间单元分为四类：高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示例：Moran's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空间分析与旅游应用｜核心概念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缓冲区分析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叠加分析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旅游流网络分析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缓冲区分析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叠加分析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旅游流网络分析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空间分析与旅游应用｜关键要素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缓冲区（Buffer）是以一个地理实体（点、线、面）为中心，向外扩展一定距离形成的区域。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在旅游分析中，缓冲区用于回答"在一定距离范围内有什么"——景区 5 公里范围内有多少酒店？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高铁站 30 分钟车程范围内有多少 A 级景区？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缓冲区（Buffer）是以一个地理实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在旅游分析中，缓冲区用于回答"在一定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高铁站 30 分钟车程范围内有多少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空间分析与旅游应用｜机制拆解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不是只有一个缓冲区距离，而是多个——如"景区 1 公里、3 公里、5 公里范围内的餐饮设施数量"。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多层缓冲区可以分析"距离衰减效应"——随着距离增加，某类设施的数量如何变化？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缓冲区分析的核心应用之一是可达性分析——景区距离交通枢纽（高铁站、机场、高速出口）有多远？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不是只有一个缓冲区距离，而是多个——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多层缓冲区可以分析"距离衰减效应"—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缓冲区分析的核心应用之一是可达性分析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空间分析与旅游应用｜方法路径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这不仅影响游客的出行决策（太远可能放弃），也影响景区的竞争力。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贵州"十四五"旅游规划的可达性分析显示：距离最近高铁站超过 90 分钟车程的景区，年均客流量仅为交通便利景区的 40% 左右。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将多个空间图层叠在一起，分析不同地理要素之间的空间关系。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这不仅影响游客的出行决策（太远可能放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贵州"十四五"旅游规划的可达性分析显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将多个空间图层叠在一起，分析不同地理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空间分析与旅游应用｜工具与数据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例如：将"A 级景区分布图"与"高铁站 30 分钟缓冲区图"叠加——哪些景区在高铁 30 分钟圈内？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将"游客密度热力图"与"餐饮设施分布图"叠加——高客流区域的餐饮设施是否充足？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叠置分析的旅游应用。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例如：将"A 级景区分布图"与"高铁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将"游客密度热力图"与"餐饮设施分布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叠置分析的旅游应用。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GIS 工具与 Python 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QGIS 入门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空间分析工具链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QGIS（Quantum GIS）是全球最流行的开源桌面 GIS 软件，功能不逊于商业软件 ArcGIS。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QGIS 入门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空间分析工具链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QGIS（Quantum GIS）是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GIS 工具与 Python 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对于旅游管理专业学生，QGIS 的优势是：完全免费、中文支持良好、插件丰富（可扩展各种分析功能）、学习曲线相对平缓。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QGIS 的基本操作。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加载数据——支持 Shapefile、GeoJSON、CSV（含经纬度）、KML 等多种格式。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对于旅游管理专业学生，QGIS 的优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QGIS 的基本操作。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加载数据——支持 Shapefile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GIS 工具与 Python 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坐标转换——在"图层属性"中设置或转换坐标系。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符号化——根据属性值设置颜色、大小、形状（如根据客流量设置景区点的大小）。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地图输出——在"打印布局"中设计带图例、比例尺、指北针的专业地图。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坐标转换——在"图层属性"中设置或转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符号化——根据属性值设置颜色、大小、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地图输出——在"打印布局"中设计带图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GIS 工具与 Python 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GeoPandas。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GeoPandas 是 Pandas 的空间数据扩展，核心数据结构是 GeoDataFrame——类似于 DataFrame，但…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GeoPandas 支持空间连接（基于空间关系合并两个数据集）、空间查询（筛选特定区域内的数据）、空间操作（缓冲区、交集、并集、…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GeoPandas。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GeoPandas 是 Pandas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299070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01451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19072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39566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GeoPandas 支持空间连接（基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299070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01451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19072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39566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GIS 工具与 Python 实践｜工具与数据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Folium 是基于 Leaflet.js 的 Python 交互式地图库，可以在 Jupyter Notebook 中生成可缩…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适合旅游数据分析的快速可视化和展示。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示例：景区空间分布可视化。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Folium 是基于 Leaflet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适合旅游数据分析的快速可视化和展示。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Python 示例：景区空间分布可视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使用高德地图 API 获取你所在城市的景区 POI 数据，在 QGIS 中绘制空间分布图并进行核密度分析。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GeoPandas 计算贵州 A 级景区的全局 Moran's I，判断是否存在空间自相关。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选取一个你熟悉的景区，设计缓冲区分析方案（至少 3 个缓冲区距离），分析周边设施的空间分布。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使用高德地图 API 获取你所在城市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 GeoPandas 计算贵州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选取一个你熟悉的景区，设计缓冲区分析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收集一份游客多目的地旅行数据（可从游记或攻略中提取），构建旅游流网络并分析核心枢纽节点。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讨论：空间分析结果能直接用于旅游规划决策吗？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还需要考虑哪些非空间因素？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收集一份游客多目的地旅行数据（可从游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讨论：空间分析结果能直接用于旅游规划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还需要考虑哪些非空间因素？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7-1：空间分析方法速查｜核心概念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7-1：空间分析方法速查”转化为可执行的文旅创业行动。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7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7-1：空间分析方法速查｜关键要素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7-1：空间分析方法速查｜机制拆解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7-1：空间分析方法速查｜方法路径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7-1：空间分析方法速查”转化为可执行的文旅创业行动。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7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7-2：GIS 常用坐标系统｜核心概念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7-2：GIS 常用坐标系统”转化为可执行的文旅创业行动。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7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7-2：GIS 常用坐标系统｜关键要素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7-2：GIS 常用坐标系统｜机制拆解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7-2：GIS 常用坐标系统｜方法路径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7-2：GIS 常用坐标系统”转化为可执行的文旅创业行动。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 7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2140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1025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空间数据基础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2140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2140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1025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空间统计分析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空间分析与旅游应用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GIS 工具与 Python 实践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7-1：空间分析方法速查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0103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0103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58988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7-2：GIS 常用坐标系统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围绕“空间数据分析与 GIS 应用”选择一个真实案例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围绕“空间数据分析与 GIS 应用”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空间数据基础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空间统计分析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空间分析与旅游应用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GIS 工具与 Python 实践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7-1：空间分析方法速查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旅游大数据分析与决策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空间数据分析与 GIS 应用</dc:title>
  <dc:subject>《旅游大数据分析与决策》逐章教学课件：第7章</dc:subject>
  <dc:creator>祝刚</dc:creator>
  <cp:lastModifiedBy>祝刚</cp:lastModifiedBy>
  <cp:revision>1</cp:revision>
  <dcterms:created xsi:type="dcterms:W3CDTF">2026-08-03T16:54:17Z</dcterms:created>
  <dcterms:modified xsi:type="dcterms:W3CDTF">2026-08-03T16:54:17Z</dcterms:modified>
</cp:coreProperties>
</file>