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旅游大数据分析与决策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规范性分析与决策优化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10023"/>
            <a:ext cx="3576063" cy="1587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黄果树景区的观光车队有 200 辆车，每天需要完成约 1500 趟次的游客转运。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24076"/>
            <a:ext cx="3505944" cy="589359"/>
          </a:xfrm>
          <a:prstGeom prst="roundRect">
            <a:avLst>
              <a:gd name="adj" fmla="val 25859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387477"/>
            <a:ext cx="3369001" cy="462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调度员面临一个典型的优化问题：如何分配车辆到三个核心景区（大瀑布、天星桥、陡坡塘）之间的各条路线，使得游客的平均等待时间最短、车…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4014936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4078337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传统的人工调度方式：调度员根据经验和对讲机沟通，手动决定发车频率和车辆分配。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黄果树景区的观光车队有 200 辆车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调度员面临一个典型的优化问题：如何分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传统的人工调度方式：调度员根据经验和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40086"/>
            <a:ext cx="3505944" cy="277996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知识目标：学生能够阐述规范性分析的核心方法（线性规划、整数规划、多目标决策），理解运筹优化在旅游资源…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能力目标：学生能够使用 Python（PuLP、SciPy）构建简单的旅游资源优化模型，求解最优方案…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素养目标：学生能够理解"最优解不等于最佳方案"——数学模型的最优解建立在简化的假设之上，现实决策需要…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知识目标：学生能够阐述规范性分析的核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能力目标：学生能够使用 Python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素养目标：学生能够理解"最优解不等于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运筹优化基础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动态定价与收益管理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6788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5673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资源调度优化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6788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5673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多目标决策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99442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08327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99442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08327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6-1：优化问题类型速查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42096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42096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09814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6-2：收益管理的核心指标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运筹优化基础｜核心概念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优化问题的三要素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线性规划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整数规划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优化问题的三要素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70420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9913"/>
            <a:ext cx="88411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线性规划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整数规划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运筹优化基础｜关键要素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需要决策的量——在观光车调度问题中，决策变量是"每辆车在每条路线上跑多少趟"。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决策变量可以是连续的（实数）或离散的（整数）。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想要最大化或最小化的指标——在调度问题中，目标函数可以是最小化游客等待时间、最小化运营成本、最大化车辆利用率，或这些指标的加权组合。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需要决策的量——在观光车调度问题中，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决策变量可以是连续的（实数）或离散的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想要最大化或最小化的指标——在调度问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运筹优化基础｜机制拆解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决策必须满足的限制——车辆最大载客量、司机最大工作时长、路线运行时间、各站点需求必须被满足。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约束条件使优化问题从"想怎么干就怎么干"变为"在限制条件下找最好的方案"。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线性规划的基本形式。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决策必须满足的限制——车辆最大载客量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约束条件使优化问题从"想怎么干就怎么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线性规划的基本形式。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运筹优化基础｜方法路径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当目标函数和所有约束条件都是决策变量的线性函数时，称为线性规划（Linear Programming, LP）。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线性规划是运筹学最基础也最成熟的方法——有高效的求解算法（单纯形法、内点法），可以处理成千上万个变量和约束。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线性规划在旅游中的应用。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当目标函数和所有约束条件都是决策变量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线性规划是运筹学最基础也最成熟的方法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线性规划在旅游中的应用。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0643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运筹优化基础｜工具与数据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广告预算分配——如何在多个渠道（百度、抖音、携程、线下）之间分配有限的营销预算，最大化预期游客数量。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餐饮备料优化——如何根据客流预测决定每种食材的采购量，在满足需求的前提下最小化浪费。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人员排班——如何在满足各时段最低人员需求的前提下，最小化总人力成本。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广告预算分配——如何在多个渠道（百度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餐饮备料优化——如何根据客流预测决定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人员排班——如何在满足各时段最低人员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动态定价与收益管理｜核心概念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收益管理的基本概念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动态定价模型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超售与容量控制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16364" y="2302669"/>
            <a:ext cx="151546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收益管理的基本概念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149919" y="2302669"/>
            <a:ext cx="10102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动态定价模型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684865" y="3534519"/>
            <a:ext cx="117861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超售与容量控制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动态定价与收益管理｜关键要素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收益管理的核心思想。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收益管理（Revenue Management）的核心是"在合适的时间、以合适的价格、将合适的产品卖给合适的客户"，从而最大化总…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收益管理起源于航空业（1980 年代美国航空的"超售+动态定价"策略），后扩展到酒店、景区、演出等行业。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收益管理的核心思想。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收益管理（Revenue Manag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收益管理起源于航空业（1980 年代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动态定价与收益管理｜机制拆解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为什么旅游行业适合收益管理。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旅游产品具有收益管理的"理想条件"：产品不可存储（今天的空房不可能存到明天卖）、需求波动大（旺季供不应求、淡季供过于求）、边际成…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价格变化对需求的影响程度。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为什么旅游行业适合收益管理。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旅游产品具有收益管理的"理想条件"：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价格变化对需求的影响程度。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动态定价与收益管理｜方法路径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弹性 &gt; 1（富有弹性）——涨价导致需求大幅下降，降价导致需求大幅上升（如非刚需的休闲旅游）。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弹性 &lt; 1（缺乏弹性）——价格变化对需求影响较小（如商务出行、节假日刚需）。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动态定价需要知道不同时段、不同客群的价格弹性，才能在"淡季降价吸引需求、旺季提价获取利润"之间找到平衡。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弹性 &gt; 1（富有弹性）——涨价导致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弹性 &lt; 1（缺乏弹性）——价格变化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动态定价需要知道不同时段、不同客群的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动态定价与收益管理｜工具与数据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基于优化的动态定价。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将定价问题转化为优化问题：决策变量——不同时段、不同渠道的价格。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目标函数——最大化总收益 = Σ (价格 × 该价格下的预测需求)。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基于优化的动态定价。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将定价问题转化为优化问题：决策变量—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目标函数——最大化总收益 = Σ (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资源调度优化｜核心概念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人员排班优化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路径优化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在满足各时段最低人员需求的前提下，最小化总人力成本，同时考虑员工的偏好和公平性。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人员排班优化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路径优化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在满足各时段最低人员需求的前提下，最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资源调度优化｜关键要素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排班问题的约束：每个时段（如每半小时）需要的最低人数、每个员工的最大工作时长、连续工作的最大时长、班次之间的最小间隔、员工的休假…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景区排班的优化模型。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以景区导游排班为例：决策变量——导游 i 在时段 t 是否上班（0/1）。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排班问题的约束：每个时段（如每半小时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景区排班的优化模型。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以景区导游排班为例：决策变量——导游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资源调度优化｜机制拆解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目标函数——最小化总人力成本（工作时长 × 时薪）或最大化员工满意度（满足排班偏好）。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约束条件——每个时段至少 N 名导游在岗、每个导游每天最多工作 8 小时、连续工作不超过 4 小时、导游 A 周三不能上班。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旅行商问题（TSP）与旅游路线规划。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目标函数——最小化总人力成本（工作时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约束条件——每个时段至少 N 名导游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旅行商问题（TSP）与旅游路线规划。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资源调度优化｜方法路径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旅行商问题——一个旅行商要访问 N 个城市，每个城市只访问一次，最后回到起点，如何走总路程最短？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TSP 是运筹学最著名的 NP 难问题之一。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在旅游场景中，TSP 的变体无处不在——游客在景区内的最优游览路线、旅行社的多日行程规划、物流配送的最优路线。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旅行商问题——一个旅行商要访问 N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TSP 是运筹学最著名的 NP 难问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在旅游场景中，TSP 的变体无处不在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资源调度优化｜工具与数据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车辆路径问题（VRP）与景区交通调度。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VRP 是 TSP 的扩展——多辆车、有容量限制、有时间窗口约束。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景区观光车调度是典型的 VRP 变体——多辆车服务多个站点、每辆车有载客量限制、游客有时间敏感度（等待时间越长满意度越低）。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车辆路径问题（VRP）与景区交通调度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VRP 是 TSP 的扩展——多辆车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景区观光车调度是典型的 VRP 变体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多目标决策｜核心概念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多目标优化的困境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多目标决策方法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旅游选址决策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9552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多目标优化的困境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多目标决策方法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9552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旅游选址决策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多目标决策｜关键要素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"鱼与熊掌不可兼得"。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旅游管理中的很多决策需要同时考虑多个目标——既想要最大化收入，又想要最大化游客满意度；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既想要最小化成本，又想要最小化环境影响。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"鱼与熊掌不可兼得"。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旅游管理中的很多决策需要同时考虑多个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既想要最小化成本，又想要最小化环境影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多目标决策｜机制拆解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这些目标往往是冲突的——提高收入可能意味着涨价，涨价会降低满意度。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Pareto 最优。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在多目标优化中，通常不存在"让所有目标同时达到最优"的方案。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这些目标往往是冲突的——提高收入可能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61966" y="1936700"/>
            <a:ext cx="846615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Pareto 最优。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在多目标优化中，通常不存在"让所有目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多目标决策｜方法路径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Pareto 最优（Pareto Optimality）定义了一种折中——一个方案是 Pareto 最优的，如果不存在另一个方案…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Pareto 前沿是所有 Pareto 最优解的集合——管理者可以在这个集合中根据自己的偏好选择方案。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给每个目标分配一个权重，将多目标优化转化为单目标优化：总得分 = w₁ × 收入 + w₂ × 满意度 + w₃ × (-成本)…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Pareto 最优（Pareto O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Pareto 前沿是所有 Paret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299070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01451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19072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39566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给每个目标分配一个权重，将多目标优化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299070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01451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19072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39566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多目标决策｜工具与数据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加权和法简单直观，但权重的选择主观性强——"收入比满意度重要多少？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"是一个价值判断问题。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层次分析法（AHP）。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加权和法简单直观，但权重的选择主观性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"是一个价值判断问题。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层次分析法（AHP）。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 PuLP 构建一个旅游广告预算分配的线性规划模型，求解最优方案并进行敏感性分析（如果某个渠道的获客成本上升 20%，方案如…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设计一个景区导游排班的整数规划模型，列出决策变量、目标函数和约束条件。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分析黄果树景区淡季对省内游客半价优惠的收益管理逻辑——为什么不直接对所有人降价？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 PuLP 构建一个旅游广告预算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设计一个景区导游排班的整数规划模型，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分析黄果树景区淡季对省内游客半价优惠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以一个你熟悉的景区为例，为其餐饮点选址设计优化方案（至少考虑 3 个优化目标）。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讨论：运筹优化模型给出的"最优解"在现实中可能行不通——请举出至少 3 种原因。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以一个你熟悉的景区为例，为其餐饮点选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讨论：运筹优化模型给出的"最优解"在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6-1：优化问题类型速查｜核心概念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6-1：优化问题类型速查”转化为可执行的文旅创业行动。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6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6-1：优化问题类型速查｜关键要素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6-1：优化问题类型速查｜机制拆解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6-1：优化问题类型速查｜方法路径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6-1：优化问题类型速查”转化为可执行的文旅创业行动。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6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6-2：收益管理的核心指标｜核心概念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6-2：收益管理的核心指标”转化为可执行的文旅创业行动。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6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6-2：收益管理的核心指标｜关键要素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6-2：收益管理的核心指标｜机制拆解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6-2：收益管理的核心指标｜方法路径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6-2：收益管理的核心指标”转化为可执行的文旅创业行动。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6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运筹优化基础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动态定价与收益管理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6788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5673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资源调度优化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6788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6788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5673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多目标决策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99442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08327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99442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99442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08327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6-1：优化问题类型速查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42096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42096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09814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6-2：收益管理的核心指标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围绕“规范性分析与决策优化”选择一个真实案例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围绕“规范性分析与决策优化”选择一个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运筹优化基础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动态定价与收益管理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资源调度优化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多目标决策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6-1：优化问题类型速查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06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内容依据：原书第6章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第6章 规范性分析与决策优化</dc:title>
  <dc:subject>《旅游大数据分析与决策》逐章教学课件：第6章</dc:subject>
  <dc:creator>祝刚</dc:creator>
  <cp:lastModifiedBy>祝刚</cp:lastModifiedBy>
  <cp:revision>1</cp:revision>
  <dcterms:created xsi:type="dcterms:W3CDTF">2026-08-03T16:52:49Z</dcterms:created>
  <dcterms:modified xsi:type="dcterms:W3CDTF">2026-08-03T16:52:49Z</dcterms:modified>
</cp:coreProperties>
</file>