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预测性分析与建模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8077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"明天的客流量会是多少？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158579"/>
            <a:ext cx="2657624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221980"/>
            <a:ext cx="2503715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"——这是每个景区管理者每天都要面对的问题。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541068"/>
            <a:ext cx="22604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604468"/>
            <a:ext cx="2098548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答案直接影响：需要安排多少工作人员？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"明天的客流量会是多少？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"——这是每个景区管理者每天都要面对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答案直接影响：需要安排多少工作人员？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50219"/>
            <a:ext cx="3505944" cy="255954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知识目标：学生能够阐述预测性分析的核心方法（回归分析、时间序列预测、机器学习预测），理解每种方法的适…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能力目标：学生能够使用 Python（Scikit-learn、Statsmodels、Prophe…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素养目标：学生能够理解"预测的本质是不确定性的量化"——好的预测不是给出精确的数字，而是给出合理的区…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知识目标：学生能够阐述预测性分析的核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能力目标：学生能够使用 Python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素养目标：学生能够理解"预测的本质是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回归分析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时间序列预测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模型评估与选择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预测结果的应用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94422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9442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8327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94422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9442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83272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5-1：时间序列模型选择指南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5-2：模型评估指标速查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回归分析｜核心概念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线性回归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多元回归与特征选择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逻辑回归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线性回归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多元回归与特征选择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逻辑回归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回归分析｜关键要素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线性回归是最基础也最经典的预测模型——假设目标变量（如客流量）与多个自变量（如温度、是否周末、是否节假日）之间存在线性关系：Y 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模型的目标是找到一组 β 系数，使得预测值与真实值的平方误差之和最小（最小二乘法）。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线性回归在旅游分析中的应用。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线性回归是最基础也最经典的预测模型—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模型的目标是找到一组 β 系数，使得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线性回归在旅游分析中的应用。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回归分析｜机制拆解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客流量影响因素分析——"温度每升高 1°C，客流量增加多少？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""周末比工作日多多少人？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"客单价影响因素分析——"年龄、性别、来源地对客单价的影响有多大？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客流量影响因素分析——"温度每升高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""周末比工作日多多少人？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"客单价影响因素分析——"年龄、性别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回归分析｜方法路径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"游客满意度影响因素分析——"评分与等待时间、天气、消费金额的关系如何？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线性回归的假设与局限。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线性关系假设——如果真实关系是非线性的（如"温度太高反而降低客流"，呈现倒 U 形），线性回归无法捕捉。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"游客满意度影响因素分析——"评分与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线性回归的假设与局限。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线性关系假设——如果真实关系是非线性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回归分析｜工具与数据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独立同分布假设——每个观测值相互独立（实际上旅游数据中相邻日期的客流是高度相关的）。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多重共线性——如果自变量之间高度相关（如"是否周末"和"是否节假日"高度重合），回归系数的估计会不稳定。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 示例：客流量的线性回归分析。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独立同分布假设——每个观测值相互独立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多重共线性——如果自变量之间高度相关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 示例：客流量的线性回归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时间序列预测｜核心概念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时间序列的组成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经典时间序列模型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Prophet：面向业务的时间序列预测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84865" y="2302669"/>
            <a:ext cx="117861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时间序列的组成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981568" y="2302669"/>
            <a:ext cx="1346963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经典时间序列模型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Prophet：面向业务的时间序列预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时间序列预测｜关键要素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机器学习时间序列预测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时间序列的四大成分。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趋势（Trend）——数据长期上升或下降的方向（如贵州旅游整体呈增长趋势）。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机器学习时间序列预测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时间序列的四大成分。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趋势（Trend）——数据长期上升或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时间序列预测｜机制拆解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季节性（Seasonality）——固定周期内的规律性波动（如每年 7-8 月暑期高峰、每年 1-2 月春节低谷）。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周期性（Cyclicity）——非固定周期的波动（如经济周期对旅游需求的影响，周期长度不固定）。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残差（Residual）——去除趋势、季节性和周期性后的随机波动。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季节性（Seasonality）——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周期性（Cyclicity）——非固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残差（Residual）——去除趋势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时间序列预测｜方法路径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旅游数据的时间序列特征。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旅游客流数据通常呈现：强季节性（暑期高峰、春节低谷、国庆峰值）、周末效应（周末高于工作日）、节假日效应（法定假日的客流跳跃式增长…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 示例：时间序列分解。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旅游数据的时间序列特征。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旅游客流数据通常呈现：强季节性（暑期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 示例：时间序列分解。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时间序列预测｜工具与数据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statsmodels.tsa.seasonal import seasonal_decompose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df_ts = df.set_index('date')['visitors']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 分解（假设周期为 7 天）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statsmodels.t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df_ts = df.set_ind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 分解（假设周期为 7 天）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模型评估与选择｜核心概念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回归模型的评估指标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过拟合与欠拟合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交叉验证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回归模型的评估指标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过拟合与欠拟合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交叉验证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模型评估与选择｜关键要素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MAE（平均绝对误差）。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预测值与真实值之差的绝对值的平均。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MAE 的优势是直观（单位与原始数据相同）——"模型预测客流平均偏差 800 人"。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MAE（平均绝对误差）。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预测值与真实值之差的绝对值的平均。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MAE 的优势是直观（单位与原始数据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模型评估与选择｜机制拆解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劣势是对大误差和小误差一视同仁。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RMSE（均方根误差）。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预测值与真实值之差的平方的平均值的平方根。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劣势是对大误差和小误差一视同仁。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RMSE（均方根误差）。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预测值与真实值之差的平方的平均值的平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模型评估与选择｜方法路径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RMSE 对大误差的惩罚更重——适合"大误差比小误差严重得多"的场景（如安全管理）。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MAPE（平均绝对百分比误差）。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预测误差占真实值的百分比的绝对值平均。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RMSE 对大误差的惩罚更重——适合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MAPE（平均绝对百分比误差）。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预测误差占真实值的百分比的绝对值平均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模型评估与选择｜工具与数据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MAPE 的优势是无量纲，适合比较不同量纲的预测任务——"模型 A 的 MAPE 是 10%，模型 B 是 15%，所以 A 更…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模型解释了目标变量方差的比例，取值范围 [0, 1]，越接近 1 越好。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R² 的局限：它衡量的是"模型比均值好多少"，而不是"模型有多准确"。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MAPE 的优势是无量纲，适合比较不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模型解释了目标变量方差的比例，取值范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R² 的局限：它衡量的是"模型比均值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预测结果的应用｜核心概念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从预测到决策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预测的沟通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预测模型给出一个数字（"明天预计 12500 人"），但管理者的工作是决策——"我应该安排多少人？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从预测到决策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预测的沟通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预测模型给出一个数字（"明天预计 1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预测结果的应用｜关键要素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要不要启动分流预案？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"从预测到决策的转化需要考虑：预测的不确定性——如果 95% 置信区间是 [11200, 13800]，保守的管理者可能按 13…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决策的代价——"多备了工作人员"（人力浪费）vs"少备了工作人员"（服务质量下降），哪个代价更大？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要不要启动分流预案？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"从预测到决策的转化需要考虑：预测的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决策的代价——"多备了工作人员"（人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预测结果的应用｜机制拆解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不要只依赖一个预测数字，而要基于多个预测场景制定预案——乐观场景（天气好 + 周末效应强）：15000 人；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基准场景（正常天气 + 正常周末效应）：12500 人；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悲观场景（下雨 + 突发事件）：8000 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不要只依赖一个预测数字，而要基于多个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基准场景（正常天气 + 正常周末效应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悲观场景（下雨 + 突发事件）：80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预测结果的应用｜方法路径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针对每个场景制定不同的资源配置方案。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用置信区间沟通不确定性。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不要只说"明天 12500 人"，要说"明天预计 12500 人，但实际可能在 11200-13800 之间"。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针对每个场景制定不同的资源配置方案。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用置信区间沟通不确定性。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不要只说"明天 12500 人"，要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预测结果的应用｜工具与数据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置信区间帮助管理者理解预测的不确定性，避免"预测错了就怪模型"的误区。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不仅要告诉管理者"预测是多少"，还要告诉"为什么是这个预测"——"预测明天 12500 人，主要因为明天是周六（+15%）、天气…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可解释的预测更容易被管理者和一线员工信任和接受。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置信区间帮助管理者理解预测的不确定性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不仅要告诉管理者"预测是多少"，还要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可解释的预测更容易被管理者和一线员工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 Python 的 Statsmodels 对景区客流数据进行线性回归分析，解释每个自变量的系数和显著性。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 Prophet 对一份景区客流数据（至少 2 年）进行时间序列预测，分析趋势、季节性和节假日效应。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 ARIMA 和 Prophet 在同一数据集上的预测表现（使用 MAE 和 MAPE 评估），分析哪个模型更适合该数据。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 Python 的 Statsm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 Prophet 对一份景区客流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 ARIMA 和 Prophet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讨论：如果预测模型的 MAPE 是 15%，这个模型"好用"吗？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在什么场景下可以接受、什么场景下不能接受？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设计一个"从预测到决策"的方案——给定客流预测结果（含置信区间），制定三种不同客流水平下的资源配置方案。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讨论：如果预测模型的 MAPE 是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在什么场景下可以接受、什么场景下不能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设计一个"从预测到决策"的方案——给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5-1：时间序列模型选择指南｜核心概念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5-1：时间序列模型选择指南”转化为可执行的文旅创业行动。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5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5-1：时间序列模型选择指南｜关键要素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5-1：时间序列模型选择指南｜机制拆解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5-1：时间序列模型选择指南｜方法路径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5-1：时间序列模型选择指南”转化为可执行的文旅创业行动。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5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5-2：模型评估指标速查｜核心概念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5-2：模型评估指标速查”转化为可执行的文旅创业行动。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5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5-2：模型评估指标速查｜关键要素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5-2：模型评估指标速查｜机制拆解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5-2：模型评估指标速查｜方法路径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5-2：模型评估指标速查”转化为可执行的文旅创业行动。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5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回归分析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时间序列预测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模型评估与选择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预测结果的应用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94422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9442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8327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94422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9442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83272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5-1：时间序列模型选择指南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5-2：模型评估指标速查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围绕“预测性分析与建模”选择一个真实案例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围绕“预测性分析与建模”选择一个真实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回归分析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时间序列预测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模型评估与选择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预测结果的应用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0769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9654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0769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96543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5-1：时间序列模型选择指南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第5章 预测性分析与建模</dc:title>
  <dc:subject>《旅游大数据分析与决策》逐章教学课件：第5章</dc:subject>
  <dc:creator>祝刚</dc:creator>
  <cp:lastModifiedBy>祝刚</cp:lastModifiedBy>
  <cp:revision>1</cp:revision>
  <dcterms:created xsi:type="dcterms:W3CDTF">2026-08-03T16:51:22Z</dcterms:created>
  <dcterms:modified xsi:type="dcterms:W3CDTF">2026-08-03T16:51:22Z</dcterms:modified>
</cp:coreProperties>
</file>