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slideMasters/slideMaster21.xml" ContentType="application/vnd.openxmlformats-officedocument.presentationml.slideMaster+xml"/>
  <Override PartName="/ppt/slides/slide21.xml" ContentType="application/vnd.openxmlformats-officedocument.presentationml.slide+xml"/>
  <Override PartName="/ppt/slideMasters/slideMaster22.xml" ContentType="application/vnd.openxmlformats-officedocument.presentationml.slideMaster+xml"/>
  <Override PartName="/ppt/slides/slide22.xml" ContentType="application/vnd.openxmlformats-officedocument.presentationml.slide+xml"/>
  <Override PartName="/ppt/slideMasters/slideMaster23.xml" ContentType="application/vnd.openxmlformats-officedocument.presentationml.slideMaster+xml"/>
  <Override PartName="/ppt/slides/slide23.xml" ContentType="application/vnd.openxmlformats-officedocument.presentationml.slide+xml"/>
  <Override PartName="/ppt/slideMasters/slideMaster24.xml" ContentType="application/vnd.openxmlformats-officedocument.presentationml.slideMaster+xml"/>
  <Override PartName="/ppt/slides/slide24.xml" ContentType="application/vnd.openxmlformats-officedocument.presentationml.slide+xml"/>
  <Override PartName="/ppt/slideMasters/slideMaster25.xml" ContentType="application/vnd.openxmlformats-officedocument.presentationml.slideMaster+xml"/>
  <Override PartName="/ppt/slides/slide25.xml" ContentType="application/vnd.openxmlformats-officedocument.presentationml.slide+xml"/>
  <Override PartName="/ppt/slideMasters/slideMaster26.xml" ContentType="application/vnd.openxmlformats-officedocument.presentationml.slideMaster+xml"/>
  <Override PartName="/ppt/slides/slide26.xml" ContentType="application/vnd.openxmlformats-officedocument.presentationml.slide+xml"/>
  <Override PartName="/ppt/slideMasters/slideMaster27.xml" ContentType="application/vnd.openxmlformats-officedocument.presentationml.slideMaster+xml"/>
  <Override PartName="/ppt/slides/slide27.xml" ContentType="application/vnd.openxmlformats-officedocument.presentationml.slide+xml"/>
  <Override PartName="/ppt/slideMasters/slideMaster28.xml" ContentType="application/vnd.openxmlformats-officedocument.presentationml.slideMaster+xml"/>
  <Override PartName="/ppt/slides/slide28.xml" ContentType="application/vnd.openxmlformats-officedocument.presentationml.slide+xml"/>
  <Override PartName="/ppt/slideMasters/slideMaster29.xml" ContentType="application/vnd.openxmlformats-officedocument.presentationml.slideMaster+xml"/>
  <Override PartName="/ppt/slides/slide29.xml" ContentType="application/vnd.openxmlformats-officedocument.presentationml.slide+xml"/>
  <Override PartName="/ppt/slideMasters/slideMaster30.xml" ContentType="application/vnd.openxmlformats-officedocument.presentationml.slideMaster+xml"/>
  <Override PartName="/ppt/slides/slide30.xml" ContentType="application/vnd.openxmlformats-officedocument.presentationml.slide+xml"/>
  <Override PartName="/ppt/slideMasters/slideMaster31.xml" ContentType="application/vnd.openxmlformats-officedocument.presentationml.slideMaster+xml"/>
  <Override PartName="/ppt/slides/slide31.xml" ContentType="application/vnd.openxmlformats-officedocument.presentationml.slide+xml"/>
  <Override PartName="/ppt/slideMasters/slideMaster32.xml" ContentType="application/vnd.openxmlformats-officedocument.presentationml.slideMaster+xml"/>
  <Override PartName="/ppt/slides/slide32.xml" ContentType="application/vnd.openxmlformats-officedocument.presentationml.slide+xml"/>
  <Override PartName="/ppt/slideMasters/slideMaster33.xml" ContentType="application/vnd.openxmlformats-officedocument.presentationml.slideMaster+xml"/>
  <Override PartName="/ppt/slides/slide33.xml" ContentType="application/vnd.openxmlformats-officedocument.presentationml.slide+xml"/>
  <Override PartName="/ppt/slideMasters/slideMaster34.xml" ContentType="application/vnd.openxmlformats-officedocument.presentationml.slideMaster+xml"/>
  <Override PartName="/ppt/slides/slide34.xml" ContentType="application/vnd.openxmlformats-officedocument.presentationml.slide+xml"/>
  <Override PartName="/ppt/slideMasters/slideMaster35.xml" ContentType="application/vnd.openxmlformats-officedocument.presentationml.slideMaster+xml"/>
  <Override PartName="/ppt/slides/slide35.xml" ContentType="application/vnd.openxmlformats-officedocument.presentationml.slide+xml"/>
  <Override PartName="/ppt/slideMasters/slideMaster36.xml" ContentType="application/vnd.openxmlformats-officedocument.presentationml.slideMaster+xml"/>
  <Override PartName="/ppt/slides/slide36.xml" ContentType="application/vnd.openxmlformats-officedocument.presentationml.slide+xml"/>
  <Override PartName="/ppt/slideMasters/slideMaster37.xml" ContentType="application/vnd.openxmlformats-officedocument.presentationml.slideMaster+xml"/>
  <Override PartName="/ppt/slides/slide37.xml" ContentType="application/vnd.openxmlformats-officedocument.presentationml.slide+xml"/>
  <Override PartName="/ppt/slideMasters/slideMaster38.xml" ContentType="application/vnd.openxmlformats-officedocument.presentationml.slideMaster+xml"/>
  <Override PartName="/ppt/slides/slide38.xml" ContentType="application/vnd.openxmlformats-officedocument.presentationml.slide+xml"/>
  <Override PartName="/ppt/slideMasters/slideMaster39.xml" ContentType="application/vnd.openxmlformats-officedocument.presentationml.slideMaster+xml"/>
  <Override PartName="/ppt/slides/slide39.xml" ContentType="application/vnd.openxmlformats-officedocument.presentationml.slide+xml"/>
  <Override PartName="/ppt/slideMasters/slideMaster40.xml" ContentType="application/vnd.openxmlformats-officedocument.presentationml.slideMaster+xml"/>
  <Override PartName="/ppt/slides/slide40.xml" ContentType="application/vnd.openxmlformats-officedocument.presentationml.slide+xml"/>
  <Override PartName="/ppt/slideMasters/slideMaster41.xml" ContentType="application/vnd.openxmlformats-officedocument.presentationml.slideMaster+xml"/>
  <Override PartName="/ppt/slides/slide41.xml" ContentType="application/vnd.openxmlformats-officedocument.presentationml.slide+xml"/>
  <Override PartName="/ppt/slideMasters/slideMaster42.xml" ContentType="application/vnd.openxmlformats-officedocument.presentationml.slideMaster+xml"/>
  <Override PartName="/ppt/slides/slide42.xml" ContentType="application/vnd.openxmlformats-officedocument.presentationml.slide+xml"/>
  <Override PartName="/ppt/slideMasters/slideMaster43.xml" ContentType="application/vnd.openxmlformats-officedocument.presentationml.slideMaster+xml"/>
  <Override PartName="/ppt/slides/slide43.xml" ContentType="application/vnd.openxmlformats-officedocument.presentationml.slide+xml"/>
  <Override PartName="/ppt/slideMasters/slideMaster44.xml" ContentType="application/vnd.openxmlformats-officedocument.presentationml.slideMaster+xml"/>
  <Override PartName="/ppt/slides/slide4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  <p:sldId id="296" r:id="rId42"/>
    <p:sldId id="297" r:id="rId43"/>
    <p:sldId id="298" r:id="rId44"/>
    <p:sldId id="299" r:id="rId45"/>
  </p:sldIdLst>
  <p:notesMasterIdLst>
    <p:notesMasterId r:id="rId46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40" Type="http://schemas.openxmlformats.org/officeDocument/2006/relationships/slide" Target="slides/slide39.xml"/><Relationship Id="rId41" Type="http://schemas.openxmlformats.org/officeDocument/2006/relationships/slide" Target="slides/slide40.xml"/><Relationship Id="rId42" Type="http://schemas.openxmlformats.org/officeDocument/2006/relationships/slide" Target="slides/slide41.xml"/><Relationship Id="rId43" Type="http://schemas.openxmlformats.org/officeDocument/2006/relationships/slide" Target="slides/slide42.xml"/><Relationship Id="rId44" Type="http://schemas.openxmlformats.org/officeDocument/2006/relationships/slide" Target="slides/slide43.xml"/><Relationship Id="rId45" Type="http://schemas.openxmlformats.org/officeDocument/2006/relationships/slide" Target="slides/slide44.xml"/><Relationship Id="rId46" Type="http://schemas.openxmlformats.org/officeDocument/2006/relationships/notesMaster" Target="notesMasters/notesMaster1.xml"/><Relationship Id="rId47" Type="http://schemas.openxmlformats.org/officeDocument/2006/relationships/presProps" Target="presProps.xml"/><Relationship Id="rId48" Type="http://schemas.openxmlformats.org/officeDocument/2006/relationships/viewProps" Target="viewProps.xml"/><Relationship Id="rId49" Type="http://schemas.openxmlformats.org/officeDocument/2006/relationships/theme" Target="theme/theme1.xml"/><Relationship Id="rId5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_rels/notesSlide2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1.xml"/>
		</Relationships>
</file>

<file path=ppt/notesSlides/_rels/notesSlide2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2.xml"/>
		</Relationships>
</file>

<file path=ppt/notesSlides/_rels/notesSlide2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3.xml"/>
		</Relationships>
</file>

<file path=ppt/notesSlides/_rels/notesSlide2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4.xml"/>
		</Relationships>
</file>

<file path=ppt/notesSlides/_rels/notesSlide2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5.xml"/>
		</Relationships>
</file>

<file path=ppt/notesSlides/_rels/notesSlide2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6.xml"/>
		</Relationships>
</file>

<file path=ppt/notesSlides/_rels/notesSlide2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7.xml"/>
		</Relationships>
</file>

<file path=ppt/notesSlides/_rels/notesSlide2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8.xml"/>
		</Relationships>
</file>

<file path=ppt/notesSlides/_rels/notesSlide2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9.xml"/>
		</Relationships>
</file>

<file path=ppt/notesSlides/_rels/notesSlide3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0.xml"/>
		</Relationships>
</file>

<file path=ppt/notesSlides/_rels/notesSlide3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1.xml"/>
		</Relationships>
</file>

<file path=ppt/notesSlides/_rels/notesSlide3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2.xml"/>
		</Relationships>
</file>

<file path=ppt/notesSlides/_rels/notesSlide3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3.xml"/>
		</Relationships>
</file>

<file path=ppt/notesSlides/_rels/notesSlide3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4.xml"/>
		</Relationships>
</file>

<file path=ppt/notesSlides/_rels/notesSlide3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5.xml"/>
		</Relationships>
</file>

<file path=ppt/notesSlides/_rels/notesSlide3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6.xml"/>
		</Relationships>
</file>

<file path=ppt/notesSlides/_rels/notesSlide3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7.xml"/>
		</Relationships>
</file>

<file path=ppt/notesSlides/_rels/notesSlide3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8.xml"/>
		</Relationships>
</file>

<file path=ppt/notesSlides/_rels/notesSlide3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9.xml"/>
		</Relationships>
</file>

<file path=ppt/notesSlides/_rels/notesSlide4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0.xml"/>
		</Relationships>
</file>

<file path=ppt/notesSlides/_rels/notesSlide4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1.xml"/>
		</Relationships>
</file>

<file path=ppt/notesSlides/_rels/notesSlide4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2.xml"/>
		</Relationships>
</file>

<file path=ppt/notesSlides/_rels/notesSlide4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3.xml"/>
		</Relationships>
</file>

<file path=ppt/notesSlides/_rels/notesSlide4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4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0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4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5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6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8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9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0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1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3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4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5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6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7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8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9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0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1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3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17313B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7111901" y="-444401"/>
            <a:ext cx="2286000" cy="2286000"/>
          </a:xfrm>
          <a:prstGeom prst="roundRect">
            <a:avLst>
              <a:gd name="adj" fmla="val 40000"/>
            </a:avLst>
          </a:prstGeom>
          <a:noFill/>
          <a:ln w="19050">
            <a:solidFill>
              <a:srgbClr val="3A9795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6642199" y="3352949"/>
            <a:ext cx="1460450" cy="1460450"/>
          </a:xfrm>
          <a:prstGeom prst="roundRect">
            <a:avLst>
              <a:gd name="adj" fmla="val 62611"/>
            </a:avLst>
          </a:prstGeom>
          <a:noFill/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355550" y="279350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A8D5C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03 · 旅游大数据分析与决策</a:t>
            </a:r>
            <a:endParaRPr lang="en-US" sz="850" dirty="0"/>
          </a:p>
        </p:txBody>
      </p:sp>
      <p:sp>
        <p:nvSpPr>
          <p:cNvPr id="6" name="Text 4"/>
          <p:cNvSpPr/>
          <p:nvPr/>
        </p:nvSpPr>
        <p:spPr>
          <a:xfrm>
            <a:off x="355550" y="1224855"/>
            <a:ext cx="6709160" cy="10145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7990"/>
              </a:lnSpc>
              <a:buNone/>
            </a:pPr>
            <a:r>
              <a:rPr lang="en-US" sz="94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9400" dirty="0"/>
          </a:p>
        </p:txBody>
      </p:sp>
      <p:sp>
        <p:nvSpPr>
          <p:cNvPr id="7" name="Text 5"/>
          <p:cNvSpPr/>
          <p:nvPr/>
        </p:nvSpPr>
        <p:spPr>
          <a:xfrm>
            <a:off x="355550" y="2340918"/>
            <a:ext cx="6709160" cy="4566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3596"/>
              </a:lnSpc>
              <a:spcBef>
                <a:spcPts val="800"/>
              </a:spcBef>
              <a:spcAft>
                <a:spcPts val="800"/>
              </a:spcAft>
              <a:buNone/>
            </a:pPr>
            <a:r>
              <a:rPr lang="en-US" sz="3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旅游数据存储与管理</a:t>
            </a:r>
            <a:endParaRPr lang="en-US" sz="3100" dirty="0"/>
          </a:p>
        </p:txBody>
      </p:sp>
      <p:sp>
        <p:nvSpPr>
          <p:cNvPr id="8" name="Text 6"/>
          <p:cNvSpPr/>
          <p:nvPr/>
        </p:nvSpPr>
        <p:spPr>
          <a:xfrm>
            <a:off x="355550" y="2899023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355550" y="3064073"/>
            <a:ext cx="6709160" cy="2227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755"/>
              </a:lnSpc>
              <a:buNone/>
            </a:pPr>
            <a:r>
              <a:rPr lang="en-US" sz="1300" dirty="0">
                <a:solidFill>
                  <a:srgbClr val="D7E5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逐章教学课件 · 44页 · 理论—技术—场景—治理</a:t>
            </a:r>
            <a:endParaRPr lang="en-US" sz="1300" dirty="0"/>
          </a:p>
        </p:txBody>
      </p:sp>
      <p:sp>
        <p:nvSpPr>
          <p:cNvPr id="10" name="Shape 8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47626A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C8D7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内容依据：原书第3章</a:t>
            </a:r>
            <a:endParaRPr lang="en-US" sz="750" dirty="0"/>
          </a:p>
        </p:txBody>
      </p:sp>
      <p:sp>
        <p:nvSpPr>
          <p:cNvPr id="12" name="Text 10"/>
          <p:cNvSpPr/>
          <p:nvPr/>
        </p:nvSpPr>
        <p:spPr>
          <a:xfrm>
            <a:off x="8550027" y="4926062"/>
            <a:ext cx="243191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C8D7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 / 44</a:t>
            </a:r>
            <a:endParaRPr lang="en-US" sz="75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03 · 旅游大数据分析与决策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导入案例：从真实问题开始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1290340"/>
            <a:ext cx="3576063" cy="23806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3125"/>
              </a:lnSpc>
              <a:buNone/>
            </a:pPr>
            <a:r>
              <a:rPr lang="en-US" sz="25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2022 年，某省级旅游平台的技术团队遇到了一个棘手问题：平台运行 3 年，积累了超过 500TB 的数据——票务记录、酒店订单…</a:t>
            </a:r>
            <a:endParaRPr lang="en-US" sz="2500" dirty="0"/>
          </a:p>
        </p:txBody>
      </p:sp>
      <p:sp>
        <p:nvSpPr>
          <p:cNvPr id="6" name="Text 4"/>
          <p:cNvSpPr/>
          <p:nvPr/>
        </p:nvSpPr>
        <p:spPr>
          <a:xfrm>
            <a:off x="355550" y="3797945"/>
            <a:ext cx="3505944" cy="435173"/>
          </a:xfrm>
          <a:prstGeom prst="roundRect">
            <a:avLst>
              <a:gd name="adj" fmla="val 35021"/>
            </a:avLst>
          </a:prstGeom>
          <a:solidFill>
            <a:srgbClr val="E4EFEC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57051" y="3861346"/>
            <a:ext cx="3369001" cy="3083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buNone/>
            </a:pPr>
            <a:r>
              <a:rPr lang="en-US" sz="9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这些数据分散在 7 个不同的系统中，有的存在 MySQL 里，有的存在 MongoDB 里，有的以 CSV 文件形式堆在服务器硬…</a:t>
            </a:r>
            <a:endParaRPr lang="en-US" sz="900" dirty="0"/>
          </a:p>
        </p:txBody>
      </p:sp>
      <p:sp>
        <p:nvSpPr>
          <p:cNvPr id="8" name="Text 6"/>
          <p:cNvSpPr/>
          <p:nvPr/>
        </p:nvSpPr>
        <p:spPr>
          <a:xfrm>
            <a:off x="355550" y="4334619"/>
            <a:ext cx="3505944" cy="435173"/>
          </a:xfrm>
          <a:prstGeom prst="roundRect">
            <a:avLst>
              <a:gd name="adj" fmla="val 35021"/>
            </a:avLst>
          </a:prstGeom>
          <a:solidFill>
            <a:srgbClr val="E4EFEC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57051" y="4398020"/>
            <a:ext cx="3369001" cy="3083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buNone/>
            </a:pPr>
            <a:r>
              <a:rPr lang="en-US" sz="9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当领导要求"分析近三年游客行为趋势"时，数据工程师花了整整两周时间找数据——这个表在哪个数据库？</a:t>
            </a:r>
            <a:endParaRPr lang="en-US" sz="900" dirty="0"/>
          </a:p>
        </p:txBody>
      </p:sp>
      <p:sp>
        <p:nvSpPr>
          <p:cNvPr id="10" name="Text 8"/>
          <p:cNvSpPr/>
          <p:nvPr/>
        </p:nvSpPr>
        <p:spPr>
          <a:xfrm>
            <a:off x="5943898" y="2509242"/>
            <a:ext cx="1041350" cy="1041350"/>
          </a:xfrm>
          <a:prstGeom prst="roundRect">
            <a:avLst>
              <a:gd name="adj" fmla="val 87809"/>
            </a:avLst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6328481" y="293995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核心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468659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696885" y="1756767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年，某省级旅游平台的技术团队遇到了一</a:t>
            </a:r>
            <a:endParaRPr lang="en-US" sz="1050" dirty="0"/>
          </a:p>
        </p:txBody>
      </p:sp>
      <p:sp>
        <p:nvSpPr>
          <p:cNvPr id="14" name="Text 12"/>
          <p:cNvSpPr/>
          <p:nvPr/>
        </p:nvSpPr>
        <p:spPr>
          <a:xfrm>
            <a:off x="732814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7338435" y="1756767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这些数据分散在 7 个不同的系统中，</a:t>
            </a:r>
            <a:endParaRPr lang="en-US" sz="1050" dirty="0"/>
          </a:p>
        </p:txBody>
      </p:sp>
      <p:sp>
        <p:nvSpPr>
          <p:cNvPr id="16" name="Text 14"/>
          <p:cNvSpPr/>
          <p:nvPr/>
        </p:nvSpPr>
        <p:spPr>
          <a:xfrm>
            <a:off x="468659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7" name="Text 15"/>
          <p:cNvSpPr/>
          <p:nvPr/>
        </p:nvSpPr>
        <p:spPr>
          <a:xfrm>
            <a:off x="4696885" y="3763268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当领导要求"分析近三年游客行为趋势"</a:t>
            </a:r>
            <a:endParaRPr lang="en-US" sz="1050" dirty="0"/>
          </a:p>
        </p:txBody>
      </p:sp>
      <p:sp>
        <p:nvSpPr>
          <p:cNvPr id="18" name="Text 16"/>
          <p:cNvSpPr/>
          <p:nvPr/>
        </p:nvSpPr>
        <p:spPr>
          <a:xfrm>
            <a:off x="732814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Text 17"/>
          <p:cNvSpPr/>
          <p:nvPr/>
        </p:nvSpPr>
        <p:spPr>
          <a:xfrm>
            <a:off x="7649331" y="394320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050" dirty="0"/>
          </a:p>
        </p:txBody>
      </p:sp>
      <p:sp>
        <p:nvSpPr>
          <p:cNvPr id="20" name="Shape 18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内容依据：原书第3章</a:t>
            </a:r>
            <a:endParaRPr lang="en-US" sz="750" dirty="0"/>
          </a:p>
        </p:txBody>
      </p:sp>
      <p:sp>
        <p:nvSpPr>
          <p:cNvPr id="22" name="Text 20"/>
          <p:cNvSpPr/>
          <p:nvPr/>
        </p:nvSpPr>
        <p:spPr>
          <a:xfrm>
            <a:off x="8550027" y="4926062"/>
            <a:ext cx="243191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 / 44</a:t>
            </a:r>
            <a:endParaRPr lang="en-US" sz="75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03 · 旅游大数据分析与决策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学习目标与成果证据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1640086"/>
            <a:ext cx="3505944" cy="2779961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知识目标：学生能够阐述旅游数据存储的技术选型逻辑（关系型/非关系型/时序数据库），理解数据仓库、数据…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能力目标：学生能够根据旅游数据的特点选择合适的存储方案，设计简单的数据库表结构，使用 SQL 完成旅…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素养目标：学生能够理解"数据是资产"的理念——数据的价值不仅在于"有"，更在于"管得好、找得到、用得…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本节核心问题是：如何把“学习目标”转化为可执行的文旅创业行动。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997869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021681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93245" y="2197894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4293245" y="2402830"/>
            <a:ext cx="1994562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知识目标：学生能够阐述旅游数据存储的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6528048" y="1997869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6528048" y="2021681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6680448" y="2197894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  <p:sp>
        <p:nvSpPr>
          <p:cNvPr id="13" name="Text 11"/>
          <p:cNvSpPr/>
          <p:nvPr/>
        </p:nvSpPr>
        <p:spPr>
          <a:xfrm>
            <a:off x="6680448" y="2402830"/>
            <a:ext cx="1994714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能力目标：学生能够根据旅游数据的特点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4140845" y="3093541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4140845" y="3117354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4293245" y="3293566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17" name="Text 15"/>
          <p:cNvSpPr/>
          <p:nvPr/>
        </p:nvSpPr>
        <p:spPr>
          <a:xfrm>
            <a:off x="4293245" y="3498503"/>
            <a:ext cx="1994562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素养目标：学生能够理解"数据是资产"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6528048" y="3093541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6528048" y="3117354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6680448" y="3293566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21" name="Text 19"/>
          <p:cNvSpPr/>
          <p:nvPr/>
        </p:nvSpPr>
        <p:spPr>
          <a:xfrm>
            <a:off x="6680448" y="3498503"/>
            <a:ext cx="1994714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本节核心问题是：如何把“学习目标”转</a:t>
            </a:r>
            <a:endParaRPr lang="en-US" sz="12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内容依据：原书第3章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550027" y="4926062"/>
            <a:ext cx="243191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 / 44</a:t>
            </a:r>
            <a:endParaRPr lang="en-US" sz="75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03 · 旅游大数据分析与决策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本章知识地图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34828"/>
            <a:ext cx="3576063" cy="11903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3125"/>
              </a:lnSpc>
              <a:buNone/>
            </a:pPr>
            <a:r>
              <a:rPr lang="en-US" sz="25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从概念、机制到行动，形成可验证、可交付、可复盘的学习闭环。</a:t>
            </a:r>
            <a:endParaRPr lang="en-US" sz="2500" dirty="0"/>
          </a:p>
        </p:txBody>
      </p:sp>
      <p:sp>
        <p:nvSpPr>
          <p:cNvPr id="6" name="Text 4"/>
          <p:cNvSpPr/>
          <p:nvPr/>
        </p:nvSpPr>
        <p:spPr>
          <a:xfrm>
            <a:off x="4140845" y="2141339"/>
            <a:ext cx="2279303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64657" y="2141339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302770" y="2230189"/>
            <a:ext cx="2043139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数据库选型</a:t>
            </a:r>
            <a:endParaRPr lang="en-US" sz="1050" dirty="0"/>
          </a:p>
        </p:txBody>
      </p:sp>
      <p:sp>
        <p:nvSpPr>
          <p:cNvPr id="9" name="Text 7"/>
          <p:cNvSpPr/>
          <p:nvPr/>
        </p:nvSpPr>
        <p:spPr>
          <a:xfrm>
            <a:off x="6508998" y="2141339"/>
            <a:ext cx="2279452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Shape 8"/>
          <p:cNvSpPr/>
          <p:nvPr/>
        </p:nvSpPr>
        <p:spPr>
          <a:xfrm>
            <a:off x="6532811" y="2141339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670923" y="2230189"/>
            <a:ext cx="2043291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数据仓库与数据湖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4140845" y="2567880"/>
            <a:ext cx="2279303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Shape 11"/>
          <p:cNvSpPr/>
          <p:nvPr/>
        </p:nvSpPr>
        <p:spPr>
          <a:xfrm>
            <a:off x="4164657" y="2567880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302770" y="2656731"/>
            <a:ext cx="2043139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数据治理</a:t>
            </a:r>
            <a:endParaRPr lang="en-US" sz="1050" dirty="0"/>
          </a:p>
        </p:txBody>
      </p:sp>
      <p:sp>
        <p:nvSpPr>
          <p:cNvPr id="15" name="Text 13"/>
          <p:cNvSpPr/>
          <p:nvPr/>
        </p:nvSpPr>
        <p:spPr>
          <a:xfrm>
            <a:off x="6508998" y="2567880"/>
            <a:ext cx="2279452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Shape 14"/>
          <p:cNvSpPr/>
          <p:nvPr/>
        </p:nvSpPr>
        <p:spPr>
          <a:xfrm>
            <a:off x="6532811" y="2567880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6670923" y="2656731"/>
            <a:ext cx="2043291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数据管理的实践策略</a:t>
            </a:r>
            <a:endParaRPr lang="en-US" sz="1050" dirty="0"/>
          </a:p>
        </p:txBody>
      </p:sp>
      <p:sp>
        <p:nvSpPr>
          <p:cNvPr id="18" name="Text 16"/>
          <p:cNvSpPr/>
          <p:nvPr/>
        </p:nvSpPr>
        <p:spPr>
          <a:xfrm>
            <a:off x="4140845" y="2994422"/>
            <a:ext cx="2279303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4164657" y="2994422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4302770" y="3083272"/>
            <a:ext cx="2043139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思考与练习</a:t>
            </a:r>
            <a:endParaRPr lang="en-US" sz="1050" dirty="0"/>
          </a:p>
        </p:txBody>
      </p:sp>
      <p:sp>
        <p:nvSpPr>
          <p:cNvPr id="21" name="Text 19"/>
          <p:cNvSpPr/>
          <p:nvPr/>
        </p:nvSpPr>
        <p:spPr>
          <a:xfrm>
            <a:off x="6508998" y="2994422"/>
            <a:ext cx="2279452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2" name="Shape 20"/>
          <p:cNvSpPr/>
          <p:nvPr/>
        </p:nvSpPr>
        <p:spPr>
          <a:xfrm>
            <a:off x="6532811" y="2994422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6670923" y="3083272"/>
            <a:ext cx="2043291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知识卡片 3-1：数据库选型决策树</a:t>
            </a:r>
            <a:endParaRPr lang="en-US" sz="1050" dirty="0"/>
          </a:p>
        </p:txBody>
      </p:sp>
      <p:sp>
        <p:nvSpPr>
          <p:cNvPr id="24" name="Text 22"/>
          <p:cNvSpPr/>
          <p:nvPr/>
        </p:nvSpPr>
        <p:spPr>
          <a:xfrm>
            <a:off x="4140845" y="3420963"/>
            <a:ext cx="2279303" cy="497681"/>
          </a:xfrm>
          <a:prstGeom prst="roundRect">
            <a:avLst>
              <a:gd name="adj" fmla="val 7656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5" name="Shape 23"/>
          <p:cNvSpPr/>
          <p:nvPr/>
        </p:nvSpPr>
        <p:spPr>
          <a:xfrm>
            <a:off x="4164657" y="3420963"/>
            <a:ext cx="0" cy="49768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4302770" y="3509814"/>
            <a:ext cx="2043139" cy="3199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知识卡片 3-2：数据管理的"五问法"</a:t>
            </a:r>
            <a:endParaRPr lang="en-US" sz="1050" dirty="0"/>
          </a:p>
        </p:txBody>
      </p:sp>
      <p:sp>
        <p:nvSpPr>
          <p:cNvPr id="27" name="Shape 25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8" name="Text 26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内容依据：原书第3章</a:t>
            </a:r>
            <a:endParaRPr lang="en-US" sz="750" dirty="0"/>
          </a:p>
        </p:txBody>
      </p:sp>
      <p:sp>
        <p:nvSpPr>
          <p:cNvPr id="29" name="Text 27"/>
          <p:cNvSpPr/>
          <p:nvPr/>
        </p:nvSpPr>
        <p:spPr>
          <a:xfrm>
            <a:off x="8550027" y="4926062"/>
            <a:ext cx="243191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 / 44</a:t>
            </a:r>
            <a:endParaRPr lang="en-US" sz="75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03 · 旅游大数据分析与决策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数据库选型｜核心概念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566095"/>
            <a:ext cx="3505944" cy="927795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关系型数据库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非关系型数据库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时序数据库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关系型数据库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609999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3015704"/>
            <a:ext cx="884110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非关系型数据库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时序数据库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内容依据：原书第3章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550027" y="4926062"/>
            <a:ext cx="243191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 / 44</a:t>
            </a:r>
            <a:endParaRPr lang="en-US" sz="75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03 · 旅游大数据分析与决策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数据库选型｜关键要素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125266"/>
            <a:ext cx="3505944" cy="1809452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关系型数据库的核心特征。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关系型数据库（RDBMS）以表格形式组织数据，通过 SQL（结构化查询语言）进行增删改查。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核心特征包括：ACID 事务保证（原子性、一致性、隔离性、持久性）——确保转账、出票等关键操作的可靠性。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855291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E4EFEC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283342" y="2191196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关系型数据库的核心特征。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6521797" y="1855291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FFFFFF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6664294" y="2191196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关系型数据库（RDBMS）以表格形式</a:t>
            </a:r>
            <a:endParaRPr lang="en-US" sz="1300" dirty="0"/>
          </a:p>
        </p:txBody>
      </p:sp>
      <p:sp>
        <p:nvSpPr>
          <p:cNvPr id="10" name="Text 8"/>
          <p:cNvSpPr/>
          <p:nvPr/>
        </p:nvSpPr>
        <p:spPr>
          <a:xfrm>
            <a:off x="4140845" y="3087142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FFFFFF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283342" y="3423047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核心特征包括：ACID 事务保证（原</a:t>
            </a:r>
            <a:endParaRPr lang="en-US" sz="1300" dirty="0"/>
          </a:p>
        </p:txBody>
      </p:sp>
      <p:sp>
        <p:nvSpPr>
          <p:cNvPr id="12" name="Text 10"/>
          <p:cNvSpPr/>
          <p:nvPr/>
        </p:nvSpPr>
        <p:spPr>
          <a:xfrm>
            <a:off x="6521797" y="3087142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E4EFEC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7486622" y="3534519"/>
            <a:ext cx="336855" cy="2227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3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内容依据：原书第3章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550027" y="4926062"/>
            <a:ext cx="243191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 / 44</a:t>
            </a:r>
            <a:endParaRPr lang="en-US" sz="75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03 · 旅游大数据分析与决策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数据库选型｜机制拆解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Schema 约束——表结构预先定义，每列有明确的数据类型和约束。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JOIN 操作——通过主键和外键关联多个表，实现复杂查询。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这些特性使得关系型数据库非常适合旅游行业的核心业务系统。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855738"/>
            <a:ext cx="2416671" cy="665262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318546" y="1982688"/>
            <a:ext cx="2102495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Schema 约束——表结构预先定义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4140845" y="2622500"/>
            <a:ext cx="3067348" cy="459581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318546" y="2749451"/>
            <a:ext cx="276618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JOIN 操作——通过主键和外键关联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140845" y="3183582"/>
            <a:ext cx="3718024" cy="459581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318546" y="3310533"/>
            <a:ext cx="342987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这些特性使得关系型数据库非常适合旅游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4140845" y="3744664"/>
            <a:ext cx="4368701" cy="459581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318546" y="3871615"/>
            <a:ext cx="409356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内容依据：原书第3章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550027" y="4926062"/>
            <a:ext cx="243191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 / 44</a:t>
            </a:r>
            <a:endParaRPr lang="en-US" sz="75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03 · 旅游大数据分析与决策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数据库选型｜方法路径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旅游场景中的关系型数据库应用。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票务系统——门票表、订单表、游客表的关联查询（"查询游客张三在 2024 年的所有购票记录"）。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酒店 PMS——房间表、预订表、入住表、消费表的关联查询。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061270"/>
            <a:ext cx="2247602" cy="1937593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089845"/>
            <a:ext cx="2247602" cy="0"/>
          </a:xfrm>
          <a:prstGeom prst="line">
            <a:avLst/>
          </a:prstGeom>
          <a:noFill/>
          <a:ln w="57150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343995" y="2321570"/>
            <a:ext cx="1878128" cy="308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30"/>
              </a:lnSpc>
              <a:spcAft>
                <a:spcPts val="900"/>
              </a:spcAft>
              <a:buNone/>
            </a:pPr>
            <a:r>
              <a:rPr lang="en-US" sz="18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机会</a:t>
            </a:r>
            <a:endParaRPr lang="en-US" sz="1800" dirty="0"/>
          </a:p>
        </p:txBody>
      </p:sp>
      <p:sp>
        <p:nvSpPr>
          <p:cNvPr id="9" name="Text 7"/>
          <p:cNvSpPr/>
          <p:nvPr/>
        </p:nvSpPr>
        <p:spPr>
          <a:xfrm>
            <a:off x="4343995" y="2744391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旅游场景中的关系型数据库应用。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343995" y="3270052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票务系统——门票表、订单表、游客表的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540847" y="2061270"/>
            <a:ext cx="2247602" cy="1937593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Shape 10"/>
          <p:cNvSpPr/>
          <p:nvPr/>
        </p:nvSpPr>
        <p:spPr>
          <a:xfrm>
            <a:off x="6540847" y="2089845"/>
            <a:ext cx="2247602" cy="0"/>
          </a:xfrm>
          <a:prstGeom prst="line">
            <a:avLst/>
          </a:prstGeom>
          <a:noFill/>
          <a:ln w="57150">
            <a:solidFill>
              <a:srgbClr val="D96B52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6743998" y="2321570"/>
            <a:ext cx="1878128" cy="308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30"/>
              </a:lnSpc>
              <a:spcAft>
                <a:spcPts val="900"/>
              </a:spcAft>
              <a:buNone/>
            </a:pPr>
            <a:r>
              <a:rPr lang="en-US" sz="18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约束</a:t>
            </a:r>
            <a:endParaRPr lang="en-US" sz="1800" dirty="0"/>
          </a:p>
        </p:txBody>
      </p:sp>
      <p:sp>
        <p:nvSpPr>
          <p:cNvPr id="14" name="Text 12"/>
          <p:cNvSpPr/>
          <p:nvPr/>
        </p:nvSpPr>
        <p:spPr>
          <a:xfrm>
            <a:off x="6743998" y="2744391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酒店 PMS——房间表、预订表、入住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6743998" y="3270052"/>
            <a:ext cx="1878128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内容依据：原书第3章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550027" y="4926062"/>
            <a:ext cx="243191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 / 44</a:t>
            </a:r>
            <a:endParaRPr lang="en-US" sz="75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03 · 旅游大数据分析与决策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数据库选型｜工具与数据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345680"/>
            <a:ext cx="3505944" cy="1368623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会员系统——会员信息表、积分表、等级表的关联查询。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财务系统——收入表、退款表、结算表的关联查询。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主流关系型数据库对比。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会员系统——会员信息表、积分表、等级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515642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2921347"/>
            <a:ext cx="884110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财务系统——收入表、退款表、结算表的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609999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3015704"/>
            <a:ext cx="883959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主流关系型数据库对比。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内容依据：原书第3章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550027" y="4926062"/>
            <a:ext cx="243191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 / 44</a:t>
            </a:r>
            <a:endParaRPr lang="en-US" sz="75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03 · 旅游大数据分析与决策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数据仓库与数据湖｜核心概念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566095"/>
            <a:ext cx="3505944" cy="927795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数据仓库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数据湖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数据中台与旅游应用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855291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E4EFEC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937318" y="2302669"/>
            <a:ext cx="673557" cy="2227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数据仓库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6521797" y="1855291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FFFFFF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7402520" y="2302669"/>
            <a:ext cx="505206" cy="2227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数据湖</a:t>
            </a:r>
            <a:endParaRPr lang="en-US" sz="1300" dirty="0"/>
          </a:p>
        </p:txBody>
      </p:sp>
      <p:sp>
        <p:nvSpPr>
          <p:cNvPr id="10" name="Text 8"/>
          <p:cNvSpPr/>
          <p:nvPr/>
        </p:nvSpPr>
        <p:spPr>
          <a:xfrm>
            <a:off x="4140845" y="3087142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FFFFFF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516364" y="3534519"/>
            <a:ext cx="1515466" cy="2227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数据中台与旅游应用</a:t>
            </a:r>
            <a:endParaRPr lang="en-US" sz="1300" dirty="0"/>
          </a:p>
        </p:txBody>
      </p:sp>
      <p:sp>
        <p:nvSpPr>
          <p:cNvPr id="12" name="Text 10"/>
          <p:cNvSpPr/>
          <p:nvPr/>
        </p:nvSpPr>
        <p:spPr>
          <a:xfrm>
            <a:off x="6521797" y="3087142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E4EFEC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7486622" y="3534519"/>
            <a:ext cx="336855" cy="2227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3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内容依据：原书第3章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 / 44</a:t>
            </a:r>
            <a:endParaRPr lang="en-US" sz="75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03 · 旅游大数据分析与决策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数据仓库与数据湖｜关键要素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125266"/>
            <a:ext cx="3505944" cy="1809452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数据仓库的定义与特征。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数据仓库（Data Warehouse）是一个面向主题的、集成的、相对稳定的、反映历史变化的数据集合，用于支持管理决策。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四个关键词：面向主题——围绕业务主题（如"游客""景区""订单"）组织数据，而非围绕应用系统。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958578"/>
            <a:ext cx="2416671" cy="459581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318546" y="2085529"/>
            <a:ext cx="210249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数据仓库的定义与特征。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4140845" y="2519660"/>
            <a:ext cx="3067348" cy="459581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318546" y="2646611"/>
            <a:ext cx="276618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数据仓库（Data Warehous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140845" y="3080742"/>
            <a:ext cx="3718024" cy="459581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318546" y="3207693"/>
            <a:ext cx="342987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四个关键词：面向主题——围绕业务主题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4140845" y="3641824"/>
            <a:ext cx="4368701" cy="459581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318546" y="3768775"/>
            <a:ext cx="409356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内容依据：原书第3章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504188" y="4926062"/>
            <a:ext cx="28994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 / 44</a:t>
            </a:r>
            <a:endParaRPr lang="en-US" sz="75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03 · 旅游大数据分析与决策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数据仓库与数据湖｜机制拆解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125266"/>
            <a:ext cx="3505944" cy="1809452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集成——数据来自多个异构源系统，经过 ETL 统一格式和口径后存储。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相对稳定——数据写入后通常不被修改，主要用于查询和分析（与 OLTP 数据库频繁增删改不同）。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反映历史变化——存储长时间跨度的历史数据，支持趋势分析。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061270"/>
            <a:ext cx="2247602" cy="1937593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089845"/>
            <a:ext cx="2247602" cy="0"/>
          </a:xfrm>
          <a:prstGeom prst="line">
            <a:avLst/>
          </a:prstGeom>
          <a:noFill/>
          <a:ln w="57150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343995" y="2321570"/>
            <a:ext cx="1878128" cy="308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30"/>
              </a:lnSpc>
              <a:spcAft>
                <a:spcPts val="900"/>
              </a:spcAft>
              <a:buNone/>
            </a:pPr>
            <a:r>
              <a:rPr lang="en-US" sz="18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机会</a:t>
            </a:r>
            <a:endParaRPr lang="en-US" sz="1800" dirty="0"/>
          </a:p>
        </p:txBody>
      </p:sp>
      <p:sp>
        <p:nvSpPr>
          <p:cNvPr id="9" name="Text 7"/>
          <p:cNvSpPr/>
          <p:nvPr/>
        </p:nvSpPr>
        <p:spPr>
          <a:xfrm>
            <a:off x="4343995" y="2744391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集成——数据来自多个异构源系统，经过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343995" y="3270052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相对稳定——数据写入后通常不被修改，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540847" y="2061270"/>
            <a:ext cx="2247602" cy="1937593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Shape 10"/>
          <p:cNvSpPr/>
          <p:nvPr/>
        </p:nvSpPr>
        <p:spPr>
          <a:xfrm>
            <a:off x="6540847" y="2089845"/>
            <a:ext cx="2247602" cy="0"/>
          </a:xfrm>
          <a:prstGeom prst="line">
            <a:avLst/>
          </a:prstGeom>
          <a:noFill/>
          <a:ln w="57150">
            <a:solidFill>
              <a:srgbClr val="D96B52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6743998" y="2321570"/>
            <a:ext cx="1878128" cy="308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30"/>
              </a:lnSpc>
              <a:spcAft>
                <a:spcPts val="900"/>
              </a:spcAft>
              <a:buNone/>
            </a:pPr>
            <a:r>
              <a:rPr lang="en-US" sz="18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约束</a:t>
            </a:r>
            <a:endParaRPr lang="en-US" sz="1800" dirty="0"/>
          </a:p>
        </p:txBody>
      </p:sp>
      <p:sp>
        <p:nvSpPr>
          <p:cNvPr id="14" name="Text 12"/>
          <p:cNvSpPr/>
          <p:nvPr/>
        </p:nvSpPr>
        <p:spPr>
          <a:xfrm>
            <a:off x="6743998" y="2744391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反映历史变化——存储长时间跨度的历史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6743998" y="3270052"/>
            <a:ext cx="1878128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内容依据：原书第3章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 / 44</a:t>
            </a:r>
            <a:endParaRPr lang="en-US" sz="75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03 · 旅游大数据分析与决策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数据仓库与数据湖｜方法路径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1904851"/>
            <a:ext cx="3505944" cy="2250281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OLTP vs OLAP。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OLTP（在线事务处理）——面向业务操作，如"游客购票""酒店入住"，特点是高频、小数据量、强一致性，使用关系型数据库。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OLAP（在线分析处理）——面向分析决策，如"近三年客流趋势分析"，特点是低频、大数据量、复杂聚合，使用数据仓库。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609999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3015704"/>
            <a:ext cx="883959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OLTP vs OLAP。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515642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2921347"/>
            <a:ext cx="884110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OLTP（在线事务处理）——面向业务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OLAP（在线分析处理）——面向分析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内容依据：原书第3章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 / 44</a:t>
            </a:r>
            <a:endParaRPr lang="en-US" sz="75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03 · 旅游大数据分析与决策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数据仓库与数据湖｜工具与数据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125266"/>
            <a:ext cx="3505944" cy="1809452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旅游行业典型的 OLTP 系统是票务系统和酒店 PMS，典型的 OLAP 系统是管理驾驶舱和数据分析平台。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ETL（Extract-Transform-Load）是数据从业务系统进入数据仓库的标准流程。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Extract（抽取）——从源系统（票务、酒店、OTA 等）读取数据。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5943898" y="2509242"/>
            <a:ext cx="1041350" cy="1041350"/>
          </a:xfrm>
          <a:prstGeom prst="roundRect">
            <a:avLst>
              <a:gd name="adj" fmla="val 87809"/>
            </a:avLst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6328481" y="293995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核心</a:t>
            </a:r>
            <a:endParaRPr lang="en-US" sz="1050" dirty="0"/>
          </a:p>
        </p:txBody>
      </p:sp>
      <p:sp>
        <p:nvSpPr>
          <p:cNvPr id="8" name="Text 6"/>
          <p:cNvSpPr/>
          <p:nvPr/>
        </p:nvSpPr>
        <p:spPr>
          <a:xfrm>
            <a:off x="468659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696885" y="1756767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旅游行业典型的 OLTP 系统是票务</a:t>
            </a:r>
            <a:endParaRPr lang="en-US" sz="1050" dirty="0"/>
          </a:p>
        </p:txBody>
      </p:sp>
      <p:sp>
        <p:nvSpPr>
          <p:cNvPr id="10" name="Text 8"/>
          <p:cNvSpPr/>
          <p:nvPr/>
        </p:nvSpPr>
        <p:spPr>
          <a:xfrm>
            <a:off x="732814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7338435" y="1846808"/>
            <a:ext cx="893826" cy="3598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ETL（Extract-Transf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468659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696885" y="3763268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Extract（抽取）——从源系统（</a:t>
            </a:r>
            <a:endParaRPr lang="en-US" sz="1050" dirty="0"/>
          </a:p>
        </p:txBody>
      </p:sp>
      <p:sp>
        <p:nvSpPr>
          <p:cNvPr id="14" name="Text 12"/>
          <p:cNvSpPr/>
          <p:nvPr/>
        </p:nvSpPr>
        <p:spPr>
          <a:xfrm>
            <a:off x="732814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7649331" y="394320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05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内容依据：原书第3章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 / 44</a:t>
            </a:r>
            <a:endParaRPr lang="en-US" sz="75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03 · 旅游大数据分析与决策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数据治理｜核心概念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566095"/>
            <a:ext cx="3505944" cy="927795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数据治理框架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元数据管理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数据安全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958578"/>
            <a:ext cx="2416671" cy="459581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318546" y="2085529"/>
            <a:ext cx="210249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数据治理框架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4140845" y="2519660"/>
            <a:ext cx="3067348" cy="459581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318546" y="2646611"/>
            <a:ext cx="276618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元数据管理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140845" y="3080742"/>
            <a:ext cx="3718024" cy="459581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318546" y="3207693"/>
            <a:ext cx="342987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数据安全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4140845" y="3641824"/>
            <a:ext cx="4368701" cy="459581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318546" y="3768775"/>
            <a:ext cx="409356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内容依据：原书第3章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 / 44</a:t>
            </a:r>
            <a:endParaRPr lang="en-US" sz="75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03 · 旅游大数据分析与决策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数据治理｜关键要素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数据治理（Data Governance）是对数据资产进行管理的组织框架、政策、流程和标准的总和。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数据治理的目标不是"管死数据"，而是"让数据更好用、更安全、更合规"。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DAMA 数据治理框架。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164110"/>
            <a:ext cx="2247602" cy="1731913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192685"/>
            <a:ext cx="2247602" cy="0"/>
          </a:xfrm>
          <a:prstGeom prst="line">
            <a:avLst/>
          </a:prstGeom>
          <a:noFill/>
          <a:ln w="57150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343995" y="2424410"/>
            <a:ext cx="1878128" cy="308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30"/>
              </a:lnSpc>
              <a:spcAft>
                <a:spcPts val="900"/>
              </a:spcAft>
              <a:buNone/>
            </a:pPr>
            <a:r>
              <a:rPr lang="en-US" sz="18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机会</a:t>
            </a:r>
            <a:endParaRPr lang="en-US" sz="1800" dirty="0"/>
          </a:p>
        </p:txBody>
      </p:sp>
      <p:sp>
        <p:nvSpPr>
          <p:cNvPr id="9" name="Text 7"/>
          <p:cNvSpPr/>
          <p:nvPr/>
        </p:nvSpPr>
        <p:spPr>
          <a:xfrm>
            <a:off x="4343995" y="2847231"/>
            <a:ext cx="1878128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数据治理（Data Governan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343995" y="3167211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数据治理的目标不是"管死数据"，而是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540847" y="2164110"/>
            <a:ext cx="2247602" cy="1731913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Shape 10"/>
          <p:cNvSpPr/>
          <p:nvPr/>
        </p:nvSpPr>
        <p:spPr>
          <a:xfrm>
            <a:off x="6540847" y="2192685"/>
            <a:ext cx="2247602" cy="0"/>
          </a:xfrm>
          <a:prstGeom prst="line">
            <a:avLst/>
          </a:prstGeom>
          <a:noFill/>
          <a:ln w="57150">
            <a:solidFill>
              <a:srgbClr val="D96B52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6743998" y="2424410"/>
            <a:ext cx="1878128" cy="308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30"/>
              </a:lnSpc>
              <a:spcAft>
                <a:spcPts val="900"/>
              </a:spcAft>
              <a:buNone/>
            </a:pPr>
            <a:r>
              <a:rPr lang="en-US" sz="18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约束</a:t>
            </a:r>
            <a:endParaRPr lang="en-US" sz="1800" dirty="0"/>
          </a:p>
        </p:txBody>
      </p:sp>
      <p:sp>
        <p:nvSpPr>
          <p:cNvPr id="14" name="Text 12"/>
          <p:cNvSpPr/>
          <p:nvPr/>
        </p:nvSpPr>
        <p:spPr>
          <a:xfrm>
            <a:off x="6743998" y="2847231"/>
            <a:ext cx="1878128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DAMA 数据治理框架。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6743998" y="3167211"/>
            <a:ext cx="1878128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内容依据：原书第3章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 / 44</a:t>
            </a:r>
            <a:endParaRPr lang="en-US" sz="75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03 · 旅游大数据分析与决策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数据治理｜机制拆解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015133"/>
            <a:ext cx="3505944" cy="2029867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DAMA（国际数据管理协会）的数据管理知识体系（DMBOK）是业界最权威的数据治理参考框架，涵盖 11 个知识领域。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对旅游行业最有价值的几个领域：数据架构管理——设计数据资产的整体蓝图，决定哪些数据存哪里、怎么流转。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数据建模与设计——设计数据库表结构、数据仓库模型。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DAMA（国际数据管理协会）的数据管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515642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2921347"/>
            <a:ext cx="884110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对旅游行业最有价值的几个领域：数据架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数据建模与设计——设计数据库表结构、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内容依据：原书第3章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 / 44</a:t>
            </a:r>
            <a:endParaRPr lang="en-US" sz="75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03 · 旅游大数据分析与决策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数据治理｜方法路径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数据质量管理——持续监控和改进数据的完整性、准确性、一致性。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元数据管理——维护数据字典，确保每个人对"同一个数据"有"同一个理解"。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元数据（Metadata）是"关于数据的数据"。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5943898" y="2509242"/>
            <a:ext cx="1041350" cy="1041350"/>
          </a:xfrm>
          <a:prstGeom prst="roundRect">
            <a:avLst>
              <a:gd name="adj" fmla="val 87809"/>
            </a:avLst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6328481" y="293995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核心</a:t>
            </a:r>
            <a:endParaRPr lang="en-US" sz="1050" dirty="0"/>
          </a:p>
        </p:txBody>
      </p:sp>
      <p:sp>
        <p:nvSpPr>
          <p:cNvPr id="8" name="Text 6"/>
          <p:cNvSpPr/>
          <p:nvPr/>
        </p:nvSpPr>
        <p:spPr>
          <a:xfrm>
            <a:off x="468659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696885" y="1756767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数据质量管理——持续监控和改进数据的</a:t>
            </a:r>
            <a:endParaRPr lang="en-US" sz="1050" dirty="0"/>
          </a:p>
        </p:txBody>
      </p:sp>
      <p:sp>
        <p:nvSpPr>
          <p:cNvPr id="10" name="Text 8"/>
          <p:cNvSpPr/>
          <p:nvPr/>
        </p:nvSpPr>
        <p:spPr>
          <a:xfrm>
            <a:off x="732814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7338435" y="1666875"/>
            <a:ext cx="893826" cy="7197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元数据管理——维护数据字典，确保每个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468659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696885" y="3763268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元数据（Metadata）是"关于数</a:t>
            </a:r>
            <a:endParaRPr lang="en-US" sz="1050" dirty="0"/>
          </a:p>
        </p:txBody>
      </p:sp>
      <p:sp>
        <p:nvSpPr>
          <p:cNvPr id="14" name="Text 12"/>
          <p:cNvSpPr/>
          <p:nvPr/>
        </p:nvSpPr>
        <p:spPr>
          <a:xfrm>
            <a:off x="732814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7649331" y="394320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05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内容依据：原书第3章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 / 44</a:t>
            </a:r>
            <a:endParaRPr lang="en-US" sz="75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03 · 旅游大数据分析与决策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数据治理｜工具与数据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55962"/>
            <a:ext cx="3505944" cy="1148209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在旅游数据平台上，元数据回答以下问题：这个表是从哪个系统来的？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这个字段是什么意思？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这个数据是什么时候更新的？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997869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021681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93245" y="2197894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4293245" y="2402830"/>
            <a:ext cx="1994562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在旅游数据平台上，元数据回答以下问题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6528048" y="1997869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6528048" y="2021681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6680448" y="2197894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  <p:sp>
        <p:nvSpPr>
          <p:cNvPr id="13" name="Text 11"/>
          <p:cNvSpPr/>
          <p:nvPr/>
        </p:nvSpPr>
        <p:spPr>
          <a:xfrm>
            <a:off x="6680448" y="2402830"/>
            <a:ext cx="1994714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这个字段是什么意思？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4140845" y="3093541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4140845" y="3117354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4293245" y="3293566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17" name="Text 15"/>
          <p:cNvSpPr/>
          <p:nvPr/>
        </p:nvSpPr>
        <p:spPr>
          <a:xfrm>
            <a:off x="4293245" y="3498503"/>
            <a:ext cx="1994562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这个数据是什么时候更新的？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6528048" y="3093541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6528048" y="3117354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6680448" y="3293566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21" name="Text 19"/>
          <p:cNvSpPr/>
          <p:nvPr/>
        </p:nvSpPr>
        <p:spPr>
          <a:xfrm>
            <a:off x="6680448" y="3498503"/>
            <a:ext cx="1994714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内容依据：原书第3章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 / 44</a:t>
            </a:r>
            <a:endParaRPr lang="en-US" sz="75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03 · 旅游大数据分析与决策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数据管理的实践策略｜核心概念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566095"/>
            <a:ext cx="3505944" cy="927795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小型旅游企业的数据管理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中型景区的数据管理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大型景区的数据管理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66950"/>
            <a:ext cx="2247602" cy="1526232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295525"/>
            <a:ext cx="2247602" cy="0"/>
          </a:xfrm>
          <a:prstGeom prst="line">
            <a:avLst/>
          </a:prstGeom>
          <a:noFill/>
          <a:ln w="57150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343995" y="2527250"/>
            <a:ext cx="1878128" cy="308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30"/>
              </a:lnSpc>
              <a:spcAft>
                <a:spcPts val="900"/>
              </a:spcAft>
              <a:buNone/>
            </a:pPr>
            <a:r>
              <a:rPr lang="en-US" sz="18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机会</a:t>
            </a:r>
            <a:endParaRPr lang="en-US" sz="1800" dirty="0"/>
          </a:p>
        </p:txBody>
      </p:sp>
      <p:sp>
        <p:nvSpPr>
          <p:cNvPr id="9" name="Text 7"/>
          <p:cNvSpPr/>
          <p:nvPr/>
        </p:nvSpPr>
        <p:spPr>
          <a:xfrm>
            <a:off x="4343995" y="2950071"/>
            <a:ext cx="1878128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小型旅游企业的数据管理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343995" y="3270052"/>
            <a:ext cx="1878128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中型景区的数据管理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540847" y="2266950"/>
            <a:ext cx="2247602" cy="1526232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Shape 10"/>
          <p:cNvSpPr/>
          <p:nvPr/>
        </p:nvSpPr>
        <p:spPr>
          <a:xfrm>
            <a:off x="6540847" y="2295525"/>
            <a:ext cx="2247602" cy="0"/>
          </a:xfrm>
          <a:prstGeom prst="line">
            <a:avLst/>
          </a:prstGeom>
          <a:noFill/>
          <a:ln w="57150">
            <a:solidFill>
              <a:srgbClr val="D96B52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6743998" y="2527250"/>
            <a:ext cx="1878128" cy="308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30"/>
              </a:lnSpc>
              <a:spcAft>
                <a:spcPts val="900"/>
              </a:spcAft>
              <a:buNone/>
            </a:pPr>
            <a:r>
              <a:rPr lang="en-US" sz="18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约束</a:t>
            </a:r>
            <a:endParaRPr lang="en-US" sz="1800" dirty="0"/>
          </a:p>
        </p:txBody>
      </p:sp>
      <p:sp>
        <p:nvSpPr>
          <p:cNvPr id="14" name="Text 12"/>
          <p:cNvSpPr/>
          <p:nvPr/>
        </p:nvSpPr>
        <p:spPr>
          <a:xfrm>
            <a:off x="6743998" y="2950071"/>
            <a:ext cx="1878128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大型景区的数据管理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6743998" y="3270052"/>
            <a:ext cx="1878128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内容依据：原书第3章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 / 44</a:t>
            </a:r>
            <a:endParaRPr lang="en-US" sz="750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03 · 旅游大数据分析与决策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数据管理的实践策略｜关键要素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Excel + 云数据库的混合方案。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对于小型景区或民宿，不需要建设完整的数据仓库。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实用的轻量级方案：日常运营数据用 Excel/Google Sheets（门票销售、入住记录等），数据量小、操作简单。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Excel + 云数据库的混合方案。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515642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2921347"/>
            <a:ext cx="884110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对于小型景区或民宿，不需要建设完整的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实用的轻量级方案：日常运营数据用 E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内容依据：原书第3章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21 / 44</a:t>
            </a:r>
            <a:endParaRPr lang="en-US" sz="750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03 · 旅游大数据分析与决策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数据管理的实践策略｜机制拆解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1904851"/>
            <a:ext cx="3505944" cy="2250281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积累到一定规模后，迁移到云数据库（如阿里云 RDS MySQL），成本低（每月几十到几百元）、免运维。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使用免费的 BI 工具（如 Metabase）连接云数据库做可视化分析。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中型景区（年接待 50-200 万人次）可以考虑开源数据栈：数据库——PostgreSQL（业务系统）+ ClickHouse（…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5943898" y="2509242"/>
            <a:ext cx="1041350" cy="1041350"/>
          </a:xfrm>
          <a:prstGeom prst="roundRect">
            <a:avLst>
              <a:gd name="adj" fmla="val 87809"/>
            </a:avLst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6328481" y="293995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核心</a:t>
            </a:r>
            <a:endParaRPr lang="en-US" sz="1050" dirty="0"/>
          </a:p>
        </p:txBody>
      </p:sp>
      <p:sp>
        <p:nvSpPr>
          <p:cNvPr id="8" name="Text 6"/>
          <p:cNvSpPr/>
          <p:nvPr/>
        </p:nvSpPr>
        <p:spPr>
          <a:xfrm>
            <a:off x="468659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696885" y="1756767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积累到一定规模后，迁移到云数据库（如</a:t>
            </a:r>
            <a:endParaRPr lang="en-US" sz="1050" dirty="0"/>
          </a:p>
        </p:txBody>
      </p:sp>
      <p:sp>
        <p:nvSpPr>
          <p:cNvPr id="10" name="Text 8"/>
          <p:cNvSpPr/>
          <p:nvPr/>
        </p:nvSpPr>
        <p:spPr>
          <a:xfrm>
            <a:off x="732814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7338435" y="1846808"/>
            <a:ext cx="893826" cy="3598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使用免费的 BI 工具（如 Meta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468659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696885" y="3763268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中型景区（年接待 50-200 万人</a:t>
            </a:r>
            <a:endParaRPr lang="en-US" sz="1050" dirty="0"/>
          </a:p>
        </p:txBody>
      </p:sp>
      <p:sp>
        <p:nvSpPr>
          <p:cNvPr id="14" name="Text 12"/>
          <p:cNvSpPr/>
          <p:nvPr/>
        </p:nvSpPr>
        <p:spPr>
          <a:xfrm>
            <a:off x="732814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7649331" y="394320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05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内容依据：原书第3章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22 / 44</a:t>
            </a:r>
            <a:endParaRPr lang="en-US" sz="750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3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03 · 旅游大数据分析与决策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数据管理的实践策略｜方法路径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125266"/>
            <a:ext cx="3505944" cy="1809452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ETL——使用 Python 脚本或 DataX 做数据同步。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可视化——Grafana（仪表盘）+ Metabase（自助分析）。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这个方案的特点是：完全免费（开源软件）、社区支持活跃、需要一定的技术能力进行部署和运维。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997869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021681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93245" y="2197894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4293245" y="2402830"/>
            <a:ext cx="1994562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ETL——使用 Python 脚本或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6528048" y="1997869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6528048" y="2021681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6680448" y="2197894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  <p:sp>
        <p:nvSpPr>
          <p:cNvPr id="13" name="Text 11"/>
          <p:cNvSpPr/>
          <p:nvPr/>
        </p:nvSpPr>
        <p:spPr>
          <a:xfrm>
            <a:off x="6680448" y="2402830"/>
            <a:ext cx="1994714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可视化——Grafana（仪表盘）+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4140845" y="3093541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4140845" y="3117354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4293245" y="3293566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17" name="Text 15"/>
          <p:cNvSpPr/>
          <p:nvPr/>
        </p:nvSpPr>
        <p:spPr>
          <a:xfrm>
            <a:off x="4293245" y="3498503"/>
            <a:ext cx="1994562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这个方案的特点是：完全免费（开源软件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6528048" y="3093541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6528048" y="3117354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6680448" y="3293566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21" name="Text 19"/>
          <p:cNvSpPr/>
          <p:nvPr/>
        </p:nvSpPr>
        <p:spPr>
          <a:xfrm>
            <a:off x="6680448" y="3498503"/>
            <a:ext cx="1994714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内容依据：原书第3章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23 / 44</a:t>
            </a:r>
            <a:endParaRPr lang="en-US" sz="750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4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03 · 旅游大数据分析与决策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数据管理的实践策略｜工具与数据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125266"/>
            <a:ext cx="3505944" cy="1809452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云原生数据中台方案。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大型景区和省级旅游平台需要完整的数据中台方案，通常采用云服务商（阿里云、华为云、腾讯云）的数据中台产品——数据集成、数据开发、数…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黄果树景区和"一码游贵州"平台均采用阿里云的数据中台方案。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609999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3015704"/>
            <a:ext cx="883959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云原生数据中台方案。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515642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2921347"/>
            <a:ext cx="884110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大型景区和省级旅游平台需要完整的数据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421434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2827139"/>
            <a:ext cx="883959" cy="7542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黄果树景区和"一码游贵州"平台均采用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内容依据：原书第3章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24 / 44</a:t>
            </a:r>
            <a:endParaRPr lang="en-US" sz="750" dirty="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5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03 · 旅游大数据分析与决策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思考与练习｜核心概念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1904851"/>
            <a:ext cx="3505944" cy="2250281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为一个 4A 级景区设计数据库表结构，至少包含票务、游客、评价三张表，画出 ER 图并写出建表 SQL。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分析以下场景最适合使用哪种数据库：景区 IoT 传感器的温湿度数据、OTA 平台上不同酒店的差异化产品信息、游客在景区内的实时位…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解释数据仓库、数据湖、数据中台三者的区别和联系，画出示意图。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为一个 4A 级景区设计数据库表结构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515642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2921347"/>
            <a:ext cx="884110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分析以下场景最适合使用哪种数据库：景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421434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2827139"/>
            <a:ext cx="883959" cy="7542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解释数据仓库、数据湖、数据中台三者的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内容依据：原书第3章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25 / 44</a:t>
            </a:r>
            <a:endParaRPr lang="en-US" sz="750" dirty="0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6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03 · 旅游大数据分析与决策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思考与练习｜关键要素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125266"/>
            <a:ext cx="3505944" cy="1809452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为一个旅游数据平台编写一份数据字典，至少包含 10 个字段的定义。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讨论：景区收集游客位置数据用于客流分析，这在数据安全和隐私保护方面需要考虑哪些问题？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本节核心问题是：如何把“思考与练习”转化为可执行的文旅创业行动。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5943898" y="2509242"/>
            <a:ext cx="1041350" cy="1041350"/>
          </a:xfrm>
          <a:prstGeom prst="roundRect">
            <a:avLst>
              <a:gd name="adj" fmla="val 87809"/>
            </a:avLst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6328481" y="293995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核心</a:t>
            </a:r>
            <a:endParaRPr lang="en-US" sz="1050" dirty="0"/>
          </a:p>
        </p:txBody>
      </p:sp>
      <p:sp>
        <p:nvSpPr>
          <p:cNvPr id="8" name="Text 6"/>
          <p:cNvSpPr/>
          <p:nvPr/>
        </p:nvSpPr>
        <p:spPr>
          <a:xfrm>
            <a:off x="468659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696885" y="1756767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为一个旅游数据平台编写一份数据字典，</a:t>
            </a:r>
            <a:endParaRPr lang="en-US" sz="1050" dirty="0"/>
          </a:p>
        </p:txBody>
      </p:sp>
      <p:sp>
        <p:nvSpPr>
          <p:cNvPr id="10" name="Text 8"/>
          <p:cNvSpPr/>
          <p:nvPr/>
        </p:nvSpPr>
        <p:spPr>
          <a:xfrm>
            <a:off x="732814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7338435" y="1756767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讨论：景区收集游客位置数据用于客流分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468659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696885" y="3763268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本节核心问题是：如何把“思考与练习”</a:t>
            </a:r>
            <a:endParaRPr lang="en-US" sz="1050" dirty="0"/>
          </a:p>
        </p:txBody>
      </p:sp>
      <p:sp>
        <p:nvSpPr>
          <p:cNvPr id="14" name="Text 12"/>
          <p:cNvSpPr/>
          <p:nvPr/>
        </p:nvSpPr>
        <p:spPr>
          <a:xfrm>
            <a:off x="732814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7649331" y="394320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05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内容依据：原书第3章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26 / 44</a:t>
            </a:r>
            <a:endParaRPr lang="en-US" sz="750" dirty="0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7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03 · 旅游大数据分析与决策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思考与练习｜机制拆解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判断一项方案是否成立，要同时检查用户价值、交付能力与成本边界。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先做小范围验证，再依据真实反馈调整产品，而不是依赖主观想象。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把复杂工作拆成输入、处理、输出和复盘四个环节，可以降低试错成本。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997869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021681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93245" y="2197894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4293245" y="2402830"/>
            <a:ext cx="1994562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6528048" y="1997869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6528048" y="2021681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6680448" y="2197894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  <p:sp>
        <p:nvSpPr>
          <p:cNvPr id="13" name="Text 11"/>
          <p:cNvSpPr/>
          <p:nvPr/>
        </p:nvSpPr>
        <p:spPr>
          <a:xfrm>
            <a:off x="6680448" y="2402830"/>
            <a:ext cx="1994714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先做小范围验证，再依据真实反馈调整产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4140845" y="3093541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4140845" y="3117354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4293245" y="3293566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17" name="Text 15"/>
          <p:cNvSpPr/>
          <p:nvPr/>
        </p:nvSpPr>
        <p:spPr>
          <a:xfrm>
            <a:off x="4293245" y="3498503"/>
            <a:ext cx="1994562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把复杂工作拆成输入、处理、输出和复盘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6528048" y="3093541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6528048" y="3117354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6680448" y="3293566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21" name="Text 19"/>
          <p:cNvSpPr/>
          <p:nvPr/>
        </p:nvSpPr>
        <p:spPr>
          <a:xfrm>
            <a:off x="6680448" y="3498503"/>
            <a:ext cx="1994714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内容依据：原书第3章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27 / 44</a:t>
            </a:r>
            <a:endParaRPr lang="en-US" sz="750" dirty="0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8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03 · 旅游大数据分析与决策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思考与练习｜方法路径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课堂讨论应回到具体场景、目标用户和可观察证据，避免空泛结论。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行动方案需要明确负责人、完成时间、验收标准和风险预案。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AI可以提升效率，但文化判断、伦理责任和最终决策仍由人承担。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课堂讨论应回到具体场景、目标用户和可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515642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2921347"/>
            <a:ext cx="884110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行动方案需要明确负责人、完成时间、验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AI可以提升效率，但文化判断、伦理责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内容依据：原书第3章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28 / 44</a:t>
            </a:r>
            <a:endParaRPr lang="en-US" sz="750" dirty="0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9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03 · 旅游大数据分析与决策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知识卡片 3-1：数据库选型决策树｜核心概念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125266"/>
            <a:ext cx="3505944" cy="1809452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本节核心问题是：如何把“知识卡片 3-1：数据库选型决策树”转化为可执行的文旅创业行动。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判断一项方案是否成立，要同时检查用户价值、交付能力与成本边界。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先做小范围验证，再依据真实反馈调整产品，而不是依赖主观想象。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5943898" y="2509242"/>
            <a:ext cx="1041350" cy="1041350"/>
          </a:xfrm>
          <a:prstGeom prst="roundRect">
            <a:avLst>
              <a:gd name="adj" fmla="val 87809"/>
            </a:avLst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6328481" y="293995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核心</a:t>
            </a:r>
            <a:endParaRPr lang="en-US" sz="1050" dirty="0"/>
          </a:p>
        </p:txBody>
      </p:sp>
      <p:sp>
        <p:nvSpPr>
          <p:cNvPr id="8" name="Text 6"/>
          <p:cNvSpPr/>
          <p:nvPr/>
        </p:nvSpPr>
        <p:spPr>
          <a:xfrm>
            <a:off x="468659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696885" y="1756767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本节核心问题是：如何把“知识卡片 3</a:t>
            </a:r>
            <a:endParaRPr lang="en-US" sz="1050" dirty="0"/>
          </a:p>
        </p:txBody>
      </p:sp>
      <p:sp>
        <p:nvSpPr>
          <p:cNvPr id="10" name="Text 8"/>
          <p:cNvSpPr/>
          <p:nvPr/>
        </p:nvSpPr>
        <p:spPr>
          <a:xfrm>
            <a:off x="732814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7338435" y="1756767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468659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696885" y="3763268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先做小范围验证，再依据真实反馈调整产</a:t>
            </a:r>
            <a:endParaRPr lang="en-US" sz="1050" dirty="0"/>
          </a:p>
        </p:txBody>
      </p:sp>
      <p:sp>
        <p:nvSpPr>
          <p:cNvPr id="14" name="Text 12"/>
          <p:cNvSpPr/>
          <p:nvPr/>
        </p:nvSpPr>
        <p:spPr>
          <a:xfrm>
            <a:off x="732814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7649331" y="394320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05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内容依据：原书第3章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29 / 44</a:t>
            </a:r>
            <a:endParaRPr lang="en-US" sz="750" dirty="0"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0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03 · 旅游大数据分析与决策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知识卡片 3-1：数据库选型决策树｜关键要素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把复杂工作拆成输入、处理、输出和复盘四个环节，可以降低试错成本。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课堂讨论应回到具体场景、目标用户和可观察证据，避免空泛结论。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行动方案需要明确负责人、完成时间、验收标准和风险预案。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997869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021681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93245" y="2197894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4293245" y="2402830"/>
            <a:ext cx="1994562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把复杂工作拆成输入、处理、输出和复盘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6528048" y="1997869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6528048" y="2021681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6680448" y="2197894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  <p:sp>
        <p:nvSpPr>
          <p:cNvPr id="13" name="Text 11"/>
          <p:cNvSpPr/>
          <p:nvPr/>
        </p:nvSpPr>
        <p:spPr>
          <a:xfrm>
            <a:off x="6680448" y="2402830"/>
            <a:ext cx="1994714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课堂讨论应回到具体场景、目标用户和可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4140845" y="3093541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4140845" y="3117354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4293245" y="3293566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17" name="Text 15"/>
          <p:cNvSpPr/>
          <p:nvPr/>
        </p:nvSpPr>
        <p:spPr>
          <a:xfrm>
            <a:off x="4293245" y="3498503"/>
            <a:ext cx="1994562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行动方案需要明确负责人、完成时间、验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6528048" y="3093541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6528048" y="3117354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6680448" y="3293566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21" name="Text 19"/>
          <p:cNvSpPr/>
          <p:nvPr/>
        </p:nvSpPr>
        <p:spPr>
          <a:xfrm>
            <a:off x="6680448" y="3498503"/>
            <a:ext cx="1994714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内容依据：原书第3章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30 / 44</a:t>
            </a:r>
            <a:endParaRPr lang="en-US" sz="750" dirty="0"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1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03 · 旅游大数据分析与决策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知识卡片 3-1：数据库选型决策树｜机制拆解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AI可以提升效率，但文化判断、伦理责任和最终决策仍由人承担。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形成可复用模板后，再考虑自动化、产品化和规模化。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复盘时区分结果、过程与假设，找出真正影响成败的关键变量。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AI可以提升效率，但文化判断、伦理责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515642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2921347"/>
            <a:ext cx="884110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形成可复用模板后，再考虑自动化、产品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复盘时区分结果、过程与假设，找出真正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内容依据：原书第3章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31 / 44</a:t>
            </a:r>
            <a:endParaRPr lang="en-US" sz="750" dirty="0"/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2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03 · 旅游大数据分析与决策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知识卡片 3-1：数据库选型决策树｜方法路径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125266"/>
            <a:ext cx="3505944" cy="1809452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把本节方法应用到一个贵州或安顺文旅案例，检验其适用边界。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本节核心问题是：如何把“知识卡片 3-1：数据库选型决策树”转化为可执行的文旅创业行动。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判断一项方案是否成立，要同时检查用户价值、交付能力与成本边界。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855291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E4EFEC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283342" y="2191196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把本节方法应用到一个贵州或安顺文旅案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6521797" y="1855291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FFFFFF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6664294" y="2191196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本节核心问题是：如何把“知识卡片 3</a:t>
            </a:r>
            <a:endParaRPr lang="en-US" sz="1300" dirty="0"/>
          </a:p>
        </p:txBody>
      </p:sp>
      <p:sp>
        <p:nvSpPr>
          <p:cNvPr id="10" name="Text 8"/>
          <p:cNvSpPr/>
          <p:nvPr/>
        </p:nvSpPr>
        <p:spPr>
          <a:xfrm>
            <a:off x="4140845" y="3087142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FFFFFF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283342" y="3423047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</a:t>
            </a:r>
            <a:endParaRPr lang="en-US" sz="1300" dirty="0"/>
          </a:p>
        </p:txBody>
      </p:sp>
      <p:sp>
        <p:nvSpPr>
          <p:cNvPr id="12" name="Text 10"/>
          <p:cNvSpPr/>
          <p:nvPr/>
        </p:nvSpPr>
        <p:spPr>
          <a:xfrm>
            <a:off x="6521797" y="3087142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E4EFEC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7486622" y="3534519"/>
            <a:ext cx="336855" cy="2227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3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内容依据：原书第3章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32 / 44</a:t>
            </a:r>
            <a:endParaRPr lang="en-US" sz="750" dirty="0"/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3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03 · 旅游大数据分析与决策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知识卡片 3-2：数据管理的"五问法"｜核心概念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345680"/>
            <a:ext cx="3505944" cy="1368623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在开始一个旅游数据项目之前，用五个问题检验数据管理是否到位：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—— 所有数据源是否已被识别和记录？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—— 每个字段是否有清晰的定义（数据字典）？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997869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021681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93245" y="2197894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4293245" y="2402830"/>
            <a:ext cx="1994562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在开始一个旅游数据项目之前，用五个问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6528048" y="1997869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6528048" y="2021681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6680448" y="2197894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  <p:sp>
        <p:nvSpPr>
          <p:cNvPr id="13" name="Text 11"/>
          <p:cNvSpPr/>
          <p:nvPr/>
        </p:nvSpPr>
        <p:spPr>
          <a:xfrm>
            <a:off x="6680448" y="2402830"/>
            <a:ext cx="1994714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—— 所有数据源是否已被识别和记录？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4140845" y="3093541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4140845" y="3117354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4293245" y="3293566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17" name="Text 15"/>
          <p:cNvSpPr/>
          <p:nvPr/>
        </p:nvSpPr>
        <p:spPr>
          <a:xfrm>
            <a:off x="4293245" y="3498503"/>
            <a:ext cx="1994562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—— 每个字段是否有清晰的定义（数据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6528048" y="3093541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6528048" y="3117354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6680448" y="3293566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21" name="Text 19"/>
          <p:cNvSpPr/>
          <p:nvPr/>
        </p:nvSpPr>
        <p:spPr>
          <a:xfrm>
            <a:off x="6680448" y="3498503"/>
            <a:ext cx="1994714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内容依据：原书第3章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33 / 44</a:t>
            </a:r>
            <a:endParaRPr lang="en-US" sz="750" dirty="0"/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4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03 · 旅游大数据分析与决策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知识卡片 3-2：数据管理的"五问法"｜关键要素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345680"/>
            <a:ext cx="3505944" cy="1368623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—— 数据质量是否被持续监控（缺失率、异常率）？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—— 每个数据集是否有明确的 Owner？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—— 敏感数据是否被分级、脱敏、访问控制？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—— 数据质量是否被持续监控（缺失率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515642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2921347"/>
            <a:ext cx="884110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—— 每个数据集是否有明确的 Own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421434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2827139"/>
            <a:ext cx="883959" cy="7542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—— 敏感数据是否被分级、脱敏、访问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内容依据：原书第3章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34 / 44</a:t>
            </a:r>
            <a:endParaRPr lang="en-US" sz="750" dirty="0"/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5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03 · 旅游大数据分析与决策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知识卡片 3-2：数据管理的"五问法"｜机制拆解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125266"/>
            <a:ext cx="3505944" cy="1809452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本节核心问题是：如何把“知识卡片 3-2：数据管理的"五问法"”转化为可执行的文旅创业行动。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判断一项方案是否成立，要同时检查用户价值、交付能力与成本边界。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先做小范围验证，再依据真实反馈调整产品，而不是依赖主观想象。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855291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E4EFEC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283342" y="2191196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本节核心问题是：如何把“知识卡片 3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6521797" y="1855291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FFFFFF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6664294" y="2191196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</a:t>
            </a:r>
            <a:endParaRPr lang="en-US" sz="1300" dirty="0"/>
          </a:p>
        </p:txBody>
      </p:sp>
      <p:sp>
        <p:nvSpPr>
          <p:cNvPr id="10" name="Text 8"/>
          <p:cNvSpPr/>
          <p:nvPr/>
        </p:nvSpPr>
        <p:spPr>
          <a:xfrm>
            <a:off x="4140845" y="3087142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FFFFFF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283342" y="3423047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先做小范围验证，再依据真实反馈调整产</a:t>
            </a:r>
            <a:endParaRPr lang="en-US" sz="1300" dirty="0"/>
          </a:p>
        </p:txBody>
      </p:sp>
      <p:sp>
        <p:nvSpPr>
          <p:cNvPr id="12" name="Text 10"/>
          <p:cNvSpPr/>
          <p:nvPr/>
        </p:nvSpPr>
        <p:spPr>
          <a:xfrm>
            <a:off x="6521797" y="3087142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E4EFEC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7486622" y="3534519"/>
            <a:ext cx="336855" cy="2227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3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内容依据：原书第3章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35 / 44</a:t>
            </a:r>
            <a:endParaRPr lang="en-US" sz="750" dirty="0"/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6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03 · 旅游大数据分析与决策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知识卡片 3-2：数据管理的"五问法"｜方法路径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把复杂工作拆成输入、处理、输出和复盘四个环节，可以降低试错成本。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课堂讨论应回到具体场景、目标用户和可观察证据，避免空泛结论。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行动方案需要明确负责人、完成时间、验收标准和风险预案。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752898"/>
            <a:ext cx="2416671" cy="665262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318546" y="1879848"/>
            <a:ext cx="2102495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把复杂工作拆成输入、处理、输出和复盘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4140845" y="2519660"/>
            <a:ext cx="3067348" cy="665262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318546" y="2646611"/>
            <a:ext cx="2766185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课堂讨论应回到具体场景、目标用户和可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140845" y="3286423"/>
            <a:ext cx="3718024" cy="459581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318546" y="3413373"/>
            <a:ext cx="342987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行动方案需要明确负责人、完成时间、验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4140845" y="3847505"/>
            <a:ext cx="4368701" cy="459581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318546" y="3974455"/>
            <a:ext cx="409356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内容依据：原书第3章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36 / 44</a:t>
            </a:r>
            <a:endParaRPr lang="en-US" sz="750" dirty="0"/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7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03 · 旅游大数据分析与决策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本章综合框架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34828"/>
            <a:ext cx="3576063" cy="11903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3125"/>
              </a:lnSpc>
              <a:buNone/>
            </a:pPr>
            <a:r>
              <a:rPr lang="en-US" sz="25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从概念、机制到行动，形成可验证、可交付、可复盘的学习闭环。</a:t>
            </a:r>
            <a:endParaRPr lang="en-US" sz="2500" dirty="0"/>
          </a:p>
        </p:txBody>
      </p:sp>
      <p:sp>
        <p:nvSpPr>
          <p:cNvPr id="6" name="Text 4"/>
          <p:cNvSpPr/>
          <p:nvPr/>
        </p:nvSpPr>
        <p:spPr>
          <a:xfrm>
            <a:off x="4140845" y="2141339"/>
            <a:ext cx="2279303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64657" y="2141339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302770" y="2230189"/>
            <a:ext cx="2043139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数据库选型</a:t>
            </a:r>
            <a:endParaRPr lang="en-US" sz="1050" dirty="0"/>
          </a:p>
        </p:txBody>
      </p:sp>
      <p:sp>
        <p:nvSpPr>
          <p:cNvPr id="9" name="Text 7"/>
          <p:cNvSpPr/>
          <p:nvPr/>
        </p:nvSpPr>
        <p:spPr>
          <a:xfrm>
            <a:off x="6508998" y="2141339"/>
            <a:ext cx="2279452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Shape 8"/>
          <p:cNvSpPr/>
          <p:nvPr/>
        </p:nvSpPr>
        <p:spPr>
          <a:xfrm>
            <a:off x="6532811" y="2141339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670923" y="2230189"/>
            <a:ext cx="2043291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数据仓库与数据湖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4140845" y="2567880"/>
            <a:ext cx="2279303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Shape 11"/>
          <p:cNvSpPr/>
          <p:nvPr/>
        </p:nvSpPr>
        <p:spPr>
          <a:xfrm>
            <a:off x="4164657" y="2567880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302770" y="2656731"/>
            <a:ext cx="2043139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数据治理</a:t>
            </a:r>
            <a:endParaRPr lang="en-US" sz="1050" dirty="0"/>
          </a:p>
        </p:txBody>
      </p:sp>
      <p:sp>
        <p:nvSpPr>
          <p:cNvPr id="15" name="Text 13"/>
          <p:cNvSpPr/>
          <p:nvPr/>
        </p:nvSpPr>
        <p:spPr>
          <a:xfrm>
            <a:off x="6508998" y="2567880"/>
            <a:ext cx="2279452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Shape 14"/>
          <p:cNvSpPr/>
          <p:nvPr/>
        </p:nvSpPr>
        <p:spPr>
          <a:xfrm>
            <a:off x="6532811" y="2567880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6670923" y="2656731"/>
            <a:ext cx="2043291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数据管理的实践策略</a:t>
            </a:r>
            <a:endParaRPr lang="en-US" sz="1050" dirty="0"/>
          </a:p>
        </p:txBody>
      </p:sp>
      <p:sp>
        <p:nvSpPr>
          <p:cNvPr id="18" name="Text 16"/>
          <p:cNvSpPr/>
          <p:nvPr/>
        </p:nvSpPr>
        <p:spPr>
          <a:xfrm>
            <a:off x="4140845" y="2994422"/>
            <a:ext cx="2279303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4164657" y="2994422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4302770" y="3083272"/>
            <a:ext cx="2043139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思考与练习</a:t>
            </a:r>
            <a:endParaRPr lang="en-US" sz="1050" dirty="0"/>
          </a:p>
        </p:txBody>
      </p:sp>
      <p:sp>
        <p:nvSpPr>
          <p:cNvPr id="21" name="Text 19"/>
          <p:cNvSpPr/>
          <p:nvPr/>
        </p:nvSpPr>
        <p:spPr>
          <a:xfrm>
            <a:off x="6508998" y="2994422"/>
            <a:ext cx="2279452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2" name="Shape 20"/>
          <p:cNvSpPr/>
          <p:nvPr/>
        </p:nvSpPr>
        <p:spPr>
          <a:xfrm>
            <a:off x="6532811" y="2994422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6670923" y="3083272"/>
            <a:ext cx="2043291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知识卡片 3-1：数据库选型决策树</a:t>
            </a:r>
            <a:endParaRPr lang="en-US" sz="1050" dirty="0"/>
          </a:p>
        </p:txBody>
      </p:sp>
      <p:sp>
        <p:nvSpPr>
          <p:cNvPr id="24" name="Text 22"/>
          <p:cNvSpPr/>
          <p:nvPr/>
        </p:nvSpPr>
        <p:spPr>
          <a:xfrm>
            <a:off x="4140845" y="3420963"/>
            <a:ext cx="2279303" cy="497681"/>
          </a:xfrm>
          <a:prstGeom prst="roundRect">
            <a:avLst>
              <a:gd name="adj" fmla="val 7656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5" name="Shape 23"/>
          <p:cNvSpPr/>
          <p:nvPr/>
        </p:nvSpPr>
        <p:spPr>
          <a:xfrm>
            <a:off x="4164657" y="3420963"/>
            <a:ext cx="0" cy="49768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4302770" y="3509814"/>
            <a:ext cx="2043139" cy="3199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知识卡片 3-2：数据管理的"五问法"</a:t>
            </a:r>
            <a:endParaRPr lang="en-US" sz="1050" dirty="0"/>
          </a:p>
        </p:txBody>
      </p:sp>
      <p:sp>
        <p:nvSpPr>
          <p:cNvPr id="27" name="Shape 25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8" name="Text 26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内容依据：原书第3章</a:t>
            </a:r>
            <a:endParaRPr lang="en-US" sz="750" dirty="0"/>
          </a:p>
        </p:txBody>
      </p:sp>
      <p:sp>
        <p:nvSpPr>
          <p:cNvPr id="29" name="Text 27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37 / 44</a:t>
            </a:r>
            <a:endParaRPr lang="en-US" sz="750" dirty="0"/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8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03 · 旅游大数据分析与决策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证据链：从观点到可验证判断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11462"/>
            <a:ext cx="3505944" cy="1237059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明确观点与分析单位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寻找数据、案例或政策依据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检查证据边界与反例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形成可复核的结论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609999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3015704"/>
            <a:ext cx="883959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明确观点与分析单位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609999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3015704"/>
            <a:ext cx="884110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寻找数据、案例或政策依据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609999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3015704"/>
            <a:ext cx="883959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检查证据边界与反例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609999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015704"/>
            <a:ext cx="883959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形成可复核的结论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内容依据：原书第3章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38 / 44</a:t>
            </a:r>
            <a:endParaRPr lang="en-US" sz="750" dirty="0"/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9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03 · 旅游大数据分析与决策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贵州案例迁移：从地方实践提炼机制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11462"/>
            <a:ext cx="3505944" cy="1237059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还原案例背景与约束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识别关键技术或运营机制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比较可复制与不可复制因素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提出适用于安顺的改进方案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609999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3015704"/>
            <a:ext cx="883959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还原案例背景与约束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609999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3015704"/>
            <a:ext cx="884110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识别关键技术或运营机制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609999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3015704"/>
            <a:ext cx="883959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比较可复制与不可复制因素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609999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015704"/>
            <a:ext cx="883959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提出适用于安顺的改进方案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内容依据：原书第3章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39 / 44</a:t>
            </a:r>
            <a:endParaRPr lang="en-US" sz="750" dirty="0"/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0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03 · 旅游大数据分析与决策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风险、伦理与治理检查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11462"/>
            <a:ext cx="3505944" cy="1237059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隐私与数据安全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文化表达与社区权益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技术依赖与数字鸿沟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商业价值与公共价值平衡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5943898" y="2509242"/>
            <a:ext cx="1041350" cy="1041350"/>
          </a:xfrm>
          <a:prstGeom prst="roundRect">
            <a:avLst>
              <a:gd name="adj" fmla="val 87809"/>
            </a:avLst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6328481" y="293995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核心</a:t>
            </a:r>
            <a:endParaRPr lang="en-US" sz="1050" dirty="0"/>
          </a:p>
        </p:txBody>
      </p:sp>
      <p:sp>
        <p:nvSpPr>
          <p:cNvPr id="8" name="Text 6"/>
          <p:cNvSpPr/>
          <p:nvPr/>
        </p:nvSpPr>
        <p:spPr>
          <a:xfrm>
            <a:off x="468659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696885" y="1846808"/>
            <a:ext cx="893826" cy="3598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隐私与数据安全</a:t>
            </a:r>
            <a:endParaRPr lang="en-US" sz="1050" dirty="0"/>
          </a:p>
        </p:txBody>
      </p:sp>
      <p:sp>
        <p:nvSpPr>
          <p:cNvPr id="10" name="Text 8"/>
          <p:cNvSpPr/>
          <p:nvPr/>
        </p:nvSpPr>
        <p:spPr>
          <a:xfrm>
            <a:off x="732814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7338435" y="1846808"/>
            <a:ext cx="893826" cy="3598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文化表达与社区权益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468659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696885" y="3853309"/>
            <a:ext cx="893826" cy="3598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技术依赖与数字鸿沟</a:t>
            </a:r>
            <a:endParaRPr lang="en-US" sz="1050" dirty="0"/>
          </a:p>
        </p:txBody>
      </p:sp>
      <p:sp>
        <p:nvSpPr>
          <p:cNvPr id="14" name="Text 12"/>
          <p:cNvSpPr/>
          <p:nvPr/>
        </p:nvSpPr>
        <p:spPr>
          <a:xfrm>
            <a:off x="732814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7338435" y="3853309"/>
            <a:ext cx="893826" cy="3598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商业价值与公共价值平衡</a:t>
            </a:r>
            <a:endParaRPr lang="en-US" sz="105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内容依据：原书第3章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40 / 44</a:t>
            </a:r>
            <a:endParaRPr lang="en-US" sz="750" dirty="0"/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1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03 · 旅游大数据分析与决策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课堂工作坊：绘制一页分析画布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11462"/>
            <a:ext cx="3505944" cy="1237059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界定对象与目标用户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标出资源、技术与参与者关系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写出价值创造机制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列出证据与待验证假设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100709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124521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93245" y="2300734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4293245" y="2505670"/>
            <a:ext cx="1994562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界定对象与目标用户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6528048" y="2100709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6528048" y="2124521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6680448" y="2300734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  <p:sp>
        <p:nvSpPr>
          <p:cNvPr id="13" name="Text 11"/>
          <p:cNvSpPr/>
          <p:nvPr/>
        </p:nvSpPr>
        <p:spPr>
          <a:xfrm>
            <a:off x="6680448" y="2505670"/>
            <a:ext cx="1994714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标出资源、技术与参与者关系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4140845" y="3196382"/>
            <a:ext cx="2260253" cy="763042"/>
          </a:xfrm>
          <a:prstGeom prst="roundRect">
            <a:avLst>
              <a:gd name="adj" fmla="val 8322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4140845" y="3220194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4293245" y="3396407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17" name="Text 15"/>
          <p:cNvSpPr/>
          <p:nvPr/>
        </p:nvSpPr>
        <p:spPr>
          <a:xfrm>
            <a:off x="4293245" y="3601343"/>
            <a:ext cx="1994562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写出价值创造机制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6528048" y="3196382"/>
            <a:ext cx="2260402" cy="763042"/>
          </a:xfrm>
          <a:prstGeom prst="roundRect">
            <a:avLst>
              <a:gd name="adj" fmla="val 8322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6528048" y="3220194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6680448" y="3396407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21" name="Text 19"/>
          <p:cNvSpPr/>
          <p:nvPr/>
        </p:nvSpPr>
        <p:spPr>
          <a:xfrm>
            <a:off x="6680448" y="3601343"/>
            <a:ext cx="1994714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列出证据与待验证假设</a:t>
            </a:r>
            <a:endParaRPr lang="en-US" sz="12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内容依据：原书第3章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41 / 44</a:t>
            </a:r>
            <a:endParaRPr lang="en-US" sz="750" dirty="0"/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2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03 · 旅游大数据分析与决策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课后实训任务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301329"/>
            <a:ext cx="3505944" cy="1457474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围绕“旅游数据存储与管理”选择一个真实案例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提交问题定义、机制图与证据表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提出一个可执行改进建议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说明风险、边界与复盘指标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855738"/>
            <a:ext cx="2416671" cy="665262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318546" y="1982688"/>
            <a:ext cx="2102495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围绕“旅游数据存储与管理”选择一个真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4140845" y="2622500"/>
            <a:ext cx="3067348" cy="459581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318546" y="2749451"/>
            <a:ext cx="276618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提交问题定义、机制图与证据表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140845" y="3183582"/>
            <a:ext cx="3718024" cy="459581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318546" y="3310533"/>
            <a:ext cx="342987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提出一个可执行改进建议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4140845" y="3744664"/>
            <a:ext cx="4368701" cy="459581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318546" y="3871615"/>
            <a:ext cx="409356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说明风险、边界与复盘指标</a:t>
            </a:r>
            <a:endParaRPr lang="en-US" sz="12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内容依据：原书第3章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42 / 44</a:t>
            </a:r>
            <a:endParaRPr lang="en-US" sz="750" dirty="0"/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3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03 · 旅游大数据分析与决策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本章小结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34828"/>
            <a:ext cx="3576063" cy="11903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3125"/>
              </a:lnSpc>
              <a:buNone/>
            </a:pPr>
            <a:r>
              <a:rPr lang="en-US" sz="25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从概念、机制到行动，形成可验证、可交付、可复盘的学习闭环。</a:t>
            </a:r>
            <a:endParaRPr lang="en-US" sz="2500" dirty="0"/>
          </a:p>
        </p:txBody>
      </p:sp>
      <p:sp>
        <p:nvSpPr>
          <p:cNvPr id="6" name="Text 4"/>
          <p:cNvSpPr/>
          <p:nvPr/>
        </p:nvSpPr>
        <p:spPr>
          <a:xfrm>
            <a:off x="4140845" y="2434679"/>
            <a:ext cx="2279303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64657" y="2434679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302770" y="2523530"/>
            <a:ext cx="2043139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数据库选型</a:t>
            </a:r>
            <a:endParaRPr lang="en-US" sz="1050" dirty="0"/>
          </a:p>
        </p:txBody>
      </p:sp>
      <p:sp>
        <p:nvSpPr>
          <p:cNvPr id="9" name="Text 7"/>
          <p:cNvSpPr/>
          <p:nvPr/>
        </p:nvSpPr>
        <p:spPr>
          <a:xfrm>
            <a:off x="6508998" y="2434679"/>
            <a:ext cx="2279452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Shape 8"/>
          <p:cNvSpPr/>
          <p:nvPr/>
        </p:nvSpPr>
        <p:spPr>
          <a:xfrm>
            <a:off x="6532811" y="2434679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670923" y="2523530"/>
            <a:ext cx="2043291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数据仓库与数据湖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4140845" y="2861221"/>
            <a:ext cx="2279303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Shape 11"/>
          <p:cNvSpPr/>
          <p:nvPr/>
        </p:nvSpPr>
        <p:spPr>
          <a:xfrm>
            <a:off x="4164657" y="2861221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302770" y="2950071"/>
            <a:ext cx="2043139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数据治理</a:t>
            </a:r>
            <a:endParaRPr lang="en-US" sz="1050" dirty="0"/>
          </a:p>
        </p:txBody>
      </p:sp>
      <p:sp>
        <p:nvSpPr>
          <p:cNvPr id="15" name="Text 13"/>
          <p:cNvSpPr/>
          <p:nvPr/>
        </p:nvSpPr>
        <p:spPr>
          <a:xfrm>
            <a:off x="6508998" y="2861221"/>
            <a:ext cx="2279452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Shape 14"/>
          <p:cNvSpPr/>
          <p:nvPr/>
        </p:nvSpPr>
        <p:spPr>
          <a:xfrm>
            <a:off x="6532811" y="2861221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6670923" y="2950071"/>
            <a:ext cx="2043291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数据管理的实践策略</a:t>
            </a:r>
            <a:endParaRPr lang="en-US" sz="1050" dirty="0"/>
          </a:p>
        </p:txBody>
      </p:sp>
      <p:sp>
        <p:nvSpPr>
          <p:cNvPr id="18" name="Text 16"/>
          <p:cNvSpPr/>
          <p:nvPr/>
        </p:nvSpPr>
        <p:spPr>
          <a:xfrm>
            <a:off x="4140845" y="3287762"/>
            <a:ext cx="2279303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4164657" y="3287762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4302770" y="3376613"/>
            <a:ext cx="2043139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思考与练习</a:t>
            </a:r>
            <a:endParaRPr lang="en-US" sz="1050" dirty="0"/>
          </a:p>
        </p:txBody>
      </p:sp>
      <p:sp>
        <p:nvSpPr>
          <p:cNvPr id="21" name="Text 19"/>
          <p:cNvSpPr/>
          <p:nvPr/>
        </p:nvSpPr>
        <p:spPr>
          <a:xfrm>
            <a:off x="6508998" y="3287762"/>
            <a:ext cx="2279452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2" name="Shape 20"/>
          <p:cNvSpPr/>
          <p:nvPr/>
        </p:nvSpPr>
        <p:spPr>
          <a:xfrm>
            <a:off x="6532811" y="3287762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6670923" y="3376613"/>
            <a:ext cx="2043291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知识卡片 3-1：数据库选型决策树</a:t>
            </a:r>
            <a:endParaRPr lang="en-US" sz="1050" dirty="0"/>
          </a:p>
        </p:txBody>
      </p:sp>
      <p:sp>
        <p:nvSpPr>
          <p:cNvPr id="24" name="Shape 2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内容依据：原书第3章</a:t>
            </a:r>
            <a:endParaRPr lang="en-US" sz="750" dirty="0"/>
          </a:p>
        </p:txBody>
      </p:sp>
      <p:sp>
        <p:nvSpPr>
          <p:cNvPr id="26" name="Text 24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43 / 44</a:t>
            </a:r>
            <a:endParaRPr lang="en-US" sz="750" dirty="0"/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4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03 · 旅游大数据分析与决策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从理解走向负责任的实践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11462"/>
            <a:ext cx="3505944" cy="1237059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回到真实问题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尊重文化与社区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用数据验证判断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持续复盘和迭代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回到真实问题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609999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3015704"/>
            <a:ext cx="884110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尊重文化与社区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609999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3015704"/>
            <a:ext cx="883959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用数据验证判断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609999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015704"/>
            <a:ext cx="883959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持续复盘和迭代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内容依据：原书第3章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44 / 44</a:t>
            </a:r>
            <a:endParaRPr lang="en-US" sz="7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rial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44</Slides>
  <Notes>44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44</vt:i4>
      </vt:variant>
    </vt:vector>
  </HeadingPairs>
  <TitlesOfParts>
    <vt:vector size="47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  <vt:lpstr>Slide 28</vt:lpstr>
      <vt:lpstr>Slide 29</vt:lpstr>
      <vt:lpstr>Slide 30</vt:lpstr>
      <vt:lpstr>Slide 31</vt:lpstr>
      <vt:lpstr>Slide 32</vt:lpstr>
      <vt:lpstr>Slide 33</vt:lpstr>
      <vt:lpstr>Slide 34</vt:lpstr>
      <vt:lpstr>Slide 35</vt:lpstr>
      <vt:lpstr>Slide 36</vt:lpstr>
      <vt:lpstr>Slide 37</vt:lpstr>
      <vt:lpstr>Slide 38</vt:lpstr>
      <vt:lpstr>Slide 39</vt:lpstr>
      <vt:lpstr>Slide 40</vt:lpstr>
      <vt:lpstr>Slide 41</vt:lpstr>
      <vt:lpstr>Slide 42</vt:lpstr>
      <vt:lpstr>Slide 43</vt:lpstr>
      <vt:lpstr>Slide 44</vt:lpstr>
    </vt:vector>
  </TitlesOfParts>
  <Company>安顺学院旅游管理学院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第3章 旅游数据存储与管理</dc:title>
  <dc:subject>《旅游大数据分析与决策》逐章教学课件：第3章</dc:subject>
  <dc:creator>祝刚</dc:creator>
  <cp:lastModifiedBy>祝刚</cp:lastModifiedBy>
  <cp:revision>1</cp:revision>
  <dcterms:created xsi:type="dcterms:W3CDTF">2026-08-03T16:48:23Z</dcterms:created>
  <dcterms:modified xsi:type="dcterms:W3CDTF">2026-08-03T16:48:23Z</dcterms:modified>
</cp:coreProperties>
</file>