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旅游大数据分析与决策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旅游数据采集与预处理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841302"/>
            <a:ext cx="3576063" cy="1587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某高校旅游管理专业的研究生小王，毕业论文想做"贵州 A 级景区游客满意度影响因素分析"。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55355"/>
            <a:ext cx="3397597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618756"/>
            <a:ext cx="3258488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他信心满满地开始——觉得"拿到数据、跑个回归"两周就够了。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937843"/>
            <a:ext cx="1911697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4001244"/>
            <a:ext cx="1742870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三个月后，他还在和数据"搏斗"。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某高校旅游管理专业的研究生小王，毕业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他信心满满地开始——觉得"拿到数据、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三个月后，他还在和数据"搏斗"。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40086"/>
            <a:ext cx="3505944" cy="277996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知识目标：学生能够阐述旅游数据采集的主要方法（API、爬虫、日志、IoT），理解数据清洗的核心步骤和…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能力目标：学生能够使用 Python 从公开 API 获取旅游数据，对原始数据进行清洗和转换，构建适…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素养目标：学生能够理解"数据采集的 80/20 法则"——80% 的分析时间花在数据准备上，只有 2…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知识目标：学生能够阐述旅游数据采集的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能力目标：学生能够使用 Python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素养目标：学生能够理解"数据采集的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061418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061418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15026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旅游数据采集方法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061418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061418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15026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数据清洗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48796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48796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57681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特征工程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48796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48796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57681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数据质量评估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914501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91450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00335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914501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91450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003352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2-1：Python 数据处理常用函数速查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0103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0103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89883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2-2：数据清洗 Checklist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旅游数据采集方法｜核心概念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数据采集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网络爬虫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日志数据采集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数据采集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70420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9913"/>
            <a:ext cx="88411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网络爬虫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日志数据采集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旅游数据采集方法｜关键要素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IoT 数据采集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API（Application Programming Interface，应用程序编程接口）是系统之间数据交换的标准化接口。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 API 获取数据是目前最规范、最可靠的方式——数据提供方定义了明确的数据格式、访问权限和调用频率限制。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87789" y="2302669"/>
            <a:ext cx="972764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IoT 数据采集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59970" y="2302669"/>
            <a:ext cx="159030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API（Application Pr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 API 获取数据是目前最规范、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旅游数据采集方法｜机制拆解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旅游行业常用 API。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高德地图 API——获取景区 POI 信息（名称、位置、类型、评分）、路径规划、实时路况。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百度地图 API——类似高德的功能，在北方地区数据覆盖更好。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旅游行业常用 API。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高德地图 API——获取景区 POI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百度地图 API——类似高德的功能，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旅游数据采集方法｜方法路径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携程开放平台——获取酒店、机票、景区门票的产品信息和价格（需商家资质）。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飞猪开放平台——阿里生态内的旅游产品数据。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美团民宿 API——获取民宿房源信息和订单数据。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携程开放平台——获取酒店、机票、景区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飞猪开放平台——阿里生态内的旅游产品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美团民宿 API——获取民宿房源信息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旅游数据采集方法｜工具与数据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和风天气 API——获取天气预报和历史气象数据。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12306 API——获取火车票时刻和余票信息。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 API 的共同特点是：需要注册开发者账号获取 Key、有调用频率限制（免费版通常每天几百到几千次）、返回 JSON 格式数据。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和风天气 API——获取天气预报和历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API——获取火车票时刻和余票信息。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 API 的共同特点是：需要注册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数据清洗｜核心概念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缺失值处理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异常值检测与处理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重复数据处理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853217" y="2302669"/>
            <a:ext cx="84190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缺失值处理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981568" y="2302669"/>
            <a:ext cx="1346963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异常值检测与处理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768967" y="3534519"/>
            <a:ext cx="10102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重复数据处理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数据清洗｜关键要素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数据转换与标准化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 Python 中，`df.isnull().sum()` 可以快速统计每列的缺失值数量。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缺失值的产生原因多种多样：传感器故障、用户未填写、系统 Bug、数据合并时字段不匹配。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数据转换与标准化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 Python 中，`df.isn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缺失值的产生原因多种多样：传感器故障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数据清洗｜机制拆解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处理缺失值之前，首先要理解缺失的原因——是"随机缺失"还是"非随机缺失"。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随机缺失（如传感器偶尔断网）对分析的影响较小；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非随机缺失（如高消费游客更不愿意填写收入信息）可能导致分析偏差。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处理缺失值之前，首先要理解缺失的原因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随机缺失（如传感器偶尔断网）对分析的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非随机缺失（如高消费游客更不愿意填写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数据清洗｜方法路径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删除——如果某列缺失比例过高（如超过 50%），且该列不是分析的关键变量，可以直接删除该列。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如果某行的缺失值过多，可以删除该行（但需谨慎，可能丢失有价值的数据）。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填充——数值型变量常用均值、中位数填充（保守）或用回归模型预测缺失值（复杂但更准确）。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删除——如果某列缺失比例过高（如超过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如果某行的缺失值过多，可以删除该行（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填充——数值型变量常用均值、中位数填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数据清洗｜工具与数据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类别型变量常用众数填充或标记为"未知"。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时间序列数据常用前向填充（用前一个值填充）或插值法。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标记——创建一个新的二值变量，标记该行是否经过了缺失值填充——这有助于后续分析中识别填充可能带来的偏差。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类别型变量常用众数填充或标记为"未知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时间序列数据常用前向填充（用前一个值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标记——创建一个新的二值变量，标记该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特征工程｜核心概念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特征工程的概念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时间特征构造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文本特征构造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特征工程的概念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时间特征构造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文本特征构造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特征工程｜关键要素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空间特征构造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为什么需要特征工程。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原始数据中的字段往往不能直接用于建模——"入园时间 2024-10-03 10:15:32"是一个时间戳，但模型需要的是"是不是…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空间特征构造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为什么需要特征工程。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原始数据中的字段往往不能直接用于建模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特征工程｜机制拆解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特征工程是将原始数据转换为"模型能理解、能利用"的特征的过程。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业界有句名言："数据和特征决定了机器学习的上限，而模型和算法只是逼近这个上限。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特征构造——从原始字段中创造新的特征（如从日期中提取"星期几""是否周末""是否节假日"）。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特征工程是将原始数据转换为"模型能理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业界有句名言："数据和特征决定了机器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特征构造——从原始字段中创造新的特征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特征工程｜方法路径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特征变换——对原始特征进行数学变换（如对数变换、平方根变换、分箱）。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特征选择——从众多特征中选出最有用的一部分，去除冗余和噪声。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从时间戳中提取特征。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特征变换——对原始特征进行数学变换（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特征选择——从众多特征中选出最有用的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从时间戳中提取特征。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特征工程｜工具与数据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旅游数据中时间戳是最常见也最富含信息的字段之一。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可提取的特征包括：年、月、日、小时、分钟（基础时间成分）、星期几（周一至周日，捕捉周末效应）、是否周末（二值特征）、是否节假日（…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这些特征能帮助模型捕捉旅游需求的周期性规律。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旅游数据中时间戳是最常见也最富含信息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可提取的特征包括：年、月、日、小时、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这些特征能帮助模型捕捉旅游需求的周期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数据质量评估｜核心概念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数据质量的六个维度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数据质量报告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完整性是数据质量最基础的维度——如果关键字段缺失比例过高，任何分析都是"空中楼阁"。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数据质量的六个维度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数据质量报告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完整性是数据质量最基础的维度——如果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数据质量评估｜关键要素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旅游数据中，OTA 评论的完整性通常较高（平台要求必填评分），而 IoT 传感器数据的完整性受网络和电力影响较大。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数据是否与真实情况一致？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一个景区的"日客流量"如果与闸机实际通过人数相差 20%，那这个数据的准确性就有问题。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旅游数据中，OTA 评论的完整性通常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数据是否与真实情况一致？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一个景区的"日客流量"如果与闸机实际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数据质量评估｜机制拆解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准确性难以直接验证（因为我们不知道"真实值"是多少），但可以通过交叉验证来判断——闸机计数与视频 AI 计数是否一致？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售票数据与入园数据是否匹配？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同一数据在不同系统中是否一致？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准确性难以直接验证（因为我们不知道"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售票数据与入园数据是否匹配？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同一数据在不同系统中是否一致？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数据质量评估｜方法路径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系统记录的"今日入园 12,000 人"与 B 系统记录的"今日入园 11,850 人"不一致，应该信哪个？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一致性问题的根源通常是数据口径不统一——A 系统统计的是"购票人数"，B 系统统计的是"闸机通过人数"，两者在正常情况下也有约 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数据是否在合理的时间内更新？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系统记录的"今日入园 12,00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一致性问题的根源通常是数据口径不统一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数据是否在合理的时间内更新？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数据质量评估｜工具与数据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对于实时客流监控，数据延迟超过 5 分钟就失去了"实时"的意义。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对于月度统计报表，延迟 1-2 天通常可以接受。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及时性要求取决于业务场景——应急管理要求秒级延迟，战略分析可以容忍天级延迟。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对于实时客流监控，数据延迟超过 5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对于月度统计报表，延迟 1-2 天通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及时性要求取决于业务场景——应急管理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使用高德地图 API 获取你所在城市的 3A 级以上景区 POI 数据，并分析空间分布特征。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设计一个网络爬虫，爬取某个 OTA 平台上指定景区的游客评论（注意控制频率和遵守 robots.txt）。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给定一份模拟的景区客流数据（含缺失值和异常值），使用 Python 完成数据清洗并生成数据质量报告。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使用高德地图 API 获取你所在城市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设计一个网络爬虫，爬取某个 OTA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给定一份模拟的景区客流数据（含缺失值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从一份景区运营数据中构造至少 8 个可用于客流预测的特征，并说明每个特征的构造逻辑。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讨论：数据清洗到什么程度算"足够"？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追求"完美数据"是否可行？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从一份景区运营数据中构造至少 8 个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讨论：数据清洗到什么程度算"足够"？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追求"完美数据"是否可行？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2-1：Python 数据处理常用函数速查｜核心概念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2-1：Python 数据处理常用函数速查”转化为可执行的文旅创业行动。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2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2-1：Python 数据处理常用函数速查｜关键要素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2-1：Python 数据处理常用函数速查｜机制拆解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2-1：Python 数据处理常用函数速查｜方法路径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2-1：Python 数据处理常用函数速查”转化为可执行的文旅创业行动。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2-2：数据清洗 Checklist｜核心概念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查看数据：`df.head()`、`df.info()`、`df.describe()`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缺失值：统计缺失比例 → 决定删除或填充策略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异常值：箱线图或 3σ 检测 → 确认是真实极端值还是错误 → 保留/修正/删除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查看数据：`df.head()`、`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缺失值：统计缺失比例 → 决定删除或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异常值：箱线图或 3σ 检测 → 确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2-2：数据清洗 Checklist｜关键要素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重复值：`df.duplicated()` 识别 → `df.drop_duplicates()` 去重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数据类型：确认每列类型正确（日期是 datetime、数值是 float/int、类别是 category）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格式统一：日期格式、单位统一、编码统一（UTF-8）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重复值：`df.duplicated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数据类型：确认每列类型正确（日期是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格式统一：日期格式、单位统一、编码统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2-2：数据清洗 Checklist｜机制拆解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一致性检查：逻辑校验（出园时间 &gt; 入园时间、售票数 ≥ 入园数）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记录清洗日志：记录每一步处理了多少条数据，便于追溯和复现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2-2：数据清洗 Checklist”转化为可执行的文旅创业行动。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一致性检查：逻辑校验（出园时间 &gt;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记录清洗日志：记录每一步处理了多少条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2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2-2：数据清洗 Checklist｜方法路径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061418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061418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15026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旅游数据采集方法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061418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061418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15026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数据清洗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48796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48796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57681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特征工程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48796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48796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57681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数据质量评估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914501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91450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00335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914501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91450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003352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2-1：Python 数据处理常用函数速查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0103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0103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89883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2-2：数据清洗 Checklist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围绕“旅游数据采集与预处理”选择一个真实案例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围绕“旅游数据采集与预处理”选择一个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旅游数据采集方法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数据清洗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8115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7000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特征工程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8115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7000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数据质量评估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0769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9654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07693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96543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2-1：Python 数据处理常用函数速查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第2章 旅游数据采集与预处理</dc:title>
  <dc:subject>《旅游大数据分析与决策》逐章教学课件：第2章</dc:subject>
  <dc:creator>祝刚</dc:creator>
  <cp:lastModifiedBy>祝刚</cp:lastModifiedBy>
  <cp:revision>1</cp:revision>
  <dcterms:created xsi:type="dcterms:W3CDTF">2026-08-03T16:47:00Z</dcterms:created>
  <dcterms:modified xsi:type="dcterms:W3CDTF">2026-08-03T16:47:00Z</dcterms:modified>
</cp:coreProperties>
</file>