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8.png"/><Relationship Id="rId11" Type="http://schemas.openxmlformats.org/officeDocument/2006/relationships/image" Target="../media/image-4-11.png"/><Relationship Id="rId12" Type="http://schemas.openxmlformats.org/officeDocument/2006/relationships/image" Target="../media/image-4-8.png"/><Relationship Id="rId13" Type="http://schemas.openxmlformats.org/officeDocument/2006/relationships/image" Target="../media/image-4-13.png"/><Relationship Id="rId14" Type="http://schemas.openxmlformats.org/officeDocument/2006/relationships/image" Target="../media/image-4-8.png"/><Relationship Id="rId15" Type="http://schemas.openxmlformats.org/officeDocument/2006/relationships/image" Target="../media/image-4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3.png"/><Relationship Id="rId7" Type="http://schemas.openxmlformats.org/officeDocument/2006/relationships/image" Target="../media/image-5-4.png"/><Relationship Id="rId8" Type="http://schemas.openxmlformats.org/officeDocument/2006/relationships/image" Target="../media/image-5-8.png"/><Relationship Id="rId9" Type="http://schemas.openxmlformats.org/officeDocument/2006/relationships/image" Target="../media/image-5-3.png"/><Relationship Id="rId10" Type="http://schemas.openxmlformats.org/officeDocument/2006/relationships/image" Target="../media/image-5-4.png"/><Relationship Id="rId11" Type="http://schemas.openxmlformats.org/officeDocument/2006/relationships/image" Target="../media/image-5-11.png"/><Relationship Id="rId12" Type="http://schemas.openxmlformats.org/officeDocument/2006/relationships/image" Target="../media/image-5-3.png"/><Relationship Id="rId13" Type="http://schemas.openxmlformats.org/officeDocument/2006/relationships/image" Target="../media/image-5-4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6.png"/><Relationship Id="rId8" Type="http://schemas.openxmlformats.org/officeDocument/2006/relationships/image" Target="../media/image-6-6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7-2.png"/><Relationship Id="rId3" Type="http://schemas.openxmlformats.org/officeDocument/2006/relationships/image" Target="../media/image-7-2.png"/><Relationship Id="rId4" Type="http://schemas.openxmlformats.org/officeDocument/2006/relationships/image" Target="../media/image-7-2.png"/><Relationship Id="rId5" Type="http://schemas.openxmlformats.org/officeDocument/2006/relationships/image" Target="../media/image-7-2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0-2.png"/><Relationship Id="rId3" Type="http://schemas.openxmlformats.org/officeDocument/2006/relationships/image" Target="../media/image-10-2.png"/><Relationship Id="rId4" Type="http://schemas.openxmlformats.org/officeDocument/2006/relationships/image" Target="../media/image-10-2.png"/><Relationship Id="rId5" Type="http://schemas.openxmlformats.org/officeDocument/2006/relationships/image" Target="../media/image-10-2.png"/><Relationship Id="rId6" Type="http://schemas.openxmlformats.org/officeDocument/2006/relationships/image" Target="../media/image-10-2.png"/><Relationship Id="rId7" Type="http://schemas.openxmlformats.org/officeDocument/2006/relationships/image" Target="../media/image-10-2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6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8-2.png"/><Relationship Id="rId3" Type="http://schemas.openxmlformats.org/officeDocument/2006/relationships/image" Target="../media/image-18-2.png"/><Relationship Id="rId4" Type="http://schemas.openxmlformats.org/officeDocument/2006/relationships/image" Target="../media/image-18-2.png"/><Relationship Id="rId5" Type="http://schemas.openxmlformats.org/officeDocument/2006/relationships/image" Target="../media/image-18-2.png"/><Relationship Id="rId6" Type="http://schemas.openxmlformats.org/officeDocument/2006/relationships/image" Target="../media/image-18-2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3.png"/><Relationship Id="rId5" Type="http://schemas.openxmlformats.org/officeDocument/2006/relationships/image" Target="../media/image-2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image" Target="../media/image-32-4.png"/><Relationship Id="rId5" Type="http://schemas.openxmlformats.org/officeDocument/2006/relationships/image" Target="../media/image-32-5.png"/><Relationship Id="rId6" Type="http://schemas.openxmlformats.org/officeDocument/2006/relationships/image" Target="../media/image-32-6.png"/><Relationship Id="rId7" Type="http://schemas.openxmlformats.org/officeDocument/2006/relationships/image" Target="../media/image-32-7.png"/><Relationship Id="rId8" Type="http://schemas.openxmlformats.org/officeDocument/2006/relationships/image" Target="../media/image-32-8.png"/><Relationship Id="rId9" Type="http://schemas.openxmlformats.org/officeDocument/2006/relationships/image" Target="../media/image-32-8.png"/><Relationship Id="rId10" Type="http://schemas.openxmlformats.org/officeDocument/2006/relationships/image" Target="../media/image-32-8.png"/><Relationship Id="rId11" Type="http://schemas.openxmlformats.org/officeDocument/2006/relationships/image" Target="../media/image-32-8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33-2.png"/><Relationship Id="rId3" Type="http://schemas.openxmlformats.org/officeDocument/2006/relationships/image" Target="../media/image-33-2.png"/><Relationship Id="rId4" Type="http://schemas.openxmlformats.org/officeDocument/2006/relationships/image" Target="../media/image-33-2.png"/><Relationship Id="rId5" Type="http://schemas.openxmlformats.org/officeDocument/2006/relationships/image" Target="../media/image-33-2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34-2.png"/><Relationship Id="rId3" Type="http://schemas.openxmlformats.org/officeDocument/2006/relationships/image" Target="../media/image-34-2.png"/><Relationship Id="rId4" Type="http://schemas.openxmlformats.org/officeDocument/2006/relationships/image" Target="../media/image-34-2.png"/><Relationship Id="rId5" Type="http://schemas.openxmlformats.org/officeDocument/2006/relationships/image" Target="../media/image-34-2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35-2.png"/><Relationship Id="rId3" Type="http://schemas.openxmlformats.org/officeDocument/2006/relationships/image" Target="../media/image-35-2.png"/><Relationship Id="rId4" Type="http://schemas.openxmlformats.org/officeDocument/2006/relationships/image" Target="../media/image-35-2.png"/><Relationship Id="rId5" Type="http://schemas.openxmlformats.org/officeDocument/2006/relationships/image" Target="../media/image-35-2.png"/><Relationship Id="rId6" Type="http://schemas.openxmlformats.org/officeDocument/2006/relationships/image" Target="../media/image-35-2.png"/><Relationship Id="rId7" Type="http://schemas.openxmlformats.org/officeDocument/2006/relationships/image" Target="../media/image-35-2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36-2.png"/><Relationship Id="rId3" Type="http://schemas.openxmlformats.org/officeDocument/2006/relationships/image" Target="../media/image-36-3.png"/><Relationship Id="rId4" Type="http://schemas.openxmlformats.org/officeDocument/2006/relationships/image" Target="../media/image-36-4.png"/><Relationship Id="rId5" Type="http://schemas.openxmlformats.org/officeDocument/2006/relationships/image" Target="../media/image-3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38-2.png"/><Relationship Id="rId3" Type="http://schemas.openxmlformats.org/officeDocument/2006/relationships/image" Target="../media/image-38-2.png"/><Relationship Id="rId4" Type="http://schemas.openxmlformats.org/officeDocument/2006/relationships/image" Target="../media/image-38-2.png"/><Relationship Id="rId5" Type="http://schemas.openxmlformats.org/officeDocument/2006/relationships/image" Target="../media/image-38-2.png"/><Relationship Id="rId6" Type="http://schemas.openxmlformats.org/officeDocument/2006/relationships/image" Target="../media/image-38-2.png"/><Relationship Id="rId7" Type="http://schemas.openxmlformats.org/officeDocument/2006/relationships/image" Target="../media/image-38-2.png"/><Relationship Id="rId8" Type="http://schemas.openxmlformats.org/officeDocument/2006/relationships/image" Target="../media/image-38-2.png"/><Relationship Id="rId9" Type="http://schemas.openxmlformats.org/officeDocument/2006/relationships/image" Target="../media/image-38-2.png"/><Relationship Id="rId10" Type="http://schemas.openxmlformats.org/officeDocument/2006/relationships/image" Target="../media/image-38-2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39-2.png"/><Relationship Id="rId3" Type="http://schemas.openxmlformats.org/officeDocument/2006/relationships/image" Target="../media/image-39-2.png"/><Relationship Id="rId4" Type="http://schemas.openxmlformats.org/officeDocument/2006/relationships/image" Target="../media/image-39-2.png"/><Relationship Id="rId5" Type="http://schemas.openxmlformats.org/officeDocument/2006/relationships/image" Target="../media/image-39-2.png"/><Relationship Id="rId6" Type="http://schemas.openxmlformats.org/officeDocument/2006/relationships/image" Target="../media/image-39-2.png"/><Relationship Id="rId7" Type="http://schemas.openxmlformats.org/officeDocument/2006/relationships/image" Target="../media/image-39-2.png"/><Relationship Id="rId8" Type="http://schemas.openxmlformats.org/officeDocument/2006/relationships/image" Target="../media/image-39-2.png"/><Relationship Id="rId9" Type="http://schemas.openxmlformats.org/officeDocument/2006/relationships/image" Target="../media/image-39-2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40-2.png"/><Relationship Id="rId3" Type="http://schemas.openxmlformats.org/officeDocument/2006/relationships/image" Target="../media/image-4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457189"/>
            <a:ext cx="11277318" cy="7619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390815" y="1790655"/>
            <a:ext cx="5438258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数字文旅专业系列教材 · 专著4</a:t>
            </a:r>
            <a:endParaRPr lang="en-US" sz="1350" dirty="0"/>
          </a:p>
        </p:txBody>
      </p:sp>
      <p:sp>
        <p:nvSpPr>
          <p:cNvPr id="5" name="Text 1"/>
          <p:cNvSpPr/>
          <p:nvPr/>
        </p:nvSpPr>
        <p:spPr>
          <a:xfrm>
            <a:off x="3390815" y="2209745"/>
            <a:ext cx="5438258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旅游大数据分析与决策</a:t>
            </a:r>
            <a:endParaRPr lang="en-US" sz="3600" dirty="0"/>
          </a:p>
        </p:txBody>
      </p:sp>
      <p:sp>
        <p:nvSpPr>
          <p:cNvPr id="6" name="Text 2"/>
          <p:cNvSpPr/>
          <p:nvPr/>
        </p:nvSpPr>
        <p:spPr>
          <a:xfrm>
            <a:off x="3390815" y="2895528"/>
            <a:ext cx="5438258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Tourism Big Data Analysis and Decision Making</a:t>
            </a:r>
            <a:endParaRPr lang="en-US" sz="18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659" y="3581310"/>
            <a:ext cx="914377" cy="3809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3390815" y="3924202"/>
            <a:ext cx="5438258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安顺学院旅游管理学院</a:t>
            </a:r>
            <a:endParaRPr lang="en-US" sz="1350" dirty="0"/>
          </a:p>
        </p:txBody>
      </p:sp>
      <p:sp>
        <p:nvSpPr>
          <p:cNvPr id="9" name="Text 4"/>
          <p:cNvSpPr/>
          <p:nvPr/>
        </p:nvSpPr>
        <p:spPr>
          <a:xfrm>
            <a:off x="3390815" y="4267093"/>
            <a:ext cx="5438258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作者：祝刚</a:t>
            </a:r>
            <a:endParaRPr lang="en-US" sz="1350" dirty="0"/>
          </a:p>
        </p:txBody>
      </p:sp>
      <p:sp>
        <p:nvSpPr>
          <p:cNvPr id="10" name="Text 5"/>
          <p:cNvSpPr/>
          <p:nvPr/>
        </p:nvSpPr>
        <p:spPr>
          <a:xfrm>
            <a:off x="3390815" y="4838579"/>
            <a:ext cx="5438258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4A3B8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4篇12章 · 方法+工具+案例三位一体 · Python代码示例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9381890" y="5905352"/>
            <a:ext cx="191409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© 2025 数字文旅专业系列教材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目  录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142971"/>
            <a:ext cx="761981" cy="3809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57189" y="1485863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第一篇：数据基础篇</a:t>
            </a:r>
            <a:endParaRPr lang="en-US" sz="1200" dirty="0"/>
          </a:p>
        </p:txBody>
      </p:sp>
      <p:sp>
        <p:nvSpPr>
          <p:cNvPr id="6" name="Text 2"/>
          <p:cNvSpPr/>
          <p:nvPr/>
        </p:nvSpPr>
        <p:spPr>
          <a:xfrm>
            <a:off x="457189" y="1904952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第1章</a:t>
            </a:r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旅游大数据概述</a:t>
            </a:r>
            <a:endParaRPr lang="en-US" sz="1350" dirty="0"/>
          </a:p>
        </p:txBody>
      </p:sp>
      <p:sp>
        <p:nvSpPr>
          <p:cNvPr id="7" name="Text 3"/>
          <p:cNvSpPr/>
          <p:nvPr/>
        </p:nvSpPr>
        <p:spPr>
          <a:xfrm>
            <a:off x="457189" y="2247844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第2章</a:t>
            </a:r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旅游数据采集与预处理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457189" y="2590735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第3章</a:t>
            </a:r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旅游数据存储与管理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457189" y="3086023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第二篇：分析方法篇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457189" y="3505112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第4章</a:t>
            </a:r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描述性分析与数据可视化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457189" y="3848004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第5章</a:t>
            </a:r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预测性分析与建模</a:t>
            </a:r>
            <a:endParaRPr lang="en-US" sz="1350" dirty="0"/>
          </a:p>
        </p:txBody>
      </p:sp>
      <p:sp>
        <p:nvSpPr>
          <p:cNvPr id="12" name="Text 8"/>
          <p:cNvSpPr/>
          <p:nvPr/>
        </p:nvSpPr>
        <p:spPr>
          <a:xfrm>
            <a:off x="457189" y="4190895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第6章</a:t>
            </a:r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规范性分析与决策优化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457189" y="4533787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第7章</a:t>
            </a:r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空间数据分析与GIS应用</a:t>
            </a:r>
            <a:endParaRPr lang="en-US" sz="1350" dirty="0"/>
          </a:p>
        </p:txBody>
      </p:sp>
      <p:sp>
        <p:nvSpPr>
          <p:cNvPr id="14" name="Text 10"/>
          <p:cNvSpPr/>
          <p:nvPr/>
        </p:nvSpPr>
        <p:spPr>
          <a:xfrm>
            <a:off x="6210145" y="1485863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第三篇：应用场景篇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6210145" y="1904952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第8章</a:t>
            </a:r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游客行为分析与画像</a:t>
            </a:r>
            <a:endParaRPr lang="en-US" sz="1350" dirty="0"/>
          </a:p>
        </p:txBody>
      </p:sp>
      <p:sp>
        <p:nvSpPr>
          <p:cNvPr id="16" name="Text 12"/>
          <p:cNvSpPr/>
          <p:nvPr/>
        </p:nvSpPr>
        <p:spPr>
          <a:xfrm>
            <a:off x="6210145" y="2247844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第9章</a:t>
            </a:r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旅游需求预测与收益管理</a:t>
            </a:r>
            <a:endParaRPr lang="en-US" sz="1350" dirty="0"/>
          </a:p>
        </p:txBody>
      </p:sp>
      <p:sp>
        <p:nvSpPr>
          <p:cNvPr id="17" name="Text 13"/>
          <p:cNvSpPr/>
          <p:nvPr/>
        </p:nvSpPr>
        <p:spPr>
          <a:xfrm>
            <a:off x="6210145" y="2590735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第10章</a:t>
            </a:r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旅游舆情分析与文本挖掘</a:t>
            </a:r>
            <a:endParaRPr lang="en-US" sz="1350" dirty="0"/>
          </a:p>
        </p:txBody>
      </p:sp>
      <p:sp>
        <p:nvSpPr>
          <p:cNvPr id="18" name="Text 14"/>
          <p:cNvSpPr/>
          <p:nvPr/>
        </p:nvSpPr>
        <p:spPr>
          <a:xfrm>
            <a:off x="6210145" y="3086023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第四篇：前沿与治理篇</a:t>
            </a:r>
            <a:endParaRPr lang="en-US" sz="1200" dirty="0"/>
          </a:p>
        </p:txBody>
      </p:sp>
      <p:sp>
        <p:nvSpPr>
          <p:cNvPr id="19" name="Text 15"/>
          <p:cNvSpPr/>
          <p:nvPr/>
        </p:nvSpPr>
        <p:spPr>
          <a:xfrm>
            <a:off x="6210145" y="3505112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第11章</a:t>
            </a:r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大数据伦理与隐私保护</a:t>
            </a:r>
            <a:endParaRPr lang="en-US" sz="1350" dirty="0"/>
          </a:p>
        </p:txBody>
      </p:sp>
      <p:sp>
        <p:nvSpPr>
          <p:cNvPr id="20" name="Text 16"/>
          <p:cNvSpPr/>
          <p:nvPr/>
        </p:nvSpPr>
        <p:spPr>
          <a:xfrm>
            <a:off x="6210145" y="3848004"/>
            <a:ext cx="55335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第12章</a:t>
            </a:r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AI与大数据的融合趋势</a:t>
            </a:r>
            <a:endParaRPr lang="en-US" sz="1350" dirty="0"/>
          </a:p>
        </p:txBody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145" y="4343291"/>
            <a:ext cx="5524362" cy="685783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6362541" y="4495688"/>
            <a:ext cx="5228714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附录A-G：术语表 · 工具速查 · 贵州案例集 · 数据源汇总 · 教学大纲 · 实训项目 · 大事记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1809705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FDB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Part One</a:t>
            </a:r>
            <a:endParaRPr lang="en-US" sz="1350" dirty="0"/>
          </a:p>
        </p:txBody>
      </p:sp>
      <p:sp>
        <p:nvSpPr>
          <p:cNvPr id="4" name="Text 1"/>
          <p:cNvSpPr/>
          <p:nvPr/>
        </p:nvSpPr>
        <p:spPr>
          <a:xfrm>
            <a:off x="457189" y="2228794"/>
            <a:ext cx="11286462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第一篇：数据基础篇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2914577"/>
            <a:ext cx="914377" cy="3809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189" y="3257469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第1章 旅游大数据概述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457189" y="3638459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第2章 旅游数据采集与预处理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457189" y="4019450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第3章 旅游数据存储与管理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457189" y="4781430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FDB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DIKW模型 · 数据驱动决策 · 数据质量 · 存储架构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旅游大数据：4V特征 + 行业独特性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第1章 · 旅游大数据概述</a:t>
            </a:r>
            <a:endParaRPr lang="en-US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409665"/>
            <a:ext cx="2171646" cy="121917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09585" y="1562061"/>
            <a:ext cx="1875997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</a:t>
            </a:r>
            <a:endParaRPr lang="en-US" sz="3600" dirty="0"/>
          </a:p>
        </p:txBody>
      </p:sp>
      <p:sp>
        <p:nvSpPr>
          <p:cNvPr id="7" name="Text 3"/>
          <p:cNvSpPr/>
          <p:nvPr/>
        </p:nvSpPr>
        <p:spPr>
          <a:xfrm>
            <a:off x="609585" y="2057349"/>
            <a:ext cx="187599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Volume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609585" y="2285943"/>
            <a:ext cx="187599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TB/PB级数据量</a:t>
            </a:r>
            <a:endParaRPr lang="en-US" sz="10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131" y="1409665"/>
            <a:ext cx="2171646" cy="121917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2895528" y="1562061"/>
            <a:ext cx="1875997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</a:t>
            </a:r>
            <a:endParaRPr lang="en-US" sz="3600" dirty="0"/>
          </a:p>
        </p:txBody>
      </p:sp>
      <p:sp>
        <p:nvSpPr>
          <p:cNvPr id="11" name="Text 6"/>
          <p:cNvSpPr/>
          <p:nvPr/>
        </p:nvSpPr>
        <p:spPr>
          <a:xfrm>
            <a:off x="2895528" y="2057349"/>
            <a:ext cx="187599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Velocity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2895528" y="2285943"/>
            <a:ext cx="187599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流式实时处理</a:t>
            </a:r>
            <a:endParaRPr lang="en-US" sz="10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9550" y="1409665"/>
            <a:ext cx="2171646" cy="121917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5171946" y="1562061"/>
            <a:ext cx="1875997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</a:t>
            </a:r>
            <a:endParaRPr lang="en-US" sz="3600" dirty="0"/>
          </a:p>
        </p:txBody>
      </p:sp>
      <p:sp>
        <p:nvSpPr>
          <p:cNvPr id="15" name="Text 9"/>
          <p:cNvSpPr/>
          <p:nvPr/>
        </p:nvSpPr>
        <p:spPr>
          <a:xfrm>
            <a:off x="5171946" y="2057349"/>
            <a:ext cx="187599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Variety</a:t>
            </a:r>
            <a:endParaRPr lang="en-US" sz="1200" dirty="0"/>
          </a:p>
        </p:txBody>
      </p:sp>
      <p:sp>
        <p:nvSpPr>
          <p:cNvPr id="16" name="Text 10"/>
          <p:cNvSpPr/>
          <p:nvPr/>
        </p:nvSpPr>
        <p:spPr>
          <a:xfrm>
            <a:off x="5171946" y="2285943"/>
            <a:ext cx="187599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结构/半结构/非结构</a:t>
            </a:r>
            <a:endParaRPr lang="en-US" sz="105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5968" y="1409665"/>
            <a:ext cx="2171646" cy="1219170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7448364" y="1562061"/>
            <a:ext cx="1875997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</a:t>
            </a:r>
            <a:endParaRPr lang="en-US" sz="3600" dirty="0"/>
          </a:p>
        </p:txBody>
      </p:sp>
      <p:sp>
        <p:nvSpPr>
          <p:cNvPr id="19" name="Text 12"/>
          <p:cNvSpPr/>
          <p:nvPr/>
        </p:nvSpPr>
        <p:spPr>
          <a:xfrm>
            <a:off x="7448364" y="2057349"/>
            <a:ext cx="187599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Veracity</a:t>
            </a:r>
            <a:endParaRPr lang="en-US" sz="1200" dirty="0"/>
          </a:p>
        </p:txBody>
      </p:sp>
      <p:sp>
        <p:nvSpPr>
          <p:cNvPr id="20" name="Text 13"/>
          <p:cNvSpPr/>
          <p:nvPr/>
        </p:nvSpPr>
        <p:spPr>
          <a:xfrm>
            <a:off x="7448364" y="2285943"/>
            <a:ext cx="187599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数据质量真实性</a:t>
            </a:r>
            <a:endParaRPr lang="en-US" sz="1050" dirty="0"/>
          </a:p>
        </p:txBody>
      </p:sp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2386" y="1409665"/>
            <a:ext cx="2171646" cy="1219170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9724782" y="1562061"/>
            <a:ext cx="1875997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</a:t>
            </a:r>
            <a:endParaRPr lang="en-US" sz="3600" dirty="0"/>
          </a:p>
        </p:txBody>
      </p:sp>
      <p:sp>
        <p:nvSpPr>
          <p:cNvPr id="23" name="Text 15"/>
          <p:cNvSpPr/>
          <p:nvPr/>
        </p:nvSpPr>
        <p:spPr>
          <a:xfrm>
            <a:off x="9724782" y="2057349"/>
            <a:ext cx="187599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Value</a:t>
            </a:r>
            <a:endParaRPr lang="en-US" sz="1200" dirty="0"/>
          </a:p>
        </p:txBody>
      </p:sp>
      <p:sp>
        <p:nvSpPr>
          <p:cNvPr id="24" name="Text 16"/>
          <p:cNvSpPr/>
          <p:nvPr/>
        </p:nvSpPr>
        <p:spPr>
          <a:xfrm>
            <a:off x="9724782" y="2285943"/>
            <a:ext cx="187599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低密度高价值</a:t>
            </a:r>
            <a:endParaRPr lang="en-US" sz="1050" dirty="0"/>
          </a:p>
        </p:txBody>
      </p:sp>
      <p:pic>
        <p:nvPicPr>
          <p:cNvPr id="2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2857429"/>
            <a:ext cx="11277318" cy="1581110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457189" y="3028874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旅游行业四大独特特征</a:t>
            </a:r>
            <a:endParaRPr lang="en-US" sz="1800" dirty="0"/>
          </a:p>
        </p:txBody>
      </p:sp>
      <p:pic>
        <p:nvPicPr>
          <p:cNvPr id="2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3447964"/>
            <a:ext cx="2733607" cy="990575"/>
          </a:xfrm>
          <a:prstGeom prst="rect">
            <a:avLst/>
          </a:prstGeom>
        </p:spPr>
      </p:pic>
      <p:pic>
        <p:nvPicPr>
          <p:cNvPr id="2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52556" y="3600360"/>
            <a:ext cx="142871" cy="228594"/>
          </a:xfrm>
          <a:prstGeom prst="rect">
            <a:avLst/>
          </a:prstGeom>
        </p:spPr>
      </p:pic>
      <p:sp>
        <p:nvSpPr>
          <p:cNvPr id="29" name="Text 18"/>
          <p:cNvSpPr/>
          <p:nvPr/>
        </p:nvSpPr>
        <p:spPr>
          <a:xfrm>
            <a:off x="571486" y="3905152"/>
            <a:ext cx="2514156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时空强关联</a:t>
            </a:r>
            <a:endParaRPr lang="en-US" sz="1200" dirty="0"/>
          </a:p>
        </p:txBody>
      </p:sp>
      <p:sp>
        <p:nvSpPr>
          <p:cNvPr id="30" name="Text 19"/>
          <p:cNvSpPr/>
          <p:nvPr/>
        </p:nvSpPr>
        <p:spPr>
          <a:xfrm>
            <a:off x="571486" y="4133747"/>
            <a:ext cx="251415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天然带时间空间标签</a:t>
            </a:r>
            <a:endParaRPr lang="en-US" sz="1050" dirty="0"/>
          </a:p>
        </p:txBody>
      </p:sp>
      <p:pic>
        <p:nvPicPr>
          <p:cNvPr id="3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05092" y="3447964"/>
            <a:ext cx="2733607" cy="990575"/>
          </a:xfrm>
          <a:prstGeom prst="rect">
            <a:avLst/>
          </a:prstGeom>
        </p:spPr>
      </p:pic>
      <p:pic>
        <p:nvPicPr>
          <p:cNvPr id="3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62361" y="3600360"/>
            <a:ext cx="228594" cy="228594"/>
          </a:xfrm>
          <a:prstGeom prst="rect">
            <a:avLst/>
          </a:prstGeom>
        </p:spPr>
      </p:pic>
      <p:sp>
        <p:nvSpPr>
          <p:cNvPr id="33" name="Text 20"/>
          <p:cNvSpPr/>
          <p:nvPr/>
        </p:nvSpPr>
        <p:spPr>
          <a:xfrm>
            <a:off x="3419390" y="3905152"/>
            <a:ext cx="2514156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多源异构</a:t>
            </a:r>
            <a:endParaRPr lang="en-US" sz="1200" dirty="0"/>
          </a:p>
        </p:txBody>
      </p:sp>
      <p:sp>
        <p:nvSpPr>
          <p:cNvPr id="34" name="Text 21"/>
          <p:cNvSpPr/>
          <p:nvPr/>
        </p:nvSpPr>
        <p:spPr>
          <a:xfrm>
            <a:off x="3419390" y="4133747"/>
            <a:ext cx="251415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格式口径差异极大</a:t>
            </a:r>
            <a:endParaRPr lang="en-US" sz="1050" dirty="0"/>
          </a:p>
        </p:txBody>
      </p:sp>
      <p:pic>
        <p:nvPicPr>
          <p:cNvPr id="35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52996" y="3447964"/>
            <a:ext cx="2733607" cy="990575"/>
          </a:xfrm>
          <a:prstGeom prst="rect">
            <a:avLst/>
          </a:prstGeom>
        </p:spPr>
      </p:pic>
      <p:pic>
        <p:nvPicPr>
          <p:cNvPr id="36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19790" y="3600360"/>
            <a:ext cx="200020" cy="228594"/>
          </a:xfrm>
          <a:prstGeom prst="rect">
            <a:avLst/>
          </a:prstGeom>
        </p:spPr>
      </p:pic>
      <p:sp>
        <p:nvSpPr>
          <p:cNvPr id="37" name="Text 22"/>
          <p:cNvSpPr/>
          <p:nvPr/>
        </p:nvSpPr>
        <p:spPr>
          <a:xfrm>
            <a:off x="6267293" y="3905152"/>
            <a:ext cx="2514156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季节性显著</a:t>
            </a:r>
            <a:endParaRPr lang="en-US" sz="1200" dirty="0"/>
          </a:p>
        </p:txBody>
      </p:sp>
      <p:sp>
        <p:nvSpPr>
          <p:cNvPr id="38" name="Text 23"/>
          <p:cNvSpPr/>
          <p:nvPr/>
        </p:nvSpPr>
        <p:spPr>
          <a:xfrm>
            <a:off x="6267293" y="4133747"/>
            <a:ext cx="251415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强周期规律性</a:t>
            </a:r>
            <a:endParaRPr lang="en-US" sz="1050" dirty="0"/>
          </a:p>
        </p:txBody>
      </p:sp>
      <p:pic>
        <p:nvPicPr>
          <p:cNvPr id="39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00900" y="3447964"/>
            <a:ext cx="2733607" cy="990575"/>
          </a:xfrm>
          <a:prstGeom prst="rect">
            <a:avLst/>
          </a:prstGeom>
        </p:spPr>
      </p:pic>
      <p:pic>
        <p:nvPicPr>
          <p:cNvPr id="40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267693" y="3600360"/>
            <a:ext cx="200020" cy="228594"/>
          </a:xfrm>
          <a:prstGeom prst="rect">
            <a:avLst/>
          </a:prstGeom>
        </p:spPr>
      </p:pic>
      <p:sp>
        <p:nvSpPr>
          <p:cNvPr id="41" name="Text 24"/>
          <p:cNvSpPr/>
          <p:nvPr/>
        </p:nvSpPr>
        <p:spPr>
          <a:xfrm>
            <a:off x="9115197" y="3905152"/>
            <a:ext cx="2514156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隐私敏感性高</a:t>
            </a:r>
            <a:endParaRPr lang="en-US" sz="1200" dirty="0"/>
          </a:p>
        </p:txBody>
      </p:sp>
      <p:sp>
        <p:nvSpPr>
          <p:cNvPr id="42" name="Text 25"/>
          <p:cNvSpPr/>
          <p:nvPr/>
        </p:nvSpPr>
        <p:spPr>
          <a:xfrm>
            <a:off x="9115197" y="4133747"/>
            <a:ext cx="251415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合规约束严格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DIKW模型：从数据到智慧的跃迁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第1章 · 数据分析核心框架</a:t>
            </a:r>
            <a:endParaRPr lang="en-US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409665"/>
            <a:ext cx="1523962" cy="83817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04872" y="1562061"/>
            <a:ext cx="247263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2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D</a:t>
            </a:r>
            <a:endParaRPr lang="en-US" sz="2250" dirty="0"/>
          </a:p>
        </p:txBody>
      </p:sp>
      <p:sp>
        <p:nvSpPr>
          <p:cNvPr id="7" name="Text 3"/>
          <p:cNvSpPr/>
          <p:nvPr/>
        </p:nvSpPr>
        <p:spPr>
          <a:xfrm>
            <a:off x="609585" y="1904952"/>
            <a:ext cx="122831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Data 数据</a:t>
            </a:r>
            <a:endParaRPr lang="en-US" sz="10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547" y="1714457"/>
            <a:ext cx="200020" cy="228594"/>
          </a:xfrm>
          <a:prstGeom prst="rect">
            <a:avLst/>
          </a:prstGeom>
        </p:spPr>
      </p:pic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5963" y="1466813"/>
            <a:ext cx="9248544" cy="723882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2638359" y="1619210"/>
            <a:ext cx="895289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原始记录</a:t>
            </a:r>
            <a:endParaRPr lang="en-US" sz="1200" dirty="0"/>
          </a:p>
        </p:txBody>
      </p:sp>
      <p:sp>
        <p:nvSpPr>
          <p:cNvPr id="11" name="Text 5"/>
          <p:cNvSpPr/>
          <p:nvPr/>
        </p:nvSpPr>
        <p:spPr>
          <a:xfrm>
            <a:off x="2638359" y="1847804"/>
            <a:ext cx="895289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2024-10-03 10:15，闸机3号口通过1人</a:t>
            </a:r>
            <a:endParaRPr lang="en-US" sz="1050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400240"/>
            <a:ext cx="1523962" cy="838179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1142971" y="2552636"/>
            <a:ext cx="171065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2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I</a:t>
            </a:r>
            <a:endParaRPr lang="en-US" sz="2250" dirty="0"/>
          </a:p>
        </p:txBody>
      </p:sp>
      <p:sp>
        <p:nvSpPr>
          <p:cNvPr id="14" name="Text 7"/>
          <p:cNvSpPr/>
          <p:nvPr/>
        </p:nvSpPr>
        <p:spPr>
          <a:xfrm>
            <a:off x="609585" y="2895528"/>
            <a:ext cx="122831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Information</a:t>
            </a:r>
            <a:endParaRPr lang="en-US" sz="1050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3547" y="2705032"/>
            <a:ext cx="200020" cy="228594"/>
          </a:xfrm>
          <a:prstGeom prst="rect">
            <a:avLst/>
          </a:prstGeom>
        </p:spPr>
      </p:pic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5963" y="2457389"/>
            <a:ext cx="9248544" cy="723882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2638359" y="2609785"/>
            <a:ext cx="895289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结构化有意义</a:t>
            </a:r>
            <a:endParaRPr lang="en-US" sz="1200" dirty="0"/>
          </a:p>
        </p:txBody>
      </p:sp>
      <p:sp>
        <p:nvSpPr>
          <p:cNvPr id="18" name="Text 9"/>
          <p:cNvSpPr/>
          <p:nvPr/>
        </p:nvSpPr>
        <p:spPr>
          <a:xfrm>
            <a:off x="2638359" y="2838379"/>
            <a:ext cx="895289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10月3日10:00-10:30园区入园1,247人</a:t>
            </a:r>
            <a:endParaRPr lang="en-US" sz="1050" dirty="0"/>
          </a:p>
        </p:txBody>
      </p:sp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3390815"/>
            <a:ext cx="1523962" cy="838179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1114397" y="3543211"/>
            <a:ext cx="237738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K</a:t>
            </a:r>
            <a:endParaRPr lang="en-US" sz="2250" dirty="0"/>
          </a:p>
        </p:txBody>
      </p:sp>
      <p:sp>
        <p:nvSpPr>
          <p:cNvPr id="21" name="Text 11"/>
          <p:cNvSpPr/>
          <p:nvPr/>
        </p:nvSpPr>
        <p:spPr>
          <a:xfrm>
            <a:off x="609585" y="3886103"/>
            <a:ext cx="122831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Knowledge</a:t>
            </a:r>
            <a:endParaRPr lang="en-US" sz="1050" dirty="0"/>
          </a:p>
        </p:txBody>
      </p:sp>
      <p:pic>
        <p:nvPicPr>
          <p:cNvPr id="22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33547" y="3695608"/>
            <a:ext cx="200020" cy="228594"/>
          </a:xfrm>
          <a:prstGeom prst="rect">
            <a:avLst/>
          </a:prstGeom>
        </p:spPr>
      </p:pic>
      <p:pic>
        <p:nvPicPr>
          <p:cNvPr id="23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85963" y="3447964"/>
            <a:ext cx="9248544" cy="723882"/>
          </a:xfrm>
          <a:prstGeom prst="rect">
            <a:avLst/>
          </a:prstGeom>
        </p:spPr>
      </p:pic>
      <p:sp>
        <p:nvSpPr>
          <p:cNvPr id="24" name="Text 12"/>
          <p:cNvSpPr/>
          <p:nvPr/>
        </p:nvSpPr>
        <p:spPr>
          <a:xfrm>
            <a:off x="2638359" y="3600360"/>
            <a:ext cx="895289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规律和模式</a:t>
            </a:r>
            <a:endParaRPr lang="en-US" sz="1200" dirty="0"/>
          </a:p>
        </p:txBody>
      </p:sp>
      <p:sp>
        <p:nvSpPr>
          <p:cNvPr id="25" name="Text 13"/>
          <p:cNvSpPr/>
          <p:nvPr/>
        </p:nvSpPr>
        <p:spPr>
          <a:xfrm>
            <a:off x="2638359" y="3828954"/>
            <a:ext cx="895289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国庆第3天10:00是入园高峰且逐年提前</a:t>
            </a:r>
            <a:endParaRPr lang="en-US" sz="1050" dirty="0"/>
          </a:p>
        </p:txBody>
      </p:sp>
      <p:pic>
        <p:nvPicPr>
          <p:cNvPr id="26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7189" y="4381390"/>
            <a:ext cx="1523962" cy="838179"/>
          </a:xfrm>
          <a:prstGeom prst="rect">
            <a:avLst/>
          </a:prstGeom>
        </p:spPr>
      </p:pic>
      <p:sp>
        <p:nvSpPr>
          <p:cNvPr id="27" name="Text 14"/>
          <p:cNvSpPr/>
          <p:nvPr/>
        </p:nvSpPr>
        <p:spPr>
          <a:xfrm>
            <a:off x="1066773" y="4533787"/>
            <a:ext cx="332986" cy="34289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W</a:t>
            </a:r>
            <a:endParaRPr lang="en-US" sz="2250" dirty="0"/>
          </a:p>
        </p:txBody>
      </p:sp>
      <p:sp>
        <p:nvSpPr>
          <p:cNvPr id="28" name="Text 15"/>
          <p:cNvSpPr/>
          <p:nvPr/>
        </p:nvSpPr>
        <p:spPr>
          <a:xfrm>
            <a:off x="609585" y="4876678"/>
            <a:ext cx="122831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Wisdom</a:t>
            </a:r>
            <a:endParaRPr lang="en-US" sz="1050" dirty="0"/>
          </a:p>
        </p:txBody>
      </p:sp>
      <p:pic>
        <p:nvPicPr>
          <p:cNvPr id="29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33547" y="4686183"/>
            <a:ext cx="200020" cy="228594"/>
          </a:xfrm>
          <a:prstGeom prst="rect">
            <a:avLst/>
          </a:prstGeom>
        </p:spPr>
      </p:pic>
      <p:pic>
        <p:nvPicPr>
          <p:cNvPr id="30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485963" y="4438539"/>
            <a:ext cx="9248544" cy="723882"/>
          </a:xfrm>
          <a:prstGeom prst="rect">
            <a:avLst/>
          </a:prstGeom>
        </p:spPr>
      </p:pic>
      <p:sp>
        <p:nvSpPr>
          <p:cNvPr id="31" name="Text 16"/>
          <p:cNvSpPr/>
          <p:nvPr/>
        </p:nvSpPr>
        <p:spPr>
          <a:xfrm>
            <a:off x="2638359" y="4590935"/>
            <a:ext cx="895289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正确判断决策</a:t>
            </a:r>
            <a:endParaRPr lang="en-US" sz="1200" dirty="0"/>
          </a:p>
        </p:txBody>
      </p:sp>
      <p:sp>
        <p:nvSpPr>
          <p:cNvPr id="32" name="Text 17"/>
          <p:cNvSpPr/>
          <p:nvPr/>
        </p:nvSpPr>
        <p:spPr>
          <a:xfrm>
            <a:off x="2638359" y="4819530"/>
            <a:ext cx="895289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建议明年开园提前30分钟，9:30启动分流预案</a:t>
            </a:r>
            <a:endParaRPr lang="en-US" sz="1050" dirty="0"/>
          </a:p>
        </p:txBody>
      </p:sp>
      <p:sp>
        <p:nvSpPr>
          <p:cNvPr id="33" name="Text 18"/>
          <p:cNvSpPr/>
          <p:nvPr/>
        </p:nvSpPr>
        <p:spPr>
          <a:xfrm>
            <a:off x="457189" y="5371966"/>
            <a:ext cx="11286462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核心目标：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从Information到Knowledge再到Wisdom的跃迁——不是告诉管理者昨天有多少游客，而是预测明天会有多少，建议采取什么措施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旅游大数据来源全景图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第1章 · 四大数据源类型</a:t>
            </a:r>
            <a:endParaRPr lang="en-US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409665"/>
            <a:ext cx="11277318" cy="49528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189" y="1409665"/>
            <a:ext cx="2542731" cy="495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数据源类型</a:t>
            </a:r>
            <a:endParaRPr lang="en-US" sz="1350" dirty="0"/>
          </a:p>
        </p:txBody>
      </p:sp>
      <p:sp>
        <p:nvSpPr>
          <p:cNvPr id="7" name="Text 3"/>
          <p:cNvSpPr/>
          <p:nvPr/>
        </p:nvSpPr>
        <p:spPr>
          <a:xfrm>
            <a:off x="2990775" y="1409665"/>
            <a:ext cx="5495407" cy="495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具体内容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8467513" y="1409665"/>
            <a:ext cx="3285662" cy="495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特点</a:t>
            </a:r>
            <a:endParaRPr lang="en-US" sz="13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904952"/>
            <a:ext cx="11277318" cy="50481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57189" y="1904952"/>
            <a:ext cx="2542731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运营管理系统</a:t>
            </a:r>
            <a:endParaRPr lang="en-US" sz="1350" dirty="0"/>
          </a:p>
        </p:txBody>
      </p:sp>
      <p:sp>
        <p:nvSpPr>
          <p:cNvPr id="11" name="Text 6"/>
          <p:cNvSpPr/>
          <p:nvPr/>
        </p:nvSpPr>
        <p:spPr>
          <a:xfrm>
            <a:off x="2990775" y="1904952"/>
            <a:ext cx="5495407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票务/酒店PMS/餐饮POS/停车系统</a:t>
            </a:r>
            <a:endParaRPr lang="en-US" sz="1350" dirty="0"/>
          </a:p>
        </p:txBody>
      </p:sp>
      <p:sp>
        <p:nvSpPr>
          <p:cNvPr id="12" name="Text 7"/>
          <p:cNvSpPr/>
          <p:nvPr/>
        </p:nvSpPr>
        <p:spPr>
          <a:xfrm>
            <a:off x="8467513" y="1904952"/>
            <a:ext cx="3285662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一手数据，质量可控但分散</a:t>
            </a:r>
            <a:endParaRPr lang="en-US" sz="10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409765"/>
            <a:ext cx="11277318" cy="50481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57189" y="2409765"/>
            <a:ext cx="2542731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在线平台数据</a:t>
            </a:r>
            <a:endParaRPr lang="en-US" sz="1350" dirty="0"/>
          </a:p>
        </p:txBody>
      </p:sp>
      <p:sp>
        <p:nvSpPr>
          <p:cNvPr id="15" name="Text 9"/>
          <p:cNvSpPr/>
          <p:nvPr/>
        </p:nvSpPr>
        <p:spPr>
          <a:xfrm>
            <a:off x="2990775" y="2409765"/>
            <a:ext cx="5495407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OTA/社交媒体/搜索引擎/地图服务</a:t>
            </a:r>
            <a:endParaRPr lang="en-US" sz="1350" dirty="0"/>
          </a:p>
        </p:txBody>
      </p:sp>
      <p:sp>
        <p:nvSpPr>
          <p:cNvPr id="16" name="Text 10"/>
          <p:cNvSpPr/>
          <p:nvPr/>
        </p:nvSpPr>
        <p:spPr>
          <a:xfrm>
            <a:off x="8467513" y="2409765"/>
            <a:ext cx="3285662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覆盖广更新快，获取受限</a:t>
            </a:r>
            <a:endParaRPr lang="en-US" sz="105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914577"/>
            <a:ext cx="11277318" cy="504812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457189" y="2914577"/>
            <a:ext cx="2542731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IoT与感知数据</a:t>
            </a:r>
            <a:endParaRPr lang="en-US" sz="1350" dirty="0"/>
          </a:p>
        </p:txBody>
      </p:sp>
      <p:sp>
        <p:nvSpPr>
          <p:cNvPr id="19" name="Text 12"/>
          <p:cNvSpPr/>
          <p:nvPr/>
        </p:nvSpPr>
        <p:spPr>
          <a:xfrm>
            <a:off x="2990775" y="2914577"/>
            <a:ext cx="5495407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视频监控/WiFi探针/GPS/环境传感器</a:t>
            </a:r>
            <a:endParaRPr lang="en-US" sz="1350" dirty="0"/>
          </a:p>
        </p:txBody>
      </p:sp>
      <p:sp>
        <p:nvSpPr>
          <p:cNvPr id="20" name="Text 13"/>
          <p:cNvSpPr/>
          <p:nvPr/>
        </p:nvSpPr>
        <p:spPr>
          <a:xfrm>
            <a:off x="8467513" y="2914577"/>
            <a:ext cx="3285662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实时性强，数据量大噪声多</a:t>
            </a:r>
            <a:endParaRPr lang="en-US" sz="1050" dirty="0"/>
          </a:p>
        </p:txBody>
      </p:sp>
      <p:sp>
        <p:nvSpPr>
          <p:cNvPr id="21" name="Text 14"/>
          <p:cNvSpPr/>
          <p:nvPr/>
        </p:nvSpPr>
        <p:spPr>
          <a:xfrm>
            <a:off x="457189" y="3419390"/>
            <a:ext cx="2542731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外部数据源</a:t>
            </a:r>
            <a:endParaRPr lang="en-US" sz="1350" dirty="0"/>
          </a:p>
        </p:txBody>
      </p:sp>
      <p:sp>
        <p:nvSpPr>
          <p:cNvPr id="22" name="Text 15"/>
          <p:cNvSpPr/>
          <p:nvPr/>
        </p:nvSpPr>
        <p:spPr>
          <a:xfrm>
            <a:off x="2990775" y="3419390"/>
            <a:ext cx="5495407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气象/交通/宏观经济/节假日/竞品</a:t>
            </a:r>
            <a:endParaRPr lang="en-US" sz="1350" dirty="0"/>
          </a:p>
        </p:txBody>
      </p:sp>
      <p:sp>
        <p:nvSpPr>
          <p:cNvPr id="23" name="Text 16"/>
          <p:cNvSpPr/>
          <p:nvPr/>
        </p:nvSpPr>
        <p:spPr>
          <a:xfrm>
            <a:off x="8467513" y="3419390"/>
            <a:ext cx="3285662" cy="504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提供宏观背景支撑</a:t>
            </a:r>
            <a:endParaRPr lang="en-US" sz="1050" dirty="0"/>
          </a:p>
        </p:txBody>
      </p:sp>
      <p:pic>
        <p:nvPicPr>
          <p:cNvPr id="2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4143271"/>
            <a:ext cx="3657509" cy="647684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571486" y="4276618"/>
            <a:ext cx="771125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结构化数据</a:t>
            </a:r>
            <a:endParaRPr lang="en-US" sz="1200" dirty="0"/>
          </a:p>
        </p:txBody>
      </p:sp>
      <p:sp>
        <p:nvSpPr>
          <p:cNvPr id="26" name="Text 18"/>
          <p:cNvSpPr/>
          <p:nvPr/>
        </p:nvSpPr>
        <p:spPr>
          <a:xfrm>
            <a:off x="571486" y="4486163"/>
            <a:ext cx="343805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占总量20%，贡献80%分析价值</a:t>
            </a:r>
            <a:endParaRPr lang="en-US" sz="1050" dirty="0"/>
          </a:p>
        </p:txBody>
      </p:sp>
      <p:pic>
        <p:nvPicPr>
          <p:cNvPr id="2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7093" y="4143271"/>
            <a:ext cx="3657509" cy="647684"/>
          </a:xfrm>
          <a:prstGeom prst="rect">
            <a:avLst/>
          </a:prstGeom>
        </p:spPr>
      </p:pic>
      <p:sp>
        <p:nvSpPr>
          <p:cNvPr id="28" name="Text 19"/>
          <p:cNvSpPr/>
          <p:nvPr/>
        </p:nvSpPr>
        <p:spPr>
          <a:xfrm>
            <a:off x="4381390" y="4276618"/>
            <a:ext cx="923521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半结构化数据</a:t>
            </a:r>
            <a:endParaRPr lang="en-US" sz="1200" dirty="0"/>
          </a:p>
        </p:txBody>
      </p:sp>
      <p:sp>
        <p:nvSpPr>
          <p:cNvPr id="29" name="Text 20"/>
          <p:cNvSpPr/>
          <p:nvPr/>
        </p:nvSpPr>
        <p:spPr>
          <a:xfrm>
            <a:off x="4381390" y="4486163"/>
            <a:ext cx="343805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JSON/XML格式，需解析后分析</a:t>
            </a:r>
            <a:endParaRPr lang="en-US" sz="1050" dirty="0"/>
          </a:p>
        </p:txBody>
      </p:sp>
      <p:pic>
        <p:nvPicPr>
          <p:cNvPr id="3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76998" y="4143271"/>
            <a:ext cx="3657509" cy="647684"/>
          </a:xfrm>
          <a:prstGeom prst="rect">
            <a:avLst/>
          </a:prstGeom>
        </p:spPr>
      </p:pic>
      <p:sp>
        <p:nvSpPr>
          <p:cNvPr id="31" name="Text 21"/>
          <p:cNvSpPr/>
          <p:nvPr/>
        </p:nvSpPr>
        <p:spPr>
          <a:xfrm>
            <a:off x="8191295" y="4276618"/>
            <a:ext cx="923521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非结构化数据</a:t>
            </a:r>
            <a:endParaRPr lang="en-US" sz="1200" dirty="0"/>
          </a:p>
        </p:txBody>
      </p:sp>
      <p:sp>
        <p:nvSpPr>
          <p:cNvPr id="32" name="Text 22"/>
          <p:cNvSpPr/>
          <p:nvPr/>
        </p:nvSpPr>
        <p:spPr>
          <a:xfrm>
            <a:off x="8191295" y="4486163"/>
            <a:ext cx="343805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占总量80%，NLP/CV处理，前沿方向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Python：旅游数据分析首选工具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第1章 · 完整生态 · 低门槛 · 可复现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57189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核心优势</a:t>
            </a:r>
            <a:endParaRPr lang="en-US" sz="18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866853"/>
            <a:ext cx="152396" cy="15239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5783" y="1828754"/>
            <a:ext cx="3371385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生态完整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685783" y="2057349"/>
            <a:ext cx="337138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Pandas+NumPy+Scikit-learn+Matplotlib覆盖全流程</a:t>
            </a:r>
            <a:endParaRPr lang="en-US" sz="10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2400240"/>
            <a:ext cx="152396" cy="15239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85783" y="2362141"/>
            <a:ext cx="254273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学习门槛低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685783" y="2590735"/>
            <a:ext cx="254273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语法简洁，旅游管理专业一学期可掌握基础</a:t>
            </a:r>
            <a:endParaRPr lang="en-US" sz="10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933627"/>
            <a:ext cx="152396" cy="15239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85783" y="2895528"/>
            <a:ext cx="247605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可复现性强</a:t>
            </a:r>
            <a:endParaRPr lang="en-US" sz="1200" dirty="0"/>
          </a:p>
        </p:txBody>
      </p:sp>
      <p:sp>
        <p:nvSpPr>
          <p:cNvPr id="14" name="Text 8"/>
          <p:cNvSpPr/>
          <p:nvPr/>
        </p:nvSpPr>
        <p:spPr>
          <a:xfrm>
            <a:off x="685783" y="3124122"/>
            <a:ext cx="247605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Jupyter Notebook整合代码+图表+文字</a:t>
            </a:r>
            <a:endParaRPr lang="en-US" sz="10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3467013"/>
            <a:ext cx="152396" cy="152396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685783" y="3428914"/>
            <a:ext cx="3018969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大数据集成</a:t>
            </a:r>
            <a:endParaRPr lang="en-US" sz="1200" dirty="0"/>
          </a:p>
        </p:txBody>
      </p:sp>
      <p:sp>
        <p:nvSpPr>
          <p:cNvPr id="17" name="Text 10"/>
          <p:cNvSpPr/>
          <p:nvPr/>
        </p:nvSpPr>
        <p:spPr>
          <a:xfrm>
            <a:off x="685783" y="3657509"/>
            <a:ext cx="3018969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PySpark连接Spark，Python API连接各类数据源</a:t>
            </a:r>
            <a:endParaRPr lang="en-US" sz="1050" dirty="0"/>
          </a:p>
        </p:txBody>
      </p:sp>
      <p:sp>
        <p:nvSpPr>
          <p:cNvPr id="18" name="Text 11"/>
          <p:cNvSpPr/>
          <p:nvPr/>
        </p:nvSpPr>
        <p:spPr>
          <a:xfrm>
            <a:off x="6210145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核心工具链</a:t>
            </a:r>
            <a:endParaRPr lang="en-US" sz="1800" dirty="0"/>
          </a:p>
        </p:txBody>
      </p:sp>
      <p:pic>
        <p:nvPicPr>
          <p:cNvPr id="1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0145" y="1828754"/>
            <a:ext cx="5524362" cy="342891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6210145" y="1828754"/>
            <a:ext cx="1504532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环节</a:t>
            </a:r>
            <a:endParaRPr lang="en-US" sz="1050" dirty="0"/>
          </a:p>
        </p:txBody>
      </p:sp>
      <p:sp>
        <p:nvSpPr>
          <p:cNvPr id="21" name="Text 13"/>
          <p:cNvSpPr/>
          <p:nvPr/>
        </p:nvSpPr>
        <p:spPr>
          <a:xfrm>
            <a:off x="7705532" y="1828754"/>
            <a:ext cx="4047643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工具</a:t>
            </a:r>
            <a:endParaRPr lang="en-US" sz="1050" dirty="0"/>
          </a:p>
        </p:txBody>
      </p:sp>
      <p:pic>
        <p:nvPicPr>
          <p:cNvPr id="2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145" y="2171646"/>
            <a:ext cx="5524362" cy="352416"/>
          </a:xfrm>
          <a:prstGeom prst="rect">
            <a:avLst/>
          </a:prstGeom>
        </p:spPr>
      </p:pic>
      <p:sp>
        <p:nvSpPr>
          <p:cNvPr id="23" name="Text 14"/>
          <p:cNvSpPr/>
          <p:nvPr/>
        </p:nvSpPr>
        <p:spPr>
          <a:xfrm>
            <a:off x="6210145" y="2171646"/>
            <a:ext cx="150453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数据采集</a:t>
            </a:r>
            <a:endParaRPr lang="en-US" sz="1050" dirty="0"/>
          </a:p>
        </p:txBody>
      </p:sp>
      <p:sp>
        <p:nvSpPr>
          <p:cNvPr id="24" name="Text 15"/>
          <p:cNvSpPr/>
          <p:nvPr/>
        </p:nvSpPr>
        <p:spPr>
          <a:xfrm>
            <a:off x="7705532" y="2171646"/>
            <a:ext cx="4047643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Requests/Scrapy</a:t>
            </a:r>
            <a:endParaRPr lang="en-US" sz="1050" dirty="0"/>
          </a:p>
        </p:txBody>
      </p:sp>
      <p:pic>
        <p:nvPicPr>
          <p:cNvPr id="2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0145" y="2524062"/>
            <a:ext cx="5524362" cy="352416"/>
          </a:xfrm>
          <a:prstGeom prst="rect">
            <a:avLst/>
          </a:prstGeom>
        </p:spPr>
      </p:pic>
      <p:sp>
        <p:nvSpPr>
          <p:cNvPr id="26" name="Text 16"/>
          <p:cNvSpPr/>
          <p:nvPr/>
        </p:nvSpPr>
        <p:spPr>
          <a:xfrm>
            <a:off x="6210145" y="2524062"/>
            <a:ext cx="150453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数据处理</a:t>
            </a:r>
            <a:endParaRPr lang="en-US" sz="1050" dirty="0"/>
          </a:p>
        </p:txBody>
      </p:sp>
      <p:sp>
        <p:nvSpPr>
          <p:cNvPr id="27" name="Text 17"/>
          <p:cNvSpPr/>
          <p:nvPr/>
        </p:nvSpPr>
        <p:spPr>
          <a:xfrm>
            <a:off x="7705532" y="2524062"/>
            <a:ext cx="4047643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Pandas/NumPy</a:t>
            </a:r>
            <a:endParaRPr lang="en-US" sz="1050" dirty="0"/>
          </a:p>
        </p:txBody>
      </p:sp>
      <p:pic>
        <p:nvPicPr>
          <p:cNvPr id="28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0145" y="2876478"/>
            <a:ext cx="5524362" cy="352416"/>
          </a:xfrm>
          <a:prstGeom prst="rect">
            <a:avLst/>
          </a:prstGeom>
        </p:spPr>
      </p:pic>
      <p:sp>
        <p:nvSpPr>
          <p:cNvPr id="29" name="Text 18"/>
          <p:cNvSpPr/>
          <p:nvPr/>
        </p:nvSpPr>
        <p:spPr>
          <a:xfrm>
            <a:off x="6210145" y="2876478"/>
            <a:ext cx="150453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统计分析</a:t>
            </a:r>
            <a:endParaRPr lang="en-US" sz="1050" dirty="0"/>
          </a:p>
        </p:txBody>
      </p:sp>
      <p:sp>
        <p:nvSpPr>
          <p:cNvPr id="30" name="Text 19"/>
          <p:cNvSpPr/>
          <p:nvPr/>
        </p:nvSpPr>
        <p:spPr>
          <a:xfrm>
            <a:off x="7705532" y="2876478"/>
            <a:ext cx="4047643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Scipy/Statsmodels</a:t>
            </a:r>
            <a:endParaRPr lang="en-US" sz="1050" dirty="0"/>
          </a:p>
        </p:txBody>
      </p:sp>
      <p:pic>
        <p:nvPicPr>
          <p:cNvPr id="3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10145" y="3228894"/>
            <a:ext cx="5524362" cy="352416"/>
          </a:xfrm>
          <a:prstGeom prst="rect">
            <a:avLst/>
          </a:prstGeom>
        </p:spPr>
      </p:pic>
      <p:sp>
        <p:nvSpPr>
          <p:cNvPr id="32" name="Text 20"/>
          <p:cNvSpPr/>
          <p:nvPr/>
        </p:nvSpPr>
        <p:spPr>
          <a:xfrm>
            <a:off x="6210145" y="3228894"/>
            <a:ext cx="150453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机器学习</a:t>
            </a:r>
            <a:endParaRPr lang="en-US" sz="1050" dirty="0"/>
          </a:p>
        </p:txBody>
      </p:sp>
      <p:sp>
        <p:nvSpPr>
          <p:cNvPr id="33" name="Text 21"/>
          <p:cNvSpPr/>
          <p:nvPr/>
        </p:nvSpPr>
        <p:spPr>
          <a:xfrm>
            <a:off x="7705532" y="3228894"/>
            <a:ext cx="4047643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Scikit-learn/XGBoost</a:t>
            </a:r>
            <a:endParaRPr lang="en-US" sz="1050" dirty="0"/>
          </a:p>
        </p:txBody>
      </p:sp>
      <p:pic>
        <p:nvPicPr>
          <p:cNvPr id="34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10145" y="3581310"/>
            <a:ext cx="5524362" cy="352416"/>
          </a:xfrm>
          <a:prstGeom prst="rect">
            <a:avLst/>
          </a:prstGeom>
        </p:spPr>
      </p:pic>
      <p:sp>
        <p:nvSpPr>
          <p:cNvPr id="35" name="Text 22"/>
          <p:cNvSpPr/>
          <p:nvPr/>
        </p:nvSpPr>
        <p:spPr>
          <a:xfrm>
            <a:off x="6210145" y="3581310"/>
            <a:ext cx="150453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可视化</a:t>
            </a:r>
            <a:endParaRPr lang="en-US" sz="1050" dirty="0"/>
          </a:p>
        </p:txBody>
      </p:sp>
      <p:sp>
        <p:nvSpPr>
          <p:cNvPr id="36" name="Text 23"/>
          <p:cNvSpPr/>
          <p:nvPr/>
        </p:nvSpPr>
        <p:spPr>
          <a:xfrm>
            <a:off x="7705532" y="3581310"/>
            <a:ext cx="4047643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Matplotlib/Seaborn/Plotly</a:t>
            </a:r>
            <a:endParaRPr lang="en-US" sz="1050" dirty="0"/>
          </a:p>
        </p:txBody>
      </p:sp>
      <p:pic>
        <p:nvPicPr>
          <p:cNvPr id="37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0145" y="3933727"/>
            <a:ext cx="5524362" cy="352416"/>
          </a:xfrm>
          <a:prstGeom prst="rect">
            <a:avLst/>
          </a:prstGeom>
        </p:spPr>
      </p:pic>
      <p:sp>
        <p:nvSpPr>
          <p:cNvPr id="38" name="Text 24"/>
          <p:cNvSpPr/>
          <p:nvPr/>
        </p:nvSpPr>
        <p:spPr>
          <a:xfrm>
            <a:off x="6210145" y="3933727"/>
            <a:ext cx="150453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交互分析</a:t>
            </a:r>
            <a:endParaRPr lang="en-US" sz="1050" dirty="0"/>
          </a:p>
        </p:txBody>
      </p:sp>
      <p:sp>
        <p:nvSpPr>
          <p:cNvPr id="39" name="Text 25"/>
          <p:cNvSpPr/>
          <p:nvPr/>
        </p:nvSpPr>
        <p:spPr>
          <a:xfrm>
            <a:off x="7705532" y="3933727"/>
            <a:ext cx="4047643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Jupyter Notebook</a:t>
            </a:r>
            <a:endParaRPr lang="en-US" sz="1050" dirty="0"/>
          </a:p>
        </p:txBody>
      </p:sp>
      <p:sp>
        <p:nvSpPr>
          <p:cNvPr id="40" name="Text 26"/>
          <p:cNvSpPr/>
          <p:nvPr/>
        </p:nvSpPr>
        <p:spPr>
          <a:xfrm>
            <a:off x="6210145" y="4286143"/>
            <a:ext cx="150453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仪表盘</a:t>
            </a:r>
            <a:endParaRPr lang="en-US" sz="1050" dirty="0"/>
          </a:p>
        </p:txBody>
      </p:sp>
      <p:sp>
        <p:nvSpPr>
          <p:cNvPr id="41" name="Text 27"/>
          <p:cNvSpPr/>
          <p:nvPr/>
        </p:nvSpPr>
        <p:spPr>
          <a:xfrm>
            <a:off x="7705532" y="4286143"/>
            <a:ext cx="4047643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Streamlit/Grafana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1809705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FDB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Chapter 2</a:t>
            </a:r>
            <a:endParaRPr lang="en-US" sz="1350" dirty="0"/>
          </a:p>
        </p:txBody>
      </p:sp>
      <p:sp>
        <p:nvSpPr>
          <p:cNvPr id="4" name="Text 1"/>
          <p:cNvSpPr/>
          <p:nvPr/>
        </p:nvSpPr>
        <p:spPr>
          <a:xfrm>
            <a:off x="457189" y="2228794"/>
            <a:ext cx="11286462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第2章 旅游数据采集与预处理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2914577"/>
            <a:ext cx="914377" cy="3809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189" y="3257469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多源数据采集方法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457189" y="3638459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数据清洗与特征工程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457189" y="4019450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数据质量评估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457189" y="4781430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FDB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核心能力：Python采集清洗 · 80%时间花在数据准备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数据采集四大方法与数据清洗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第2章 · 采集→清洗→质量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57189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采集方法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457189" y="1828754"/>
            <a:ext cx="553350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API调用：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RESTful从OTA/地图/气象获取数据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457189" y="2247844"/>
            <a:ext cx="553350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网络爬虫：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自动抓取公开网页，遵守robots.txt法规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457189" y="2666933"/>
            <a:ext cx="553350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日志收集：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Flume/Filebeat+Kafka缓冲分发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457189" y="3086023"/>
            <a:ext cx="553350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IoT接入：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MQTT/CoAP协议，消息队列缓冲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6210145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数据清洗任务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6210145" y="1828754"/>
            <a:ext cx="553350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缺失值：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删除/均值填充/模型预测填充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6210145" y="2247844"/>
            <a:ext cx="553350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异常值：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3σ准则/箱线图/孤立森林检测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6210145" y="2666933"/>
            <a:ext cx="553350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格式标准化：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日期/货币/单位统一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6210145" y="3086023"/>
            <a:ext cx="553350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去重去噪：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重复记录删除、数据平滑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6210145" y="3543211"/>
            <a:ext cx="55335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核心原则：记录清洗过程·区分错误和真实·最小干预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457189" y="3886103"/>
            <a:ext cx="11286462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80/20法则：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数据分析中80%的时间花在数据准备（采集+清洗+特征工程）上，只有20%用于实际建模分析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第3章：数据存储架构选型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关系型 · NoSQL · 时序 · 数仓 · 数据湖</a:t>
            </a:r>
            <a:endParaRPr lang="en-US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409665"/>
            <a:ext cx="3657509" cy="85722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81010" y="1533487"/>
            <a:ext cx="3419009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关系型数据库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581010" y="1800180"/>
            <a:ext cx="3419009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MySQL/PostgreSQL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581010" y="1990675"/>
            <a:ext cx="341900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结构化+事务处理</a:t>
            </a:r>
            <a:endParaRPr lang="en-US" sz="9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093" y="1409665"/>
            <a:ext cx="3657509" cy="85722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390915" y="1533487"/>
            <a:ext cx="3419009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NoSQL数据库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4390915" y="1800180"/>
            <a:ext cx="3419009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MongoDB/HBase</a:t>
            </a:r>
            <a:endParaRPr lang="en-US" sz="1050" dirty="0"/>
          </a:p>
        </p:txBody>
      </p:sp>
      <p:sp>
        <p:nvSpPr>
          <p:cNvPr id="12" name="Text 7"/>
          <p:cNvSpPr/>
          <p:nvPr/>
        </p:nvSpPr>
        <p:spPr>
          <a:xfrm>
            <a:off x="4390915" y="1990675"/>
            <a:ext cx="341900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半结构/非结构化</a:t>
            </a:r>
            <a:endParaRPr lang="en-US" sz="90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6998" y="1409665"/>
            <a:ext cx="3657509" cy="857229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200820" y="1533487"/>
            <a:ext cx="3419009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时序数据库</a:t>
            </a:r>
            <a:endParaRPr lang="en-US" sz="1200" dirty="0"/>
          </a:p>
        </p:txBody>
      </p:sp>
      <p:sp>
        <p:nvSpPr>
          <p:cNvPr id="15" name="Text 9"/>
          <p:cNvSpPr/>
          <p:nvPr/>
        </p:nvSpPr>
        <p:spPr>
          <a:xfrm>
            <a:off x="8200820" y="1800180"/>
            <a:ext cx="3419009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InfluxDB/TDengine</a:t>
            </a:r>
            <a:endParaRPr lang="en-US" sz="1050" dirty="0"/>
          </a:p>
        </p:txBody>
      </p:sp>
      <p:sp>
        <p:nvSpPr>
          <p:cNvPr id="16" name="Text 10"/>
          <p:cNvSpPr/>
          <p:nvPr/>
        </p:nvSpPr>
        <p:spPr>
          <a:xfrm>
            <a:off x="8200820" y="1990675"/>
            <a:ext cx="341900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IoT传感器数据</a:t>
            </a:r>
            <a:endParaRPr lang="en-US" sz="90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419290"/>
            <a:ext cx="3657509" cy="857229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581010" y="2543111"/>
            <a:ext cx="3419009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OLAP数据仓库</a:t>
            </a:r>
            <a:endParaRPr lang="en-US" sz="1200" dirty="0"/>
          </a:p>
        </p:txBody>
      </p:sp>
      <p:sp>
        <p:nvSpPr>
          <p:cNvPr id="19" name="Text 12"/>
          <p:cNvSpPr/>
          <p:nvPr/>
        </p:nvSpPr>
        <p:spPr>
          <a:xfrm>
            <a:off x="581010" y="2809805"/>
            <a:ext cx="3419009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ClickHouse/Doris</a:t>
            </a:r>
            <a:endParaRPr lang="en-US" sz="1050" dirty="0"/>
          </a:p>
        </p:txBody>
      </p:sp>
      <p:sp>
        <p:nvSpPr>
          <p:cNvPr id="20" name="Text 13"/>
          <p:cNvSpPr/>
          <p:nvPr/>
        </p:nvSpPr>
        <p:spPr>
          <a:xfrm>
            <a:off x="581010" y="3000300"/>
            <a:ext cx="341900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海量快速分析查询</a:t>
            </a:r>
            <a:endParaRPr lang="en-US" sz="900" dirty="0"/>
          </a:p>
        </p:txBody>
      </p:sp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7093" y="2419290"/>
            <a:ext cx="3657509" cy="857229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4390915" y="2543111"/>
            <a:ext cx="3419009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数据湖</a:t>
            </a:r>
            <a:endParaRPr lang="en-US" sz="1200" dirty="0"/>
          </a:p>
        </p:txBody>
      </p:sp>
      <p:sp>
        <p:nvSpPr>
          <p:cNvPr id="23" name="Text 15"/>
          <p:cNvSpPr/>
          <p:nvPr/>
        </p:nvSpPr>
        <p:spPr>
          <a:xfrm>
            <a:off x="4390915" y="2809805"/>
            <a:ext cx="3419009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MinIO/HDFS</a:t>
            </a:r>
            <a:endParaRPr lang="en-US" sz="1050" dirty="0"/>
          </a:p>
        </p:txBody>
      </p:sp>
      <p:sp>
        <p:nvSpPr>
          <p:cNvPr id="24" name="Text 16"/>
          <p:cNvSpPr/>
          <p:nvPr/>
        </p:nvSpPr>
        <p:spPr>
          <a:xfrm>
            <a:off x="4390915" y="3000300"/>
            <a:ext cx="341900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原始数据低成本存储</a:t>
            </a:r>
            <a:endParaRPr lang="en-US" sz="900" dirty="0"/>
          </a:p>
        </p:txBody>
      </p:sp>
      <p:pic>
        <p:nvPicPr>
          <p:cNvPr id="2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6998" y="2419290"/>
            <a:ext cx="3657509" cy="857229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8200820" y="2543111"/>
            <a:ext cx="3419009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内存数据库</a:t>
            </a:r>
            <a:endParaRPr lang="en-US" sz="1200" dirty="0"/>
          </a:p>
        </p:txBody>
      </p:sp>
      <p:sp>
        <p:nvSpPr>
          <p:cNvPr id="27" name="Text 18"/>
          <p:cNvSpPr/>
          <p:nvPr/>
        </p:nvSpPr>
        <p:spPr>
          <a:xfrm>
            <a:off x="8200820" y="2809805"/>
            <a:ext cx="3419009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Redis</a:t>
            </a:r>
            <a:endParaRPr lang="en-US" sz="1050" dirty="0"/>
          </a:p>
        </p:txBody>
      </p:sp>
      <p:sp>
        <p:nvSpPr>
          <p:cNvPr id="28" name="Text 19"/>
          <p:cNvSpPr/>
          <p:nvPr/>
        </p:nvSpPr>
        <p:spPr>
          <a:xfrm>
            <a:off x="8200820" y="3000300"/>
            <a:ext cx="341900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高频实时微秒响应</a:t>
            </a:r>
            <a:endParaRPr lang="en-US" sz="900" dirty="0"/>
          </a:p>
        </p:txBody>
      </p:sp>
      <p:sp>
        <p:nvSpPr>
          <p:cNvPr id="29" name="Text 20"/>
          <p:cNvSpPr/>
          <p:nvPr/>
        </p:nvSpPr>
        <p:spPr>
          <a:xfrm>
            <a:off x="457189" y="3428914"/>
            <a:ext cx="11286462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热-温-冷三层存储：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热数据(7天SSD秒级) → 温数据(3个月HDD分钟级) → 冷数据(对象存储小时级) — 平衡性能与成本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1619210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FDB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Part Two</a:t>
            </a:r>
            <a:endParaRPr lang="en-US" sz="1350" dirty="0"/>
          </a:p>
        </p:txBody>
      </p:sp>
      <p:sp>
        <p:nvSpPr>
          <p:cNvPr id="4" name="Text 1"/>
          <p:cNvSpPr/>
          <p:nvPr/>
        </p:nvSpPr>
        <p:spPr>
          <a:xfrm>
            <a:off x="457189" y="2038299"/>
            <a:ext cx="11286462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第二篇：分析方法篇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2724082"/>
            <a:ext cx="914377" cy="3809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189" y="3066973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第4章 描述性分析与数据可视化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457189" y="3447964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第5章 预测性分析与建模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457189" y="3828954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第6章 规范性分析与决策优化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457189" y="4209945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第7章 空间数据分析与GIS应用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457189" y="4971926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FDB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描述→预测→规范 · 统计→建模→优化→空间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第4章：描述性统计核心方法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集中趋势 · 离散程度 · 分布形态 · 相关性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57189" y="1409665"/>
            <a:ext cx="555255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集中趋势</a:t>
            </a:r>
            <a:endParaRPr lang="en-US" sz="18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828754"/>
            <a:ext cx="5543411" cy="34289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57189" y="1828754"/>
            <a:ext cx="1371185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指标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1819230" y="1828754"/>
            <a:ext cx="1704552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含义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3514637" y="1828754"/>
            <a:ext cx="2504632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旅游场景</a:t>
            </a:r>
            <a:endParaRPr lang="en-US" sz="10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2171646"/>
            <a:ext cx="5543411" cy="35241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57189" y="2171646"/>
            <a:ext cx="1371185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均值</a:t>
            </a:r>
            <a:endParaRPr lang="en-US" sz="1050" dirty="0"/>
          </a:p>
        </p:txBody>
      </p:sp>
      <p:sp>
        <p:nvSpPr>
          <p:cNvPr id="12" name="Text 7"/>
          <p:cNvSpPr/>
          <p:nvPr/>
        </p:nvSpPr>
        <p:spPr>
          <a:xfrm>
            <a:off x="1819230" y="2171646"/>
            <a:ext cx="170455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算术平均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3514637" y="2171646"/>
            <a:ext cx="250463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日均游客数</a:t>
            </a:r>
            <a:endParaRPr lang="en-US" sz="105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524062"/>
            <a:ext cx="5543411" cy="35241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457189" y="2524062"/>
            <a:ext cx="1371185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中位数</a:t>
            </a:r>
            <a:endParaRPr lang="en-US" sz="1050" dirty="0"/>
          </a:p>
        </p:txBody>
      </p:sp>
      <p:sp>
        <p:nvSpPr>
          <p:cNvPr id="16" name="Text 10"/>
          <p:cNvSpPr/>
          <p:nvPr/>
        </p:nvSpPr>
        <p:spPr>
          <a:xfrm>
            <a:off x="1819230" y="2524062"/>
            <a:ext cx="170455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中间值</a:t>
            </a:r>
            <a:endParaRPr lang="en-US" sz="1050" dirty="0"/>
          </a:p>
        </p:txBody>
      </p:sp>
      <p:sp>
        <p:nvSpPr>
          <p:cNvPr id="17" name="Text 11"/>
          <p:cNvSpPr/>
          <p:nvPr/>
        </p:nvSpPr>
        <p:spPr>
          <a:xfrm>
            <a:off x="3514637" y="2524062"/>
            <a:ext cx="250463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典型日客流</a:t>
            </a:r>
            <a:endParaRPr lang="en-US" sz="1050" dirty="0"/>
          </a:p>
        </p:txBody>
      </p:sp>
      <p:sp>
        <p:nvSpPr>
          <p:cNvPr id="18" name="Text 12"/>
          <p:cNvSpPr/>
          <p:nvPr/>
        </p:nvSpPr>
        <p:spPr>
          <a:xfrm>
            <a:off x="457189" y="2876478"/>
            <a:ext cx="1371185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众数</a:t>
            </a:r>
            <a:endParaRPr lang="en-US" sz="1050" dirty="0"/>
          </a:p>
        </p:txBody>
      </p:sp>
      <p:sp>
        <p:nvSpPr>
          <p:cNvPr id="19" name="Text 13"/>
          <p:cNvSpPr/>
          <p:nvPr/>
        </p:nvSpPr>
        <p:spPr>
          <a:xfrm>
            <a:off x="1819230" y="2876478"/>
            <a:ext cx="170455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最高频</a:t>
            </a:r>
            <a:endParaRPr lang="en-US" sz="1050" dirty="0"/>
          </a:p>
        </p:txBody>
      </p:sp>
      <p:sp>
        <p:nvSpPr>
          <p:cNvPr id="20" name="Text 14"/>
          <p:cNvSpPr/>
          <p:nvPr/>
        </p:nvSpPr>
        <p:spPr>
          <a:xfrm>
            <a:off x="3514637" y="2876478"/>
            <a:ext cx="250463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最热票种/时段</a:t>
            </a:r>
            <a:endParaRPr lang="en-US" sz="1050" dirty="0"/>
          </a:p>
        </p:txBody>
      </p:sp>
      <p:sp>
        <p:nvSpPr>
          <p:cNvPr id="21" name="Text 15"/>
          <p:cNvSpPr/>
          <p:nvPr/>
        </p:nvSpPr>
        <p:spPr>
          <a:xfrm>
            <a:off x="457189" y="3371766"/>
            <a:ext cx="555255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离散程度</a:t>
            </a:r>
            <a:endParaRPr lang="en-US" sz="1800" dirty="0"/>
          </a:p>
        </p:txBody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3790855"/>
            <a:ext cx="5543411" cy="342891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457189" y="3790855"/>
            <a:ext cx="1752175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指标</a:t>
            </a:r>
            <a:endParaRPr lang="en-US" sz="1050" dirty="0"/>
          </a:p>
        </p:txBody>
      </p:sp>
      <p:sp>
        <p:nvSpPr>
          <p:cNvPr id="24" name="Text 17"/>
          <p:cNvSpPr/>
          <p:nvPr/>
        </p:nvSpPr>
        <p:spPr>
          <a:xfrm>
            <a:off x="2200220" y="3790855"/>
            <a:ext cx="3819049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旅游含义</a:t>
            </a:r>
            <a:endParaRPr lang="en-US" sz="1050" dirty="0"/>
          </a:p>
        </p:txBody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4133747"/>
            <a:ext cx="5543411" cy="352416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457189" y="4133747"/>
            <a:ext cx="1752175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标准差</a:t>
            </a:r>
            <a:endParaRPr lang="en-US" sz="1050" dirty="0"/>
          </a:p>
        </p:txBody>
      </p:sp>
      <p:sp>
        <p:nvSpPr>
          <p:cNvPr id="27" name="Text 19"/>
          <p:cNvSpPr/>
          <p:nvPr/>
        </p:nvSpPr>
        <p:spPr>
          <a:xfrm>
            <a:off x="2200220" y="4133747"/>
            <a:ext cx="3819049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客流波动幅度</a:t>
            </a:r>
            <a:endParaRPr lang="en-US" sz="1050" dirty="0"/>
          </a:p>
        </p:txBody>
      </p:sp>
      <p:pic>
        <p:nvPicPr>
          <p:cNvPr id="2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4486163"/>
            <a:ext cx="5543411" cy="352416"/>
          </a:xfrm>
          <a:prstGeom prst="rect">
            <a:avLst/>
          </a:prstGeom>
        </p:spPr>
      </p:pic>
      <p:sp>
        <p:nvSpPr>
          <p:cNvPr id="29" name="Text 20"/>
          <p:cNvSpPr/>
          <p:nvPr/>
        </p:nvSpPr>
        <p:spPr>
          <a:xfrm>
            <a:off x="457189" y="4486163"/>
            <a:ext cx="1752175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IQR</a:t>
            </a:r>
            <a:endParaRPr lang="en-US" sz="1050" dirty="0"/>
          </a:p>
        </p:txBody>
      </p:sp>
      <p:sp>
        <p:nvSpPr>
          <p:cNvPr id="30" name="Text 21"/>
          <p:cNvSpPr/>
          <p:nvPr/>
        </p:nvSpPr>
        <p:spPr>
          <a:xfrm>
            <a:off x="2200220" y="4486163"/>
            <a:ext cx="3819049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中间50%客流范围</a:t>
            </a:r>
            <a:endParaRPr lang="en-US" sz="1050" dirty="0"/>
          </a:p>
        </p:txBody>
      </p:sp>
      <p:sp>
        <p:nvSpPr>
          <p:cNvPr id="31" name="Text 22"/>
          <p:cNvSpPr/>
          <p:nvPr/>
        </p:nvSpPr>
        <p:spPr>
          <a:xfrm>
            <a:off x="457189" y="4838579"/>
            <a:ext cx="1752175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变异系数</a:t>
            </a:r>
            <a:endParaRPr lang="en-US" sz="1050" dirty="0"/>
          </a:p>
        </p:txBody>
      </p:sp>
      <p:sp>
        <p:nvSpPr>
          <p:cNvPr id="32" name="Text 23"/>
          <p:cNvSpPr/>
          <p:nvPr/>
        </p:nvSpPr>
        <p:spPr>
          <a:xfrm>
            <a:off x="2200220" y="4838579"/>
            <a:ext cx="3819049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客流vs客单价波动谁大</a:t>
            </a:r>
            <a:endParaRPr lang="en-US" sz="1050" dirty="0"/>
          </a:p>
        </p:txBody>
      </p:sp>
      <p:sp>
        <p:nvSpPr>
          <p:cNvPr id="33" name="Text 24"/>
          <p:cNvSpPr/>
          <p:nvPr/>
        </p:nvSpPr>
        <p:spPr>
          <a:xfrm>
            <a:off x="6191095" y="1409665"/>
            <a:ext cx="555255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分布形态</a:t>
            </a:r>
            <a:endParaRPr lang="en-US" sz="1800" dirty="0"/>
          </a:p>
        </p:txBody>
      </p:sp>
      <p:sp>
        <p:nvSpPr>
          <p:cNvPr id="34" name="Text 25"/>
          <p:cNvSpPr/>
          <p:nvPr/>
        </p:nvSpPr>
        <p:spPr>
          <a:xfrm>
            <a:off x="6191095" y="1828754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偏度：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旅游客流通常正偏——平常少偶尔多</a:t>
            </a:r>
            <a:endParaRPr lang="en-US" sz="1050" dirty="0"/>
          </a:p>
        </p:txBody>
      </p:sp>
      <p:sp>
        <p:nvSpPr>
          <p:cNvPr id="35" name="Text 26"/>
          <p:cNvSpPr/>
          <p:nvPr/>
        </p:nvSpPr>
        <p:spPr>
          <a:xfrm>
            <a:off x="6191095" y="2019250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峰度：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景区极端高峰日概率高于正态分布</a:t>
            </a:r>
            <a:endParaRPr lang="en-US" sz="1050" dirty="0"/>
          </a:p>
        </p:txBody>
      </p:sp>
      <p:sp>
        <p:nvSpPr>
          <p:cNvPr id="36" name="Text 27"/>
          <p:cNvSpPr/>
          <p:nvPr/>
        </p:nvSpPr>
        <p:spPr>
          <a:xfrm>
            <a:off x="6191095" y="2362141"/>
            <a:ext cx="555255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相关性度量</a:t>
            </a:r>
            <a:endParaRPr lang="en-US" sz="1800" dirty="0"/>
          </a:p>
        </p:txBody>
      </p:sp>
      <p:sp>
        <p:nvSpPr>
          <p:cNvPr id="37" name="Text 28"/>
          <p:cNvSpPr/>
          <p:nvPr/>
        </p:nvSpPr>
        <p:spPr>
          <a:xfrm>
            <a:off x="6191095" y="2781230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Pearson r：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线性相关[-1,1]</a:t>
            </a:r>
            <a:endParaRPr lang="en-US" sz="1050" dirty="0"/>
          </a:p>
        </p:txBody>
      </p:sp>
      <p:sp>
        <p:nvSpPr>
          <p:cNvPr id="38" name="Text 29"/>
          <p:cNvSpPr/>
          <p:nvPr/>
        </p:nvSpPr>
        <p:spPr>
          <a:xfrm>
            <a:off x="6191095" y="2971726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Spearman ρ：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单调关系更稳健</a:t>
            </a:r>
            <a:endParaRPr lang="en-US" sz="1050" dirty="0"/>
          </a:p>
        </p:txBody>
      </p:sp>
      <p:sp>
        <p:nvSpPr>
          <p:cNvPr id="39" name="Text 30"/>
          <p:cNvSpPr/>
          <p:nvPr/>
        </p:nvSpPr>
        <p:spPr>
          <a:xfrm>
            <a:off x="6191095" y="3238419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C262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再次提醒：相关性≠因果性！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EDA探索性数据分析流程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第4章 · 理解数据 · 发现模式 · 形成假设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57189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EDA标准流程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457189" y="1828754"/>
            <a:ext cx="553350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Step 1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数据概览：df.info()/describe()/shape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57189" y="2285943"/>
            <a:ext cx="553350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Step 2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单变量分析：直方图/箱线图/柱状图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457189" y="2743131"/>
            <a:ext cx="553350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Step 3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双变量分析：散点图/分组统计/相关性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457189" y="3200320"/>
            <a:ext cx="553350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Step 4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多变量分析：成对图/平行坐标图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210145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黄果树满意度EDA发现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6210145" y="1828754"/>
            <a:ext cx="55335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评分分布：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正偏，均值4.2，中位数4.5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6210145" y="2095448"/>
            <a:ext cx="55335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停留时长：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2-5小时评分最高，&lt;1h和&gt;8h偏低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6210145" y="2362141"/>
            <a:ext cx="55335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消费金额：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中等消费200-500元评分最高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6210145" y="2628834"/>
            <a:ext cx="55335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来源地：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远程省份评分4.4 &gt; 本省4.0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6210145" y="2895528"/>
            <a:ext cx="55335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天气效应：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晴天4.3 &gt; 雨天3.8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数据可视化设计与图表选择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第4章 · 信达雅 · 数据墨水比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57189" y="1409665"/>
            <a:ext cx="555255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图表选择决策树</a:t>
            </a:r>
            <a:endParaRPr lang="en-US" sz="18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828754"/>
            <a:ext cx="5543411" cy="34289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57189" y="1828754"/>
            <a:ext cx="1495007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分析目的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1943051" y="1828754"/>
            <a:ext cx="2199839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推荐图表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4133747" y="1828754"/>
            <a:ext cx="1885522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避免</a:t>
            </a:r>
            <a:endParaRPr lang="en-US" sz="10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2171646"/>
            <a:ext cx="5543411" cy="35241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57189" y="2171646"/>
            <a:ext cx="1495007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时间趋势</a:t>
            </a:r>
            <a:endParaRPr lang="en-US" sz="1050" dirty="0"/>
          </a:p>
        </p:txBody>
      </p:sp>
      <p:sp>
        <p:nvSpPr>
          <p:cNvPr id="12" name="Text 7"/>
          <p:cNvSpPr/>
          <p:nvPr/>
        </p:nvSpPr>
        <p:spPr>
          <a:xfrm>
            <a:off x="1943051" y="2171646"/>
            <a:ext cx="2199839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折线图/面积图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4133747" y="2171646"/>
            <a:ext cx="188552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饼图</a:t>
            </a:r>
            <a:endParaRPr lang="en-US" sz="105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524062"/>
            <a:ext cx="5543411" cy="35241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457189" y="2524062"/>
            <a:ext cx="1495007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类别比较</a:t>
            </a:r>
            <a:endParaRPr lang="en-US" sz="1050" dirty="0"/>
          </a:p>
        </p:txBody>
      </p:sp>
      <p:sp>
        <p:nvSpPr>
          <p:cNvPr id="16" name="Text 10"/>
          <p:cNvSpPr/>
          <p:nvPr/>
        </p:nvSpPr>
        <p:spPr>
          <a:xfrm>
            <a:off x="1943051" y="2524062"/>
            <a:ext cx="2199839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柱状图/条形图</a:t>
            </a:r>
            <a:endParaRPr lang="en-US" sz="1050" dirty="0"/>
          </a:p>
        </p:txBody>
      </p:sp>
      <p:sp>
        <p:nvSpPr>
          <p:cNvPr id="17" name="Text 11"/>
          <p:cNvSpPr/>
          <p:nvPr/>
        </p:nvSpPr>
        <p:spPr>
          <a:xfrm>
            <a:off x="4133747" y="2524062"/>
            <a:ext cx="188552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饼图(&gt;5类)</a:t>
            </a:r>
            <a:endParaRPr lang="en-US" sz="1050" dirty="0"/>
          </a:p>
        </p:txBody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876478"/>
            <a:ext cx="5543411" cy="352416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457189" y="2876478"/>
            <a:ext cx="1495007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构成占比</a:t>
            </a:r>
            <a:endParaRPr lang="en-US" sz="1050" dirty="0"/>
          </a:p>
        </p:txBody>
      </p:sp>
      <p:sp>
        <p:nvSpPr>
          <p:cNvPr id="20" name="Text 13"/>
          <p:cNvSpPr/>
          <p:nvPr/>
        </p:nvSpPr>
        <p:spPr>
          <a:xfrm>
            <a:off x="1943051" y="2876478"/>
            <a:ext cx="2199839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堆叠柱状图</a:t>
            </a:r>
            <a:endParaRPr lang="en-US" sz="1050" dirty="0"/>
          </a:p>
        </p:txBody>
      </p:sp>
      <p:sp>
        <p:nvSpPr>
          <p:cNvPr id="21" name="Text 14"/>
          <p:cNvSpPr/>
          <p:nvPr/>
        </p:nvSpPr>
        <p:spPr>
          <a:xfrm>
            <a:off x="4133747" y="2876478"/>
            <a:ext cx="188552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3D饼图</a:t>
            </a:r>
            <a:endParaRPr lang="en-US" sz="1050" dirty="0"/>
          </a:p>
        </p:txBody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3228894"/>
            <a:ext cx="5543411" cy="352416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457189" y="3228894"/>
            <a:ext cx="1495007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数值分布</a:t>
            </a:r>
            <a:endParaRPr lang="en-US" sz="1050" dirty="0"/>
          </a:p>
        </p:txBody>
      </p:sp>
      <p:sp>
        <p:nvSpPr>
          <p:cNvPr id="24" name="Text 16"/>
          <p:cNvSpPr/>
          <p:nvPr/>
        </p:nvSpPr>
        <p:spPr>
          <a:xfrm>
            <a:off x="1943051" y="3228894"/>
            <a:ext cx="2199839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直方图/箱线图</a:t>
            </a:r>
            <a:endParaRPr lang="en-US" sz="1050" dirty="0"/>
          </a:p>
        </p:txBody>
      </p:sp>
      <p:sp>
        <p:nvSpPr>
          <p:cNvPr id="25" name="Text 17"/>
          <p:cNvSpPr/>
          <p:nvPr/>
        </p:nvSpPr>
        <p:spPr>
          <a:xfrm>
            <a:off x="4133747" y="3228894"/>
            <a:ext cx="188552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—</a:t>
            </a:r>
            <a:endParaRPr lang="en-US" sz="1050" dirty="0"/>
          </a:p>
        </p:txBody>
      </p:sp>
      <p:pic>
        <p:nvPicPr>
          <p:cNvPr id="2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3581310"/>
            <a:ext cx="5543411" cy="352416"/>
          </a:xfrm>
          <a:prstGeom prst="rect">
            <a:avLst/>
          </a:prstGeom>
        </p:spPr>
      </p:pic>
      <p:sp>
        <p:nvSpPr>
          <p:cNvPr id="27" name="Text 18"/>
          <p:cNvSpPr/>
          <p:nvPr/>
        </p:nvSpPr>
        <p:spPr>
          <a:xfrm>
            <a:off x="457189" y="3581310"/>
            <a:ext cx="1495007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变量关系</a:t>
            </a:r>
            <a:endParaRPr lang="en-US" sz="1050" dirty="0"/>
          </a:p>
        </p:txBody>
      </p:sp>
      <p:sp>
        <p:nvSpPr>
          <p:cNvPr id="28" name="Text 19"/>
          <p:cNvSpPr/>
          <p:nvPr/>
        </p:nvSpPr>
        <p:spPr>
          <a:xfrm>
            <a:off x="1943051" y="3581310"/>
            <a:ext cx="2199839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散点图/气泡图</a:t>
            </a:r>
            <a:endParaRPr lang="en-US" sz="1050" dirty="0"/>
          </a:p>
        </p:txBody>
      </p:sp>
      <p:sp>
        <p:nvSpPr>
          <p:cNvPr id="29" name="Text 20"/>
          <p:cNvSpPr/>
          <p:nvPr/>
        </p:nvSpPr>
        <p:spPr>
          <a:xfrm>
            <a:off x="4133747" y="3581310"/>
            <a:ext cx="188552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—</a:t>
            </a:r>
            <a:endParaRPr lang="en-US" sz="1050" dirty="0"/>
          </a:p>
        </p:txBody>
      </p:sp>
      <p:sp>
        <p:nvSpPr>
          <p:cNvPr id="30" name="Text 21"/>
          <p:cNvSpPr/>
          <p:nvPr/>
        </p:nvSpPr>
        <p:spPr>
          <a:xfrm>
            <a:off x="457189" y="3933727"/>
            <a:ext cx="1495007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地理空间</a:t>
            </a:r>
            <a:endParaRPr lang="en-US" sz="1050" dirty="0"/>
          </a:p>
        </p:txBody>
      </p:sp>
      <p:sp>
        <p:nvSpPr>
          <p:cNvPr id="31" name="Text 22"/>
          <p:cNvSpPr/>
          <p:nvPr/>
        </p:nvSpPr>
        <p:spPr>
          <a:xfrm>
            <a:off x="1943051" y="3933727"/>
            <a:ext cx="2199839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热力图/流向图</a:t>
            </a:r>
            <a:endParaRPr lang="en-US" sz="1050" dirty="0"/>
          </a:p>
        </p:txBody>
      </p:sp>
      <p:sp>
        <p:nvSpPr>
          <p:cNvPr id="32" name="Text 23"/>
          <p:cNvSpPr/>
          <p:nvPr/>
        </p:nvSpPr>
        <p:spPr>
          <a:xfrm>
            <a:off x="4133747" y="3933727"/>
            <a:ext cx="188552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—</a:t>
            </a:r>
            <a:endParaRPr lang="en-US" sz="1050" dirty="0"/>
          </a:p>
        </p:txBody>
      </p:sp>
      <p:sp>
        <p:nvSpPr>
          <p:cNvPr id="33" name="Text 24"/>
          <p:cNvSpPr/>
          <p:nvPr/>
        </p:nvSpPr>
        <p:spPr>
          <a:xfrm>
            <a:off x="6191095" y="1409665"/>
            <a:ext cx="555255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三大设计原则</a:t>
            </a:r>
            <a:endParaRPr lang="en-US" sz="1800" dirty="0"/>
          </a:p>
        </p:txBody>
      </p:sp>
      <p:sp>
        <p:nvSpPr>
          <p:cNvPr id="34" name="Text 25"/>
          <p:cNvSpPr/>
          <p:nvPr/>
        </p:nvSpPr>
        <p:spPr>
          <a:xfrm>
            <a:off x="6191095" y="1828754"/>
            <a:ext cx="5552555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信（准确）：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数据无错误或误导，坐标轴从零开始</a:t>
            </a:r>
            <a:endParaRPr lang="en-US" sz="1200" dirty="0"/>
          </a:p>
        </p:txBody>
      </p:sp>
      <p:sp>
        <p:nvSpPr>
          <p:cNvPr id="35" name="Text 26"/>
          <p:cNvSpPr/>
          <p:nvPr/>
        </p:nvSpPr>
        <p:spPr>
          <a:xfrm>
            <a:off x="6191095" y="2400240"/>
            <a:ext cx="5552555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达（清晰）：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5秒内理解核心信息，去除装饰元素</a:t>
            </a:r>
            <a:endParaRPr lang="en-US" sz="1200" dirty="0"/>
          </a:p>
        </p:txBody>
      </p:sp>
      <p:sp>
        <p:nvSpPr>
          <p:cNvPr id="36" name="Text 27"/>
          <p:cNvSpPr/>
          <p:nvPr/>
        </p:nvSpPr>
        <p:spPr>
          <a:xfrm>
            <a:off x="6191095" y="2971726"/>
            <a:ext cx="5552555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雅（美观）：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配色协调，高数据墨水比</a:t>
            </a:r>
            <a:endParaRPr lang="en-US" sz="1200" dirty="0"/>
          </a:p>
        </p:txBody>
      </p:sp>
      <p:sp>
        <p:nvSpPr>
          <p:cNvPr id="37" name="Text 28"/>
          <p:cNvSpPr/>
          <p:nvPr/>
        </p:nvSpPr>
        <p:spPr>
          <a:xfrm>
            <a:off x="6191095" y="3543211"/>
            <a:ext cx="5552555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Tufte数据墨水比：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去除3D效果、多余网格线、装饰性背景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旅游仪表盘设计规范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第4章 · 3秒规则 · 总-分-总 · 角色定制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57189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设计核心原则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457189" y="1828754"/>
            <a:ext cx="553350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3秒规则：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最重要KPI在最显眼位置（左上角）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457189" y="2247844"/>
            <a:ext cx="553350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总-分-总：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顶部KPI→中部趋势对比→底部明细告警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457189" y="2666933"/>
            <a:ext cx="553350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少即是多：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5-9个图表，每个回答一个明确问题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457189" y="3086023"/>
            <a:ext cx="553350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服务角色：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不同角色看到不同指标——总经理vs运营vs营销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6210145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推荐工具</a:t>
            </a:r>
            <a:endParaRPr lang="en-US" sz="180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0145" y="1828754"/>
            <a:ext cx="5524362" cy="34289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210145" y="1828754"/>
            <a:ext cx="1742651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工具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7943651" y="1828754"/>
            <a:ext cx="2180790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特点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10105772" y="1828754"/>
            <a:ext cx="1647403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适用</a:t>
            </a:r>
            <a:endParaRPr lang="en-US" sz="1050" dirty="0"/>
          </a:p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145" y="2171646"/>
            <a:ext cx="5524362" cy="352416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210145" y="2171646"/>
            <a:ext cx="1742651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Grafana</a:t>
            </a:r>
            <a:endParaRPr lang="en-US" sz="1050" dirty="0"/>
          </a:p>
        </p:txBody>
      </p:sp>
      <p:sp>
        <p:nvSpPr>
          <p:cNvPr id="17" name="Text 12"/>
          <p:cNvSpPr/>
          <p:nvPr/>
        </p:nvSpPr>
        <p:spPr>
          <a:xfrm>
            <a:off x="7943651" y="2171646"/>
            <a:ext cx="2180790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开源监控仪表盘</a:t>
            </a:r>
            <a:endParaRPr lang="en-US" sz="1050" dirty="0"/>
          </a:p>
        </p:txBody>
      </p:sp>
      <p:sp>
        <p:nvSpPr>
          <p:cNvPr id="18" name="Text 13"/>
          <p:cNvSpPr/>
          <p:nvPr/>
        </p:nvSpPr>
        <p:spPr>
          <a:xfrm>
            <a:off x="10105772" y="2171646"/>
            <a:ext cx="1647403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技术团队</a:t>
            </a:r>
            <a:endParaRPr lang="en-US" sz="1050" dirty="0"/>
          </a:p>
        </p:txBody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2524062"/>
            <a:ext cx="5524362" cy="352416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6210145" y="2524062"/>
            <a:ext cx="1742651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Metabase</a:t>
            </a:r>
            <a:endParaRPr lang="en-US" sz="1050" dirty="0"/>
          </a:p>
        </p:txBody>
      </p:sp>
      <p:sp>
        <p:nvSpPr>
          <p:cNvPr id="21" name="Text 15"/>
          <p:cNvSpPr/>
          <p:nvPr/>
        </p:nvSpPr>
        <p:spPr>
          <a:xfrm>
            <a:off x="7943651" y="2524062"/>
            <a:ext cx="2180790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自然语言提问</a:t>
            </a:r>
            <a:endParaRPr lang="en-US" sz="1050" dirty="0"/>
          </a:p>
        </p:txBody>
      </p:sp>
      <p:sp>
        <p:nvSpPr>
          <p:cNvPr id="22" name="Text 16"/>
          <p:cNvSpPr/>
          <p:nvPr/>
        </p:nvSpPr>
        <p:spPr>
          <a:xfrm>
            <a:off x="10105772" y="2524062"/>
            <a:ext cx="1647403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中小景区</a:t>
            </a:r>
            <a:endParaRPr lang="en-US" sz="1050" dirty="0"/>
          </a:p>
        </p:txBody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145" y="2876478"/>
            <a:ext cx="5524362" cy="352416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6210145" y="2876478"/>
            <a:ext cx="1742651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Streamlit</a:t>
            </a:r>
            <a:endParaRPr lang="en-US" sz="1050" dirty="0"/>
          </a:p>
        </p:txBody>
      </p:sp>
      <p:sp>
        <p:nvSpPr>
          <p:cNvPr id="25" name="Text 18"/>
          <p:cNvSpPr/>
          <p:nvPr/>
        </p:nvSpPr>
        <p:spPr>
          <a:xfrm>
            <a:off x="7943651" y="2876478"/>
            <a:ext cx="2180790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纯Python构建</a:t>
            </a:r>
            <a:endParaRPr lang="en-US" sz="1050" dirty="0"/>
          </a:p>
        </p:txBody>
      </p:sp>
      <p:sp>
        <p:nvSpPr>
          <p:cNvPr id="26" name="Text 19"/>
          <p:cNvSpPr/>
          <p:nvPr/>
        </p:nvSpPr>
        <p:spPr>
          <a:xfrm>
            <a:off x="10105772" y="2876478"/>
            <a:ext cx="1647403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数据分析师</a:t>
            </a:r>
            <a:endParaRPr lang="en-US" sz="1050" dirty="0"/>
          </a:p>
        </p:txBody>
      </p:sp>
      <p:sp>
        <p:nvSpPr>
          <p:cNvPr id="27" name="Text 20"/>
          <p:cNvSpPr/>
          <p:nvPr/>
        </p:nvSpPr>
        <p:spPr>
          <a:xfrm>
            <a:off x="6210145" y="3228894"/>
            <a:ext cx="1742651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DataV</a:t>
            </a:r>
            <a:endParaRPr lang="en-US" sz="1050" dirty="0"/>
          </a:p>
        </p:txBody>
      </p:sp>
      <p:sp>
        <p:nvSpPr>
          <p:cNvPr id="28" name="Text 21"/>
          <p:cNvSpPr/>
          <p:nvPr/>
        </p:nvSpPr>
        <p:spPr>
          <a:xfrm>
            <a:off x="7943651" y="3228894"/>
            <a:ext cx="2180790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商业大屏模板</a:t>
            </a:r>
            <a:endParaRPr lang="en-US" sz="1050" dirty="0"/>
          </a:p>
        </p:txBody>
      </p:sp>
      <p:sp>
        <p:nvSpPr>
          <p:cNvPr id="29" name="Text 22"/>
          <p:cNvSpPr/>
          <p:nvPr/>
        </p:nvSpPr>
        <p:spPr>
          <a:xfrm>
            <a:off x="10105772" y="3228894"/>
            <a:ext cx="1647403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大型景区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1809705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FDB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Chapter 5</a:t>
            </a:r>
            <a:endParaRPr lang="en-US" sz="1350" dirty="0"/>
          </a:p>
        </p:txBody>
      </p:sp>
      <p:sp>
        <p:nvSpPr>
          <p:cNvPr id="4" name="Text 1"/>
          <p:cNvSpPr/>
          <p:nvPr/>
        </p:nvSpPr>
        <p:spPr>
          <a:xfrm>
            <a:off x="457189" y="2228794"/>
            <a:ext cx="11286462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第5章 预测性分析与建模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2914577"/>
            <a:ext cx="914377" cy="3809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189" y="3257469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回归分析与时间序列预测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457189" y="3638459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机器学习预测方法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457189" y="4019450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客流预测实战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457189" y="4781430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FDB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核心能力：Prophet · XGBoost · LSTM · MAE/RMSE评估</a:t>
            </a:r>
            <a:endParaRPr lang="en-US" sz="13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预测性分析核心方法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第5章 · 时间序列 · 机器学习 · 集成模型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57189" y="1409665"/>
            <a:ext cx="555255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方法对比</a:t>
            </a:r>
            <a:endParaRPr lang="en-US" sz="18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828754"/>
            <a:ext cx="5543411" cy="34289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57189" y="1828754"/>
            <a:ext cx="193314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方法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2381190" y="1828754"/>
            <a:ext cx="1942671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优点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4314717" y="1828754"/>
            <a:ext cx="1704552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旅游适用</a:t>
            </a:r>
            <a:endParaRPr lang="en-US" sz="10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2171646"/>
            <a:ext cx="5543411" cy="35241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57189" y="2171646"/>
            <a:ext cx="1933146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ARIMA</a:t>
            </a:r>
            <a:endParaRPr lang="en-US" sz="1050" dirty="0"/>
          </a:p>
        </p:txBody>
      </p:sp>
      <p:sp>
        <p:nvSpPr>
          <p:cNvPr id="12" name="Text 7"/>
          <p:cNvSpPr/>
          <p:nvPr/>
        </p:nvSpPr>
        <p:spPr>
          <a:xfrm>
            <a:off x="2381190" y="2171646"/>
            <a:ext cx="1942671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经典统计可解释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4314717" y="2171646"/>
            <a:ext cx="170455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规律性强场景</a:t>
            </a:r>
            <a:endParaRPr lang="en-US" sz="105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524062"/>
            <a:ext cx="5543411" cy="35241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457189" y="2524062"/>
            <a:ext cx="1933146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Prophet</a:t>
            </a:r>
            <a:endParaRPr lang="en-US" sz="1050" dirty="0"/>
          </a:p>
        </p:txBody>
      </p:sp>
      <p:sp>
        <p:nvSpPr>
          <p:cNvPr id="16" name="Text 10"/>
          <p:cNvSpPr/>
          <p:nvPr/>
        </p:nvSpPr>
        <p:spPr>
          <a:xfrm>
            <a:off x="2381190" y="2524062"/>
            <a:ext cx="1942671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自动处理节假日</a:t>
            </a:r>
            <a:endParaRPr lang="en-US" sz="1050" dirty="0"/>
          </a:p>
        </p:txBody>
      </p:sp>
      <p:sp>
        <p:nvSpPr>
          <p:cNvPr id="17" name="Text 11"/>
          <p:cNvSpPr/>
          <p:nvPr/>
        </p:nvSpPr>
        <p:spPr>
          <a:xfrm>
            <a:off x="4314717" y="2524062"/>
            <a:ext cx="170455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客流预测首选</a:t>
            </a:r>
            <a:endParaRPr lang="en-US" sz="1050" dirty="0"/>
          </a:p>
        </p:txBody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876478"/>
            <a:ext cx="5543411" cy="352416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457189" y="2876478"/>
            <a:ext cx="1933146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XGBoost</a:t>
            </a:r>
            <a:endParaRPr lang="en-US" sz="1050" dirty="0"/>
          </a:p>
        </p:txBody>
      </p:sp>
      <p:sp>
        <p:nvSpPr>
          <p:cNvPr id="20" name="Text 13"/>
          <p:cNvSpPr/>
          <p:nvPr/>
        </p:nvSpPr>
        <p:spPr>
          <a:xfrm>
            <a:off x="2381190" y="2876478"/>
            <a:ext cx="1942671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高精度结构化</a:t>
            </a:r>
            <a:endParaRPr lang="en-US" sz="1050" dirty="0"/>
          </a:p>
        </p:txBody>
      </p:sp>
      <p:sp>
        <p:nvSpPr>
          <p:cNvPr id="21" name="Text 14"/>
          <p:cNvSpPr/>
          <p:nvPr/>
        </p:nvSpPr>
        <p:spPr>
          <a:xfrm>
            <a:off x="4314717" y="2876478"/>
            <a:ext cx="170455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融合多特征</a:t>
            </a:r>
            <a:endParaRPr lang="en-US" sz="1050" dirty="0"/>
          </a:p>
        </p:txBody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3228894"/>
            <a:ext cx="5543411" cy="352416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457189" y="3228894"/>
            <a:ext cx="1933146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LSTM</a:t>
            </a:r>
            <a:endParaRPr lang="en-US" sz="1050" dirty="0"/>
          </a:p>
        </p:txBody>
      </p:sp>
      <p:sp>
        <p:nvSpPr>
          <p:cNvPr id="24" name="Text 16"/>
          <p:cNvSpPr/>
          <p:nvPr/>
        </p:nvSpPr>
        <p:spPr>
          <a:xfrm>
            <a:off x="2381190" y="3228894"/>
            <a:ext cx="1942671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长序列依赖</a:t>
            </a:r>
            <a:endParaRPr lang="en-US" sz="1050" dirty="0"/>
          </a:p>
        </p:txBody>
      </p:sp>
      <p:sp>
        <p:nvSpPr>
          <p:cNvPr id="25" name="Text 17"/>
          <p:cNvSpPr/>
          <p:nvPr/>
        </p:nvSpPr>
        <p:spPr>
          <a:xfrm>
            <a:off x="4314717" y="3228894"/>
            <a:ext cx="170455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非线性关系</a:t>
            </a:r>
            <a:endParaRPr lang="en-US" sz="1050" dirty="0"/>
          </a:p>
        </p:txBody>
      </p:sp>
      <p:sp>
        <p:nvSpPr>
          <p:cNvPr id="26" name="Text 18"/>
          <p:cNvSpPr/>
          <p:nvPr/>
        </p:nvSpPr>
        <p:spPr>
          <a:xfrm>
            <a:off x="457189" y="3581310"/>
            <a:ext cx="1933146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Transformer</a:t>
            </a:r>
            <a:endParaRPr lang="en-US" sz="1050" dirty="0"/>
          </a:p>
        </p:txBody>
      </p:sp>
      <p:sp>
        <p:nvSpPr>
          <p:cNvPr id="27" name="Text 19"/>
          <p:cNvSpPr/>
          <p:nvPr/>
        </p:nvSpPr>
        <p:spPr>
          <a:xfrm>
            <a:off x="2381190" y="3581310"/>
            <a:ext cx="1942671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多变量预测</a:t>
            </a:r>
            <a:endParaRPr lang="en-US" sz="1050" dirty="0"/>
          </a:p>
        </p:txBody>
      </p:sp>
      <p:sp>
        <p:nvSpPr>
          <p:cNvPr id="28" name="Text 20"/>
          <p:cNvSpPr/>
          <p:nvPr/>
        </p:nvSpPr>
        <p:spPr>
          <a:xfrm>
            <a:off x="4314717" y="3581310"/>
            <a:ext cx="1704552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大数据场景</a:t>
            </a:r>
            <a:endParaRPr lang="en-US" sz="1050" dirty="0"/>
          </a:p>
        </p:txBody>
      </p:sp>
      <p:sp>
        <p:nvSpPr>
          <p:cNvPr id="29" name="Text 21"/>
          <p:cNvSpPr/>
          <p:nvPr/>
        </p:nvSpPr>
        <p:spPr>
          <a:xfrm>
            <a:off x="6191095" y="1409665"/>
            <a:ext cx="555255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模型评估指标</a:t>
            </a:r>
            <a:endParaRPr lang="en-US" sz="1800" dirty="0"/>
          </a:p>
        </p:txBody>
      </p:sp>
      <p:sp>
        <p:nvSpPr>
          <p:cNvPr id="30" name="Text 22"/>
          <p:cNvSpPr/>
          <p:nvPr/>
        </p:nvSpPr>
        <p:spPr>
          <a:xfrm>
            <a:off x="6191095" y="1828754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MAE：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平均绝对误差</a:t>
            </a:r>
            <a:endParaRPr lang="en-US" sz="1050" dirty="0"/>
          </a:p>
        </p:txBody>
      </p:sp>
      <p:sp>
        <p:nvSpPr>
          <p:cNvPr id="31" name="Text 23"/>
          <p:cNvSpPr/>
          <p:nvPr/>
        </p:nvSpPr>
        <p:spPr>
          <a:xfrm>
            <a:off x="6191095" y="2095448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RMSE：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均方根误差对大误差敏感</a:t>
            </a:r>
            <a:endParaRPr lang="en-US" sz="1050" dirty="0"/>
          </a:p>
        </p:txBody>
      </p:sp>
      <p:sp>
        <p:nvSpPr>
          <p:cNvPr id="32" name="Text 24"/>
          <p:cNvSpPr/>
          <p:nvPr/>
        </p:nvSpPr>
        <p:spPr>
          <a:xfrm>
            <a:off x="6191095" y="2362141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MAPE：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平均绝对百分比误差</a:t>
            </a:r>
            <a:endParaRPr lang="en-US" sz="1050" dirty="0"/>
          </a:p>
        </p:txBody>
      </p:sp>
      <p:sp>
        <p:nvSpPr>
          <p:cNvPr id="33" name="Text 25"/>
          <p:cNvSpPr/>
          <p:nvPr/>
        </p:nvSpPr>
        <p:spPr>
          <a:xfrm>
            <a:off x="6191095" y="2628834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Prophet+XGBoost集成，MAPE 9.7%</a:t>
            </a:r>
            <a:endParaRPr lang="en-US" sz="1050" dirty="0"/>
          </a:p>
        </p:txBody>
      </p:sp>
      <p:sp>
        <p:nvSpPr>
          <p:cNvPr id="34" name="Text 26"/>
          <p:cNvSpPr/>
          <p:nvPr/>
        </p:nvSpPr>
        <p:spPr>
          <a:xfrm>
            <a:off x="6191095" y="2971726"/>
            <a:ext cx="555255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预测粒度与决策</a:t>
            </a:r>
            <a:endParaRPr lang="en-US" sz="1800" dirty="0"/>
          </a:p>
        </p:txBody>
      </p:sp>
      <p:sp>
        <p:nvSpPr>
          <p:cNvPr id="35" name="Text 27"/>
          <p:cNvSpPr/>
          <p:nvPr/>
        </p:nvSpPr>
        <p:spPr>
          <a:xfrm>
            <a:off x="6191095" y="3390815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短期(1-24h)实时调度 | 中期(1-7天)排班备货 | 长期(1-12月)战略规划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客流预测实战方法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第5章 · 黄果树案例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57189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预测特征工程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457189" y="1828754"/>
            <a:ext cx="55335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历史客流：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过去N天/周/年的同期客流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457189" y="2057349"/>
            <a:ext cx="55335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时间特征：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月份/星期/小时/是否节假日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457189" y="2285943"/>
            <a:ext cx="55335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外部特征：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天气/OTA预订量/搜索热度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457189" y="2514537"/>
            <a:ext cx="55335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滞后特征：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提前1/3/7天的预订趋势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457189" y="2819330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集成策略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457189" y="3200320"/>
            <a:ext cx="55335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Prophet(季节+节假日) + XGBoost(天气+预订) → 加权融合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6210145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预测→行动五步</a:t>
            </a:r>
            <a:endParaRPr lang="en-US" sz="18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0145" y="1828754"/>
            <a:ext cx="5524362" cy="266693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6248244" y="1866853"/>
            <a:ext cx="545730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1. 门票预约限流→分时预约动态调整</a:t>
            </a:r>
            <a:endParaRPr lang="en-US" sz="1050" dirty="0"/>
          </a:p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145" y="2133547"/>
            <a:ext cx="5524362" cy="266693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248244" y="2171646"/>
            <a:ext cx="545730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2. 人员排班车辆→按预测高峰配资源</a:t>
            </a:r>
            <a:endParaRPr lang="en-US" sz="1050" dirty="0"/>
          </a:p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2438339"/>
            <a:ext cx="5524362" cy="266693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248244" y="2476438"/>
            <a:ext cx="545730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3. 设备物资准备→餐饮文创按需备货</a:t>
            </a:r>
            <a:endParaRPr lang="en-US" sz="1050" dirty="0"/>
          </a:p>
        </p:txBody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145" y="2743131"/>
            <a:ext cx="5524362" cy="266693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6248244" y="2781230"/>
            <a:ext cx="545730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4. 营销节奏调整→淡季加大推广</a:t>
            </a:r>
            <a:endParaRPr lang="en-US" sz="1050" dirty="0"/>
          </a:p>
        </p:txBody>
      </p:sp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0145" y="3047924"/>
            <a:ext cx="5524362" cy="266693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6248244" y="3086023"/>
            <a:ext cx="545730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5. 应急预案启动→预测超阈值触发</a:t>
            </a:r>
            <a:endParaRPr lang="en-US" sz="1050" dirty="0"/>
          </a:p>
        </p:txBody>
      </p:sp>
      <p:sp>
        <p:nvSpPr>
          <p:cNvPr id="23" name="Text 15"/>
          <p:cNvSpPr/>
          <p:nvPr/>
        </p:nvSpPr>
        <p:spPr>
          <a:xfrm>
            <a:off x="6210145" y="3428914"/>
            <a:ext cx="553350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模型监控：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每日自动计算偏差，MAE连续7天超阈值→自动重训练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1809705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FDB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Chapter 6</a:t>
            </a:r>
            <a:endParaRPr lang="en-US" sz="1350" dirty="0"/>
          </a:p>
        </p:txBody>
      </p:sp>
      <p:sp>
        <p:nvSpPr>
          <p:cNvPr id="4" name="Text 1"/>
          <p:cNvSpPr/>
          <p:nvPr/>
        </p:nvSpPr>
        <p:spPr>
          <a:xfrm>
            <a:off x="457189" y="2228794"/>
            <a:ext cx="11286462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第6章 规范性分析与决策优化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2914577"/>
            <a:ext cx="914377" cy="3809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189" y="3257469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运筹优化 · 线性/整数规划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457189" y="3638459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动态定价与收益管理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457189" y="4019450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资源调度 · 多目标决策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457189" y="4781430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FDB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核心能力：PuLP建模 · 最优解不等于最佳方案</a:t>
            </a:r>
            <a:endParaRPr lang="en-US" sz="13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运筹优化三要素与线性规划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第6章 · 决策变量·目标函数·约束条件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57189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优化问题三要素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457189" y="1828754"/>
            <a:ext cx="553350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决策变量：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需要决策的量——每辆车跑多少趟/每渠道投多少预算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457189" y="2247844"/>
            <a:ext cx="553350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目标函数：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最大化或最小化——等待时间/cost/收入/利用率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457189" y="2666933"/>
            <a:ext cx="553350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约束条件：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必须满足的限制——载客量/工作时长/预算上限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457189" y="3124122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旅游应用场景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457189" y="3505112"/>
            <a:ext cx="55335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广告预算分配·餐饮备料优化·人员排班·观光车调度·景区选址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6210145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优化方法速查</a:t>
            </a:r>
            <a:endParaRPr lang="en-US" sz="18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0145" y="1828754"/>
            <a:ext cx="5524362" cy="342891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210145" y="1828754"/>
            <a:ext cx="1380710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方法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7581710" y="1828754"/>
            <a:ext cx="847323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变量</a:t>
            </a:r>
            <a:endParaRPr lang="en-US" sz="1050" dirty="0"/>
          </a:p>
        </p:txBody>
      </p:sp>
      <p:sp>
        <p:nvSpPr>
          <p:cNvPr id="15" name="Text 11"/>
          <p:cNvSpPr/>
          <p:nvPr/>
        </p:nvSpPr>
        <p:spPr>
          <a:xfrm>
            <a:off x="8419889" y="1828754"/>
            <a:ext cx="1380710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难度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9791455" y="1828754"/>
            <a:ext cx="1961720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工具</a:t>
            </a:r>
            <a:endParaRPr lang="en-US" sz="1050" dirty="0"/>
          </a:p>
        </p:txBody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145" y="2171646"/>
            <a:ext cx="5524362" cy="352416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210145" y="2171646"/>
            <a:ext cx="1380710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线性规划</a:t>
            </a:r>
            <a:endParaRPr lang="en-US" sz="1050" dirty="0"/>
          </a:p>
        </p:txBody>
      </p:sp>
      <p:sp>
        <p:nvSpPr>
          <p:cNvPr id="19" name="Text 14"/>
          <p:cNvSpPr/>
          <p:nvPr/>
        </p:nvSpPr>
        <p:spPr>
          <a:xfrm>
            <a:off x="7581710" y="2171646"/>
            <a:ext cx="847323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连续</a:t>
            </a:r>
            <a:endParaRPr lang="en-US" sz="1050" dirty="0"/>
          </a:p>
        </p:txBody>
      </p:sp>
      <p:sp>
        <p:nvSpPr>
          <p:cNvPr id="20" name="Text 15"/>
          <p:cNvSpPr/>
          <p:nvPr/>
        </p:nvSpPr>
        <p:spPr>
          <a:xfrm>
            <a:off x="8419889" y="2171646"/>
            <a:ext cx="1380710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易</a:t>
            </a:r>
            <a:endParaRPr lang="en-US" sz="1050" dirty="0"/>
          </a:p>
        </p:txBody>
      </p:sp>
      <p:sp>
        <p:nvSpPr>
          <p:cNvPr id="21" name="Text 16"/>
          <p:cNvSpPr/>
          <p:nvPr/>
        </p:nvSpPr>
        <p:spPr>
          <a:xfrm>
            <a:off x="9791455" y="2171646"/>
            <a:ext cx="1961720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PuLP</a:t>
            </a:r>
            <a:endParaRPr lang="en-US" sz="1050" dirty="0"/>
          </a:p>
        </p:txBody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2524062"/>
            <a:ext cx="5524362" cy="35241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6210145" y="2524062"/>
            <a:ext cx="1380710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整数规划</a:t>
            </a:r>
            <a:endParaRPr lang="en-US" sz="1050" dirty="0"/>
          </a:p>
        </p:txBody>
      </p:sp>
      <p:sp>
        <p:nvSpPr>
          <p:cNvPr id="24" name="Text 18"/>
          <p:cNvSpPr/>
          <p:nvPr/>
        </p:nvSpPr>
        <p:spPr>
          <a:xfrm>
            <a:off x="7581710" y="2524062"/>
            <a:ext cx="847323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整数</a:t>
            </a:r>
            <a:endParaRPr lang="en-US" sz="1050" dirty="0"/>
          </a:p>
        </p:txBody>
      </p:sp>
      <p:sp>
        <p:nvSpPr>
          <p:cNvPr id="25" name="Text 19"/>
          <p:cNvSpPr/>
          <p:nvPr/>
        </p:nvSpPr>
        <p:spPr>
          <a:xfrm>
            <a:off x="8419889" y="2524062"/>
            <a:ext cx="1380710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难</a:t>
            </a:r>
            <a:endParaRPr lang="en-US" sz="1050" dirty="0"/>
          </a:p>
        </p:txBody>
      </p:sp>
      <p:sp>
        <p:nvSpPr>
          <p:cNvPr id="26" name="Text 20"/>
          <p:cNvSpPr/>
          <p:nvPr/>
        </p:nvSpPr>
        <p:spPr>
          <a:xfrm>
            <a:off x="9791455" y="2524062"/>
            <a:ext cx="1961720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PuLP/Gurobi</a:t>
            </a:r>
            <a:endParaRPr lang="en-US" sz="1050" dirty="0"/>
          </a:p>
        </p:txBody>
      </p:sp>
      <p:pic>
        <p:nvPicPr>
          <p:cNvPr id="2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145" y="2876478"/>
            <a:ext cx="5524362" cy="352416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6210145" y="2876478"/>
            <a:ext cx="1380710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VRP</a:t>
            </a:r>
            <a:endParaRPr lang="en-US" sz="1050" dirty="0"/>
          </a:p>
        </p:txBody>
      </p:sp>
      <p:sp>
        <p:nvSpPr>
          <p:cNvPr id="29" name="Text 22"/>
          <p:cNvSpPr/>
          <p:nvPr/>
        </p:nvSpPr>
        <p:spPr>
          <a:xfrm>
            <a:off x="7581710" y="2876478"/>
            <a:ext cx="847323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混合</a:t>
            </a:r>
            <a:endParaRPr lang="en-US" sz="1050" dirty="0"/>
          </a:p>
        </p:txBody>
      </p:sp>
      <p:sp>
        <p:nvSpPr>
          <p:cNvPr id="30" name="Text 23"/>
          <p:cNvSpPr/>
          <p:nvPr/>
        </p:nvSpPr>
        <p:spPr>
          <a:xfrm>
            <a:off x="8419889" y="2876478"/>
            <a:ext cx="1380710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难</a:t>
            </a:r>
            <a:endParaRPr lang="en-US" sz="1050" dirty="0"/>
          </a:p>
        </p:txBody>
      </p:sp>
      <p:sp>
        <p:nvSpPr>
          <p:cNvPr id="31" name="Text 24"/>
          <p:cNvSpPr/>
          <p:nvPr/>
        </p:nvSpPr>
        <p:spPr>
          <a:xfrm>
            <a:off x="9791455" y="2876478"/>
            <a:ext cx="1961720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OR-Tools</a:t>
            </a:r>
            <a:endParaRPr lang="en-US" sz="1050" dirty="0"/>
          </a:p>
        </p:txBody>
      </p:sp>
      <p:sp>
        <p:nvSpPr>
          <p:cNvPr id="32" name="Text 25"/>
          <p:cNvSpPr/>
          <p:nvPr/>
        </p:nvSpPr>
        <p:spPr>
          <a:xfrm>
            <a:off x="6210145" y="3228894"/>
            <a:ext cx="1380710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多目标</a:t>
            </a:r>
            <a:endParaRPr lang="en-US" sz="1050" dirty="0"/>
          </a:p>
        </p:txBody>
      </p:sp>
      <p:sp>
        <p:nvSpPr>
          <p:cNvPr id="33" name="Text 26"/>
          <p:cNvSpPr/>
          <p:nvPr/>
        </p:nvSpPr>
        <p:spPr>
          <a:xfrm>
            <a:off x="7581710" y="3228894"/>
            <a:ext cx="847323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任意</a:t>
            </a:r>
            <a:endParaRPr lang="en-US" sz="1050" dirty="0"/>
          </a:p>
        </p:txBody>
      </p:sp>
      <p:sp>
        <p:nvSpPr>
          <p:cNvPr id="34" name="Text 27"/>
          <p:cNvSpPr/>
          <p:nvPr/>
        </p:nvSpPr>
        <p:spPr>
          <a:xfrm>
            <a:off x="8419889" y="3228894"/>
            <a:ext cx="1380710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看子问题</a:t>
            </a:r>
            <a:endParaRPr lang="en-US" sz="1050" dirty="0"/>
          </a:p>
        </p:txBody>
      </p:sp>
      <p:sp>
        <p:nvSpPr>
          <p:cNvPr id="35" name="Text 28"/>
          <p:cNvSpPr/>
          <p:nvPr/>
        </p:nvSpPr>
        <p:spPr>
          <a:xfrm>
            <a:off x="9791455" y="3228894"/>
            <a:ext cx="1961720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AHP/加权和</a:t>
            </a:r>
            <a:endParaRPr lang="en-US" sz="1050" dirty="0"/>
          </a:p>
        </p:txBody>
      </p:sp>
      <p:sp>
        <p:nvSpPr>
          <p:cNvPr id="36" name="Text 29"/>
          <p:cNvSpPr/>
          <p:nvPr/>
        </p:nvSpPr>
        <p:spPr>
          <a:xfrm>
            <a:off x="6210145" y="3686083"/>
            <a:ext cx="5533506" cy="5333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C262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注意：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数学模型建立在简化假设上。最优解不等于最佳方案——模型辅助决策，人做最终决策。</a:t>
            </a:r>
            <a:endParaRPr lang="en-US" sz="10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动态定价与收益管理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第6章 · 需求弹性 · 差异化定价 · 容量控制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57189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收益管理核心思想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457189" y="1828754"/>
            <a:ext cx="5533506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在合适的时间、以合适的价格、将合适的产品卖给合适的客户——最大化总收益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457189" y="2171646"/>
            <a:ext cx="553350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需求价格弹性：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弹性&gt;1涨价需求大降。省外游客弹性低、省内游客弹性高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457189" y="2590735"/>
            <a:ext cx="553350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超售逻辑：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平衡空置损失vs超售补偿损失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457189" y="3009825"/>
            <a:ext cx="553350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容量控制：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为高价时段保留更多名额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6210145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贵州实践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6210145" y="1828754"/>
            <a:ext cx="55335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黄果树淡季：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12-2月省内游客半价——基于需求弹性差异化定价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6210145" y="2019250"/>
            <a:ext cx="55335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分时预约：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入园+8%、总收入+12%、满意度提升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6210145" y="2324042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核心指标</a:t>
            </a:r>
            <a:endParaRPr lang="en-US" sz="1800" dirty="0"/>
          </a:p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0145" y="2705032"/>
            <a:ext cx="5524362" cy="342891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6210145" y="2705032"/>
            <a:ext cx="2171265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指标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8372266" y="2705032"/>
            <a:ext cx="3380910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公式</a:t>
            </a:r>
            <a:endParaRPr lang="en-US" sz="1050" dirty="0"/>
          </a:p>
        </p:txBody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145" y="3047924"/>
            <a:ext cx="5524362" cy="352416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210145" y="3047924"/>
            <a:ext cx="2171265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RevPAR</a:t>
            </a:r>
            <a:endParaRPr lang="en-US" sz="1050" dirty="0"/>
          </a:p>
        </p:txBody>
      </p:sp>
      <p:sp>
        <p:nvSpPr>
          <p:cNvPr id="19" name="Text 14"/>
          <p:cNvSpPr/>
          <p:nvPr/>
        </p:nvSpPr>
        <p:spPr>
          <a:xfrm>
            <a:off x="8372266" y="3047924"/>
            <a:ext cx="3380910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总收入/可用容量</a:t>
            </a:r>
            <a:endParaRPr lang="en-US" sz="1050" dirty="0"/>
          </a:p>
        </p:txBody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3400340"/>
            <a:ext cx="5524362" cy="352416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210145" y="3400340"/>
            <a:ext cx="2171265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入园率</a:t>
            </a:r>
            <a:endParaRPr lang="en-US" sz="1050" dirty="0"/>
          </a:p>
        </p:txBody>
      </p:sp>
      <p:sp>
        <p:nvSpPr>
          <p:cNvPr id="22" name="Text 16"/>
          <p:cNvSpPr/>
          <p:nvPr/>
        </p:nvSpPr>
        <p:spPr>
          <a:xfrm>
            <a:off x="8372266" y="3400340"/>
            <a:ext cx="3380910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实际/容量</a:t>
            </a:r>
            <a:endParaRPr lang="en-US" sz="1050" dirty="0"/>
          </a:p>
        </p:txBody>
      </p:sp>
      <p:sp>
        <p:nvSpPr>
          <p:cNvPr id="23" name="Text 17"/>
          <p:cNvSpPr/>
          <p:nvPr/>
        </p:nvSpPr>
        <p:spPr>
          <a:xfrm>
            <a:off x="6210145" y="3752756"/>
            <a:ext cx="2171265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收益渗透率</a:t>
            </a:r>
            <a:endParaRPr lang="en-US" sz="1050" dirty="0"/>
          </a:p>
        </p:txBody>
      </p:sp>
      <p:sp>
        <p:nvSpPr>
          <p:cNvPr id="24" name="Text 18"/>
          <p:cNvSpPr/>
          <p:nvPr/>
        </p:nvSpPr>
        <p:spPr>
          <a:xfrm>
            <a:off x="8372266" y="3752756"/>
            <a:ext cx="3380910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实际收入/理论上限</a:t>
            </a:r>
            <a:endParaRPr lang="en-US" sz="10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第7章：空间数据分析与GIS应用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空间统计 · 热点分析 · 旅游流网络 · 可达性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57189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核心方法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457189" y="1828754"/>
            <a:ext cx="553350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空间自相关(Morans I)：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判断旅游要素空间聚集/分散/随机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457189" y="2247844"/>
            <a:ext cx="553350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核密度估计：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识别游客活动热点区域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457189" y="2666933"/>
            <a:ext cx="553350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缓冲区分析：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景区服务半径覆盖范围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457189" y="3086023"/>
            <a:ext cx="553350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旅游流网络：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游客在不同景点间流动路径和流量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6210145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贵州案例发现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6210145" y="1828754"/>
            <a:ext cx="55335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A级景区可达性：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23%景区距高铁站&gt;90分钟，客流量仅为便利景区40%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6210145" y="2095448"/>
            <a:ext cx="55335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旅游流网络：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贵阳是绝对枢纽，安顺-贵阳-黔南金三角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6210145" y="2362141"/>
            <a:ext cx="55335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90%国际游客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只去5个景区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6210145" y="2666933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推荐工具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6210145" y="3047924"/>
            <a:ext cx="55335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GeoPandas · Folium · Shapely · PySAL · Leaflet · Kepler.gl</a:t>
            </a:r>
            <a:endParaRPr lang="en-US" sz="10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1809705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FDB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Part Three</a:t>
            </a:r>
            <a:endParaRPr lang="en-US" sz="1350" dirty="0"/>
          </a:p>
        </p:txBody>
      </p:sp>
      <p:sp>
        <p:nvSpPr>
          <p:cNvPr id="4" name="Text 1"/>
          <p:cNvSpPr/>
          <p:nvPr/>
        </p:nvSpPr>
        <p:spPr>
          <a:xfrm>
            <a:off x="457189" y="2228794"/>
            <a:ext cx="11286462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第三篇：应用场景篇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2914577"/>
            <a:ext cx="914377" cy="3809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189" y="3257469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第8章 游客行为分析与画像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457189" y="3638459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第9章 旅游需求预测与收益管理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457189" y="4019450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第10章 旅游舆情分析与文本挖掘</a:t>
            </a:r>
            <a:endParaRPr lang="en-US" sz="1800" dirty="0"/>
          </a:p>
        </p:txBody>
      </p:sp>
      <p:sp>
        <p:nvSpPr>
          <p:cNvPr id="9" name="Text 5"/>
          <p:cNvSpPr/>
          <p:nvPr/>
        </p:nvSpPr>
        <p:spPr>
          <a:xfrm>
            <a:off x="457189" y="4781430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FDB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画像·推荐·需求·收益·舆情·口碑</a:t>
            </a:r>
            <a:endParaRPr lang="en-US" sz="13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第8章：游客画像与RFM模型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聚类分析 · 行为特征 · 精准营销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57189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游客画像维度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457189" y="1828754"/>
            <a:ext cx="55335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人口统计：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年龄/性别/来源地/收入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457189" y="2057349"/>
            <a:ext cx="55335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行为维度：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游览时长/路径/消费金额/重游次数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457189" y="2285943"/>
            <a:ext cx="55335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偏好维度：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自然风光/文化体验/亲子/美食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457189" y="2514537"/>
            <a:ext cx="55335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价值维度：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消费金额/利润贡献/忠诚度/NPS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457189" y="2781230"/>
            <a:ext cx="553350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游客画像是对群体特征的统计描述，不涉及具体个人信息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6210145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黄果树四类游客（K-Means）</a:t>
            </a:r>
            <a:endParaRPr lang="en-US" sz="18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0145" y="1828754"/>
            <a:ext cx="5524362" cy="266693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210145" y="1828754"/>
            <a:ext cx="1495007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类型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7696008" y="1828754"/>
            <a:ext cx="961620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占比</a:t>
            </a:r>
            <a:endParaRPr lang="en-US" sz="1050" dirty="0"/>
          </a:p>
        </p:txBody>
      </p:sp>
      <p:sp>
        <p:nvSpPr>
          <p:cNvPr id="15" name="Text 11"/>
          <p:cNvSpPr/>
          <p:nvPr/>
        </p:nvSpPr>
        <p:spPr>
          <a:xfrm>
            <a:off x="8638959" y="1828754"/>
            <a:ext cx="3114216" cy="266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特征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145" y="2095448"/>
            <a:ext cx="5524362" cy="27621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210145" y="2095448"/>
            <a:ext cx="1495007" cy="2762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高效打卡</a:t>
            </a:r>
            <a:endParaRPr lang="en-US" sz="1050" dirty="0"/>
          </a:p>
        </p:txBody>
      </p:sp>
      <p:sp>
        <p:nvSpPr>
          <p:cNvPr id="18" name="Text 13"/>
          <p:cNvSpPr/>
          <p:nvPr/>
        </p:nvSpPr>
        <p:spPr>
          <a:xfrm>
            <a:off x="7696008" y="2095448"/>
            <a:ext cx="961620" cy="2762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35%</a:t>
            </a:r>
            <a:endParaRPr lang="en-US" sz="1050" dirty="0"/>
          </a:p>
        </p:txBody>
      </p:sp>
      <p:sp>
        <p:nvSpPr>
          <p:cNvPr id="19" name="Text 14"/>
          <p:cNvSpPr/>
          <p:nvPr/>
        </p:nvSpPr>
        <p:spPr>
          <a:xfrm>
            <a:off x="8638959" y="2095448"/>
            <a:ext cx="3114216" cy="2762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低消费短时周边自驾</a:t>
            </a:r>
            <a:endParaRPr lang="en-US" sz="1050" dirty="0"/>
          </a:p>
        </p:txBody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145" y="2371666"/>
            <a:ext cx="5524362" cy="27621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210145" y="2371666"/>
            <a:ext cx="1495007" cy="2762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深度体验</a:t>
            </a:r>
            <a:endParaRPr lang="en-US" sz="1050" dirty="0"/>
          </a:p>
        </p:txBody>
      </p:sp>
      <p:sp>
        <p:nvSpPr>
          <p:cNvPr id="22" name="Text 16"/>
          <p:cNvSpPr/>
          <p:nvPr/>
        </p:nvSpPr>
        <p:spPr>
          <a:xfrm>
            <a:off x="7696008" y="2371666"/>
            <a:ext cx="961620" cy="2762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20%</a:t>
            </a:r>
            <a:endParaRPr lang="en-US" sz="1050" dirty="0"/>
          </a:p>
        </p:txBody>
      </p:sp>
      <p:sp>
        <p:nvSpPr>
          <p:cNvPr id="23" name="Text 17"/>
          <p:cNvSpPr/>
          <p:nvPr/>
        </p:nvSpPr>
        <p:spPr>
          <a:xfrm>
            <a:off x="8638959" y="2371666"/>
            <a:ext cx="3114216" cy="2762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高消费长时远程游客</a:t>
            </a:r>
            <a:endParaRPr lang="en-US" sz="1050" dirty="0"/>
          </a:p>
        </p:txBody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145" y="2647884"/>
            <a:ext cx="5524362" cy="276218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6210145" y="2647884"/>
            <a:ext cx="1495007" cy="2762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高消快游</a:t>
            </a:r>
            <a:endParaRPr lang="en-US" sz="1050" dirty="0"/>
          </a:p>
        </p:txBody>
      </p:sp>
      <p:sp>
        <p:nvSpPr>
          <p:cNvPr id="26" name="Text 19"/>
          <p:cNvSpPr/>
          <p:nvPr/>
        </p:nvSpPr>
        <p:spPr>
          <a:xfrm>
            <a:off x="7696008" y="2647884"/>
            <a:ext cx="961620" cy="2762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15%</a:t>
            </a:r>
            <a:endParaRPr lang="en-US" sz="1050" dirty="0"/>
          </a:p>
        </p:txBody>
      </p:sp>
      <p:sp>
        <p:nvSpPr>
          <p:cNvPr id="27" name="Text 20"/>
          <p:cNvSpPr/>
          <p:nvPr/>
        </p:nvSpPr>
        <p:spPr>
          <a:xfrm>
            <a:off x="8638959" y="2647884"/>
            <a:ext cx="3114216" cy="2762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商务考察/高端团客</a:t>
            </a:r>
            <a:endParaRPr lang="en-US" sz="1050" dirty="0"/>
          </a:p>
        </p:txBody>
      </p:sp>
      <p:sp>
        <p:nvSpPr>
          <p:cNvPr id="28" name="Text 21"/>
          <p:cNvSpPr/>
          <p:nvPr/>
        </p:nvSpPr>
        <p:spPr>
          <a:xfrm>
            <a:off x="6210145" y="2924102"/>
            <a:ext cx="1495007" cy="2762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低消慢游</a:t>
            </a:r>
            <a:endParaRPr lang="en-US" sz="1050" dirty="0"/>
          </a:p>
        </p:txBody>
      </p:sp>
      <p:sp>
        <p:nvSpPr>
          <p:cNvPr id="29" name="Text 22"/>
          <p:cNvSpPr/>
          <p:nvPr/>
        </p:nvSpPr>
        <p:spPr>
          <a:xfrm>
            <a:off x="7696008" y="2924102"/>
            <a:ext cx="961620" cy="2762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30%</a:t>
            </a:r>
            <a:endParaRPr lang="en-US" sz="1050" dirty="0"/>
          </a:p>
        </p:txBody>
      </p:sp>
      <p:sp>
        <p:nvSpPr>
          <p:cNvPr id="30" name="Text 23"/>
          <p:cNvSpPr/>
          <p:nvPr/>
        </p:nvSpPr>
        <p:spPr>
          <a:xfrm>
            <a:off x="8638959" y="2924102"/>
            <a:ext cx="3114216" cy="2762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学生和银发群体</a:t>
            </a:r>
            <a:endParaRPr lang="en-US" sz="1050" dirty="0"/>
          </a:p>
        </p:txBody>
      </p:sp>
      <p:sp>
        <p:nvSpPr>
          <p:cNvPr id="31" name="Text 24"/>
          <p:cNvSpPr/>
          <p:nvPr/>
        </p:nvSpPr>
        <p:spPr>
          <a:xfrm>
            <a:off x="6210145" y="3266993"/>
            <a:ext cx="55335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不同群体→差异化服务策略和营销方案</a:t>
            </a:r>
            <a:endParaRPr lang="en-US" sz="10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关联规则·推荐系统·智能决策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第8章 · 协同过滤 · AHP · TOPSIS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57189" y="1409665"/>
            <a:ext cx="555255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推荐方法对比</a:t>
            </a:r>
            <a:endParaRPr lang="en-US" sz="18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828754"/>
            <a:ext cx="5543411" cy="34289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57189" y="1828754"/>
            <a:ext cx="1056868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方法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1504912" y="1828754"/>
            <a:ext cx="2266513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原理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3752756" y="1828754"/>
            <a:ext cx="2266513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旅游应用</a:t>
            </a:r>
            <a:endParaRPr lang="en-US" sz="10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2171646"/>
            <a:ext cx="5543411" cy="35241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57189" y="2171646"/>
            <a:ext cx="1056868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协同过滤</a:t>
            </a:r>
            <a:endParaRPr lang="en-US" sz="1050" dirty="0"/>
          </a:p>
        </p:txBody>
      </p:sp>
      <p:sp>
        <p:nvSpPr>
          <p:cNvPr id="12" name="Text 7"/>
          <p:cNvSpPr/>
          <p:nvPr/>
        </p:nvSpPr>
        <p:spPr>
          <a:xfrm>
            <a:off x="1504912" y="2171646"/>
            <a:ext cx="2266513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相似用户喜欢相似项目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3752756" y="2171646"/>
            <a:ext cx="2266513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看了黄果树也看龙宫</a:t>
            </a:r>
            <a:endParaRPr lang="en-US" sz="105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524062"/>
            <a:ext cx="5543411" cy="35241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457189" y="2524062"/>
            <a:ext cx="1056868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内容推荐</a:t>
            </a:r>
            <a:endParaRPr lang="en-US" sz="1050" dirty="0"/>
          </a:p>
        </p:txBody>
      </p:sp>
      <p:sp>
        <p:nvSpPr>
          <p:cNvPr id="16" name="Text 10"/>
          <p:cNvSpPr/>
          <p:nvPr/>
        </p:nvSpPr>
        <p:spPr>
          <a:xfrm>
            <a:off x="1504912" y="2524062"/>
            <a:ext cx="2266513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项目特征匹配偏好</a:t>
            </a:r>
            <a:endParaRPr lang="en-US" sz="1050" dirty="0"/>
          </a:p>
        </p:txBody>
      </p:sp>
      <p:sp>
        <p:nvSpPr>
          <p:cNvPr id="17" name="Text 11"/>
          <p:cNvSpPr/>
          <p:nvPr/>
        </p:nvSpPr>
        <p:spPr>
          <a:xfrm>
            <a:off x="3752756" y="2524062"/>
            <a:ext cx="2266513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喜欢自然风光推荔波</a:t>
            </a:r>
            <a:endParaRPr lang="en-US" sz="1050" dirty="0"/>
          </a:p>
        </p:txBody>
      </p:sp>
      <p:sp>
        <p:nvSpPr>
          <p:cNvPr id="18" name="Text 12"/>
          <p:cNvSpPr/>
          <p:nvPr/>
        </p:nvSpPr>
        <p:spPr>
          <a:xfrm>
            <a:off x="457189" y="2876478"/>
            <a:ext cx="1056868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混合推荐</a:t>
            </a:r>
            <a:endParaRPr lang="en-US" sz="1050" dirty="0"/>
          </a:p>
        </p:txBody>
      </p:sp>
      <p:sp>
        <p:nvSpPr>
          <p:cNvPr id="19" name="Text 13"/>
          <p:cNvSpPr/>
          <p:nvPr/>
        </p:nvSpPr>
        <p:spPr>
          <a:xfrm>
            <a:off x="1504912" y="2876478"/>
            <a:ext cx="2266513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协同+内容+规则</a:t>
            </a:r>
            <a:endParaRPr lang="en-US" sz="1050" dirty="0"/>
          </a:p>
        </p:txBody>
      </p:sp>
      <p:sp>
        <p:nvSpPr>
          <p:cNvPr id="20" name="Text 14"/>
          <p:cNvSpPr/>
          <p:nvPr/>
        </p:nvSpPr>
        <p:spPr>
          <a:xfrm>
            <a:off x="3752756" y="2876478"/>
            <a:ext cx="2266513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一码游贵州个性化路线</a:t>
            </a:r>
            <a:endParaRPr lang="en-US" sz="1050" dirty="0"/>
          </a:p>
        </p:txBody>
      </p:sp>
      <p:sp>
        <p:nvSpPr>
          <p:cNvPr id="21" name="Text 15"/>
          <p:cNvSpPr/>
          <p:nvPr/>
        </p:nvSpPr>
        <p:spPr>
          <a:xfrm>
            <a:off x="6191095" y="1409665"/>
            <a:ext cx="555255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智能决策支持</a:t>
            </a:r>
            <a:endParaRPr lang="en-US" sz="1800" dirty="0"/>
          </a:p>
        </p:txBody>
      </p:sp>
      <p:sp>
        <p:nvSpPr>
          <p:cNvPr id="22" name="Text 16"/>
          <p:cNvSpPr/>
          <p:nvPr/>
        </p:nvSpPr>
        <p:spPr>
          <a:xfrm>
            <a:off x="6191095" y="1828754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AHP确定权重+TOPSIS多方案排序→扩容方案/数字化项目优先级评价</a:t>
            </a:r>
            <a:endParaRPr lang="en-US" sz="1050" dirty="0"/>
          </a:p>
        </p:txBody>
      </p:sp>
      <p:sp>
        <p:nvSpPr>
          <p:cNvPr id="23" name="Text 17"/>
          <p:cNvSpPr/>
          <p:nvPr/>
        </p:nvSpPr>
        <p:spPr>
          <a:xfrm>
            <a:off x="6191095" y="2095448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人机协同原则：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系统给建议，管理者结合现场经验、安全底线、政策要求做最终决策</a:t>
            </a:r>
            <a:endParaRPr lang="en-US" sz="1050" dirty="0"/>
          </a:p>
        </p:txBody>
      </p:sp>
      <p:sp>
        <p:nvSpPr>
          <p:cNvPr id="24" name="Text 18"/>
          <p:cNvSpPr/>
          <p:nvPr/>
        </p:nvSpPr>
        <p:spPr>
          <a:xfrm>
            <a:off x="457189" y="3371766"/>
            <a:ext cx="11286462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一码游贵州效果：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RFM+K-Means分6个客群，分群推送点击率+47%、转化率+32%</a:t>
            </a:r>
            <a:endParaRPr lang="en-US" sz="10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第9章：旅游需求预测与收益管理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需求弹性 · 季节性分解 · 动态定价 · 收益优化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57189" y="1409665"/>
            <a:ext cx="555255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需求影响因素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457189" y="1828754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经济因素：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GDP/居民收入/消费指数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457189" y="2057349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时间因素：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节假日/寒暑假/季节/星期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457189" y="2285943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外部因素：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天气/交通/突发事件/政策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457189" y="2514537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营销因素：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价格/促销/广告/口碑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457189" y="2819330"/>
            <a:ext cx="555255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季节性分解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457189" y="3200320"/>
            <a:ext cx="555255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旅游需求=长期趋势+季节波动+周期波动+随机噪声。贵州暑期和国庆是旺季，12-2月是淡季。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6191095" y="1409665"/>
            <a:ext cx="555255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收益优化策略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6191095" y="1828754"/>
            <a:ext cx="5552555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差异化定价：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省内vs省外/提前vs临时/平日vs周末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6191095" y="2247844"/>
            <a:ext cx="5552555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捆绑销售：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门票+观光车+餐饮套餐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6191095" y="2666933"/>
            <a:ext cx="5552555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动态调整：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基于实时需求预测调整价格</a:t>
            </a:r>
            <a:endParaRPr lang="en-US" sz="10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第10章：旅游舆情分析与文本挖掘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情感分析 · LDA主题建模 · 社交网络分析 · 口碑管理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57189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文本分析核心方法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457189" y="1828754"/>
            <a:ext cx="553350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情感分析：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基于词典(HowNet)或机器学习(BERT)，自动识别正面/负面/中性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457189" y="2247844"/>
            <a:ext cx="5533506" cy="5333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主题建模(LDA)：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数万条评论压缩为十几个核心议题——瀑布壮观/物价偏高/导游热情/交通不便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457189" y="2857429"/>
            <a:ext cx="553350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社交网络分析：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识别意见领袖、信息传播路径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6210145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舆情预警实践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6210145" y="1828754"/>
            <a:ext cx="55335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贵州舆情预警系统：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实时爬取+情感分析+主题建模，2024年预警6起危机，平均提前18小时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6210145" y="2095448"/>
            <a:ext cx="55335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黄果树案例：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某日差评率突然&gt;10%→自动告警→快速定位问题→及时响应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6210145" y="2400240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西江千户苗寨评论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6210145" y="2781230"/>
            <a:ext cx="55335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SnowNLP+LDA→识别正面/负面核心话题→推动非遗体验开发、物价规范、环卫提升</a:t>
            </a:r>
            <a:endParaRPr lang="en-US" sz="10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2000200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FDB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Part Four</a:t>
            </a:r>
            <a:endParaRPr lang="en-US" sz="1350" dirty="0"/>
          </a:p>
        </p:txBody>
      </p:sp>
      <p:sp>
        <p:nvSpPr>
          <p:cNvPr id="4" name="Text 1"/>
          <p:cNvSpPr/>
          <p:nvPr/>
        </p:nvSpPr>
        <p:spPr>
          <a:xfrm>
            <a:off x="457189" y="2419290"/>
            <a:ext cx="11286462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第四篇：前沿与治理篇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3105072"/>
            <a:ext cx="914377" cy="3809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189" y="3447964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第11章 大数据伦理与隐私保护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457189" y="3828954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第12章 AI与大数据的融合趋势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457189" y="4590935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BFDB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数据伦理 · 算法公平 · 联邦学习 · LLM · AIGC</a:t>
            </a:r>
            <a:endParaRPr lang="en-US" sz="13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第11章：大数据伦理与隐私保护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知情同意 · 数据最小化 · 算法公平 · 联邦学习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57189" y="1409665"/>
            <a:ext cx="555255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数据伦理五大原则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457189" y="1828754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1. 知情同意：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采集前告知用途获用户同意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457189" y="2057349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2. 数据最小化：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只采集必要数据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457189" y="2285943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3. 目的限制：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用途与告知一致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457189" y="2514537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4. 透明度：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用户有权知道数据怎么用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457189" y="2743131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5. 问责制：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数据控制者对其处理负责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6191095" y="1409665"/>
            <a:ext cx="555255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《个人信息保护法》要求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6191095" y="1828754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敏感个人信息：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生物识别/行踪轨迹/消费记录需单独同意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6191095" y="2057349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加密存储+访问控制+去标识化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6191095" y="2285943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游客权利：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查阅/复制/更正/删除个人信息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6191095" y="2590735"/>
            <a:ext cx="555255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隐私保护技术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6191095" y="2971726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脱敏→匿名化(K-匿名)→联邦学习（数据不动模型动）</a:t>
            </a:r>
            <a:endParaRPr lang="en-US" sz="10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算法公平性与负责任的数据实践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第11章 · 偏见来源 · 公平评估 · 伦理审查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57189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算法偏见三大来源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457189" y="1828754"/>
            <a:ext cx="553350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历史数据偏见：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线上数据低收入群体代表性不足→模型忽视该群体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457189" y="2247844"/>
            <a:ext cx="553350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特征选择偏见：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用手机型号作为定价特征→高端手机用户价格更高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457189" y="2666933"/>
            <a:ext cx="5533506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反馈循环：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推荐系统让热门更热门→冷门永无出头之日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6210145" y="1409665"/>
            <a:ext cx="553350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数据伦理审查机制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6210145" y="1828754"/>
            <a:ext cx="5533506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项目启动前七问：采集什么数据？是否含敏感信息？是否获知情同意？用途是否一致？是否对特定群体不利？安全措施是否到位？是否有替代方案？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6210145" y="2285943"/>
            <a:ext cx="553350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高风险处理需做DPIA（数据保护影响评估）</a:t>
            </a:r>
            <a:endParaRPr lang="en-US" sz="10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第12章：AI与大数据的融合趋势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LLM · RAG · AIGC · 联邦学习 · 因果推断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457189" y="1409665"/>
            <a:ext cx="555255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LLM在旅游分析中的角色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457189" y="1828754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自然语言→SQL：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查上月各景区收入排名→自动生成SQL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457189" y="2095448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自动洞察生成：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本月黄果树客流28.5万同比+12%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457189" y="2362141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Python代码生成：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画黄果树近三年月度客流热力图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457189" y="2628834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C262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局限：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幻觉问题/数据隐私/可解释性差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6191095" y="1409665"/>
            <a:ext cx="555255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前沿技术展望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6191095" y="1828754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联邦学习：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各景区联合训练客流模型，数据不出本地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6191095" y="2095448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因果推断：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从预测到如果——政策/营销效果评估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6191095" y="2362141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实时智能决策：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从批处理到流处理，Kafka+Flink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6191095" y="2628834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多模态分析：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融合图片/视频/音频/轨迹多类型数据</a:t>
            </a:r>
            <a:endParaRPr lang="en-US" sz="10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数据分析师的未来角色演变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第12章 · 从数据搬运工到AI训练师</a:t>
            </a:r>
            <a:endParaRPr lang="en-US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409665"/>
            <a:ext cx="3638459" cy="1600160"/>
          </a:xfrm>
          <a:prstGeom prst="rect">
            <a:avLst/>
          </a:prstGeom>
        </p:spPr>
      </p:pic>
      <p:pic>
        <p:nvPicPr>
          <p:cNvPr id="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022" y="1628734"/>
            <a:ext cx="304792" cy="342891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47684" y="2095448"/>
            <a:ext cx="326661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数据搬运工</a:t>
            </a:r>
            <a:endParaRPr lang="en-US" sz="1500" dirty="0"/>
          </a:p>
        </p:txBody>
      </p:sp>
      <p:sp>
        <p:nvSpPr>
          <p:cNvPr id="8" name="Text 3"/>
          <p:cNvSpPr/>
          <p:nvPr/>
        </p:nvSpPr>
        <p:spPr>
          <a:xfrm>
            <a:off x="2009725" y="2447864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取数做表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1647784" y="2638359"/>
            <a:ext cx="127593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SQL查询+Excel报表</a:t>
            </a:r>
            <a:endParaRPr lang="en-US" sz="10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143" y="1409665"/>
            <a:ext cx="3638459" cy="1600160"/>
          </a:xfrm>
          <a:prstGeom prst="rect">
            <a:avLst/>
          </a:prstGeom>
        </p:spPr>
      </p:pic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4402" y="1628734"/>
            <a:ext cx="342891" cy="342891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4476638" y="2095448"/>
            <a:ext cx="326661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业务顾问</a:t>
            </a:r>
            <a:endParaRPr lang="en-US" sz="1500" dirty="0"/>
          </a:p>
        </p:txBody>
      </p:sp>
      <p:sp>
        <p:nvSpPr>
          <p:cNvPr id="13" name="Text 6"/>
          <p:cNvSpPr/>
          <p:nvPr/>
        </p:nvSpPr>
        <p:spPr>
          <a:xfrm>
            <a:off x="5562461" y="2447864"/>
            <a:ext cx="107591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解读数据指导决策</a:t>
            </a:r>
            <a:endParaRPr lang="en-US" sz="1050" dirty="0"/>
          </a:p>
        </p:txBody>
      </p:sp>
      <p:sp>
        <p:nvSpPr>
          <p:cNvPr id="14" name="Text 7"/>
          <p:cNvSpPr/>
          <p:nvPr/>
        </p:nvSpPr>
        <p:spPr>
          <a:xfrm>
            <a:off x="5429114" y="2638359"/>
            <a:ext cx="134261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从处理数据到创造价值</a:t>
            </a:r>
            <a:endParaRPr lang="en-US" sz="1050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5572" y="1409665"/>
            <a:ext cx="3638459" cy="1600160"/>
          </a:xfrm>
          <a:prstGeom prst="rect">
            <a:avLst/>
          </a:prstGeom>
        </p:spPr>
      </p:pic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05732" y="1628734"/>
            <a:ext cx="428614" cy="342891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8296068" y="2095448"/>
            <a:ext cx="326661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AI训练师</a:t>
            </a:r>
            <a:endParaRPr lang="en-US" sz="1500" dirty="0"/>
          </a:p>
        </p:txBody>
      </p:sp>
      <p:sp>
        <p:nvSpPr>
          <p:cNvPr id="18" name="Text 9"/>
          <p:cNvSpPr/>
          <p:nvPr/>
        </p:nvSpPr>
        <p:spPr>
          <a:xfrm>
            <a:off x="9448564" y="2447864"/>
            <a:ext cx="961620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训练调优AI模型</a:t>
            </a:r>
            <a:endParaRPr lang="en-US" sz="1050" dirty="0"/>
          </a:p>
        </p:txBody>
      </p:sp>
      <p:sp>
        <p:nvSpPr>
          <p:cNvPr id="19" name="Text 10"/>
          <p:cNvSpPr/>
          <p:nvPr/>
        </p:nvSpPr>
        <p:spPr>
          <a:xfrm>
            <a:off x="9010425" y="2638359"/>
            <a:ext cx="182837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问题定义+业务解读+伦理判断</a:t>
            </a:r>
            <a:endParaRPr lang="en-US" sz="1050" dirty="0"/>
          </a:p>
        </p:txBody>
      </p:sp>
      <p:sp>
        <p:nvSpPr>
          <p:cNvPr id="20" name="Text 11"/>
          <p:cNvSpPr/>
          <p:nvPr/>
        </p:nvSpPr>
        <p:spPr>
          <a:xfrm>
            <a:off x="457189" y="3238419"/>
            <a:ext cx="11286462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不可替代的四大能力</a:t>
            </a:r>
            <a:endParaRPr lang="en-US" sz="1800" dirty="0"/>
          </a:p>
        </p:txBody>
      </p:sp>
      <p:pic>
        <p:nvPicPr>
          <p:cNvPr id="2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3657509"/>
            <a:ext cx="2733607" cy="533387"/>
          </a:xfrm>
          <a:prstGeom prst="rect">
            <a:avLst/>
          </a:prstGeom>
        </p:spPr>
      </p:pic>
      <p:sp>
        <p:nvSpPr>
          <p:cNvPr id="22" name="Text 12"/>
          <p:cNvSpPr/>
          <p:nvPr/>
        </p:nvSpPr>
        <p:spPr>
          <a:xfrm>
            <a:off x="1562061" y="3743231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问题定义</a:t>
            </a:r>
            <a:endParaRPr lang="en-US" sz="1050" dirty="0"/>
          </a:p>
        </p:txBody>
      </p:sp>
      <p:sp>
        <p:nvSpPr>
          <p:cNvPr id="23" name="Text 13"/>
          <p:cNvSpPr/>
          <p:nvPr/>
        </p:nvSpPr>
        <p:spPr>
          <a:xfrm>
            <a:off x="533387" y="3924202"/>
            <a:ext cx="259035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业务问题→数据问题</a:t>
            </a:r>
            <a:endParaRPr lang="en-US" sz="1050" dirty="0"/>
          </a:p>
        </p:txBody>
      </p:sp>
      <p:pic>
        <p:nvPicPr>
          <p:cNvPr id="24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05092" y="3657509"/>
            <a:ext cx="2733607" cy="533387"/>
          </a:xfrm>
          <a:prstGeom prst="rect">
            <a:avLst/>
          </a:prstGeom>
        </p:spPr>
      </p:pic>
      <p:sp>
        <p:nvSpPr>
          <p:cNvPr id="25" name="Text 14"/>
          <p:cNvSpPr/>
          <p:nvPr/>
        </p:nvSpPr>
        <p:spPr>
          <a:xfrm>
            <a:off x="4409965" y="3743231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业务解读</a:t>
            </a:r>
            <a:endParaRPr lang="en-US" sz="1050" dirty="0"/>
          </a:p>
        </p:txBody>
      </p:sp>
      <p:sp>
        <p:nvSpPr>
          <p:cNvPr id="26" name="Text 15"/>
          <p:cNvSpPr/>
          <p:nvPr/>
        </p:nvSpPr>
        <p:spPr>
          <a:xfrm>
            <a:off x="3381290" y="3924202"/>
            <a:ext cx="259035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分析结果→业务行动</a:t>
            </a:r>
            <a:endParaRPr lang="en-US" sz="1050" dirty="0"/>
          </a:p>
        </p:txBody>
      </p:sp>
      <p:pic>
        <p:nvPicPr>
          <p:cNvPr id="27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52996" y="3657509"/>
            <a:ext cx="2733607" cy="533387"/>
          </a:xfrm>
          <a:prstGeom prst="rect">
            <a:avLst/>
          </a:prstGeom>
        </p:spPr>
      </p:pic>
      <p:sp>
        <p:nvSpPr>
          <p:cNvPr id="28" name="Text 16"/>
          <p:cNvSpPr/>
          <p:nvPr/>
        </p:nvSpPr>
        <p:spPr>
          <a:xfrm>
            <a:off x="7257869" y="3743231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伦理判断</a:t>
            </a:r>
            <a:endParaRPr lang="en-US" sz="1050" dirty="0"/>
          </a:p>
        </p:txBody>
      </p:sp>
      <p:sp>
        <p:nvSpPr>
          <p:cNvPr id="29" name="Text 17"/>
          <p:cNvSpPr/>
          <p:nvPr/>
        </p:nvSpPr>
        <p:spPr>
          <a:xfrm>
            <a:off x="6229194" y="3924202"/>
            <a:ext cx="259035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分析是否合规</a:t>
            </a:r>
            <a:endParaRPr lang="en-US" sz="1050" dirty="0"/>
          </a:p>
        </p:txBody>
      </p:sp>
      <p:pic>
        <p:nvPicPr>
          <p:cNvPr id="30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00900" y="3657509"/>
            <a:ext cx="2733607" cy="533387"/>
          </a:xfrm>
          <a:prstGeom prst="rect">
            <a:avLst/>
          </a:prstGeom>
        </p:spPr>
      </p:pic>
      <p:sp>
        <p:nvSpPr>
          <p:cNvPr id="31" name="Text 18"/>
          <p:cNvSpPr/>
          <p:nvPr/>
        </p:nvSpPr>
        <p:spPr>
          <a:xfrm>
            <a:off x="10039099" y="3743231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创造性思维</a:t>
            </a:r>
            <a:endParaRPr lang="en-US" sz="1050" dirty="0"/>
          </a:p>
        </p:txBody>
      </p:sp>
      <p:sp>
        <p:nvSpPr>
          <p:cNvPr id="32" name="Text 19"/>
          <p:cNvSpPr/>
          <p:nvPr/>
        </p:nvSpPr>
        <p:spPr>
          <a:xfrm>
            <a:off x="9077098" y="3924202"/>
            <a:ext cx="259035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发现新机会</a:t>
            </a:r>
            <a:endParaRPr lang="en-US" sz="10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贵州案例（一）：客流预测与游客画像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附录C · 贵州旅游大数据应用案例集</a:t>
            </a:r>
            <a:endParaRPr lang="en-US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409665"/>
            <a:ext cx="5543411" cy="102867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09585" y="1562061"/>
            <a:ext cx="524776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黄果树客流预测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09585" y="1904952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方法：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Prophet+XGBoost集成，MAPE 9.7%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609585" y="2095448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效果：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高峰分流响应30分钟→3分钟</a:t>
            </a:r>
            <a:endParaRPr lang="en-US" sz="10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095" y="1409665"/>
            <a:ext cx="5543411" cy="102867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343491" y="1562061"/>
            <a:ext cx="524776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一码游贵州游客画像</a:t>
            </a:r>
            <a:endParaRPr lang="en-US" sz="1500" dirty="0"/>
          </a:p>
        </p:txBody>
      </p:sp>
      <p:sp>
        <p:nvSpPr>
          <p:cNvPr id="11" name="Text 6"/>
          <p:cNvSpPr/>
          <p:nvPr/>
        </p:nvSpPr>
        <p:spPr>
          <a:xfrm>
            <a:off x="6343491" y="1904952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方法：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RFM+K-Means 6个客群</a:t>
            </a:r>
            <a:endParaRPr lang="en-US" sz="1050" dirty="0"/>
          </a:p>
        </p:txBody>
      </p:sp>
      <p:sp>
        <p:nvSpPr>
          <p:cNvPr id="12" name="Text 7"/>
          <p:cNvSpPr/>
          <p:nvPr/>
        </p:nvSpPr>
        <p:spPr>
          <a:xfrm>
            <a:off x="6343491" y="2095448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效果：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点击率+47%、转化率+32%</a:t>
            </a:r>
            <a:endParaRPr lang="en-US" sz="10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628834"/>
            <a:ext cx="5543411" cy="102867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09585" y="2781230"/>
            <a:ext cx="524776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织金洞CO2监测</a:t>
            </a:r>
            <a:endParaRPr lang="en-US" sz="1500" dirty="0"/>
          </a:p>
        </p:txBody>
      </p:sp>
      <p:sp>
        <p:nvSpPr>
          <p:cNvPr id="15" name="Text 9"/>
          <p:cNvSpPr/>
          <p:nvPr/>
        </p:nvSpPr>
        <p:spPr>
          <a:xfrm>
            <a:off x="609585" y="3124122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方法：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时序分析+动态阈值</a:t>
            </a:r>
            <a:endParaRPr lang="en-US" sz="1050" dirty="0"/>
          </a:p>
        </p:txBody>
      </p:sp>
      <p:sp>
        <p:nvSpPr>
          <p:cNvPr id="16" name="Text 10"/>
          <p:cNvSpPr/>
          <p:nvPr/>
        </p:nvSpPr>
        <p:spPr>
          <a:xfrm>
            <a:off x="609585" y="3314617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效果：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CO2超标事件-80%</a:t>
            </a:r>
            <a:endParaRPr lang="en-US" sz="105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095" y="2628834"/>
            <a:ext cx="5543411" cy="1028674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6343491" y="2781230"/>
            <a:ext cx="524776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黄果树动态定价</a:t>
            </a:r>
            <a:endParaRPr lang="en-US" sz="1500" dirty="0"/>
          </a:p>
        </p:txBody>
      </p:sp>
      <p:sp>
        <p:nvSpPr>
          <p:cNvPr id="19" name="Text 12"/>
          <p:cNvSpPr/>
          <p:nvPr/>
        </p:nvSpPr>
        <p:spPr>
          <a:xfrm>
            <a:off x="6343491" y="3124122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方法：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需求弹性分析+收益优化</a:t>
            </a:r>
            <a:endParaRPr lang="en-US" sz="1050" dirty="0"/>
          </a:p>
        </p:txBody>
      </p:sp>
      <p:sp>
        <p:nvSpPr>
          <p:cNvPr id="20" name="Text 13"/>
          <p:cNvSpPr/>
          <p:nvPr/>
        </p:nvSpPr>
        <p:spPr>
          <a:xfrm>
            <a:off x="6343491" y="3314617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效果：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入园+8%、总收入+12%</a:t>
            </a:r>
            <a:endParaRPr lang="en-US" sz="10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贵州案例（二）：空间分析与舆情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附录C · 空间可达性 · 舆情预警 · 旅游流</a:t>
            </a:r>
            <a:endParaRPr lang="en-US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409665"/>
            <a:ext cx="5543411" cy="83817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09585" y="1562061"/>
            <a:ext cx="524776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A级景区空间可达性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09585" y="1904952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缓冲区+Morans I：23%景区距高铁站&gt;90分钟，客流量仅为便利景区40%</a:t>
            </a:r>
            <a:endParaRPr lang="en-US" sz="10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095" y="1409665"/>
            <a:ext cx="5543411" cy="838179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343491" y="1562061"/>
            <a:ext cx="524776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旅游舆情预警系统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6343491" y="1904952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实时爬取+情感分析+主题建模，2024年预警6起危机，平均提前18小时</a:t>
            </a:r>
            <a:endParaRPr lang="en-US" sz="10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438339"/>
            <a:ext cx="5543411" cy="838179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09585" y="2590735"/>
            <a:ext cx="524776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贵州旅游流网络</a:t>
            </a:r>
            <a:endParaRPr lang="en-US" sz="1500" dirty="0"/>
          </a:p>
        </p:txBody>
      </p:sp>
      <p:sp>
        <p:nvSpPr>
          <p:cNvPr id="13" name="Text 7"/>
          <p:cNvSpPr/>
          <p:nvPr/>
        </p:nvSpPr>
        <p:spPr>
          <a:xfrm>
            <a:off x="609585" y="2933627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贵阳是绝对枢纽，安顺-贵阳-黔南金三角，90%国际游客只去5个景区</a:t>
            </a:r>
            <a:endParaRPr lang="en-US" sz="105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095" y="2438339"/>
            <a:ext cx="5543411" cy="838179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6343491" y="2590735"/>
            <a:ext cx="524776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西江千户苗寨评论</a:t>
            </a:r>
            <a:endParaRPr lang="en-US" sz="1500" dirty="0"/>
          </a:p>
        </p:txBody>
      </p:sp>
      <p:sp>
        <p:nvSpPr>
          <p:cNvPr id="16" name="Text 9"/>
          <p:cNvSpPr/>
          <p:nvPr/>
        </p:nvSpPr>
        <p:spPr>
          <a:xfrm>
            <a:off x="6343491" y="2933627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SnowNLP+LDA→推动非遗体验开发、物价规范、环卫提升</a:t>
            </a:r>
            <a:endParaRPr lang="en-US" sz="10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数据分析思维：六大核心原则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贯穿全书 · 思维比技术更重要</a:t>
            </a:r>
            <a:endParaRPr lang="en-US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409665"/>
            <a:ext cx="304792" cy="30479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189" y="1409665"/>
            <a:ext cx="31393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876278" y="1409665"/>
            <a:ext cx="387619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从问题出发而非从数据出发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876278" y="1638259"/>
            <a:ext cx="387619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定义问题→确定指标→收集数据→分析建模→解读结果→指导决策</a:t>
            </a:r>
            <a:endParaRPr lang="en-US" sz="10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046" y="1409665"/>
            <a:ext cx="304792" cy="30479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172046" y="1409665"/>
            <a:ext cx="31393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6591135" y="1409665"/>
            <a:ext cx="452388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相关性不等于因果性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6591135" y="1638259"/>
            <a:ext cx="452388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冰淇淋vs溺水是夏季高温的混淆变量。用A/B测试/DID/工具变量做因果推断</a:t>
            </a:r>
            <a:endParaRPr lang="en-US" sz="10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1981150"/>
            <a:ext cx="304792" cy="30479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57189" y="1981150"/>
            <a:ext cx="31393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9"/>
          <p:cNvSpPr/>
          <p:nvPr/>
        </p:nvSpPr>
        <p:spPr>
          <a:xfrm>
            <a:off x="876278" y="1981150"/>
            <a:ext cx="374285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数据驱动不等于唯数据论</a:t>
            </a:r>
            <a:endParaRPr lang="en-US" sz="1200" dirty="0"/>
          </a:p>
        </p:txBody>
      </p:sp>
      <p:sp>
        <p:nvSpPr>
          <p:cNvPr id="16" name="Text 10"/>
          <p:cNvSpPr/>
          <p:nvPr/>
        </p:nvSpPr>
        <p:spPr>
          <a:xfrm>
            <a:off x="876278" y="2209745"/>
            <a:ext cx="374285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数据反映过去规律。垃圾进垃圾出。需结合价值判断和现实经验</a:t>
            </a:r>
            <a:endParaRPr lang="en-US" sz="105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046" y="1981150"/>
            <a:ext cx="304792" cy="304792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6172046" y="1981150"/>
            <a:ext cx="31393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2"/>
          <p:cNvSpPr/>
          <p:nvPr/>
        </p:nvSpPr>
        <p:spPr>
          <a:xfrm>
            <a:off x="6591135" y="1981150"/>
            <a:ext cx="427623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可视化叙事力量</a:t>
            </a:r>
            <a:endParaRPr lang="en-US" sz="1200" dirty="0"/>
          </a:p>
        </p:txBody>
      </p:sp>
      <p:sp>
        <p:nvSpPr>
          <p:cNvPr id="20" name="Text 13"/>
          <p:cNvSpPr/>
          <p:nvPr/>
        </p:nvSpPr>
        <p:spPr>
          <a:xfrm>
            <a:off x="6591135" y="2209745"/>
            <a:ext cx="427623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好的图表让读者最短时间理解洞察：数据说什么？为什么重要？怎么办？</a:t>
            </a:r>
            <a:endParaRPr lang="en-US" sz="1050" dirty="0"/>
          </a:p>
        </p:txBody>
      </p:sp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2552636"/>
            <a:ext cx="304792" cy="304792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457189" y="2552636"/>
            <a:ext cx="31393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</a:t>
            </a:r>
            <a:endParaRPr lang="en-US" sz="1200" dirty="0"/>
          </a:p>
        </p:txBody>
      </p:sp>
      <p:sp>
        <p:nvSpPr>
          <p:cNvPr id="23" name="Text 15"/>
          <p:cNvSpPr/>
          <p:nvPr/>
        </p:nvSpPr>
        <p:spPr>
          <a:xfrm>
            <a:off x="876278" y="2552636"/>
            <a:ext cx="347615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最优解不等于最佳方案</a:t>
            </a:r>
            <a:endParaRPr lang="en-US" sz="1200" dirty="0"/>
          </a:p>
        </p:txBody>
      </p:sp>
      <p:sp>
        <p:nvSpPr>
          <p:cNvPr id="24" name="Text 16"/>
          <p:cNvSpPr/>
          <p:nvPr/>
        </p:nvSpPr>
        <p:spPr>
          <a:xfrm>
            <a:off x="876278" y="2781230"/>
            <a:ext cx="347615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数学模型建立在简化假设上。模型辅助决策，人做最终决策</a:t>
            </a:r>
            <a:endParaRPr lang="en-US" sz="1050" dirty="0"/>
          </a:p>
        </p:txBody>
      </p:sp>
      <p:pic>
        <p:nvPicPr>
          <p:cNvPr id="2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046" y="2552636"/>
            <a:ext cx="304792" cy="304792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6172046" y="2552636"/>
            <a:ext cx="31393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6</a:t>
            </a:r>
            <a:endParaRPr lang="en-US" sz="1200" dirty="0"/>
          </a:p>
        </p:txBody>
      </p:sp>
      <p:sp>
        <p:nvSpPr>
          <p:cNvPr id="27" name="Text 18"/>
          <p:cNvSpPr/>
          <p:nvPr/>
        </p:nvSpPr>
        <p:spPr>
          <a:xfrm>
            <a:off x="6591135" y="2552636"/>
            <a:ext cx="427623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数据双刃剑意识</a:t>
            </a:r>
            <a:endParaRPr lang="en-US" sz="1200" dirty="0"/>
          </a:p>
        </p:txBody>
      </p:sp>
      <p:sp>
        <p:nvSpPr>
          <p:cNvPr id="28" name="Text 19"/>
          <p:cNvSpPr/>
          <p:nvPr/>
        </p:nvSpPr>
        <p:spPr>
          <a:xfrm>
            <a:off x="6591135" y="2781230"/>
            <a:ext cx="427623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数据既是优化决策的工具，也可能带来隐私侵犯和算法偏见。负责任使用</a:t>
            </a:r>
            <a:endParaRPr lang="en-US" sz="10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全书知识体系总览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4篇12章 · 7个附录 · 8个贵州案例 · Python代码示例</a:t>
            </a:r>
            <a:endParaRPr lang="en-US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409665"/>
            <a:ext cx="2705032" cy="19811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09585" y="1562061"/>
            <a:ext cx="240938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第一篇</a:t>
            </a:r>
            <a:endParaRPr lang="en-US" sz="1350" dirty="0"/>
          </a:p>
        </p:txBody>
      </p:sp>
      <p:sp>
        <p:nvSpPr>
          <p:cNvPr id="7" name="Text 3"/>
          <p:cNvSpPr/>
          <p:nvPr/>
        </p:nvSpPr>
        <p:spPr>
          <a:xfrm>
            <a:off x="609585" y="1904952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数据基础篇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609585" y="2171646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第1章 概述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609585" y="2362141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第2章 采集预处理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609585" y="2552636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第3章 存储管理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609585" y="2857429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DIKW-采集-存储</a:t>
            </a:r>
            <a:endParaRPr lang="en-US" sz="105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4617" y="1409665"/>
            <a:ext cx="2705032" cy="198115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3467013" y="1562061"/>
            <a:ext cx="240938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第二篇</a:t>
            </a:r>
            <a:endParaRPr lang="en-US" sz="1350" dirty="0"/>
          </a:p>
        </p:txBody>
      </p:sp>
      <p:sp>
        <p:nvSpPr>
          <p:cNvPr id="14" name="Text 9"/>
          <p:cNvSpPr/>
          <p:nvPr/>
        </p:nvSpPr>
        <p:spPr>
          <a:xfrm>
            <a:off x="3467013" y="1904952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分析方法篇</a:t>
            </a:r>
            <a:endParaRPr lang="en-US" sz="1050" dirty="0"/>
          </a:p>
        </p:txBody>
      </p:sp>
      <p:sp>
        <p:nvSpPr>
          <p:cNvPr id="15" name="Text 10"/>
          <p:cNvSpPr/>
          <p:nvPr/>
        </p:nvSpPr>
        <p:spPr>
          <a:xfrm>
            <a:off x="3467013" y="2171646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第4章 描述可视化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3467013" y="2362141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第5章 预测建模</a:t>
            </a:r>
            <a:endParaRPr lang="en-US" sz="1050" dirty="0"/>
          </a:p>
        </p:txBody>
      </p:sp>
      <p:sp>
        <p:nvSpPr>
          <p:cNvPr id="17" name="Text 12"/>
          <p:cNvSpPr/>
          <p:nvPr/>
        </p:nvSpPr>
        <p:spPr>
          <a:xfrm>
            <a:off x="3467013" y="2552636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第6章 规范优化</a:t>
            </a:r>
            <a:endParaRPr lang="en-US" sz="1050" dirty="0"/>
          </a:p>
        </p:txBody>
      </p:sp>
      <p:sp>
        <p:nvSpPr>
          <p:cNvPr id="18" name="Text 13"/>
          <p:cNvSpPr/>
          <p:nvPr/>
        </p:nvSpPr>
        <p:spPr>
          <a:xfrm>
            <a:off x="3467013" y="2743131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第7章 空间GIS</a:t>
            </a:r>
            <a:endParaRPr lang="en-US" sz="1050" dirty="0"/>
          </a:p>
        </p:txBody>
      </p:sp>
      <p:sp>
        <p:nvSpPr>
          <p:cNvPr id="19" name="Text 14"/>
          <p:cNvSpPr/>
          <p:nvPr/>
        </p:nvSpPr>
        <p:spPr>
          <a:xfrm>
            <a:off x="3467013" y="3047924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BEA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描述-预测-规范-空间</a:t>
            </a:r>
            <a:endParaRPr lang="en-US" sz="1050" dirty="0"/>
          </a:p>
        </p:txBody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046" y="1409665"/>
            <a:ext cx="2705032" cy="198115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324442" y="1562061"/>
            <a:ext cx="240938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第三篇</a:t>
            </a:r>
            <a:endParaRPr lang="en-US" sz="1350" dirty="0"/>
          </a:p>
        </p:txBody>
      </p:sp>
      <p:sp>
        <p:nvSpPr>
          <p:cNvPr id="22" name="Text 16"/>
          <p:cNvSpPr/>
          <p:nvPr/>
        </p:nvSpPr>
        <p:spPr>
          <a:xfrm>
            <a:off x="6324442" y="1904952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应用场景篇</a:t>
            </a:r>
            <a:endParaRPr lang="en-US" sz="1050" dirty="0"/>
          </a:p>
        </p:txBody>
      </p:sp>
      <p:sp>
        <p:nvSpPr>
          <p:cNvPr id="23" name="Text 17"/>
          <p:cNvSpPr/>
          <p:nvPr/>
        </p:nvSpPr>
        <p:spPr>
          <a:xfrm>
            <a:off x="6324442" y="2171646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第8章 游客画像</a:t>
            </a:r>
            <a:endParaRPr lang="en-US" sz="1050" dirty="0"/>
          </a:p>
        </p:txBody>
      </p:sp>
      <p:sp>
        <p:nvSpPr>
          <p:cNvPr id="24" name="Text 18"/>
          <p:cNvSpPr/>
          <p:nvPr/>
        </p:nvSpPr>
        <p:spPr>
          <a:xfrm>
            <a:off x="6324442" y="2362141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第9章 需求收益</a:t>
            </a:r>
            <a:endParaRPr lang="en-US" sz="1050" dirty="0"/>
          </a:p>
        </p:txBody>
      </p:sp>
      <p:sp>
        <p:nvSpPr>
          <p:cNvPr id="25" name="Text 19"/>
          <p:cNvSpPr/>
          <p:nvPr/>
        </p:nvSpPr>
        <p:spPr>
          <a:xfrm>
            <a:off x="6324442" y="2552636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第10章 舆情文本</a:t>
            </a:r>
            <a:endParaRPr lang="en-US" sz="1050" dirty="0"/>
          </a:p>
        </p:txBody>
      </p:sp>
      <p:sp>
        <p:nvSpPr>
          <p:cNvPr id="26" name="Text 20"/>
          <p:cNvSpPr/>
          <p:nvPr/>
        </p:nvSpPr>
        <p:spPr>
          <a:xfrm>
            <a:off x="6324442" y="2857429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E0F2F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画像-需求-舆情</a:t>
            </a:r>
            <a:endParaRPr lang="en-US" sz="1050" dirty="0"/>
          </a:p>
        </p:txBody>
      </p:sp>
      <p:pic>
        <p:nvPicPr>
          <p:cNvPr id="2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9474" y="1409665"/>
            <a:ext cx="2705032" cy="198115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9181870" y="1562061"/>
            <a:ext cx="240938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第四篇</a:t>
            </a:r>
            <a:endParaRPr lang="en-US" sz="1350" dirty="0"/>
          </a:p>
        </p:txBody>
      </p:sp>
      <p:sp>
        <p:nvSpPr>
          <p:cNvPr id="29" name="Text 22"/>
          <p:cNvSpPr/>
          <p:nvPr/>
        </p:nvSpPr>
        <p:spPr>
          <a:xfrm>
            <a:off x="9181870" y="1904952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前沿与治理</a:t>
            </a:r>
            <a:endParaRPr lang="en-US" sz="1050" dirty="0"/>
          </a:p>
        </p:txBody>
      </p:sp>
      <p:sp>
        <p:nvSpPr>
          <p:cNvPr id="30" name="Text 23"/>
          <p:cNvSpPr/>
          <p:nvPr/>
        </p:nvSpPr>
        <p:spPr>
          <a:xfrm>
            <a:off x="9181870" y="2171646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第11章 伦理隐私</a:t>
            </a:r>
            <a:endParaRPr lang="en-US" sz="1050" dirty="0"/>
          </a:p>
        </p:txBody>
      </p:sp>
      <p:sp>
        <p:nvSpPr>
          <p:cNvPr id="31" name="Text 24"/>
          <p:cNvSpPr/>
          <p:nvPr/>
        </p:nvSpPr>
        <p:spPr>
          <a:xfrm>
            <a:off x="9181870" y="2362141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第12章 AI融合</a:t>
            </a:r>
            <a:endParaRPr lang="en-US" sz="1050" dirty="0"/>
          </a:p>
        </p:txBody>
      </p:sp>
      <p:sp>
        <p:nvSpPr>
          <p:cNvPr id="32" name="Text 25"/>
          <p:cNvSpPr/>
          <p:nvPr/>
        </p:nvSpPr>
        <p:spPr>
          <a:xfrm>
            <a:off x="9181870" y="2666933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CCFBF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伦理-合规-前沿</a:t>
            </a:r>
            <a:endParaRPr lang="en-US" sz="1050" dirty="0"/>
          </a:p>
        </p:txBody>
      </p:sp>
      <p:sp>
        <p:nvSpPr>
          <p:cNvPr id="33" name="Text 26"/>
          <p:cNvSpPr/>
          <p:nvPr/>
        </p:nvSpPr>
        <p:spPr>
          <a:xfrm>
            <a:off x="457189" y="3543211"/>
            <a:ext cx="11286462" cy="457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附录：</a:t>
            </a:r>
            <a:pPr algn="l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术语表(A) · 工具速查(B) · 贵州案例集(C) · 数据源汇总(D) · 教学大纲(E) · 实训项目(F) · 大事记(G)</a:t>
            </a:r>
            <a:endParaRPr lang="en-US" sz="12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教学配套：实验与实训项目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1066773"/>
            <a:ext cx="555255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核心实验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457189" y="1485863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实验1：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旅游数据采集与清洗（Python Requests+Pandas）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457189" y="1714457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实验2：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客流数据可视化与EDA（Matplotlib+Seaborn）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457189" y="1943051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实验3：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客流时间序列预测（Prophet）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457189" y="2171646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实验4：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游客评论情感分析（SnowNLP+LDA）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457189" y="2400240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实验5：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景区空间分布分析（GeoPandas+Folium）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457189" y="2628834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实验6：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游客聚类与画像（K-Means+RFM）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6191095" y="1066773"/>
            <a:ext cx="5552555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综合实训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6191095" y="1485863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项目1：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景区客流预测与运营优化（MAPE&lt;15%）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6191095" y="1714457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项目2：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游客满意度分析与改进建议（1000+评论）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6191095" y="1943051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项目3：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旅游目的地空间分析与线路规划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6191095" y="2171646"/>
            <a:ext cx="555255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项目4：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旅游舆情监测系统原型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6191095" y="2476438"/>
            <a:ext cx="5552555" cy="3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64学时：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40理论+16实验 | 考核：平时40%+期末60%</a:t>
            </a:r>
            <a:endParaRPr lang="en-US" sz="10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全书关键数据要点回顾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3657509" cy="106677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09585" y="1219170"/>
            <a:ext cx="3361860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2000万+</a:t>
            </a:r>
            <a:endParaRPr lang="en-US" sz="3600" dirty="0"/>
          </a:p>
        </p:txBody>
      </p:sp>
      <p:sp>
        <p:nvSpPr>
          <p:cNvPr id="6" name="Text 2"/>
          <p:cNvSpPr/>
          <p:nvPr/>
        </p:nvSpPr>
        <p:spPr>
          <a:xfrm>
            <a:off x="609585" y="1752556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黄果树5年闸机记录数据量</a:t>
            </a:r>
            <a:endParaRPr lang="en-US" sz="12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093" y="1066773"/>
            <a:ext cx="3657509" cy="106677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419490" y="1219170"/>
            <a:ext cx="3361860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6.3%</a:t>
            </a:r>
            <a:endParaRPr lang="en-US" sz="3600" dirty="0"/>
          </a:p>
        </p:txBody>
      </p:sp>
      <p:sp>
        <p:nvSpPr>
          <p:cNvPr id="9" name="Text 4"/>
          <p:cNvSpPr/>
          <p:nvPr/>
        </p:nvSpPr>
        <p:spPr>
          <a:xfrm>
            <a:off x="4419490" y="1752556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客流预测偏差（2024国庆）</a:t>
            </a:r>
            <a:endParaRPr lang="en-US" sz="12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6998" y="1066773"/>
            <a:ext cx="3657509" cy="106677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229394" y="1219170"/>
            <a:ext cx="3361860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9.7%</a:t>
            </a:r>
            <a:endParaRPr lang="en-US" sz="3600" dirty="0"/>
          </a:p>
        </p:txBody>
      </p:sp>
      <p:sp>
        <p:nvSpPr>
          <p:cNvPr id="12" name="Text 6"/>
          <p:cNvSpPr/>
          <p:nvPr/>
        </p:nvSpPr>
        <p:spPr>
          <a:xfrm>
            <a:off x="8229394" y="1752556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MAPE日客流预测误差</a:t>
            </a:r>
            <a:endParaRPr lang="en-US" sz="12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285943"/>
            <a:ext cx="3657509" cy="1066773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09585" y="2438339"/>
            <a:ext cx="3361860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+47%</a:t>
            </a:r>
            <a:endParaRPr lang="en-US" sz="3600" dirty="0"/>
          </a:p>
        </p:txBody>
      </p:sp>
      <p:sp>
        <p:nvSpPr>
          <p:cNvPr id="15" name="Text 8"/>
          <p:cNvSpPr/>
          <p:nvPr/>
        </p:nvSpPr>
        <p:spPr>
          <a:xfrm>
            <a:off x="609585" y="2971726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分群推送点击率提升</a:t>
            </a:r>
            <a:endParaRPr lang="en-US" sz="1200" dirty="0"/>
          </a:p>
        </p:txBody>
      </p:sp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7093" y="2285943"/>
            <a:ext cx="3657509" cy="1066773"/>
          </a:xfrm>
          <a:prstGeom prst="rect">
            <a:avLst/>
          </a:prstGeom>
        </p:spPr>
      </p:pic>
      <p:sp>
        <p:nvSpPr>
          <p:cNvPr id="17" name="Text 9"/>
          <p:cNvSpPr/>
          <p:nvPr/>
        </p:nvSpPr>
        <p:spPr>
          <a:xfrm>
            <a:off x="4419490" y="2438339"/>
            <a:ext cx="3361860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+12%</a:t>
            </a:r>
            <a:endParaRPr lang="en-US" sz="3600" dirty="0"/>
          </a:p>
        </p:txBody>
      </p:sp>
      <p:sp>
        <p:nvSpPr>
          <p:cNvPr id="18" name="Text 10"/>
          <p:cNvSpPr/>
          <p:nvPr/>
        </p:nvSpPr>
        <p:spPr>
          <a:xfrm>
            <a:off x="4419490" y="2971726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动态定价总收入增长</a:t>
            </a:r>
            <a:endParaRPr lang="en-US" sz="1200" dirty="0"/>
          </a:p>
        </p:txBody>
      </p:sp>
      <p:pic>
        <p:nvPicPr>
          <p:cNvPr id="1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6998" y="2285943"/>
            <a:ext cx="3657509" cy="1066773"/>
          </a:xfrm>
          <a:prstGeom prst="rect">
            <a:avLst/>
          </a:prstGeom>
        </p:spPr>
      </p:pic>
      <p:sp>
        <p:nvSpPr>
          <p:cNvPr id="20" name="Text 11"/>
          <p:cNvSpPr/>
          <p:nvPr/>
        </p:nvSpPr>
        <p:spPr>
          <a:xfrm>
            <a:off x="8229394" y="2438339"/>
            <a:ext cx="3361860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80%</a:t>
            </a:r>
            <a:endParaRPr lang="en-US" sz="3600" dirty="0"/>
          </a:p>
        </p:txBody>
      </p:sp>
      <p:sp>
        <p:nvSpPr>
          <p:cNvPr id="21" name="Text 12"/>
          <p:cNvSpPr/>
          <p:nvPr/>
        </p:nvSpPr>
        <p:spPr>
          <a:xfrm>
            <a:off x="8229394" y="2971726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非结构化数据占比</a:t>
            </a:r>
            <a:endParaRPr lang="en-US" sz="1200" dirty="0"/>
          </a:p>
        </p:txBody>
      </p:sp>
      <p:pic>
        <p:nvPicPr>
          <p:cNvPr id="2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3505112"/>
            <a:ext cx="3657509" cy="1066773"/>
          </a:xfrm>
          <a:prstGeom prst="rect">
            <a:avLst/>
          </a:prstGeom>
        </p:spPr>
      </p:pic>
      <p:sp>
        <p:nvSpPr>
          <p:cNvPr id="23" name="Text 13"/>
          <p:cNvSpPr/>
          <p:nvPr/>
        </p:nvSpPr>
        <p:spPr>
          <a:xfrm>
            <a:off x="609585" y="3657509"/>
            <a:ext cx="3361860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18h</a:t>
            </a:r>
            <a:endParaRPr lang="en-US" sz="3600" dirty="0"/>
          </a:p>
        </p:txBody>
      </p:sp>
      <p:sp>
        <p:nvSpPr>
          <p:cNvPr id="24" name="Text 14"/>
          <p:cNvSpPr/>
          <p:nvPr/>
        </p:nvSpPr>
        <p:spPr>
          <a:xfrm>
            <a:off x="609585" y="4190895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舆情预警平均提前时间</a:t>
            </a:r>
            <a:endParaRPr lang="en-US" sz="1200" dirty="0"/>
          </a:p>
        </p:txBody>
      </p:sp>
      <p:pic>
        <p:nvPicPr>
          <p:cNvPr id="25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67093" y="3505112"/>
            <a:ext cx="3657509" cy="1066773"/>
          </a:xfrm>
          <a:prstGeom prst="rect">
            <a:avLst/>
          </a:prstGeom>
        </p:spPr>
      </p:pic>
      <p:sp>
        <p:nvSpPr>
          <p:cNvPr id="26" name="Text 15"/>
          <p:cNvSpPr/>
          <p:nvPr/>
        </p:nvSpPr>
        <p:spPr>
          <a:xfrm>
            <a:off x="4419490" y="3657509"/>
            <a:ext cx="3361860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23%</a:t>
            </a:r>
            <a:endParaRPr lang="en-US" sz="3600" dirty="0"/>
          </a:p>
        </p:txBody>
      </p:sp>
      <p:sp>
        <p:nvSpPr>
          <p:cNvPr id="27" name="Text 16"/>
          <p:cNvSpPr/>
          <p:nvPr/>
        </p:nvSpPr>
        <p:spPr>
          <a:xfrm>
            <a:off x="4419490" y="4190895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贵州A级景区交通不便比例</a:t>
            </a:r>
            <a:endParaRPr lang="en-US" sz="1200" dirty="0"/>
          </a:p>
        </p:txBody>
      </p:sp>
      <p:pic>
        <p:nvPicPr>
          <p:cNvPr id="28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76998" y="3505112"/>
            <a:ext cx="3657509" cy="1066773"/>
          </a:xfrm>
          <a:prstGeom prst="rect">
            <a:avLst/>
          </a:prstGeom>
        </p:spPr>
      </p:pic>
      <p:sp>
        <p:nvSpPr>
          <p:cNvPr id="29" name="Text 17"/>
          <p:cNvSpPr/>
          <p:nvPr/>
        </p:nvSpPr>
        <p:spPr>
          <a:xfrm>
            <a:off x="8229394" y="3657509"/>
            <a:ext cx="3361860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6个</a:t>
            </a:r>
            <a:endParaRPr lang="en-US" sz="3600" dirty="0"/>
          </a:p>
        </p:txBody>
      </p:sp>
      <p:sp>
        <p:nvSpPr>
          <p:cNvPr id="30" name="Text 18"/>
          <p:cNvSpPr/>
          <p:nvPr/>
        </p:nvSpPr>
        <p:spPr>
          <a:xfrm>
            <a:off x="8229394" y="4190895"/>
            <a:ext cx="336186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一码游贵州游客分群数</a:t>
            </a:r>
            <a:endParaRPr lang="en-US" sz="12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全书总结：八个核心思想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7189" y="914377"/>
            <a:ext cx="1128646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旅游大数据分析与决策</a:t>
            </a:r>
            <a:endParaRPr lang="en-US" sz="13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409665"/>
            <a:ext cx="304792" cy="30479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189" y="1409665"/>
            <a:ext cx="31393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876278" y="1409665"/>
            <a:ext cx="254273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用数据增强决策而非替代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876278" y="1638259"/>
            <a:ext cx="254273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数据为判断提供依据，人类保留最终决策权</a:t>
            </a:r>
            <a:endParaRPr lang="en-US" sz="10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046" y="1409665"/>
            <a:ext cx="304792" cy="30479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172046" y="1409665"/>
            <a:ext cx="31393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6591135" y="1409665"/>
            <a:ext cx="254273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从问题出发的六步流程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6591135" y="1638259"/>
            <a:ext cx="254273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定义问题→指标→数据→建模→解读→决策</a:t>
            </a:r>
            <a:endParaRPr lang="en-US" sz="10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1981150"/>
            <a:ext cx="304792" cy="30479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57189" y="1981150"/>
            <a:ext cx="31393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9"/>
          <p:cNvSpPr/>
          <p:nvPr/>
        </p:nvSpPr>
        <p:spPr>
          <a:xfrm>
            <a:off x="876278" y="1981150"/>
            <a:ext cx="280942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DIKW价值跃迁</a:t>
            </a:r>
            <a:endParaRPr lang="en-US" sz="1200" dirty="0"/>
          </a:p>
        </p:txBody>
      </p:sp>
      <p:sp>
        <p:nvSpPr>
          <p:cNvPr id="16" name="Text 10"/>
          <p:cNvSpPr/>
          <p:nvPr/>
        </p:nvSpPr>
        <p:spPr>
          <a:xfrm>
            <a:off x="876278" y="2209745"/>
            <a:ext cx="280942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数据→信息→知识→智慧，每层需分析方法支撑</a:t>
            </a:r>
            <a:endParaRPr lang="en-US" sz="105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046" y="1981150"/>
            <a:ext cx="304792" cy="304792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6172046" y="1981150"/>
            <a:ext cx="31393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2"/>
          <p:cNvSpPr/>
          <p:nvPr/>
        </p:nvSpPr>
        <p:spPr>
          <a:xfrm>
            <a:off x="6591135" y="1981150"/>
            <a:ext cx="260940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方法+工具+案例三位一体</a:t>
            </a:r>
            <a:endParaRPr lang="en-US" sz="1200" dirty="0"/>
          </a:p>
        </p:txBody>
      </p:sp>
      <p:sp>
        <p:nvSpPr>
          <p:cNvPr id="20" name="Text 13"/>
          <p:cNvSpPr/>
          <p:nvPr/>
        </p:nvSpPr>
        <p:spPr>
          <a:xfrm>
            <a:off x="6591135" y="2209745"/>
            <a:ext cx="260940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理论与实践结合，每章配Python可运行代码</a:t>
            </a:r>
            <a:endParaRPr lang="en-US" sz="1050" dirty="0"/>
          </a:p>
        </p:txBody>
      </p:sp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2552636"/>
            <a:ext cx="304792" cy="304792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457189" y="2552636"/>
            <a:ext cx="31393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</a:t>
            </a:r>
            <a:endParaRPr lang="en-US" sz="1200" dirty="0"/>
          </a:p>
        </p:txBody>
      </p:sp>
      <p:sp>
        <p:nvSpPr>
          <p:cNvPr id="23" name="Text 15"/>
          <p:cNvSpPr/>
          <p:nvPr/>
        </p:nvSpPr>
        <p:spPr>
          <a:xfrm>
            <a:off x="876278" y="2552636"/>
            <a:ext cx="240938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描述→预测→规范三级跃升</a:t>
            </a:r>
            <a:endParaRPr lang="en-US" sz="1200" dirty="0"/>
          </a:p>
        </p:txBody>
      </p:sp>
      <p:sp>
        <p:nvSpPr>
          <p:cNvPr id="24" name="Text 16"/>
          <p:cNvSpPr/>
          <p:nvPr/>
        </p:nvSpPr>
        <p:spPr>
          <a:xfrm>
            <a:off x="876278" y="2781230"/>
            <a:ext cx="240938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从发生了什么到将发生什么到应该怎么做</a:t>
            </a:r>
            <a:endParaRPr lang="en-US" sz="1050" dirty="0"/>
          </a:p>
        </p:txBody>
      </p:sp>
      <p:pic>
        <p:nvPicPr>
          <p:cNvPr id="2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046" y="2552636"/>
            <a:ext cx="304792" cy="304792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6172046" y="2552636"/>
            <a:ext cx="31393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6</a:t>
            </a:r>
            <a:endParaRPr lang="en-US" sz="1200" dirty="0"/>
          </a:p>
        </p:txBody>
      </p:sp>
      <p:sp>
        <p:nvSpPr>
          <p:cNvPr id="27" name="Text 18"/>
          <p:cNvSpPr/>
          <p:nvPr/>
        </p:nvSpPr>
        <p:spPr>
          <a:xfrm>
            <a:off x="6591135" y="2552636"/>
            <a:ext cx="247605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相关性不等于因果性</a:t>
            </a:r>
            <a:endParaRPr lang="en-US" sz="1200" dirty="0"/>
          </a:p>
        </p:txBody>
      </p:sp>
      <p:sp>
        <p:nvSpPr>
          <p:cNvPr id="28" name="Text 19"/>
          <p:cNvSpPr/>
          <p:nvPr/>
        </p:nvSpPr>
        <p:spPr>
          <a:xfrm>
            <a:off x="6591135" y="2781230"/>
            <a:ext cx="247605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避免混淆变量陷阱，用实验/因果推断方法</a:t>
            </a:r>
            <a:endParaRPr lang="en-US" sz="1050" dirty="0"/>
          </a:p>
        </p:txBody>
      </p:sp>
      <p:pic>
        <p:nvPicPr>
          <p:cNvPr id="2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3124122"/>
            <a:ext cx="304792" cy="304792"/>
          </a:xfrm>
          <a:prstGeom prst="rect">
            <a:avLst/>
          </a:prstGeom>
        </p:spPr>
      </p:pic>
      <p:sp>
        <p:nvSpPr>
          <p:cNvPr id="30" name="Text 20"/>
          <p:cNvSpPr/>
          <p:nvPr/>
        </p:nvSpPr>
        <p:spPr>
          <a:xfrm>
            <a:off x="457189" y="3124122"/>
            <a:ext cx="31393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7</a:t>
            </a:r>
            <a:endParaRPr lang="en-US" sz="1200" dirty="0"/>
          </a:p>
        </p:txBody>
      </p:sp>
      <p:sp>
        <p:nvSpPr>
          <p:cNvPr id="31" name="Text 21"/>
          <p:cNvSpPr/>
          <p:nvPr/>
        </p:nvSpPr>
        <p:spPr>
          <a:xfrm>
            <a:off x="876278" y="3124122"/>
            <a:ext cx="242843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负责任的数据实践</a:t>
            </a:r>
            <a:endParaRPr lang="en-US" sz="1200" dirty="0"/>
          </a:p>
        </p:txBody>
      </p:sp>
      <p:sp>
        <p:nvSpPr>
          <p:cNvPr id="32" name="Text 22"/>
          <p:cNvSpPr/>
          <p:nvPr/>
        </p:nvSpPr>
        <p:spPr>
          <a:xfrm>
            <a:off x="876278" y="3352716"/>
            <a:ext cx="242843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知情同意·数据最小化·算法公平·隐私保护</a:t>
            </a:r>
            <a:endParaRPr lang="en-US" sz="1050" dirty="0"/>
          </a:p>
        </p:txBody>
      </p:sp>
      <p:pic>
        <p:nvPicPr>
          <p:cNvPr id="3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72046" y="3124122"/>
            <a:ext cx="304792" cy="304792"/>
          </a:xfrm>
          <a:prstGeom prst="rect">
            <a:avLst/>
          </a:prstGeom>
        </p:spPr>
      </p:pic>
      <p:sp>
        <p:nvSpPr>
          <p:cNvPr id="34" name="Text 23"/>
          <p:cNvSpPr/>
          <p:nvPr/>
        </p:nvSpPr>
        <p:spPr>
          <a:xfrm>
            <a:off x="6172046" y="3124122"/>
            <a:ext cx="313936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8</a:t>
            </a:r>
            <a:endParaRPr lang="en-US" sz="1200" dirty="0"/>
          </a:p>
        </p:txBody>
      </p:sp>
      <p:sp>
        <p:nvSpPr>
          <p:cNvPr id="35" name="Text 24"/>
          <p:cNvSpPr/>
          <p:nvPr/>
        </p:nvSpPr>
        <p:spPr>
          <a:xfrm>
            <a:off x="6591135" y="3124122"/>
            <a:ext cx="309516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数据分析师能力演进</a:t>
            </a:r>
            <a:endParaRPr lang="en-US" sz="1200" dirty="0"/>
          </a:p>
        </p:txBody>
      </p:sp>
      <p:sp>
        <p:nvSpPr>
          <p:cNvPr id="36" name="Text 25"/>
          <p:cNvSpPr/>
          <p:nvPr/>
        </p:nvSpPr>
        <p:spPr>
          <a:xfrm>
            <a:off x="6591135" y="3352716"/>
            <a:ext cx="309516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数据搬运工→业务顾问→AI训练师，思维比技术重要</a:t>
            </a:r>
            <a:endParaRPr lang="en-US" sz="10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24302" y="1485863"/>
            <a:ext cx="237128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数字文旅专业系列教材 · 专著4</a:t>
            </a:r>
            <a:endParaRPr lang="en-US" sz="1350" dirty="0"/>
          </a:p>
        </p:txBody>
      </p:sp>
      <p:sp>
        <p:nvSpPr>
          <p:cNvPr id="4" name="Text 1"/>
          <p:cNvSpPr/>
          <p:nvPr/>
        </p:nvSpPr>
        <p:spPr>
          <a:xfrm>
            <a:off x="5181470" y="1904952"/>
            <a:ext cx="1837898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E293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谢谢观看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659" y="2590735"/>
            <a:ext cx="914377" cy="3809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952876" y="2933627"/>
            <a:ext cx="2295087" cy="304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47556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旅游大数据分析与决策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3838479" y="3390815"/>
            <a:ext cx="453340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Tourism Big Data Analysis and Decision Making</a:t>
            </a:r>
            <a:endParaRPr lang="en-US" sz="15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9965" y="3962301"/>
            <a:ext cx="3390815" cy="1409665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638559" y="4190895"/>
            <a:ext cx="2942771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33415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安顺学院旅游管理学院 · 数字文旅专业</a:t>
            </a:r>
            <a:endParaRPr lang="en-US" sz="1350" dirty="0"/>
          </a:p>
        </p:txBody>
      </p:sp>
      <p:sp>
        <p:nvSpPr>
          <p:cNvPr id="10" name="Text 5"/>
          <p:cNvSpPr/>
          <p:nvPr/>
        </p:nvSpPr>
        <p:spPr>
          <a:xfrm>
            <a:off x="4638559" y="4533787"/>
            <a:ext cx="294277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作者：祝刚 | 4篇12章 | 方法+工具+案例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4638559" y="4914777"/>
            <a:ext cx="2942771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用数据增强决策，用分析创造价值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2026-07-05T15:18:20Z</dcterms:created>
  <dcterms:modified xsi:type="dcterms:W3CDTF">2026-07-05T15:18:20Z</dcterms:modified>
</cp:coreProperties>
</file>