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12 · 智慧旅游技术与应用</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12</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技术治理与未来趋势</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内容依据：原书第12章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1411635"/>
            <a:ext cx="3576063" cy="1983879"/>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2023 年，某知名景区被曝出将游客人脸识别数据用于商业分析而未充分告知游客，引发了广泛的社会讨论。</a:t>
            </a:r>
            <a:endParaRPr lang="en-US" sz="2500" dirty="0"/>
          </a:p>
        </p:txBody>
      </p:sp>
      <p:sp>
        <p:nvSpPr>
          <p:cNvPr id="6" name="Text 4"/>
          <p:cNvSpPr/>
          <p:nvPr/>
        </p:nvSpPr>
        <p:spPr>
          <a:xfrm>
            <a:off x="355550" y="3522464"/>
            <a:ext cx="3505944" cy="589359"/>
          </a:xfrm>
          <a:prstGeom prst="roundRect">
            <a:avLst>
              <a:gd name="adj" fmla="val 25859"/>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585865"/>
            <a:ext cx="3369001" cy="462558"/>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这一事件暴露了智慧旅游快速发展过程中的治理短板——技术在提升管理效率的同时，也在收集和使用大量个人数据，而治理规则的建设往往滞后…</a:t>
            </a:r>
            <a:endParaRPr lang="en-US" sz="900" dirty="0"/>
          </a:p>
        </p:txBody>
      </p:sp>
      <p:sp>
        <p:nvSpPr>
          <p:cNvPr id="8" name="Text 6"/>
          <p:cNvSpPr/>
          <p:nvPr/>
        </p:nvSpPr>
        <p:spPr>
          <a:xfrm>
            <a:off x="355550" y="4213324"/>
            <a:ext cx="3505944" cy="435173"/>
          </a:xfrm>
          <a:prstGeom prst="roundRect">
            <a:avLst>
              <a:gd name="adj" fmla="val 35021"/>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4276725"/>
            <a:ext cx="3369001" cy="308372"/>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同年，贵州省发布了《贵州省智慧旅游景区建设规范》，成为全国较早出台智慧旅游地方标准的省份之一。</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年，某知名景区被曝出将游客人脸识别数</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这一事件暴露了智慧旅游快速发展过程中</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同年，贵州省发布了《贵州省智慧旅游景</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1640086"/>
            <a:ext cx="3505944" cy="277996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知识目标：学生能够阐述智慧旅游技术治理的核心议题（标准体系、数据安全、技术伦理），理解区块链、量子计…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能力目标：学生能够运用技术治理框架分析智慧旅游项目中的潜在风险，提出合规方案，并对新兴技术的文旅适用…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素养目标：学生能够建立"技术向善"的价值理念——技术发展不仅追求效率和体验，更要保障公平、安全、可持…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本节核心问题是：如何把“学习目标”转化为可执行的文旅创业行动。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知识目标：学生能够阐述智慧旅游技术治</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能力目标：学生能够运用技术治理框架分</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素养目标：学生能够建立"技术向善"的</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本节核心问题是：如何把“学习目标”转</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pic>
        <p:nvPicPr>
          <p:cNvPr id="9" name="Image 0" descr="C:\Users\gonge\Documents\Playground\work\数智文旅教材编写\其他专著逐章PPT_20260804\专著3——智慧旅游技术与应用\assets\docx_media\image1.png">    </p:cNvPr>
          <p:cNvPicPr>
            <a:picLocks noChangeAspect="1"/>
          </p:cNvPicPr>
          <p:nvPr/>
        </p:nvPicPr>
        <p:blipFill>
          <a:blip r:embed="rId1"/>
          <a:stretch>
            <a:fillRect/>
          </a:stretch>
        </p:blipFill>
        <p:spPr>
          <a:xfrm>
            <a:off x="4213997" y="1765134"/>
            <a:ext cx="4501301" cy="25297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智慧旅游技术标准体系｜核心概念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标准化的重要性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国内智慧旅游标准概况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国际标准与互操作</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标准化的重要性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国内智慧旅游标准概况</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国际标准与互操作</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智慧旅游技术标准体系｜关键要素</a:t>
            </a:r>
            <a:endParaRPr lang="en-US" sz="2500" dirty="0"/>
          </a:p>
        </p:txBody>
      </p:sp>
      <p:sp>
        <p:nvSpPr>
          <p:cNvPr id="5" name="Text 3"/>
          <p:cNvSpPr/>
          <p:nvPr/>
        </p:nvSpPr>
        <p:spPr>
          <a:xfrm>
            <a:off x="355550" y="1574304"/>
            <a:ext cx="3505944" cy="291152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智慧旅游涉及大量的系统和设备互联互通——景区的票务系统需要与省级旅游平台对接，不同厂商的 IoT 设备需要接入统一的景区管理平台…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没有统一的技术标准，每个系统都是"方言"，互联互通成本极高——这就是标准化的核心价值：降低接口成本、保障互操作性、提升行业效率。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国际标准——ISO（国际标准化组织）在智慧旅游领域的相关标准，如 ISO 21101（探险旅游安全管理体系）、ISO 21902…</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智慧旅游涉及大量的系统和设备互联互通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没有统一的技术标准，每个系统都是"方</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国际标准——ISO（国际标准化组织）</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智慧旅游技术标准体系｜机制拆解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国家标准——中国已发布 GB/T 26354-2010《旅游信息咨询中心设置与服务规范》、GB/T 31382-2015《旅游景…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行业标准——文化和旅游部发布的 LB/T 系列标准，如 LB/T 077-2019《自驾游目的地等级划分》。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地方标准——各省市根据本地实际情况制定的地方标准，如贵州省 DB52/T 系列。</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国家标准——中国已发布 GB/T 2</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行业标准——文化和旅游部发布的 LB</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地方标准——各省市根据本地实际情况制</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智慧旅游技术标准体系｜方法路径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标准的"软"与"硬"。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技术标准可以是强制性的（国家标准中的强制性条款）或推荐性的（行业标准和地方标准大多为推荐性）。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智慧旅游领域目前以推荐性标准为主——这是因为技术发展快，强制性标准容易过时而限制创新。</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标准的"软"与"硬"。</a:t>
            </a:r>
            <a:endParaRPr lang="en-US" sz="1200" dirty="0"/>
          </a:p>
        </p:txBody>
      </p:sp>
      <p:sp>
        <p:nvSpPr>
          <p:cNvPr id="10" name="Text 8"/>
          <p:cNvSpPr/>
          <p:nvPr/>
        </p:nvSpPr>
        <p:spPr>
          <a:xfrm>
            <a:off x="4343995"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技术标准可以是强制性的（国家标准中的</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智慧旅游领域目前以推荐性标准为主——</a:t>
            </a:r>
            <a:endParaRPr lang="en-US" sz="1200" dirty="0"/>
          </a:p>
        </p:txBody>
      </p:sp>
      <p:sp>
        <p:nvSpPr>
          <p:cNvPr id="15" name="Text 13"/>
          <p:cNvSpPr/>
          <p:nvPr/>
        </p:nvSpPr>
        <p:spPr>
          <a:xfrm>
            <a:off x="6743998" y="337289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数据安全与隐私保护｜核心概念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智慧旅游中的数据安全挑战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法律法规框架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数据安全技术实践</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智慧旅游中的数据安全挑战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7149919" y="2302669"/>
            <a:ext cx="1010260"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法律法规框架</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600615" y="3534519"/>
            <a:ext cx="1346963"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数据安全技术实践</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数据安全与隐私保护｜关键要素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保密性（Confidentiality）——数据不被未授权者访问。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完整性（Integrity）——数据不被未授权者篡改。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可用性（Availability）——数据在需要时可以被合法用户访问。</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保密性（Confidentialit</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完整性（Integrity）——数据</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可用性（Availability）—</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数据安全与隐私保护｜机制拆解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智慧旅游系统在这三个维度上面临挑战：游客个人信息可能泄露（保密性风险）、客流数据可能被篡改以掩盖安全事故（完整性风险）、系统故障…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2020 年，某酒店集团的中央预订系统被黑客入侵，导致数亿条住客数据（包括姓名、身份证号、手机号、入住记录）在暗网被出售。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这一事件暴露了旅游行业数据安全的薄弱环节——企业重功能开发、轻安全投入。</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智慧旅游系统在这三个维度上面临挑战：</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年，某酒店集团的中央预订系统被黑客入</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这一事件暴露了旅游行业数据安全的薄弱</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数据安全与隐私保护｜方法路径</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智慧旅游系统因为汇聚了大量游客数据，数据安全风险比传统旅游系统更高。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《个人信息保护法》。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2021 年 11 月生效的《个人信息保护法》（PIPL）是中国数据保护领域的里程碑立法，对智慧旅游有直接影响。</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智慧旅游系统因为汇聚了大量游客数据，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《个人信息保护法》。</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年 11 月生效的《个人信息保护法》</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区块链与旅游信任体系｜核心概念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区块链的核心概念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区块链在文旅中的应用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区块链的局限与反思</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区块链的核心概念</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区块链在文旅中的应用</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区块链的局限与反思</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区块链与旅游信任体系｜关键要素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区块链是一种去中心化的分布式账本技术——数据以"区块"为单位组织，每个区块包含前一个区块的哈希值（数字指纹），形成不可篡改的"链"。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核心特性：去中心化（数据不由单一机构控制，而是分布在多个节点）、不可篡改（已写入的数据极难修改——修改一个区块意味着需要重新计算…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区块链不等于数字货币。</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区块链是一种去中心化的分布式账本技术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核心特性：去中心化（数据不由单一机构</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区块链不等于数字货币。</a:t>
            </a:r>
            <a:endParaRPr lang="en-US" sz="1200" dirty="0"/>
          </a:p>
        </p:txBody>
      </p:sp>
      <p:sp>
        <p:nvSpPr>
          <p:cNvPr id="15" name="Text 13"/>
          <p:cNvSpPr/>
          <p:nvPr/>
        </p:nvSpPr>
        <p:spPr>
          <a:xfrm>
            <a:off x="6743998" y="30643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区块链与旅游信任体系｜机制拆解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区块链是因比特币而为人所知的，但区块链的应用远不止数字货币——它在旅游行业的应用价值在于建立"去中心化的信任体系"。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在旅游交易中，游客和商家之间往往缺乏信任（这个评论是真的吗？</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），区块链可以通过技术手段而非第三方中介来建立信任。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区块链是因比特币而为人所知的，但区块</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在旅游交易中，游客和商家之间往往缺乏</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），区块链可以通过技术手段而非第三方</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区块链与旅游信任体系｜方法路径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数字身份与自我主权身份。</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游客在多个旅游平台上拥有分散的身份信息——OTA 平台、景区官网、酒店会员系统。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区块链可以构建"自我主权身份"（Self-Sovereign Identity）——游客拥有自己的数字身份，由自己控制哪些信息分…</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数字身份与自我主权身份。</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游客在多个旅游平台上拥有分散的身份信</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区块链可以构建"自我主权身份"（Se</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技术伦理与可持续发展｜核心概念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算法公平性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数字包容与可及性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科技向善与负责任的创新</a:t>
            </a:r>
            <a:endParaRPr lang="en-US" sz="1400" dirty="0"/>
          </a:p>
        </p:txBody>
      </p:sp>
      <p:sp>
        <p:nvSpPr>
          <p:cNvPr id="6" name="Text 4"/>
          <p:cNvSpPr/>
          <p:nvPr/>
        </p:nvSpPr>
        <p:spPr>
          <a:xfrm>
            <a:off x="4140845"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95525"/>
            <a:ext cx="2247602" cy="0"/>
          </a:xfrm>
          <a:prstGeom prst="line">
            <a:avLst/>
          </a:prstGeom>
          <a:noFill/>
          <a:ln w="57150">
            <a:solidFill>
              <a:srgbClr val="126E72"/>
            </a:solidFill>
            <a:prstDash val="solid"/>
          </a:ln>
        </p:spPr>
      </p:sp>
      <p:sp>
        <p:nvSpPr>
          <p:cNvPr id="8" name="Text 6"/>
          <p:cNvSpPr/>
          <p:nvPr/>
        </p:nvSpPr>
        <p:spPr>
          <a:xfrm>
            <a:off x="4343995"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算法公平性</a:t>
            </a:r>
            <a:endParaRPr lang="en-US" sz="1200" dirty="0"/>
          </a:p>
        </p:txBody>
      </p:sp>
      <p:sp>
        <p:nvSpPr>
          <p:cNvPr id="10" name="Text 8"/>
          <p:cNvSpPr/>
          <p:nvPr/>
        </p:nvSpPr>
        <p:spPr>
          <a:xfrm>
            <a:off x="4343995"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数字包容与可及性</a:t>
            </a:r>
            <a:endParaRPr lang="en-US" sz="1200" dirty="0"/>
          </a:p>
        </p:txBody>
      </p:sp>
      <p:sp>
        <p:nvSpPr>
          <p:cNvPr id="11" name="Text 9"/>
          <p:cNvSpPr/>
          <p:nvPr/>
        </p:nvSpPr>
        <p:spPr>
          <a:xfrm>
            <a:off x="6540847" y="2266950"/>
            <a:ext cx="2247602" cy="1526232"/>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95525"/>
            <a:ext cx="2247602" cy="0"/>
          </a:xfrm>
          <a:prstGeom prst="line">
            <a:avLst/>
          </a:prstGeom>
          <a:noFill/>
          <a:ln w="57150">
            <a:solidFill>
              <a:srgbClr val="D96B52"/>
            </a:solidFill>
            <a:prstDash val="solid"/>
          </a:ln>
        </p:spPr>
      </p:sp>
      <p:sp>
        <p:nvSpPr>
          <p:cNvPr id="13" name="Text 11"/>
          <p:cNvSpPr/>
          <p:nvPr/>
        </p:nvSpPr>
        <p:spPr>
          <a:xfrm>
            <a:off x="6743998" y="252725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5007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科技向善与负责任的创新</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技术伦理与可持续发展｜关键要素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智慧旅游中的算法决策。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智慧旅游系统越来越多地使用算法进行自动决策——推荐系统决定给游客推荐哪个目的地和路线，动态定价算法决定不同游客看到不同的价格，A…</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当算法替代人类做决策时，公平性成为核心问题。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智慧旅游中的算法决策。</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智慧旅游系统越来越多地使用算法进行自</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当算法替代人类做决策时，公平性成为核</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技术伦理与可持续发展｜机制拆解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训练数据偏差——如果推荐算法的训练数据中缺少某些群体的数据，算法对该群体的推荐就会失准。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特征选择偏差——如果定价算法使用了与价格合理性无关的特征（如手机型号），可能导致价格歧视。</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反馈循环——如果算法根据历史数据推荐"热门景点"，热门景点会越来越热门，冷门景点会越来越冷门——算法强化了已有的不平等。</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训练数据偏差——如果推荐算法的训练数</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特征选择偏差——如果定价算法使用了与</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反馈循环——如果算法根据历史数据推荐</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技术伦理与可持续发展｜方法路径</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可解释性——算法的决策逻辑应该是可解释的，而非"黑箱"。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当游客质疑"为什么给我推荐这个而不是那个"时，系统应该能给出理由。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审计机制——定期对算法进行公平性审计，检测是否存在对不同群体的系统性偏差。</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可解释性——算法的决策逻辑应该是可解</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当游客质疑"为什么给我推荐这个而不是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审计机制——定期对算法进行公平性审计</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前沿技术展望｜核心概念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大语言模型与旅游智能化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量子计算与旅游优化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6G 与空天地一体化网络</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大语言模型与旅游智能化</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量子计算与旅游优化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G 与空天地一体化网络</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前沿技术展望｜关键要素</a:t>
            </a:r>
            <a:endParaRPr lang="en-US" sz="2500" dirty="0"/>
          </a:p>
        </p:txBody>
      </p:sp>
      <p:sp>
        <p:nvSpPr>
          <p:cNvPr id="5" name="Text 3"/>
          <p:cNvSpPr/>
          <p:nvPr/>
        </p:nvSpPr>
        <p:spPr>
          <a:xfrm>
            <a:off x="355550" y="2455962"/>
            <a:ext cx="3505944" cy="114820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脑机接口与终极沉浸</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LLM 驱动的旅游服务。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大语言模型（如 GPT、文心一言、通义千问）正在深刻改变旅游服务的交互方式。</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脑机接口与终极沉浸</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LLM 驱动的旅游服务。</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大语言模型（如 GPT、文心一言、通</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前沿技术展望｜机制拆解</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传统的旅游 APP 需要游客学习界面操作——选择目的地、设置日期、筛选酒店、填写信息。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LLM 驱动的旅游服务允许自然语言交互——"帮我规划一个 3 天的贵州亲子游，孩子 8 岁，喜欢自然和动物，预算 5000 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LLM 结合实时数据（天气、客流、价格、评价）可以成为专业的"AI 旅游规划师"——不仅推荐目的地和行程，还能实时调整计划（"您…</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传统的旅游 APP 需要游客学习界面</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LLM 驱动的旅游服务允许自然语言交</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LLM 结合实时数据（天气、客流、价</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前沿技术展望｜方法路径</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 旅游规划师的核心能力不是"知道很多信息"（搜索引擎也能做到），而是"理解你的偏好并在不确定的情况下做出合理的推荐"。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LLM 的局限与风险。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幻觉问题——LLM 可能生成看似合理但实际错误的信息（如虚构的景点、错误的开放时间），在旅游场景中可能误导游客。</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 旅游规划师的核心能力不是"知道</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LLM 的局限与风险。</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幻觉问题——LLM 可能生成看似合理</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智慧旅游的未来图景｜核心概念</a:t>
            </a:r>
            <a:endParaRPr lang="en-US" sz="2500" dirty="0"/>
          </a:p>
        </p:txBody>
      </p:sp>
      <p:sp>
        <p:nvSpPr>
          <p:cNvPr id="5" name="Text 3"/>
          <p:cNvSpPr/>
          <p:nvPr/>
        </p:nvSpPr>
        <p:spPr>
          <a:xfrm>
            <a:off x="355550" y="2566095"/>
            <a:ext cx="3505944" cy="92779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技术融合的终局</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旅游业的结构性变化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贵州的机遇与挑战</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技术融合的终局</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旅游业的结构性变化</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贵州的机遇与挑战</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智慧旅游的未来图景｜关键要素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智慧旅游的终极形态不是"数字替代物理"，而是"数字与物理的深度融合"——物理世界的每一次旅行都被数字技术增强，数字世界的每一次探…</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到达黄果树之前，你在元宇宙中"预游览"规划路线；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在黄果树现场，AR 增强你的感知和理解；</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智慧旅游的终极形态不是"数字替代物理</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到达黄果树之前，你在元宇宙中"预游览</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在黄果树现场，AR 增强你的感知和理</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智慧旅游的未来图景｜机制拆解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回到家中，你在元宇宙中"回顾"旅程，与朋友分享体验——数字和物理不是二选一，而是一个连续体验的不同阶段。</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从"智慧景区"到"智慧目的地"。</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当前的技术应用集中在景区内部（票务、导览、监控），未来的视野将扩展到整个目的地——从游客产生旅游意愿的那一刻起，到完成旅行后分享…</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回到家中，你在元宇宙中"回顾"旅程，</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从"智慧景区"到"智慧目的地"。</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当前的技术应用集中在景区内部（票务、</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分析《个人信息保护法》对智慧旅游系统设计的约束，提出一个合规的数据采集方案。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区块链技术在旅游中的应用是"必需品"还是"奢侈品"？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选择一个具体场景论证你的观点。</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分析《个人信息保护法》对智慧旅游系统</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区块链技术在旅游中的应用是"必需品"</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选择一个具体场景论证你的观点。</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设计一个面向老年游客的智慧旅游服务方案，重点解决"数字鸿沟"问题。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选择一项前沿技术（大语言模型、量子计算、6G 或脑机接口），分析其在旅游行业的应用前景和时间线。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以贵州为例，分析经济欠发达地区发展智慧旅游的"后发优势"和"后发劣势"，提出你的策略建议。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设计一个面向老年游客的智慧旅游服务方</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选择一项前沿技术（大语言模型、量子计</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以贵州为例，分析经济欠发达地区发展智</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思考与练习｜机制拆解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本节核心问题是：如何把“思考与练习”转化为可执行的文旅创业行动。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本节核心问题是：如何把“思考与练习”</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12-1：智慧旅游技术治理核心法规｜核心概念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12-1：智慧旅游技术治理核心法规”转化为可执行的文旅创业行动。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本节核心问题是：如何把“知识卡片 1</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12-1：智慧旅游技术治理核心法规｜关键要素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行动方案需要明确负责人、完成时间、验</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12-1：智慧旅游技术治理核心法规｜机制拆解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复盘时区分结果、过程与假设，找出真正</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12-2：智慧旅游技术成熟度曲线（2025 年评估）｜核心概念</a:t>
            </a:r>
            <a:endParaRPr lang="en-US" sz="2500" dirty="0"/>
          </a:p>
        </p:txBody>
      </p:sp>
      <p:sp>
        <p:nvSpPr>
          <p:cNvPr id="5" name="Text 3"/>
          <p:cNvSpPr/>
          <p:nvPr/>
        </p:nvSpPr>
        <p:spPr>
          <a:xfrm>
            <a:off x="355550" y="2307729"/>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本节核心问题是：如何把“知识卡片 12-2：智慧旅游技术成熟度曲线（2025 年评估）”转化为可执行的文旅创业行动。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203775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本节核心问题是：如何把“知识卡片 1</a:t>
            </a:r>
            <a:endParaRPr lang="en-US" sz="1300" dirty="0"/>
          </a:p>
        </p:txBody>
      </p:sp>
      <p:sp>
        <p:nvSpPr>
          <p:cNvPr id="8" name="Text 6"/>
          <p:cNvSpPr/>
          <p:nvPr/>
        </p:nvSpPr>
        <p:spPr>
          <a:xfrm>
            <a:off x="6521797" y="203775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判断一项方案是否成立，要同时检查用户</a:t>
            </a:r>
            <a:endParaRPr lang="en-US" sz="1300" dirty="0"/>
          </a:p>
        </p:txBody>
      </p:sp>
      <p:sp>
        <p:nvSpPr>
          <p:cNvPr id="10" name="Text 8"/>
          <p:cNvSpPr/>
          <p:nvPr/>
        </p:nvSpPr>
        <p:spPr>
          <a:xfrm>
            <a:off x="4140845" y="326960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60551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12" name="Text 10"/>
          <p:cNvSpPr/>
          <p:nvPr/>
        </p:nvSpPr>
        <p:spPr>
          <a:xfrm>
            <a:off x="6521797" y="326960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716982"/>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12-2：智慧旅游技术成熟度曲线（2025 年评估）｜关键要素</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35361"/>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62311"/>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8" name="Text 6"/>
          <p:cNvSpPr/>
          <p:nvPr/>
        </p:nvSpPr>
        <p:spPr>
          <a:xfrm>
            <a:off x="4140845" y="2702123"/>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829074"/>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140845" y="3468886"/>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595836"/>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12" name="Text 10"/>
          <p:cNvSpPr/>
          <p:nvPr/>
        </p:nvSpPr>
        <p:spPr>
          <a:xfrm>
            <a:off x="4140845" y="4029968"/>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4156918"/>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知识卡片 12-2：智慧旅游技术成熟度曲线（2025 年评估）｜机制拆解</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272308"/>
            <a:ext cx="2247602" cy="0"/>
          </a:xfrm>
          <a:prstGeom prst="line">
            <a:avLst/>
          </a:prstGeom>
          <a:noFill/>
          <a:ln w="57150">
            <a:solidFill>
              <a:srgbClr val="126E72"/>
            </a:solidFill>
            <a:prstDash val="solid"/>
          </a:ln>
        </p:spPr>
      </p:sp>
      <p:sp>
        <p:nvSpPr>
          <p:cNvPr id="8" name="Text 6"/>
          <p:cNvSpPr/>
          <p:nvPr/>
        </p:nvSpPr>
        <p:spPr>
          <a:xfrm>
            <a:off x="4343995"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343995" y="3452515"/>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形成可复用模板后，再考虑自动化、产品</a:t>
            </a:r>
            <a:endParaRPr lang="en-US" sz="1200" dirty="0"/>
          </a:p>
        </p:txBody>
      </p:sp>
      <p:sp>
        <p:nvSpPr>
          <p:cNvPr id="11" name="Text 9"/>
          <p:cNvSpPr/>
          <p:nvPr/>
        </p:nvSpPr>
        <p:spPr>
          <a:xfrm>
            <a:off x="6540847" y="2243733"/>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272308"/>
            <a:ext cx="2247602" cy="0"/>
          </a:xfrm>
          <a:prstGeom prst="line">
            <a:avLst/>
          </a:prstGeom>
          <a:noFill/>
          <a:ln w="57150">
            <a:solidFill>
              <a:srgbClr val="D96B52"/>
            </a:solidFill>
            <a:prstDash val="solid"/>
          </a:ln>
        </p:spPr>
      </p:sp>
      <p:sp>
        <p:nvSpPr>
          <p:cNvPr id="13" name="Text 11"/>
          <p:cNvSpPr/>
          <p:nvPr/>
        </p:nvSpPr>
        <p:spPr>
          <a:xfrm>
            <a:off x="6743998" y="2504033"/>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926854"/>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复盘时区分结果、过程与假设，找出真正</a:t>
            </a:r>
            <a:endParaRPr lang="en-US" sz="1200" dirty="0"/>
          </a:p>
        </p:txBody>
      </p:sp>
      <p:sp>
        <p:nvSpPr>
          <p:cNvPr id="15" name="Text 13"/>
          <p:cNvSpPr/>
          <p:nvPr/>
        </p:nvSpPr>
        <p:spPr>
          <a:xfrm>
            <a:off x="6743998" y="3452515"/>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84814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848148"/>
            <a:ext cx="0" cy="337691"/>
          </a:xfrm>
          <a:prstGeom prst="line">
            <a:avLst/>
          </a:prstGeom>
          <a:noFill/>
          <a:ln w="47625">
            <a:solidFill>
              <a:srgbClr val="3A9795"/>
            </a:solidFill>
            <a:prstDash val="solid"/>
          </a:ln>
        </p:spPr>
      </p:sp>
      <p:sp>
        <p:nvSpPr>
          <p:cNvPr id="8" name="Text 6"/>
          <p:cNvSpPr/>
          <p:nvPr/>
        </p:nvSpPr>
        <p:spPr>
          <a:xfrm>
            <a:off x="4302770" y="193699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智慧旅游技术标准体系</a:t>
            </a:r>
            <a:endParaRPr lang="en-US" sz="1050" dirty="0"/>
          </a:p>
        </p:txBody>
      </p:sp>
      <p:sp>
        <p:nvSpPr>
          <p:cNvPr id="9" name="Text 7"/>
          <p:cNvSpPr/>
          <p:nvPr/>
        </p:nvSpPr>
        <p:spPr>
          <a:xfrm>
            <a:off x="6508998" y="184814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848148"/>
            <a:ext cx="0" cy="337691"/>
          </a:xfrm>
          <a:prstGeom prst="line">
            <a:avLst/>
          </a:prstGeom>
          <a:noFill/>
          <a:ln w="47625">
            <a:solidFill>
              <a:srgbClr val="3A9795"/>
            </a:solidFill>
            <a:prstDash val="solid"/>
          </a:ln>
        </p:spPr>
      </p:sp>
      <p:sp>
        <p:nvSpPr>
          <p:cNvPr id="11" name="Text 9"/>
          <p:cNvSpPr/>
          <p:nvPr/>
        </p:nvSpPr>
        <p:spPr>
          <a:xfrm>
            <a:off x="6670923" y="193699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数据安全与隐私保护</a:t>
            </a:r>
            <a:endParaRPr lang="en-US" sz="1050" dirty="0"/>
          </a:p>
        </p:txBody>
      </p:sp>
      <p:sp>
        <p:nvSpPr>
          <p:cNvPr id="12" name="Text 10"/>
          <p:cNvSpPr/>
          <p:nvPr/>
        </p:nvSpPr>
        <p:spPr>
          <a:xfrm>
            <a:off x="4140845" y="227468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274689"/>
            <a:ext cx="0" cy="337691"/>
          </a:xfrm>
          <a:prstGeom prst="line">
            <a:avLst/>
          </a:prstGeom>
          <a:noFill/>
          <a:ln w="47625">
            <a:solidFill>
              <a:srgbClr val="3A9795"/>
            </a:solidFill>
            <a:prstDash val="solid"/>
          </a:ln>
        </p:spPr>
      </p:sp>
      <p:sp>
        <p:nvSpPr>
          <p:cNvPr id="14" name="Text 12"/>
          <p:cNvSpPr/>
          <p:nvPr/>
        </p:nvSpPr>
        <p:spPr>
          <a:xfrm>
            <a:off x="4302770" y="236353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区块链与旅游信任体系</a:t>
            </a:r>
            <a:endParaRPr lang="en-US" sz="1050" dirty="0"/>
          </a:p>
        </p:txBody>
      </p:sp>
      <p:sp>
        <p:nvSpPr>
          <p:cNvPr id="15" name="Text 13"/>
          <p:cNvSpPr/>
          <p:nvPr/>
        </p:nvSpPr>
        <p:spPr>
          <a:xfrm>
            <a:off x="6508998" y="227468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274689"/>
            <a:ext cx="0" cy="337691"/>
          </a:xfrm>
          <a:prstGeom prst="line">
            <a:avLst/>
          </a:prstGeom>
          <a:noFill/>
          <a:ln w="47625">
            <a:solidFill>
              <a:srgbClr val="3A9795"/>
            </a:solidFill>
            <a:prstDash val="solid"/>
          </a:ln>
        </p:spPr>
      </p:sp>
      <p:sp>
        <p:nvSpPr>
          <p:cNvPr id="17" name="Text 15"/>
          <p:cNvSpPr/>
          <p:nvPr/>
        </p:nvSpPr>
        <p:spPr>
          <a:xfrm>
            <a:off x="6670923" y="2363539"/>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技术伦理与可持续发展</a:t>
            </a:r>
            <a:endParaRPr lang="en-US" sz="1050" dirty="0"/>
          </a:p>
        </p:txBody>
      </p:sp>
      <p:sp>
        <p:nvSpPr>
          <p:cNvPr id="18" name="Text 16"/>
          <p:cNvSpPr/>
          <p:nvPr/>
        </p:nvSpPr>
        <p:spPr>
          <a:xfrm>
            <a:off x="4140845" y="270123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701230"/>
            <a:ext cx="0" cy="337691"/>
          </a:xfrm>
          <a:prstGeom prst="line">
            <a:avLst/>
          </a:prstGeom>
          <a:noFill/>
          <a:ln w="47625">
            <a:solidFill>
              <a:srgbClr val="3A9795"/>
            </a:solidFill>
            <a:prstDash val="solid"/>
          </a:ln>
        </p:spPr>
      </p:sp>
      <p:sp>
        <p:nvSpPr>
          <p:cNvPr id="20" name="Text 18"/>
          <p:cNvSpPr/>
          <p:nvPr/>
        </p:nvSpPr>
        <p:spPr>
          <a:xfrm>
            <a:off x="4302770" y="279008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前沿技术展望</a:t>
            </a:r>
            <a:endParaRPr lang="en-US" sz="1050" dirty="0"/>
          </a:p>
        </p:txBody>
      </p:sp>
      <p:sp>
        <p:nvSpPr>
          <p:cNvPr id="21" name="Text 19"/>
          <p:cNvSpPr/>
          <p:nvPr/>
        </p:nvSpPr>
        <p:spPr>
          <a:xfrm>
            <a:off x="6508998" y="270123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701230"/>
            <a:ext cx="0" cy="337691"/>
          </a:xfrm>
          <a:prstGeom prst="line">
            <a:avLst/>
          </a:prstGeom>
          <a:noFill/>
          <a:ln w="47625">
            <a:solidFill>
              <a:srgbClr val="3A9795"/>
            </a:solidFill>
            <a:prstDash val="solid"/>
          </a:ln>
        </p:spPr>
      </p:sp>
      <p:sp>
        <p:nvSpPr>
          <p:cNvPr id="23" name="Text 21"/>
          <p:cNvSpPr/>
          <p:nvPr/>
        </p:nvSpPr>
        <p:spPr>
          <a:xfrm>
            <a:off x="6670923" y="279008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智慧旅游的未来图景</a:t>
            </a:r>
            <a:endParaRPr lang="en-US" sz="1050" dirty="0"/>
          </a:p>
        </p:txBody>
      </p:sp>
      <p:sp>
        <p:nvSpPr>
          <p:cNvPr id="24" name="Text 22"/>
          <p:cNvSpPr/>
          <p:nvPr/>
        </p:nvSpPr>
        <p:spPr>
          <a:xfrm>
            <a:off x="4140845" y="3127772"/>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127772"/>
            <a:ext cx="0" cy="497681"/>
          </a:xfrm>
          <a:prstGeom prst="line">
            <a:avLst/>
          </a:prstGeom>
          <a:noFill/>
          <a:ln w="47625">
            <a:solidFill>
              <a:srgbClr val="3A9795"/>
            </a:solidFill>
            <a:prstDash val="solid"/>
          </a:ln>
        </p:spPr>
      </p:sp>
      <p:sp>
        <p:nvSpPr>
          <p:cNvPr id="26" name="Text 24"/>
          <p:cNvSpPr/>
          <p:nvPr/>
        </p:nvSpPr>
        <p:spPr>
          <a:xfrm>
            <a:off x="4302770" y="321662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思考与练习</a:t>
            </a:r>
            <a:endParaRPr lang="en-US" sz="1050" dirty="0"/>
          </a:p>
        </p:txBody>
      </p:sp>
      <p:sp>
        <p:nvSpPr>
          <p:cNvPr id="27" name="Text 25"/>
          <p:cNvSpPr/>
          <p:nvPr/>
        </p:nvSpPr>
        <p:spPr>
          <a:xfrm>
            <a:off x="6508998" y="3127772"/>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127772"/>
            <a:ext cx="0" cy="497681"/>
          </a:xfrm>
          <a:prstGeom prst="line">
            <a:avLst/>
          </a:prstGeom>
          <a:noFill/>
          <a:ln w="47625">
            <a:solidFill>
              <a:srgbClr val="3A9795"/>
            </a:solidFill>
            <a:prstDash val="solid"/>
          </a:ln>
        </p:spPr>
      </p:sp>
      <p:sp>
        <p:nvSpPr>
          <p:cNvPr id="29" name="Text 27"/>
          <p:cNvSpPr/>
          <p:nvPr/>
        </p:nvSpPr>
        <p:spPr>
          <a:xfrm>
            <a:off x="6670923" y="321662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12-1：智慧旅游技术治理核心法规</a:t>
            </a:r>
            <a:endParaRPr lang="en-US" sz="1050" dirty="0"/>
          </a:p>
        </p:txBody>
      </p:sp>
      <p:sp>
        <p:nvSpPr>
          <p:cNvPr id="30" name="Text 28"/>
          <p:cNvSpPr/>
          <p:nvPr/>
        </p:nvSpPr>
        <p:spPr>
          <a:xfrm>
            <a:off x="4140845" y="371430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497681"/>
          </a:xfrm>
          <a:prstGeom prst="line">
            <a:avLst/>
          </a:prstGeom>
          <a:noFill/>
          <a:ln w="47625">
            <a:solidFill>
              <a:srgbClr val="3A9795"/>
            </a:solidFill>
            <a:prstDash val="solid"/>
          </a:ln>
        </p:spPr>
      </p:sp>
      <p:sp>
        <p:nvSpPr>
          <p:cNvPr id="32" name="Text 30"/>
          <p:cNvSpPr/>
          <p:nvPr/>
        </p:nvSpPr>
        <p:spPr>
          <a:xfrm>
            <a:off x="4302770" y="380315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知识卡片 12-2：智慧旅游技术成熟度曲线（2025 年评估）</a:t>
            </a:r>
            <a:endParaRPr lang="en-US" sz="1050" dirty="0"/>
          </a:p>
        </p:txBody>
      </p:sp>
      <p:sp>
        <p:nvSpPr>
          <p:cNvPr id="33" name="Shape 31"/>
          <p:cNvSpPr/>
          <p:nvPr/>
        </p:nvSpPr>
        <p:spPr>
          <a:xfrm>
            <a:off x="355550" y="4870549"/>
            <a:ext cx="8432899" cy="0"/>
          </a:xfrm>
          <a:prstGeom prst="line">
            <a:avLst/>
          </a:prstGeom>
          <a:noFill/>
          <a:ln w="9525">
            <a:solidFill>
              <a:srgbClr val="CCD8D5"/>
            </a:solidFill>
            <a:prstDash val="solid"/>
          </a:ln>
        </p:spPr>
      </p:sp>
      <p:sp>
        <p:nvSpPr>
          <p:cNvPr id="34" name="Text 32"/>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35" name="Text 33"/>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围绕“技术治理与未来趋势”选择一个真实案例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围绕“技术治理与未来趋势”选择一个真</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智慧旅游技术标准体系</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数据安全与隐私保护</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区块链与旅游信任体系</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技术伦理与可持续发展</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前沿技术展望</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智慧旅游的未来图景</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12 · 智慧旅游技术与应用</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82480"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内容依据：原书第12章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第12章 技术治理与未来趋势</dc:title>
  <dc:subject>《智慧旅游技术与应用》逐章教学课件：第12章</dc:subject>
  <dc:creator>祝刚</dc:creator>
  <cp:lastModifiedBy>祝刚</cp:lastModifiedBy>
  <cp:revision>1</cp:revision>
  <dcterms:created xsi:type="dcterms:W3CDTF">2026-08-03T16:42:33Z</dcterms:created>
  <dcterms:modified xsi:type="dcterms:W3CDTF">2026-08-03T16:42:33Z</dcterms:modified>
</cp:coreProperties>
</file>