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大数据与旅游分析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808411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但这块屏幕的价值不在于"展示数字"，而在于它背后的数据分析能力。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125688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189089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系统不仅知道"现在有多少人"，还能预测"一个小时后会有多少人"——基于历史客流数据、今日实时趋势、OTA 预订数据、天气预报和节…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816548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879949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基于这个预测，系统提前 30 分钟启动了分流预案——动态调整票价、推送引导信息、增加观光车班次。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但这块屏幕的价值不在于"展示数字"，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系统不仅知道"现在有多少人"，还能预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基于这个预测，系统提前 30 分钟启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知识目标：学生能够阐述旅游大数据的类型、特征和价值，理解数据采集、清洗、存储、分析和可视化的全流程，…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能力目标：学生能够使用 Python 或 Excel 完成基本的旅游数据清洗和描述性统计分析，解读数…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素养目标：学生能够形成数据驱动的决策思维，理解"数据不说谎但可能被误读"的批判性数据素养，遵守数据使…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知识目标：学生能够阐述旅游大数据的类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能力目标：学生能够使用 Python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素养目标：学生能够形成数据驱动的决策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3——智慧旅游技术与应用\assets\docx_media\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旅游大数据概述｜核心概念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旅游大数据的类型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旅游大数据的特征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从数据到价值的转换路径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旅游大数据的类型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旅游大数据的特征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从数据到价值的转换路径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旅游大数据概述｜关键要素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旅游大数据来自多种渠道。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景区运营数据：票务系统（售票量、入园量、退票量、客单价）、监控系统（视频流、抓拍图片）、IoT 传感器（客流计数、环境参数、设备…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平台数据：OTA 平台（搜索量、预订量、评价评分、价格变化）、社交媒体（UGC 内容、情感倾向、话题热度）、地图和导航（位置搜索…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旅游大数据来自多种渠道。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景区运营数据：票务系统（售票量、入园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平台数据：OTA 平台（搜索量、预订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旅游大数据概述｜机制拆解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公共数据：交通数据（航班、铁路、公路客流）、气象数据（温度、降水、空气质量）、经济数据（GDP、居民收入、消费指数）。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调研数据：游客问卷、访谈记录、实验数据。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结构化数据（票务记录、交易记录、传感器读数的数值和文本字段）、半结构化数据（JSON 格式的 API 返回数据、XML 格式的配…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公共数据：交通数据（航班、铁路、公路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调研数据：游客问卷、访谈记录、实验数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结构化数据（票务记录、交易记录、传感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旅游大数据概述｜方法路径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旅游大数据的挑战之一在于非结构化数据的占比极高且增长迅速——景区每天产生的视频数据量可达 TB 级别，但其中绝大多数是"无事件"…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大数据通常用"5V"来概括其特征。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Volume（大量）：黄果树景区每天产生约 2TB 数据，一年超过 700TB。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旅游大数据的挑战之一在于非结构化数据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大数据通常用"5V"来概括其特征。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Volume（大量）：黄果树景区每天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旅游大数据概述｜工具与数据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Velocity（高速）：客流数据需要秒级更新以支撑实时调度，视频数据以 25-30 帧/秒的速度持续产生。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Variety（多样）：结构化票务数据、半结构化 API 日志、非结构化视频和评论——多种格式共存。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Veracity（真实性）：传感器故障、网络丢包、人为录入错误都会影响数据质量。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Velocity（高速）：客流数据需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Variety（多样）：结构化票务数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Veracity（真实性）：传感器故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旅游大数据概述｜场景应用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Value（价值）：原始数据的价值密度低，需要通过分析和建模提取价值——TB 级的视频数据中，真正有价值的事件画面可能只占 1%。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旅游大数据的独特特征。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除"5V"外，旅游大数据还具有几个独特特征。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Value（价值）：原始数据的价值密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旅游大数据的独特特征。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除"5V"外，旅游大数据还具有几个独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旅游大数据概述｜风险与复盘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574304"/>
            <a:ext cx="3505944" cy="291152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时空密集性：旅游数据高度集中于特定时间和空间——国庆黄金周 7 天的数据量可能超过平时 2 个月，核心景点的数据密度远高于外围区域。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季节性周期：旅游数据呈现强烈的季节性、周周期和日周期规律——暑期和国庆是旺季，周末高于工作日，上午 10 点至下午 3 点是高峰…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外部依赖性：旅游数据受天气、政策、突发事件等外部因素的显著影响——一场暴雨可以瞬间改变客流趋势，一条负面新闻可以让预订量断崖式下跌。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时空密集性：旅游数据高度集中于特定时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季节性周期：旅游数据呈现强烈的季节性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外部依赖性：旅游数据受天气、政策、突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旅游大数据概述｜核心概念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旅游大数据的价值转换遵循"数据→信息→知识→决策→行动"的价值链。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原始数据（闸机每次开闸的记录）→信息（今日入园人数 18,247 人）→知识（上午 10 点至下午 2 点是客流高峰时段，占总客…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每一步都需要相应的技术和能力支撑——数据工程（采集和存储）、数据分析（统计和建模）、业务理解（将分析结果转化为业务语言）、执行能…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旅游大数据的价值转换遵循"数据→信息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原始数据（闸机每次开闸的记录）→信息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每一步都需要相应的技术和能力支撑——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旅游数据处理技术｜核心概念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数据采集与接入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数据清洗与预处理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数据存储与管理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84865" y="2302669"/>
            <a:ext cx="117861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数据采集与接入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981568" y="2302669"/>
            <a:ext cx="1346963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数据清洗与预处理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684865" y="3534519"/>
            <a:ext cx="117861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数据存储与管理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旅游数据处理技术｜关键要素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批处理 vs. 流处理。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数据采集分为批处理和流处理两种模式。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批处理适用于对实时性要求不高的场景——每天凌晨将前一天的票务数据、交易数据以批量方式导入数据仓库。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批处理 vs. 流处理。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41682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543770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数据采集分为批处理和流处理两种模式。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批处理适用于对实时性要求不高的场景—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旅游数据处理技术｜机制拆解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流处理适用于需要实时响应的场景——客流传感器数据、闸机入园事件以流的方式实时接入数据中台，延迟控制在秒级。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技术选型：批处理常用 Sqoop、DataX、Kettle，流处理常用 Kafka（消息队列）+ Flink（流计算引擎）。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数据接入的"管道"设计。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流处理适用于需要实时响应的场景——客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技术选型：批处理常用 Sqoop、D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数据接入的"管道"设计。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旅游数据处理技术｜方法路径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在黄果树景区的数据中台中，数据接入采用"三层管道"设计。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第一层——数据采集 Agent，部署在各个源系统侧，负责将源数据以标准格式推送到数据中台。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第二层——消息队列（Kafka），作为数据接入的缓冲层，削峰填谷，防止源系统的突发数据流量冲击中台。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在黄果树景区的数据中台中，数据接入采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第一层——数据采集 Agent，部署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第二层——消息队列（Kafka），作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旅游数据处理技术｜工具与数据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第三层——数据接入服务，从消息队列中消费数据，进行初步的格式校验和数据清洗后写入数据湖。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数据清洗的常见任务。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缺失值处理——某些游客未填写年龄字段，可以用均值填充、中位数填充或基于其他字段（如身份证号）推断。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第三层——数据接入服务，从消息队列中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数据清洗的常见任务。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缺失值处理——某些游客未填写年龄字段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旅游数据处理技术｜场景应用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异常值处理——系统故障导致某小时客流记录为 0 或极端偏大，需要通过统计方法（如 3σ 准则、箱线图）识别并处理。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重复值处理——同一笔交易因系统重试被记录了两次，需要去重。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格式标准化——日期格式不统一（2024-10-01 vs. 2024/10/01），需要统一为标准格式。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异常值处理——系统故障导致某小时客流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重复值处理——同一笔交易因系统重试被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格式标准化——日期格式不统一（202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旅游数据处理技术｜风险与复盘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数据清洗的实践原则。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数据清洗不能"一刀切"，需要根据分析目的和数据特性灵活处理。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核心原则：记录清洗过程——保留原始数据，在清洗后的数据集中记录每一步清洗操作（删除的行数、填充的方法），确保可追溯和可复现；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数据清洗的实践原则。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数据清洗不能"一刀切"，需要根据分析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核心原则：记录清洗过程——保留原始数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旅游数据处理技术｜核心概念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区分错误和真实——极端天气导致的客流骤降是真实的业务现象，不应作为异常值删除；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最小干预——在不影响分析的前提下，尽量保留原始数据，过度清洗可能丢失有价值的信息。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存储技术的选择矩阵。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区分错误和真实——极端天气导致的客流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最小干预——在不影响分析的前提下，尽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32262" y="353451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存储技术的选择矩阵。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旅游数据分析方法｜核心概念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客流分析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游客画像分析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情感分析与舆情监测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客流分析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游客画像分析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情感分析与舆情监测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旅游数据分析方法｜关键要素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客流的时间分布可以从多个粒度分析——日客流曲线（一天中每个小时的客流变化）、周客流模式（工作日 vs. 周末的差异）、月/季客流…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空间分布分析关注客流的空间不均衡——核心景点（大瀑布、水帘洞）vs. 外围景点（天星桥后半段）的客流占比，热门拍照点 vs. 冷…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黄果树景区的数据显示，大瀑布区域的客流占比长期超过 60%，而面积更大的天星桥区域仅占 25%，空间分布极不均衡。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客流的时间分布可以从多个粒度分析——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空间分布分析关注客流的空间不均衡——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黄果树景区的数据显示，大瀑布区域的客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旅游数据分析方法｜机制拆解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客流预测是景区运营的核心分析任务。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短期预测（未来 1-24 小时）用于实时调度和动态定价。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中期预测（未来 1-7 天）用于人员排班和物资准备。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客流预测是景区运营的核心分析任务。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短期预测（未来 1-24 小时）用于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中期预测（未来 1-7 天）用于人员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旅游数据分析方法｜方法路径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长期预测（未来 1-12 个月）用于战略规划和预算编制。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常用的预测方法：时间序列模型（ARIMA、Prophet）适用于规律性强的场景；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机器学习模型（XGBoost、LSTM）可以融合天气、节假日等外部特征，准确率更高；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长期预测（未来 1-12 个月）用于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常用的预测方法：时间序列模型（ARI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机器学习模型（XGBoost、LST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旅游数据分析方法｜工具与数据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深度学习模型（Transformer）在处理长序列和多变量预测方面表现优异但需要大量训练数据。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游客画像是基于多维数据对游客群体进行特征刻画的分析方法。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游客画像不是对单个游客的"隐私窥探"，而是对群体特征的统计描述——"来自广东的 25-35 岁女性游客平均消费 350 元"是一…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深度学习模型（Transformer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游客画像是基于多维数据对游客群体进行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游客画像不是对单个游客的"隐私窥探"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旅游数据分析方法｜场景应用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聚类分析在游客细分中的应用。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K-Means 聚类是最常用的游客细分算法。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以黄果树景区为例，基于消费金额和游览时长的聚类分析可以将游客分为四类：高效打卡型（消费低、游览时间短，占 35%）——主要来自周…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聚类分析在游客细分中的应用。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K-Means 聚类是最常用的游客细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以黄果树景区为例，基于消费金额和游览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旅游数据分析方法｜风险与复盘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深度体验型（消费高、游览时间长，占 20%）——来自远距离省份，在景区停留 1-2 天；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高消费快游型（消费高、游览时间短，占 15%）——商务考察或高端团客；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低消费慢游型（消费低、游览时间长，占 30%）——学生和银发群体。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深度体验型（消费高、游览时间长，占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高消费快游型（消费高、游览时间短，占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低消费慢游型（消费低、游览时间长，占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旅游数据分析方法｜核心概念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不同类型的游客需要差异化的服务策略和营销方案。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情感分析的技术原理。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情感分析通过自然语言处理技术自动识别文本（评论、游记、社交媒体帖子）中的情感倾向——正面、负面或中性。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不同类型的游客需要差异化的服务策略和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情感分析的技术原理。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情感分析通过自然语言处理技术自动识别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数据可视化与决策支持｜核心概念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可视化的基本原则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景区指挥大屏设计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移动端数据看板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可视化的基本原则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景区指挥大屏设计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移动端数据看板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数据可视化与决策支持｜关键要素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数据可视化不是"把数据画出来"，而是"用图形讲好数据故事"。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好的可视化遵循三个层次的要求。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信（准确）——数据没有错误或误导，坐标轴从零开始（避免截断坐标轴造成视觉误导），比例尺合理。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数据可视化不是"把数据画出来"，而是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好的可视化遵循三个层次的要求。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信（准确）——数据没有错误或误导，坐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数据可视化与决策支持｜机制拆解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达（清晰）——信息层次分明，重点突出，受众能在 5 秒内理解图表的核心信息。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雅（美观）——配色协调、排版整洁、去除不必要的装饰元素（"数据墨水比"最大化）。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比较类（A 比 B 大多少）→ 柱状图、条形图。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达（清晰）——信息层次分明，重点突出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雅（美观）——配色协调、排版整洁、去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比较类（A 比 B 大多少）→ 柱状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数据可视化与决策支持｜方法路径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趋势类（随时间如何变化）→ 折线图、面积图。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构成类（各部分占比多少）→ 饼图、堆叠柱状图、树图。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分布类（数据的范围和集中度）→ 直方图、箱线图、散点图。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趋势类（随时间如何变化）→ 折线图、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构成类（各部分占比多少）→ 饼图、堆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分布类（数据的范围和集中度）→ 直方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数据可视化与决策支持｜工具与数据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关系类（两个变量之间有何关联）→ 散点图、气泡图。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空间类（哪里多哪里少）→ 热力图、地图。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景区指挥调度大屏是数据可视化在智慧旅游中的典型应用。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关系类（两个变量之间有何关联）→ 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空间类（哪里多哪里少）→ 热力图、地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景区指挥调度大屏是数据可视化在智慧旅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数据可视化与决策支持｜场景应用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好的大屏设计遵循"总-分-总"的信息架构。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顶部——全局核心指标（当前在园人数、今日累计入园、实时收入、安全状态），一目了然。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中部——各区域详情（地图上的客流热力图、各景点的排队时长和承载率），支持空间认知。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好的大屏设计遵循"总-分-总"的信息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顶部——全局核心指标（当前在园人数、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中部——各区域详情（地图上的客流热力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数据可视化与决策支持｜风险与复盘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底部——趋势和预警（过去 24 小时的客流曲线、未来预测、当前告警列表），辅助决策。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大屏设计的人因工程。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移动端与 PC/大屏的设计差异。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底部——趋势和预警（过去 24 小时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大屏设计的人因工程。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移动端与 PC/大屏的设计差异。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数据可视化与决策支持｜核心概念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移动端（手机、平板）的数据看板需要适应小屏幕和触控交互的特点。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核心差异包括：纵向滚动替代多屏并列（一个屏幕只展示一个核心指标），交互深度替代信息广度（默认展示关键指标，点击深入查看详情），离…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景区管理者的"口袋数据"。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移动端（手机、平板）的数据看板需要适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核心差异包括：纵向滚动替代多屏并列（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景区管理者的"口袋数据"。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旅游大数据概述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旅游数据处理技术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旅游数据分析方法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数据可视化与决策支持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围绕“大数据与旅游分析”选择一个真实案例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围绕“大数据与旅游分析”选择一个真实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旅游大数据概述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旅游数据处理技术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旅游数据分析方法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数据可视化与决策支持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第4章 大数据与旅游分析</dc:title>
  <dc:subject>《智慧旅游技术与应用》逐章教学课件：第4章</dc:subject>
  <dc:creator>祝刚</dc:creator>
  <cp:lastModifiedBy>祝刚</cp:lastModifiedBy>
  <cp:revision>1</cp:revision>
  <dcterms:created xsi:type="dcterms:W3CDTF">2026-08-03T16:34:12Z</dcterms:created>
  <dcterms:modified xsi:type="dcterms:W3CDTF">2026-08-03T16:34:12Z</dcterms:modified>
</cp:coreProperties>
</file>