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物联网与感知技术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290340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年夏天，黄果树大瀑布景区入口处，一位老年游客在扫码入园时遇到了麻烦——手机屏幕反光，二维码扫了几次都失败。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97945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861346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景区工作人员注意到后，引导老人走到了旁边的"人脸识别通道"——老人只需看向摄像头，闸机在 0.5 秒内完成了人脸比对并自动开启。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488805"/>
            <a:ext cx="2543324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552206"/>
            <a:ext cx="2387129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这位老人感叹："不用手机也能进，太方便了。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年夏天，黄果树大瀑布景区入口处，一位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景区工作人员注意到后，引导老人走到了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这位老人感叹："不用手机也能进，太方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知识目标：学生能够阐述物联网的基本概念和体系架构，掌握传感器、RFID、定位技术在智慧旅游中的应用原…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能力目标：学生能够根据景区场景需求选择合适的感知技术和设备方案，设计简单的 IoT 数据采集系统，评…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素养目标：学生能够认识物联网在智慧旅游中的"感官"角色，理解"感知精度决定智能上限"的技术规律，培养…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知识目标：学生能够阐述物联网的基本概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能力目标：学生能够根据景区场景需求选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素养目标：学生能够认识物联网在智慧旅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物联网概念与体系架构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传感器技术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RFID 与 NFC 技术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物联网概念与体系架构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传感器技术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RFID 与 NFC 技术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物联网（Internet of Things, IoT）是指通过信息传感设备，按约定的协议，将任何物品与互联网相连接，进行信息交…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在智慧旅游场景中，"物品"可以是闸机、摄像头、观光车、垃圾桶、路灯——任何需要被感知和控制的物理实体。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物联网的典型架构分为四层。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99624" y="2302669"/>
            <a:ext cx="1749094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物联网（Internet of Th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在智慧旅游场景中，"物品"可以是闸机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物联网的典型架构分为四层。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感知层：传感器和执行器，负责采集数据和执行控制。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网络层：有线（光纤、以太网）和无线（5G、WiFi、LoRa）通信技术，负责数据传输。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平台层：设备管理、数据存储、规则引擎，负责设备接入和数据管理。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感知层：传感器和执行器，负责采集数据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网络层：有线（光纤、以太网）和无线（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平台层：设备管理、数据存储、规则引擎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应用层：面向具体业务场景的应用系统，负责将数据转化为业务价值。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在景区 IoT 系统中，每个传感器作为一个 MQTT 客户端，将数据发布到特定的"主题"（Topic），数据中台订阅相关主题接收…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CoAP（Constrained Application Protocol）是另一种轻量级协议，特别适用于资源受限的微型设备。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应用层：面向具体业务场景的应用系统，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在景区 IoT 系统中，每个传感器作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CoAP（Constrained 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HTTP/HTTPS 适用于不需要低功耗、低带宽优化的场景。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传感器的工作原理与分类。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传感器是将物理量（温度、压力、光线、声音、运动等）转换为电信号的装置。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HTTP/HTTPS 适用于不需要低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传感器的工作原理与分类。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传感器是将物理量（温度、压力、光线、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传感器的关键性能指标。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选型传感器时需关注以下指标。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精度——测量值与真实值之间的偏差，客流计数的精度直接影响调度决策的准确性。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传感器的关键性能指标。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选型传感器时需关注以下指标。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精度——测量值与真实值之间的偏差，客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分辨率——传感器能感知的最小变化量。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响应时间——从物理量变化到传感器输出稳定信号的时间，实时客流调度要求秒级响应。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功耗——电池供电的传感器需要极低功耗，理想情况下一个电池应能支持 1-2 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分辨率——传感器能感知的最小变化量。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响应时间——从物理量变化到传感器输出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功耗——电池供电的传感器需要极低功耗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环境适应性——户外传感器需要耐高温、防水防尘（IP65 以上防护等级）、抗电磁干扰。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传感器在黄果树景区的部署实例。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所有传感器通过 LoRa 无线网络连接至就近的边缘网关，再由光纤骨干网上传至数据中心。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环境适应性——户外传感器需要耐高温、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传感器在黄果树景区的部署实例。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所有传感器通过 LoRa 无线网络连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RFID 工作原理。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RFID（射频识别）通过无线电波实现非接触式的自动识别。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一个基本的 RFID 系统包括标签（Tag）和读写器（Reader）。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33404" y="2302669"/>
            <a:ext cx="128153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RFID 工作原理。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RFID（射频识别）通过无线电波实现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一个基本的 RFID 系统包括标签（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标签附着在需要识别的物体上，内部存储唯一的电子编码；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读写器发射无线电波激活标签并读取其信息。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根据供电方式，RFID 标签分为有源（自带电池，识别距离可达 100 米）和无源（靠读写器的电磁场供电，识别距离通常在 10 米…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标签附着在需要识别的物体上，内部存储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读写器发射无线电波激活标签并读取其信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根据供电方式，RFID 标签分为有源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RFID 在智慧旅游中的应用。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景区电子门票——将 RFID 标签嵌入门票卡片，游客通过闸机时无需取出卡片，自动识别放行。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资产管理——在观光车、对讲机、消防器材等设备上贴附 RFID 标签，实现自动盘点和位置追踪。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RFID 在智慧旅游中的应用。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景区电子门票——将 RFID 标签嵌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资产管理——在观光车、对讲机、消防器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室外定位技术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室内与复杂环境定位技术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多源融合定位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8967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室外定位技术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28965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室内与复杂环境定位技术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68967" y="353451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多源融合定位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GPS/北斗卫星定位。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全球定位系统（GPS）和中国北斗卫星导航系统（BDS）是最主流的室外定位技术，定位精度在 5-10 米（民用级）。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在智慧旅游中，GPS/北斗用于：观光车实时定位和轨迹回放、游客手机定位（用于 LBS 导览和紧急救援）、工作人员巡检轨迹管理。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GPS/北斗卫星定位。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全球定位系统（GPS）和中国北斗卫星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在智慧旅游中，GPS/北斗用于：观光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贵州山地景区的地形对 GPS 信号有遮挡效应——峡谷和密林区域可能出现定位漂移或信号丢失，需要结合其他定位技术进行补偿。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差分 GPS（DGPS/RTK）。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差分 GPS 通过在地面已知坐标点设置基准站，计算 GPS 定位误差并实时发送给移动站进行修正，可将定位精度提升至厘米级。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贵州山地景区的地形对 GPS 信号有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差分 GPS（DGPS/RTK）。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差分 GPS 通过在地面已知坐标点设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在智慧旅游中，DGPS 适用于需要高精度定位的场景——如自动驾驶观光车的精确停靠、大型演艺设备的精确定位。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 DGPS 需要额外的基准站设备和通信链路，成本较高。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WiFi 指纹定位。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在智慧旅游中，DGPS 适用于需要高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 DGPS 需要额外的基准站设备和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WiFi 指纹定位。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GPS 信号无法覆盖的室内环境（如游客中心、博物馆、溶洞），WiFi 定位是常用的替代方案。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WiFi 指纹定位的原理是：预先在室内各位置采集 WiFi 信号强度特征（"指纹"），建立指纹数据库；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当游客手机扫描到周围的 WiFi 信号时，与指纹数据库比对，确定最可能的位置。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GPS 信号无法覆盖的室内环境（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WiFi 指纹定位的原理是：预先在室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当游客手机扫描到周围的 WiFi 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精度通常在 3-5 米，成本低（利用已有 WiFi 设施），但需要前期指纹采集的投入。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蓝牙信标（BLE Beacon）。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蓝牙低功耗（BLE）信标是一种小型、低成本的定位设备，通过周期性广播唯一的标识符，手机 APP 接收到信号后根据信号强度估算距离。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精度通常在 3-5 米，成本低（利用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蓝牙信标（BLE Beacon）。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蓝牙低功耗（BLE）信标是一种小型、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在智慧旅游中，BLE 信标常用于：室内精准导航（"离您最近的洗手间在右前方 20 米"）、展品自动讲解（走近展品时自动触发讲解内…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部署密度通常为每 5-10 米一个信标。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UWB 超宽带定位。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在智慧旅游中，BLE 信标常用于：室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部署密度通常为每 5-10 米一个信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UWB 超宽带定位。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UWB（Ultra-Wideband）是最精确的室内定位技术，精度可达 10-30 厘米。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其原理是通过测量信号在基站和标签之间的飞行时间（ToF）来计算距离。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在智慧旅游中，UWB 适用于对定位精度要求极高的场景——如大型主题乐园的 VIP 游客精准服务、高危区域的施工人员安全监控。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67594" y="2302669"/>
            <a:ext cx="18131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UWB（Ultra-Wideband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其原理是通过测量信号在基站和标签之间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在智慧旅游中，UWB 适用于对定位精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缺点是设备成本较高、部署复杂度大。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单一定位技术在复杂环境中难以满足全部需求——GPS 在室内失效，WiFi 定位精度有限，BLE 需要密集部署。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多源融合定位通过结合多种定位技术的数据，利用卡尔曼滤波或粒子滤波等算法进行最优估计，可以在各种环境下保持连续、可靠的定位。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缺点是设备成本较高、部署复杂度大。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单一定位技术在复杂环境中难以满足全部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多源融合定位通过结合多种定位技术的数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在智慧旅游场景中，典型的融合方案是：室外使用 GPS+惯导（手机内置的加速度计和陀螺仪），室内切换到 WiFi+BLE，过渡区域…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黄果树景区的定位方案。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这种"按需分级"的策略避免了"一刀切"的高成本方案。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在智慧旅游场景中，典型的融合方案是：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黄果树景区的定位方案。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这种"按需分级"的策略避免了"一刀切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本节核心问题是：如何把“定位与轨迹追踪技术”转化为可执行的文旅创业行动。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本节核心问题是：如何把“定位与轨迹追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设备选型原则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网络部署方案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边缘网关设计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设备选型原则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网络部署方案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边缘网关设计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设备长期暴露在户外环境中，高温、高湿、雨水、灰尘、紫外线是常态。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设备选型的首要原则是环境适应性——至少达到 IP65 防护等级（防尘、防低压喷水），关键区域（瀑布周边）需达到 IP67（防浸水）。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贵州山地景区还需特别考虑凝冻天气——冬季气温降至零下时，设备外壳可能结冰，影响传感器精度甚至导致物理损坏。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设备长期暴露在户外环境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设备选型的首要原则是环境适应性——至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贵州山地景区还需特别考虑凝冻天气——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景区面积广阔，大量 IoT 设备部署在远离电源的位置。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设备选型需重点关注功耗——电池供电设备应能在不更换电池的情况下运行 1-2 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供电方案的选择矩阵：市电接入（适合有电源的位置，如闸机、摄像头杆）、太阳能+蓄电池（适合日照充足的开放区域）、大容量锂电池（适合…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景区面积广阔，大量 IoT 设备部署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设备选型需重点关注功耗——电池供电设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供电方案的选择矩阵：市电接入（适合有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IoT 设备的部署不是"一次性"的，需要考虑长期的维护和升级。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关键设计要求包括：远程管理——支持远程配置、固件升级和故障诊断，避免每次维护都需要人员到现场；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状态监控——设备定期上报电量、信号强度、运行状态等健康指标，异常时自动告警；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IoT 设备的部署不是"一次性"的，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关键设计要求包括：远程管理——支持远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状态监控——设备定期上报电量、信号强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模块化设计——传感器、通信模块、电池独立可更换，降低维护成本。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有线 vs. 无线。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网络部署需要根据场景选择有线或无线方案。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模块化设计——传感器、通信模块、电池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有线 vs. 无线。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网络部署需要根据场景选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有线（光纤、以太网）的优点是带宽高、稳定性好、安全性强，缺点是布线成本高、灵活性差。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无线（5G、WiFi、LoRa）的优点是部署灵活、成本低、覆盖范围广，缺点是信号可能受地形和天气影响。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实际部署中，核心节点（数据中心、骨干交换机）采用光纤连接，固定设备（摄像头、闸机）优先使用有线以太网，移动设备（观光车）和偏远传…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有线（光纤、以太网）的优点是带宽高、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无线（5G、WiFi、LoRa）的优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实际部署中，核心节点（数据中心、骨干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 在山地景区的优势。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LoRa（Long Range）是一种低功耗广域网（LPWAN）技术，特别适合山地景区的 IoT 部署。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黄果树景区在偏远区域（天星桥后半段、陡坡塘边坡）部署的 40 余个环境传感器均采用 LoRa 通信。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 在山地景区的优势。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LoRa（Long Range）是一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黄果树景区在偏远区域（天星桥后半段、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对于对网络性能要求极高的场景（如自动驾驶观光车、VR 全景直播），可建设 5G 专网——在景区内部署专用的 5G 基站和核心网，…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专网的缺点是建设和运维成本高、需要无线电频率许可。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目前国内仅有少数大型景区（如黄山、九寨沟）进行了 5G 专网试点。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对于对网络性能要求极高的场景（如自动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专网的缺点是建设和运维成本高、需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目前国内仅有少数大型景区（如黄山、九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边缘网关的功能定位。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边缘网关是连接 IoT 设备与云端平台的"桥梁"，部署在景区本地。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核心功能包括：协议转换——将不同 IoT 设备的不同通信协议（Modbus、MQTT、HTTP）统一转换后上传云端；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边缘网关的功能定位。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边缘网关是连接 IoT 设备与云端平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核心功能包括：协议转换——将不同 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数据预处理——在本地完成数据清洗、去重、压缩和初步聚合，减少上传云端的带宽压力；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本地决策——在网络中断时，根据预设规则自主执行关键操作（如闸机本地缓存人脸数据，断网时仍可正常入园）；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安全管理——作为安全边界，防止外部攻击通过 IoT 设备渗透进入景区内网。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数据预处理——在本地完成数据清洗、去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本地决策——在网络中断时，根据预设规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安全管理——作为安全边界，防止外部攻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围绕“物联网与感知技术”选择一个真实案例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围绕“物联网与感知技术”选择一个真实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定位与轨迹追踪技术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IoT 系统设计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物联网与感知技术</dc:title>
  <dc:subject>《智慧旅游技术与应用》逐章教学课件：第3章</dc:subject>
  <dc:creator>祝刚</dc:creator>
  <cp:lastModifiedBy>祝刚</cp:lastModifiedBy>
  <cp:revision>1</cp:revision>
  <dcterms:created xsi:type="dcterms:W3CDTF">2026-08-03T16:33:09Z</dcterms:created>
  <dcterms:modified xsi:type="dcterms:W3CDTF">2026-08-03T16:33:09Z</dcterms:modified>
</cp:coreProperties>
</file>