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智慧旅游技术与应用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智慧旅游技术架构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411635"/>
            <a:ext cx="3576063" cy="19838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如果要实现"时空客流引导、动态容量管控、智能设施协同"三位一体的目标，就必须让这三套系统"对话"。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522464"/>
            <a:ext cx="3505944" cy="589359"/>
          </a:xfrm>
          <a:prstGeom prst="roundRect">
            <a:avLst>
              <a:gd name="adj" fmla="val 25859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585865"/>
            <a:ext cx="3369001" cy="462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项目团队的技术方案是建设一个统一的"数据中台"——将所有系统的数据接入中台，经过清洗、标准化和融合后，提供给上层的 AI 调度引…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4213324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4276725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这个看似简单的"中间加一层"的方案，实际上面临着巨大的技术挑战：实时性——客流数据需要秒级同步，不能有延迟；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如果要实现"时空客流引导、动态容量管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项目团队的技术方案是建设一个统一的"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这个看似简单的"中间加一层"的方案，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640086"/>
            <a:ext cx="3505944" cy="277996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知识目标：学生能够描述智慧旅游的总体技术架构（感知层、传输层、平台层、智能层、应用层），理解各层之间…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能力目标：学生能够针对给定的景区智慧化需求，设计初步的技术架构方案，绘制系统架构图并说明各模块的功能…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素养目标：学生能够建立系统思维——理解智慧旅游不是单点技术的堆砌，而是多技术协同的系统工程，学会从架…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知识目标：学生能够描述智慧旅游的总体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能力目标：学生能够针对给定的景区智慧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素养目标：学生能够建立系统思维——理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智慧旅游总体架构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云计算与边缘计算架构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数据中台架构设计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7" name="Text 15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智慧旅游总体架构｜核心概念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五层架构模型详解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数据流与接口设计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系统集成的挑战与策略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五层架构模型详解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数据流与接口设计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系统集成的挑战与策略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智慧旅游总体架构｜关键要素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感知层：物理世界的数字化。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感知层是智慧旅游技术架构的最底层，负责将物理世界中的各种信息转化为数字信号。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感知层的设计原则是"够用不浪费"——每个传感器的部署都应有明确的业务目的和预期的数据产出。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感知层：物理世界的数字化。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感知层是智慧旅游技术架构的最底层，负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感知层的设计原则是"够用不浪费"——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智慧旅游总体架构｜机制拆解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传输层：数据的无缝流通。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传输层负责将感知层采集的数据高效、可靠地传输到平台层。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传输层的设计挑战在于"全覆盖、高可靠"——山地景区地形复杂，峡谷和洞穴区域可能存在信号盲区；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传输层：数据的无缝流通。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41682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543770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传输层负责将感知层采集的数据高效、可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传输层的设计挑战在于"全覆盖、高可靠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智慧旅游总体架构｜方法路径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极端天气（暴雨、凝冻）可能影响无线信号质量。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平台层：数据的汇聚与治理。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平台层是技术架构的"腰"，承上启下。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极端天气（暴雨、凝冻）可能影响无线信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平台层：数据的汇聚与治理。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平台层是技术架构的"腰"，承上启下。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智慧旅游总体架构｜工具与数据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核心组件包括：数据中台——统一管理来自多个源系统的数据，提供数据清洗、标准化、融合和共享服务；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业务中台——将通用的业务能力（如用户管理、订单管理、支付管理）封装为标准化的服务，供上层应用调用；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技术中台——提供公共的技术组件（如消息队列、分布式缓存、API 网关），降低上层应用的开发复杂度。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核心组件包括：数据中台——统一管理来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业务中台——将通用的业务能力（如用户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技术中台——提供公共的技术组件（如消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智慧旅游总体架构｜场景应用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平台层的关键价值是"解耦"——上层应用不直接依赖底层系统，底层系统的变更不影响上层应用。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智能层：从数据到洞察。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智能层是技术架构的"大脑"，负责将数据转化为知识和决策。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平台层的关键价值是"解耦"——上层应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智能层：从数据到洞察。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智能层是技术架构的"大脑"，负责将数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智慧旅游总体架构｜风险与复盘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智能层的输出不是原始数据，而是可执行的"洞察"和"建议"——"水帘洞排队 40 分钟，建议引导游客至陡坡塘"。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应用层：用户的价值界面。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应用层是技术架构的最顶层，直接面向不同用户群体提供差异化的功能和服务。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智能层的输出不是原始数据，而是可执行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应用层：用户的价值界面。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应用层是技术架构的最顶层，直接面向不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智慧旅游总体架构｜核心概念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游客端——票务预订、智能导览、AR 体验、实时资讯、投诉建议；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管理端——指挥调度大屏、客流监控看板、经营分析报表、安全应急指挥；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政府端——行业监管数据上报、旅游经济运行监测、应急指挥联动。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游客端——票务预订、智能导览、AR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管理端——指挥调度大屏、客流监控看板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政府端——行业监管数据上报、旅游经济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智慧旅游总体架构｜关键要素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应用层的设计核心是"千人千面"——不同角色的用户看到不同的界面和功能，但底层共享同一套数据和服务。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数据在五层架构中自下而上流动（采集→传输→汇聚→分析→呈现），决策指令自上而下传递（决策→执行→反馈）。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不同系统之间的横向接口需要遵循统一的标准。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应用层的设计核心是"千人千面"——不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数据在五层架构中自下而上流动（采集→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不同系统之间的横向接口需要遵循统一的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智慧旅游总体架构｜机制拆解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常用的接口协议包括：RESTful API——基于 HTTP 协议的轻量级接口，适用于大多数应用场景；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MQTT——轻量级的物联网消息协议，适用于传感器数据传输；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gRPC——高性能的远程过程调用框架，适用于微服务之间的内部通信；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常用的接口协议包括：RESTful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MQTT——轻量级的物联网消息协议，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gRPC——高性能的远程过程调用框架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智慧旅游总体架构｜方法路径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WebSocket——全双工通信协议，适用于需要实时推送的场景（如指挥调度大屏的实时数据刷新）。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接口设计的最佳实践包括：版本化管理（API 地址中包含版本号，如 /v1/tickets）、统一错误码（所有接口使用同一套错误码…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"数据孤岛"的成因。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WebSocket——全双工通信协议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接口设计的最佳实践包括：版本化管理（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"数据孤岛"的成因。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0643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云计算与边缘计算架构｜核心概念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云计算基础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边缘计算的价值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贵州的云计算基础设施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853217" y="2302669"/>
            <a:ext cx="841909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云计算基础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065818" y="2302669"/>
            <a:ext cx="117861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边缘计算的价值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432262" y="3534519"/>
            <a:ext cx="1683818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贵州的云计算基础设施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云计算与边缘计算架构｜关键要素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云计算的三种服务模式。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IaaS（基础设施即服务）——提供虚拟化的计算、存储和网络资源，用户自行管理操作系统和应用，适用于需要高度定制化的场景。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PaaS（平台即服务）——提供应用开发和部署的平台环境，用户只需关注应用代码，适用于快速开发和迭代的场景。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云计算的三种服务模式。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IaaS（基础设施即服务）——提供虚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PaaS（平台即服务）——提供应用开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云计算与边缘计算架构｜机制拆解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SaaS（软件即服务）——提供完整的软件应用，用户直接使用无需关心底层技术，适用于标准化需求的场景。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在智慧旅游中，小型景区可以直接采购 SaaS 化的智慧景区系统（如云端票务系统），按年付费使用，无需自建 IT 基础设施。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公有云、私有云与混合云。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SaaS（软件即服务）——提供完整的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在智慧旅游中，小型景区可以直接采购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公有云、私有云与混合云。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0643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云计算与边缘计算架构｜方法路径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公有云——由第三方云服务商（阿里云、腾讯云、华为云）提供，资源共享，按需付费，弹性扩展，适合大多数景区。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私有云——景区自建数据中心，独享资源，安全性高但成本高，适合对数据安全有极高要求的大型景区。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混合云——核心业务和数据部署在私有云，非核心业务弹性扩展到公有云，兼顾安全和成本。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公有云——由第三方云服务商（阿里云、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私有云——景区自建数据中心，独享资源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混合云——核心业务和数据部署在私有云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云计算与边缘计算架构｜工具与数据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黄果树景区采用混合云架构：游客个人数据存储在本地私有云（满足数据安全合规要求），AI 模型训练和客流预测部署在公有云（利用弹性算…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为什么需要边缘计算。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纯粹的云端架构在智慧旅游场景中面临三个痛点。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黄果树景区采用混合云架构：游客个人数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为什么需要边缘计算。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纯粹的云端架构在智慧旅游场景中面临三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云计算与边缘计算架构｜场景应用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延迟——人脸识别入园需要在 500 毫秒内完成识别和闸机开启，如果数据往返云端（网络延迟 50-100ms），留给算法的时间就不…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带宽——景区每天产生 TB 级的监控视频数据，全部上传云端成本高昂且不必要（大部分视频是"无事件"的常态画面）。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离线可用——景区网络可能出现故障，闸机和导览等关键服务必须能在断网情况下继续运行。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延迟——人脸识别入园需要在 500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带宽——景区每天产生 TB 级的监控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离线可用——景区网络可能出现故障，闸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云计算与边缘计算架构｜风险与复盘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边缘计算通过在景区本地部署计算节点，将需要低延迟、高带宽和离线可用的任务在本地处理，只将分析结果和摘要数据上传云端。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云边协同的架构模式。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云端负责全局性、非实时的任务——AI 模型训练、历史数据分析、跨景区数据融合、系统软件更新。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边缘计算通过在景区本地部署计算节点，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云边协同的架构模式。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云端负责全局性、非实时的任务——AI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云计算与边缘计算架构｜核心概念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边缘端负责局部性、实时的任务——人脸识别入园、客流实时计数、本地设备控制、断网应急服务。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云端和边缘端之间通过标准化的接口同步数据和模型——云端训练好的 AI 模型下发到边缘端，边缘端采集的数据（脱敏后）上传到云端用于…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贵安新区数据中心集群。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边缘端负责局部性、实时的任务——人脸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云端和边缘端之间通过标准化的接口同步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48012" y="3534519"/>
            <a:ext cx="1852169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贵安新区数据中心集群。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云计算与边缘计算架构｜关键要素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贵安新区是中国最大的数据中心集聚区之一，已建成和在建的数据中心超过 20 个，包括苹果 iCloud 中国数据中心、腾讯贵安七星…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这些数据中心为贵州智慧旅游提供了"近在咫尺"的云计算资源——黄果树景区的 AI 模型训练可以利用贵安的数据中心算力，数据传输延迟…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贵州"云上贵州"平台。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贵安新区是中国最大的数据中心集聚区之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这些数据中心为贵州智慧旅游提供了"近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贵州"云上贵州"平台。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云计算与边缘计算架构｜机制拆解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"云上贵州"是贵州省级政务云平台，统一为全省政府部门和公共服务机构提供云计算资源。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在智慧旅游领域，"一码游贵州"平台的后端服务部署在"云上贵州"，实现了与交通、气象、公安等政务系统的数据安全共享——这些政府部门…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本节核心问题是：如何把“云计算与边缘计算架构”转化为可执行的文旅创业行动。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"云上贵州"是贵州省级政务云平台，统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在智慧旅游领域，"一码游贵州"平台的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本节核心问题是：如何把“云计算与边缘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云计算与边缘计算架构｜方法路径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数据中台架构设计｜核心概念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数据中台的概念与价值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数据中台的技术组件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黄果树数据中台实践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数据中台的概念与价值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数据中台的技术组件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黄果树数据中台实践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数据中台架构设计｜关键要素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数据中台是位于底层数据存储和上层数据应用之间的中间层，核心功能包括：数据汇聚——将分散在各个业务系统中的数据统一接入；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数据治理——数据标准化、质量监控、元数据管理；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数据开发——提供数据开发工具和流程，将原始数据加工为数据产品；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数据中台是位于底层数据存储和上层数据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数据治理——数据标准化、质量监控、元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数据开发——提供数据开发工具和流程，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数据中台架构设计｜机制拆解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数据服务——将数据产品以 API、报表、看板等形式提供给上层应用。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数据中台不是单一的产品，而是一套方法论和技术体系的集合。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数据中台 vs. 数据仓库。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数据服务——将数据产品以 API、报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数据中台不是单一的产品，而是一套方法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数据中台 vs. 数据仓库。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数据中台架构设计｜方法路径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数据中台与数据仓库的核心区别在于：数据仓库是"事后"的——数据从业务系统定期抽取（通常是 T+1），用于报表和分析；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数据中台是"实时"的——数据从业务系统实时接入，既支持分析也支持实时决策。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在智慧旅游场景中，实时性是刚需——客流调度决策不能等到第二天才做出。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数据中台与数据仓库的核心区别在于：数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数据中台是"实时"的——数据从业务系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在智慧旅游场景中，实时性是刚需——客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数据中台架构设计｜工具与数据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支持多种数据源的实时和批量接入：数据库同步（MySQL、Oracle → 数据中台）、日志采集（应用日志、用户行为日志）、物联网…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技术选型：Canal（数据库实时同步）、Flume/Filebeat（日志采集）、EMQX（MQTT 消息中间件）。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批处理（Spark/Hive）处理 T+1 的离线分析任务，流处理（Flink/Storm）处理实时的数据流计算，即席查询（Pr…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支持多种数据源的实时和批量接入：数据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技术选型：Canal（数据库实时同步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批处理（Spark/Hive）处理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数据中台架构设计｜场景应用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将数据中台的能力以标准化接口暴露给上层应用：数据 API——RESTful 接口，支持按条件查询和聚合；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数据看板——拖拽式配置的可视化仪表盘；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数据订阅——业务系统可以订阅特定数据的变更通知。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将数据中台的能力以标准化接口暴露给上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数据看板——拖拽式配置的可视化仪表盘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数据订阅——业务系统可以订阅特定数据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数据中台架构设计｜风险与复盘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黄果树景区数据中台的建设分为三个阶段。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第一阶段（2022 年）——数据汇聚：将票务系统、监控系统和观光车调度系统的数据接入统一的数据湖，实现"看得到"。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第二阶段（2023 年）——数据治理：建立数据标准和质量监控体系，实现"看得懂"。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黄果树景区数据中台的建设分为三个阶段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第一阶段（2022 年）——数据汇聚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第二阶段（2023 年）——数据治理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数据中台架构设计｜核心概念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第三阶段（2024 年）——数据服务：开发客流预测、动态定价、设施调度等数据产品，实现"用得上"。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景区运行全景图——实时展示各区域的客流密度、排队时长、设施状态等核心指标。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客流预测模型——基于历史数据和外部因素（天气、节假日、OTA 预订趋势），预测未来 24 小时的分时段客流。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第三阶段（2024 年）——数据服务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景区运行全景图——实时展示各区域的客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客流预测模型——基于历史数据和外部因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数据中台架构设计｜关键要素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游客画像——基于票务和消费数据，分析游客的来源地、年龄结构、消费偏好和重游率。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经营分析报告——每日自动生成的经营分析报告，包含收入、客流、客单价、转化率等关键指标的同环比分析。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*知识卡片 2-1**：数据湖（Data Lake）与数据仓库（Data Warehouse）是两种不同的数据管理理念。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游客画像——基于票务和消费数据，分析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经营分析报告——每日自动生成的经营分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**知识卡片 2-1**：数据湖（D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数据中台架构设计｜机制拆解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数据湖强调"先存储后治理"——将所有原始数据（结构化、半结构化、非结构化）以原始格式存储，在需要时再进行加工处理。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数据仓库强调"先治理后存储"——数据在入库前需要经过清洗、标准化和建模。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在智慧旅游场景中，数据湖更适合初期探索阶段（不确定哪些数据有价值），数据仓库更适合成熟运营阶段（数据用途明确、质量要求高）。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数据湖强调"先存储后治理"——将所有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数据仓库强调"先治理后存储"——数据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在智慧旅游场景中，数据湖更适合初期探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智慧旅游总体架构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云计算与边缘计算架构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数据中台架构设计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7" name="Text 15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围绕“智慧旅游技术架构”选择一个真实案例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围绕“智慧旅游技术架构”选择一个真实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智慧旅游总体架构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云计算与边缘计算架构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数据中台架构设计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7" name="Text 15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第2章 智慧旅游技术架构</dc:title>
  <dc:subject>《智慧旅游技术与应用》逐章教学课件：第2章</dc:subject>
  <dc:creator>祝刚</dc:creator>
  <cp:lastModifiedBy>祝刚</cp:lastModifiedBy>
  <cp:revision>1</cp:revision>
  <dcterms:created xsi:type="dcterms:W3CDTF">2026-08-03T16:32:06Z</dcterms:created>
  <dcterms:modified xsi:type="dcterms:W3CDTF">2026-08-03T16:32:06Z</dcterms:modified>
</cp:coreProperties>
</file>