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智慧旅游概述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年国庆黄金周，黄果树景区单日接待游客突破 5 万人次。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在指挥调度中心的大屏上，实时跳动着各区域的客流密度、排队时长和观光车运行状态。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当水帘洞区域客流密度逼近预警线时，系统自动触发动态调价和分流引导——整个过程无需人工干预，由 AI 调度引擎自主决策。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年国庆黄金周，黄果树景区单日接待游客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在指挥调度中心的大屏上，实时跳动着各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当水帘洞区域客流密度逼近预警线时，系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知识目标：学生能够阐述智慧旅游的概念内涵、发展阶段和核心特征，理解智慧旅游与数字文旅、旅游信息化等相…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能力目标：学生能够运用智慧旅游的分析框架识别实际场景中的技术应用，对给定的智慧旅游案例进行技术要素拆解。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素养目标：学生能够认识技术驱动旅游变革的历史规律，建立"技术服务体验、数据驱动决策"的思维范式，理解…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知识目标：学生能够阐述智慧旅游的概念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能力目标：学生能够运用智慧旅游的分析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素养目标：学生能够认识技术驱动旅游变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3——智慧旅游技术与应用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智慧旅游的定义演进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智慧旅游与相关概念辨析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智慧旅游的核心特征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智慧旅游的定义演进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智慧旅游与相关概念辨析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智慧旅游的核心特征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"智慧旅游"（Smart Tourism）概念在国际学术界的提出可追溯至 2010 年代初期。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Gretzel 等学者（2015）将智慧旅游定义为"以数据驱动的、以技术为媒介的、以体验为中心的旅游新范式"，强调智慧旅游不是单…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联合国世界旅游组织（UNWTO）在"Tourism 4.0"倡议中将智慧旅游定位为第四次工业革命在旅游领域的映射——如同工业 4…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3——智慧旅游技术与应用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年，原国家旅游局提出"智慧旅游"发展战略，标志着中国智慧旅游建设的正式启动。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这一定义强调了四个关键词：主动感知（数据驱动而非被动记录）、全面覆盖（资源、经济、活动、游客全维度）、智能响应（从信息呈现到自动…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这一定义的技术指向性明确——它强调智慧旅游建立在具体的技术体系之上，而非泛泛的"信息化"，这是本书与《数字文旅概论》在定位上的核…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年，原国家旅游局提出"智慧旅游"发展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这一定义强调了四个关键词：主动感知（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这一定义的技术指向性明确——它强调智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数字文旅。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智慧旅游和数字文旅是两个密切相关但各有侧重的研究领域。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智慧旅游的学科根基在信息科学和旅游管理——核心问题是"技术如何优化旅游系统"。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数字文旅。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智慧旅游和数字文旅是两个密切相关但各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智慧旅游的学科根基在信息科学和旅游管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数字文旅的学科根基在文化产业和数字经济——核心问题是"数字化如何重塑文旅产业"。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两者的关系可以概括为"技术层 vs. 产业层"：智慧旅游提供了数字文旅的技术底座，数字文旅则将技术应用扩展到文化生产、IP 开发…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一个类比有助于理解：智慧旅游是"修路"（建设信息基础设施），数字文旅是"跑车"（在基础设施上开展产业创新）。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数字文旅的学科根基在文化产业和数字经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两者的关系可以概括为"技术层 vs.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一个类比有助于理解：智慧旅游是"修路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旅游信息化。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旅游信息化是智慧旅游的前身，两者的核心区别在于"自动化程度"和"智能化水平"。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旅游信息化实现了数据的电子化记录（如电子票务替代纸质票），但决策仍依赖人工。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旅游信息化。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旅游信息化是智慧旅游的前身，两者的核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旅游信息化实现了数据的电子化记录（如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智慧旅游则实现了数据的自动采集、智能分析和自主决策——系统不仅记录"今天来了多少游客"，还预测"明天会来多少游客"并自动调整"应…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从信息化到智慧化的跃升，本质是从"工具辅助"到"智能替代"的范式转换。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智能旅游。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智慧旅游则实现了数据的自动采集、智能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从信息化到智慧化的跃升，本质是从"工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 vs. 智能旅游。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在英文文献中，"Smart Tourism"和"Intelligent Tourism"有时混用，但中文语境下两者有细微差别。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"智能旅游"更侧重技术系统的自动化能力（如自动检票闸机、自动客流计数）；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"智慧旅游"则强调数据驱动的全局优化和协同决策（如根据客流预测自动调整观光车排班和门票价格）。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在英文文献中，"Smart Tour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"智能旅游"更侧重技术系统的自动化能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"智慧旅游"则强调数据驱动的全局优化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智慧包含了智能，但超越了智能——智慧旅游不仅"能做"，还"知道什么时候该做、做到什么程度"。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智慧旅游的第一特征是"全面感知"——通过各种传感器、智能终端和信息系统，实时获取旅游资源、游客行为和环境状态的全维度数据。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与传统的抽样调查和人工统计不同，智慧旅游的感知是全样本、全天候、自动化的。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智慧包含了智能，但超越了智能——智慧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智慧旅游的第一特征是"全面感知"——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与传统的抽样调查和人工统计不同，智慧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黄果树景区的物联网感知层每天采集超过 100 万条数据记录，覆盖票务、客流、环境、设施四大领域。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数据只有流动起来才能产生价值。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智慧旅游的第二个特征是"互联互通"——打破不同系统、不同部门、不同区域之间的数据壁垒，实现信息的无缝流通和共享。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黄果树景区的物联网感知层每天采集超过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数据只有流动起来才能产生价值。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智慧旅游的第二个特征是"互联互通"—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贵州"一码游贵州"平台的跨部门数据共享（文旅、交通、气象、公安）是互联互通在省级层面的实践典范。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智慧旅游的第三个特征是"智能决策"——从数据采集到分析洞察再到行动建议的完整闭环。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智能决策的深度可以分为三个层次：描述性分析（发生了什么——"水帘洞排队 40 分钟"）、预测性分析（将发生什么——"两小时后排队…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贵州"一码游贵州"平台的跨部门数据共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智慧旅游的第三个特征是"智能决策"—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智能决策的深度可以分为三个层次：描述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国际智慧旅游发展历程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中国智慧旅游的政策推动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贵州智慧旅游的先行探索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国际智慧旅游发展历程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中国智慧旅游的政策推动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贵州智慧旅游的先行探索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萌芽期（2000-2010）。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世纪初，随着互联网和移动通信的普及，旅游行业开始探索信息技术的深度应用。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标志性事件包括：2001 年，Expedia 和 Booking.com 等 OTA 平台的崛起改变了酒店和机票的预订方式；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萌芽期（2000-2010）。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世纪初，随着互联网和移动通信的普及，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标志性事件包括：2001 年，Exp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 年 iPhone 的发布开启了移动互联网时代，旅游 APP 开始出现；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 年，IBM 提出"智慧地球"（Smarter Planet）理念，为智慧旅游概念的提出奠定了思想基础。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这一阶段的核心特征是"信息化"——将传统的纸质流程和电话服务迁移到互联网和移动端。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 iPhone 的发布开启了移动互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年，IBM 提出"智慧地球"（Sma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这一阶段的核心特征是"信息化"——将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兴起期（2010-2020）。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年代是智慧旅游概念形成和实践探索的关键十年。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年，中国原国家旅游局提出"智慧旅游"战略；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兴起期（2010-2020）。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年代是智慧旅游概念形成和实践探索的关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年，中国原国家旅游局提出"智慧旅游"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年，纽约宣布建设"智慧城市+智慧旅游"；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年，欧盟启动"智慧旅游目的地"（Smart Tourism Destinations）项目。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技术层面，4G 网络的普及、云计算的成熟和大数据技术的兴起为智慧旅游提供了基础设施条件。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年，纽约宣布建设"智慧城市+智慧旅游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年，欧盟启动"智慧旅游目的地"（Sm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技术层面，4G 网络的普及、云计算的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这一阶段的核心特征是"数据化"——从记录"发生了什么"到分析"为什么会发生"。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加速期（2020 至今）。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疫情成为智慧旅游发展的催化剂。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这一阶段的核心特征是"数据化"——从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加速期（2020 至今）。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疫情成为智慧旅游发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无接触服务、实名制预约、客流密度管控——这些在疫情前属于"锦上添花"的智慧旅游功能，在疫情期间变成了"雪中送炭"的刚需。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技术层面，5G 商用、AI 大模型爆发、边缘计算成熟、数字孪生技术落地——新技术集群为智慧旅游注入了新的动能。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这一阶段的核心特征是"智能化"——从"人做决策、技术辅助"到"技术自主决策、人监督确认"。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无接触服务、实名制预约、客流密度管控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技术层面，5G 商用、AI 大模型爆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这一阶段的核心特征是"智能化"——从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战略启动期（2011-2015）。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年，原国家旅游局提出"智慧旅游"发展战略，明确将智慧旅游列为旅游业转型升级的核心抓手。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年，国家旅游局将"美丽中国之旅——智慧旅游年"确定为年度旅游宣传主题。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战略启动期（2011-2015）。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年，原国家旅游局提出"智慧旅游"发展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年，国家旅游局将"美丽中国之旅——智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年，原国家旅游局印发《关于促进智慧旅游发展的指导意见》，提出了智慧旅游建设的总体目标、重点任务和保障措施。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这一阶段的政策特征是"定方向、搭框架"。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全面建设期（2016-2020）。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年，原国家旅游局印发《关于促进智慧旅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这一阶段的政策特征是"定方向、搭框架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全面建设期（2016-2020）。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年，国务院印发《"十三五"旅游业发展规划》，将智慧旅游列入重点工程。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年，GB/T 34678《智慧景区建设规范》国家标准正式发布，为景区智慧化建设提供了技术规范。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年，文化和旅游部组建，智慧旅游纳入文旅融合的大框架。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年，国务院印发《"十三五"旅游业发展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年，GB/T 34678《智慧景区建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年，文化和旅游部组建，智慧旅游纳入文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年，十部门联合印发《关于深化"互联网+旅游"推动旅游业高质量发展的意见》。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这一阶段的政策特征是"建标准、推应用"。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深化升级期（2021 至今）。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年，十部门联合印发《关于深化"互联网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这一阶段的政策特征是"建标准、推应用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深化升级期（2021 至今）。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技术体系的层次结构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核心技术体系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技术选型的原则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技术体系的层次结构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核心技术体系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技术选型的原则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智慧旅游的技术体系可以抽象为五个层次。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感知层位于最底层，负责从物理世界采集数据——摄像头、红外传感器、RFID 标签、GPS 定位、WiFi 探针、环境传感器等。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传输层负责数据的流通——5G 网络提供高带宽低延迟的无线连接，光纤提供骨干传输，LoRa/NB-IoT 等低功耗广域网连接偏远地…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智慧旅游的技术体系可以抽象为五个层次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感知层位于最底层，负责从物理世界采集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传输层负责数据的流通——5G 网络提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平台层负责数据的存储、计算和管理——云计算提供弹性的算力资源，大数据平台提供数据治理和分析能力，数据中台提供统一的数据服务。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智能层负责从数据中提取洞察——机器学习模型进行客流预测，计算机视觉算法进行人群密度分析，自然语言处理技术支撑智能客服。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应用层是用户直接交互的界面——景区 APP、微信小程序、指挥调度大屏、电子票务闸机、智能导览终端等。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平台层负责数据的存储、计算和管理——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智能层负责从数据中提取洞察——机器学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应用层是用户直接交互的界面——景区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五个层次不是各自为政，而是通过标准化的接口和协议协同运作。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感知层的数据通过传输层进入平台层，在平台层经过清洗、标准化和融合后进入智能层进行分析，分析结果通过应用层呈现给不同用户（游客、管…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任何一个层次的短板都会影响整体系统的效能——再好的 AI 算法，如果感知层的数据质量差，也产不出准确的预测。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五个层次不是各自为政，而是通过标准化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感知层的数据通过传输层进入平台层，在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任何一个层次的短板都会影响整体系统的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物联网是智慧旅游的"感官系统"，负责将物理世界数字化。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在景区场景中，IoT 设备包括：客流计数传感器（红外、激光、视觉）、环境监测传感器（温度、湿度、PM2.5、噪声）、设施状态传感…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设备选型的关键考量包括：精度（能否满足业务需求）、功耗（电池续航时间）、环境适应性（能否在户外、高温、高湿条件下稳定工作…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物联网是智慧旅游的"感官系统"，负责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在景区场景中，IoT 设备包括：客流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设备选型的关键考量包括：精度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是智慧旅游的"神经系统"，提供了三大技术特性：增强移动宽带（eMBB）——支撑超高清视频直播和 VR 全景游览；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超高可靠低时延通信（uRLLC）——支撑自动驾驶观光车和远程应急救援；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大规模机器类通信（mMTC）——支撑景区内数以千计的 IoT 设备的并发连接。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 是智慧旅游的"神经系统"，提供了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超高可靠低时延通信（uRLLC）——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大规模机器类通信（mMTC）——支撑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截至 2025 年底，中国已建成超过 400 万个 5G 基站，5A 级景区 5G 覆盖率超过 95%，为智慧旅游提供了坚实的网…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大数据和 AI 是智慧旅游的"大脑"。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大数据技术解决的是"存得下、算得快"的问题——景区每天产生的客流、交易、监控视频等数据量可达 TB 级别，需要分布式存储和并行计…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截至 2025 年底，中国已建成超过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大数据和 AI 是智慧旅游的"大脑"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大数据技术解决的是"存得下、算得快"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技术解决的是"看得懂、想得清"的问题——客流预测模型告诉管理者明天哪个时段会拥堵，计算机视觉算法自动识别翻越护栏的危险行为…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云计算和边缘计算是智慧旅游的"算力基座"。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云计算提供弹性的、按需使用的计算资源——景区不需要自建昂贵的数据中心，可以通过公有云（阿里云、腾讯云、华为云）获得所需的算力和存储。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技术解决的是"看得懂、想得清"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云计算和边缘计算是智慧旅游的"算力基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云计算提供弹性的、按需使用的计算资源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边缘计算将计算能力下沉到网络边缘（景区本地服务器、网关设备），处理需要低延迟响应的任务——人脸识别入园需要在毫秒级完成，不能等待…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云边协同的架构平衡了成本、性能和可靠性。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需求驱动，而非技术驱动。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边缘计算将计算能力下沉到网络边缘（景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云边协同的架构平衡了成本、性能和可靠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需求驱动，而非技术驱动。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智慧旅游技术选型的首要原则是"需求驱动"——从业务问题出发选择技术，而非从技术出发寻找应用场景。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一个经典的反面案例是：某景区花费数百万元建设了 VR 全景游览系统，但游客使用率不足 5%——因为游客来到景区是为了看真实的风景…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正确的技术选型流程是：明确业务痛点→评估技术可行性→比较成本效益→制定实施计划→持续优化迭代。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智慧旅游技术选型的首要原则是"需求驱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一个经典的反面案例是：某景区花费数百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正确的技术选型流程是：明确业务痛点→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围绕“智慧旅游概述”选择一个真实案例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围绕“智慧旅游概述”选择一个真实案例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智慧旅游的概念与内涵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智慧旅游的发展脉络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智慧旅游技术图谱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智慧旅游概述</dc:title>
  <dc:subject>《智慧旅游技术与应用》逐章教学课件：第1章</dc:subject>
  <dc:creator>祝刚</dc:creator>
  <cp:lastModifiedBy>祝刚</cp:lastModifiedBy>
  <cp:revision>1</cp:revision>
  <dcterms:created xsi:type="dcterms:W3CDTF">2026-08-03T16:31:02Z</dcterms:created>
  <dcterms:modified xsi:type="dcterms:W3CDTF">2026-08-03T16:31:02Z</dcterms:modified>
</cp:coreProperties>
</file>