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6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6-2.png"/><Relationship Id="rId3" Type="http://schemas.openxmlformats.org/officeDocument/2006/relationships/image" Target="../media/image-6-2.png"/><Relationship Id="rId4" Type="http://schemas.openxmlformats.org/officeDocument/2006/relationships/image" Target="../media/image-6-2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6.png"/><Relationship Id="rId8" Type="http://schemas.openxmlformats.org/officeDocument/2006/relationships/image" Target="../media/image-6-6.png"/><Relationship Id="rId9" Type="http://schemas.openxmlformats.org/officeDocument/2006/relationships/image" Target="../media/image-6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2.png"/><Relationship Id="rId5" Type="http://schemas.openxmlformats.org/officeDocument/2006/relationships/image" Target="../media/image-9-5.png"/><Relationship Id="rId6" Type="http://schemas.openxmlformats.org/officeDocument/2006/relationships/image" Target="../media/image-9-2.png"/><Relationship Id="rId7" Type="http://schemas.openxmlformats.org/officeDocument/2006/relationships/image" Target="../media/image-9-7.png"/><Relationship Id="rId8" Type="http://schemas.openxmlformats.org/officeDocument/2006/relationships/image" Target="../media/image-9-2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2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9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9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9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2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4.png"/><Relationship Id="rId7" Type="http://schemas.openxmlformats.org/officeDocument/2006/relationships/image" Target="../media/image-20-7.png"/><Relationship Id="rId8" Type="http://schemas.openxmlformats.org/officeDocument/2006/relationships/image" Target="../media/image-20-4.png"/><Relationship Id="rId9" Type="http://schemas.openxmlformats.org/officeDocument/2006/relationships/image" Target="../media/image-2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6.png"/><Relationship Id="rId8" Type="http://schemas.openxmlformats.org/officeDocument/2006/relationships/image" Target="../media/image-21-6.png"/><Relationship Id="rId9" Type="http://schemas.openxmlformats.org/officeDocument/2006/relationships/image" Target="../media/image-21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image" Target="../media/image-22-8.png"/><Relationship Id="rId9" Type="http://schemas.openxmlformats.org/officeDocument/2006/relationships/image" Target="../media/image-22-9.png"/><Relationship Id="rId10" Type="http://schemas.openxmlformats.org/officeDocument/2006/relationships/image" Target="../media/image-22-10.png"/><Relationship Id="rId11" Type="http://schemas.openxmlformats.org/officeDocument/2006/relationships/image" Target="../media/image-22-10.png"/><Relationship Id="rId12" Type="http://schemas.openxmlformats.org/officeDocument/2006/relationships/image" Target="../media/image-22-10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3.png"/><Relationship Id="rId5" Type="http://schemas.openxmlformats.org/officeDocument/2006/relationships/image" Target="../media/image-24-3.png"/><Relationship Id="rId6" Type="http://schemas.openxmlformats.org/officeDocument/2006/relationships/image" Target="../media/image-24-3.png"/><Relationship Id="rId7" Type="http://schemas.openxmlformats.org/officeDocument/2006/relationships/image" Target="../media/image-24-7.png"/><Relationship Id="rId8" Type="http://schemas.openxmlformats.org/officeDocument/2006/relationships/image" Target="../media/image-24-3.png"/><Relationship Id="rId9" Type="http://schemas.openxmlformats.org/officeDocument/2006/relationships/image" Target="../media/image-24-3.png"/><Relationship Id="rId10" Type="http://schemas.openxmlformats.org/officeDocument/2006/relationships/image" Target="../media/image-24-3.png"/><Relationship Id="rId11" Type="http://schemas.openxmlformats.org/officeDocument/2006/relationships/image" Target="../media/image-24-3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2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image" Target="../media/image-25-8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2.png"/><Relationship Id="rId13" Type="http://schemas.openxmlformats.org/officeDocument/2006/relationships/image" Target="../media/image-2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5.png"/><Relationship Id="rId7" Type="http://schemas.openxmlformats.org/officeDocument/2006/relationships/image" Target="../media/image-28-5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9-2.png"/><Relationship Id="rId3" Type="http://schemas.openxmlformats.org/officeDocument/2006/relationships/image" Target="../media/image-2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0-2.png"/><Relationship Id="rId3" Type="http://schemas.openxmlformats.org/officeDocument/2006/relationships/image" Target="../media/image-3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2.png"/><Relationship Id="rId4" Type="http://schemas.openxmlformats.org/officeDocument/2006/relationships/image" Target="../media/image-31-2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2-2.png"/><Relationship Id="rId3" Type="http://schemas.openxmlformats.org/officeDocument/2006/relationships/image" Target="../media/image-32-2.png"/><Relationship Id="rId4" Type="http://schemas.openxmlformats.org/officeDocument/2006/relationships/image" Target="../media/image-32-2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4-2.png"/><Relationship Id="rId3" Type="http://schemas.openxmlformats.org/officeDocument/2006/relationships/image" Target="../media/image-34-2.png"/><Relationship Id="rId4" Type="http://schemas.openxmlformats.org/officeDocument/2006/relationships/image" Target="../media/image-34-2.png"/><Relationship Id="rId5" Type="http://schemas.openxmlformats.org/officeDocument/2006/relationships/image" Target="../media/image-34-2.png"/><Relationship Id="rId6" Type="http://schemas.openxmlformats.org/officeDocument/2006/relationships/image" Target="../media/image-34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5-2.png"/><Relationship Id="rId3" Type="http://schemas.openxmlformats.org/officeDocument/2006/relationships/image" Target="../media/image-35-2.png"/><Relationship Id="rId4" Type="http://schemas.openxmlformats.org/officeDocument/2006/relationships/image" Target="../media/image-35-2.png"/><Relationship Id="rId5" Type="http://schemas.openxmlformats.org/officeDocument/2006/relationships/image" Target="../media/image-35-2.png"/><Relationship Id="rId6" Type="http://schemas.openxmlformats.org/officeDocument/2006/relationships/image" Target="../media/image-35-2.png"/><Relationship Id="rId7" Type="http://schemas.openxmlformats.org/officeDocument/2006/relationships/image" Target="../media/image-35-2.png"/><Relationship Id="rId8" Type="http://schemas.openxmlformats.org/officeDocument/2006/relationships/image" Target="../media/image-35-2.png"/><Relationship Id="rId9" Type="http://schemas.openxmlformats.org/officeDocument/2006/relationships/image" Target="../media/image-35-2.png"/><Relationship Id="rId10" Type="http://schemas.openxmlformats.org/officeDocument/2006/relationships/image" Target="../media/image-35-2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2.png"/><Relationship Id="rId7" Type="http://schemas.openxmlformats.org/officeDocument/2006/relationships/image" Target="../media/image-3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9-2.png"/><Relationship Id="rId3" Type="http://schemas.openxmlformats.org/officeDocument/2006/relationships/image" Target="../media/image-39-2.png"/><Relationship Id="rId4" Type="http://schemas.openxmlformats.org/officeDocument/2006/relationships/image" Target="../media/image-39-2.png"/><Relationship Id="rId5" Type="http://schemas.openxmlformats.org/officeDocument/2006/relationships/image" Target="../media/image-39-2.png"/><Relationship Id="rId6" Type="http://schemas.openxmlformats.org/officeDocument/2006/relationships/image" Target="../media/image-39-2.png"/><Relationship Id="rId7" Type="http://schemas.openxmlformats.org/officeDocument/2006/relationships/image" Target="../media/image-39-2.png"/><Relationship Id="rId8" Type="http://schemas.openxmlformats.org/officeDocument/2006/relationships/image" Target="../media/image-39-2.png"/><Relationship Id="rId9" Type="http://schemas.openxmlformats.org/officeDocument/2006/relationships/image" Target="../media/image-39-2.png"/><Relationship Id="rId10" Type="http://schemas.openxmlformats.org/officeDocument/2006/relationships/image" Target="../media/image-39-2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40-2.png"/><Relationship Id="rId3" Type="http://schemas.openxmlformats.org/officeDocument/2006/relationships/image" Target="../media/image-40-2.png"/><Relationship Id="rId4" Type="http://schemas.openxmlformats.org/officeDocument/2006/relationships/image" Target="../media/image-40-2.png"/><Relationship Id="rId5" Type="http://schemas.openxmlformats.org/officeDocument/2006/relationships/image" Target="../media/image-40-2.png"/><Relationship Id="rId6" Type="http://schemas.openxmlformats.org/officeDocument/2006/relationships/image" Target="../media/image-40-2.png"/><Relationship Id="rId7" Type="http://schemas.openxmlformats.org/officeDocument/2006/relationships/image" Target="../media/image-40-2.png"/><Relationship Id="rId8" Type="http://schemas.openxmlformats.org/officeDocument/2006/relationships/image" Target="../media/image-40-2.png"/><Relationship Id="rId9" Type="http://schemas.openxmlformats.org/officeDocument/2006/relationships/image" Target="../media/image-40-2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00360" y="1790655"/>
            <a:ext cx="501916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专著3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3600360" y="2209745"/>
            <a:ext cx="5019169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智慧旅游技术与应用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3600360" y="2895528"/>
            <a:ext cx="5019169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Smart Tourism Technology and Applications</a:t>
            </a:r>
            <a:endParaRPr lang="en-US" sz="18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581310"/>
            <a:ext cx="914377" cy="380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600360" y="3924202"/>
            <a:ext cx="501916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3600360" y="4267093"/>
            <a:ext cx="501916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3600360" y="4838579"/>
            <a:ext cx="501916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4篇12章 · 聚焦技术原理与工程实践 · 融合贵州本土案例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9839079" y="6362541"/>
            <a:ext cx="191409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© 2025 数字文旅专业系列教材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  录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761981" cy="380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48586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第一篇：技术基础篇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457189" y="190495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智慧旅游概述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57189" y="224784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智慧旅游技术架构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57189" y="259073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物联网与感知技术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57189" y="308602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第二篇：核心技术篇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189" y="350511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大数据与旅游分析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57189" y="384800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人工智能与旅游智能服务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57189" y="419089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云计算与边缘计算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57189" y="4533787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5G与移动互联技术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210145" y="148586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第三篇：应用系统篇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210145" y="190495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智慧票务与预约系统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210145" y="224784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智能导览与解说系统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6210145" y="259073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智慧景区综合管理平台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210145" y="308602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第四篇：前沿与治理篇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210145" y="350511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沉浸式技术与文旅元宇宙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210145" y="384800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技术治理与未来趋势</a:t>
            </a:r>
            <a:endParaRPr lang="en-US" sz="135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4343291"/>
            <a:ext cx="5524362" cy="49528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362541" y="4495688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附录A-G：术语表 · 工具链 · 贵州案例集 · 标准规范 · 教学大纲 · 实训项目 · 大事记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One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第一篇：技术基础篇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智慧旅游概述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智慧旅游技术架构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物联网与感知技术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概念演进 · 技术图谱 · 五层架构 · IoT感知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智慧旅游的四大核心特征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智慧旅游概述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85863"/>
            <a:ext cx="5524362" cy="1409665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638259"/>
            <a:ext cx="228594" cy="22859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90575" y="1600160"/>
            <a:ext cx="923521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全面感知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343011" cy="80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通过传感器、智能终端实时获取旅游资源、游客行为和环境状态全维度数据。黄果树景区IoT感知层每天采集超100万条数据，覆盖票务、客流、环境、设施四大领域。</a:t>
            </a:r>
            <a:endParaRPr lang="en-US" sz="13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85863"/>
            <a:ext cx="5524362" cy="1409665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1638259"/>
            <a:ext cx="285743" cy="22859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800680" y="1600160"/>
            <a:ext cx="923521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互联互通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6400640" y="1981150"/>
            <a:ext cx="5343011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打破系统、部门、区域数据壁垒。贵州"一码游贵州"平台实现文旅、交通、气象、公安跨部门数据共享，是省级互联互通典范。</a:t>
            </a:r>
            <a:endParaRPr lang="en-US" sz="13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24122"/>
            <a:ext cx="5524362" cy="1142971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276518"/>
            <a:ext cx="228594" cy="228594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990575" y="3238419"/>
            <a:ext cx="923521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智能决策</a:t>
            </a:r>
            <a:endParaRPr lang="en-US" sz="1800" dirty="0"/>
          </a:p>
        </p:txBody>
      </p:sp>
      <p:sp>
        <p:nvSpPr>
          <p:cNvPr id="16" name="Text 7"/>
          <p:cNvSpPr/>
          <p:nvPr/>
        </p:nvSpPr>
        <p:spPr>
          <a:xfrm>
            <a:off x="647684" y="3619410"/>
            <a:ext cx="5343011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形成"描述性→预测性→规范性"完整分析闭环。中国智慧旅游实践正从描述性分析向预测性分析过渡，AI调度引擎实现秒级自动决策。</a:t>
            </a:r>
            <a:endParaRPr lang="en-US" sz="13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124122"/>
            <a:ext cx="5524362" cy="1142971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276518"/>
            <a:ext cx="228594" cy="228594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743531" y="3238419"/>
            <a:ext cx="923521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协同调度</a:t>
            </a:r>
            <a:endParaRPr lang="en-US" sz="1800" dirty="0"/>
          </a:p>
        </p:txBody>
      </p:sp>
      <p:sp>
        <p:nvSpPr>
          <p:cNvPr id="20" name="Text 9"/>
          <p:cNvSpPr/>
          <p:nvPr/>
        </p:nvSpPr>
        <p:spPr>
          <a:xfrm>
            <a:off x="6400640" y="3619410"/>
            <a:ext cx="5343011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多个系统基于统一数据和决策逻辑协同行动。黄果树"三位一体"调度体系：票务调价+推送引导+观光车调度，统一由调度引擎指挥。</a:t>
            </a:r>
            <a:endParaRPr lang="en-US" sz="13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495688"/>
            <a:ext cx="11277318" cy="571486"/>
          </a:xfrm>
          <a:prstGeom prst="rect">
            <a:avLst/>
          </a:prstGeom>
        </p:spPr>
      </p:pic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4705232"/>
            <a:ext cx="133347" cy="171446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819130" y="4676658"/>
            <a:ext cx="498107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40A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核心理念：技术隐身于体验之后——让旅游更便捷、安全、个性化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智慧旅游五层技术架构模型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全书核心框架 —— "感知→传输→分析→决策→执行"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11277318" cy="9143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应用层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371566" y="1619210"/>
            <a:ext cx="476200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用户价值界面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371566" y="1885903"/>
            <a:ext cx="476200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景区APP · 微信小程序 · 指挥调度大屏 · 电子票务闸机 · 智能导览终端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438339"/>
            <a:ext cx="11277318" cy="91437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9585" y="2590735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智能层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1371566" y="2647884"/>
            <a:ext cx="368570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数据洞察提取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1371566" y="2914577"/>
            <a:ext cx="368570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机器学习平台 · 计算机视觉引擎 · NLP引擎 · 知识图谱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467013"/>
            <a:ext cx="11277318" cy="91437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9585" y="3619410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平台层</a:t>
            </a:r>
            <a:endParaRPr lang="en-US" sz="1800" dirty="0"/>
          </a:p>
        </p:txBody>
      </p:sp>
      <p:sp>
        <p:nvSpPr>
          <p:cNvPr id="15" name="Text 9"/>
          <p:cNvSpPr/>
          <p:nvPr/>
        </p:nvSpPr>
        <p:spPr>
          <a:xfrm>
            <a:off x="1371566" y="3676558"/>
            <a:ext cx="339995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数据汇聚治理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1371566" y="3943251"/>
            <a:ext cx="339995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0F2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数据中台 · 业务中台 · 技术中台 · 云计算弹性算力</a:t>
            </a:r>
            <a:endParaRPr lang="en-US" sz="12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4495688"/>
            <a:ext cx="11277318" cy="91437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09585" y="4648084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传输层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1371566" y="4705232"/>
            <a:ext cx="391429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数据无缝流通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1371566" y="4971926"/>
            <a:ext cx="391429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CCFBF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5G/4G · WiFi6 · 光纤骨干网 · LoRa/NB-IoT · 蓝牙BLE</a:t>
            </a:r>
            <a:endParaRPr lang="en-US" sz="12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5524362"/>
            <a:ext cx="11277318" cy="914377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09585" y="5676758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感知层</a:t>
            </a:r>
            <a:endParaRPr lang="en-US" sz="1800" dirty="0"/>
          </a:p>
        </p:txBody>
      </p:sp>
      <p:sp>
        <p:nvSpPr>
          <p:cNvPr id="23" name="Text 15"/>
          <p:cNvSpPr/>
          <p:nvPr/>
        </p:nvSpPr>
        <p:spPr>
          <a:xfrm>
            <a:off x="1371566" y="5733907"/>
            <a:ext cx="43143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物理世界数字化</a:t>
            </a:r>
            <a:endParaRPr lang="en-US" sz="1350" dirty="0"/>
          </a:p>
        </p:txBody>
      </p:sp>
      <p:sp>
        <p:nvSpPr>
          <p:cNvPr id="24" name="Text 16"/>
          <p:cNvSpPr/>
          <p:nvPr/>
        </p:nvSpPr>
        <p:spPr>
          <a:xfrm>
            <a:off x="1371566" y="6000600"/>
            <a:ext cx="431433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摄像头 · 红外传感器 · RFID标签 · GPS/北斗定位 · 环境传感器</a:t>
            </a:r>
            <a:endParaRPr lang="en-US" sz="1200" dirty="0"/>
          </a:p>
        </p:txBody>
      </p:sp>
      <p:sp>
        <p:nvSpPr>
          <p:cNvPr id="25" name="Text 17"/>
          <p:cNvSpPr/>
          <p:nvPr/>
        </p:nvSpPr>
        <p:spPr>
          <a:xfrm>
            <a:off x="457189" y="6591135"/>
            <a:ext cx="112864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五层通过标准化接口协同，任一层次短板都会影响整体效能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智慧旅游发展三阶段与贵州先行探索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从信息化到智能化的演进之路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57509" cy="182875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684" y="1600160"/>
            <a:ext cx="3285662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2000-2010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647684" y="201925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萌芽期 · 信息化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47684" y="2362141"/>
            <a:ext cx="3285662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纸质流程迁移到互联网/移动端。Expedia、Booking.com等OTA崛起；iPhone开启移动互联网时代；IBM提出"智慧地球"理念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409665"/>
            <a:ext cx="3657509" cy="182875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457589" y="1600160"/>
            <a:ext cx="3285662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2010-2020</a:t>
            </a:r>
            <a:endParaRPr lang="en-US" sz="2250" dirty="0"/>
          </a:p>
        </p:txBody>
      </p:sp>
      <p:sp>
        <p:nvSpPr>
          <p:cNvPr id="11" name="Text 6"/>
          <p:cNvSpPr/>
          <p:nvPr/>
        </p:nvSpPr>
        <p:spPr>
          <a:xfrm>
            <a:off x="4457589" y="201925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兴起期 · 数据化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457589" y="2362141"/>
            <a:ext cx="3285662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中国提出"智慧旅游"战略；纽约建智慧城市；欧盟启动智慧旅游目的地项目；4G普及、云计算成熟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409665"/>
            <a:ext cx="3657509" cy="182875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67493" y="1600160"/>
            <a:ext cx="3285662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2020至今</a:t>
            </a:r>
            <a:endParaRPr lang="en-US" sz="2250" dirty="0"/>
          </a:p>
        </p:txBody>
      </p:sp>
      <p:sp>
        <p:nvSpPr>
          <p:cNvPr id="15" name="Text 9"/>
          <p:cNvSpPr/>
          <p:nvPr/>
        </p:nvSpPr>
        <p:spPr>
          <a:xfrm>
            <a:off x="8267493" y="201925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加速期 · 智能化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8267493" y="2362141"/>
            <a:ext cx="3285662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COVID-19催化无接触服务；5G商用、AI大模型爆发、边缘计算成熟、数字孪生落地；技术自主决策、人监督确认</a:t>
            </a:r>
            <a:endParaRPr lang="en-US" sz="12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467013"/>
            <a:ext cx="11277318" cy="135251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贵州智慧旅游先行探索</a:t>
            </a:r>
            <a:endParaRPr lang="en-US" sz="18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4057549"/>
            <a:ext cx="2733607" cy="761981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71486" y="4171846"/>
            <a:ext cx="2514156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2019</a:t>
            </a:r>
            <a:endParaRPr lang="en-US" sz="2250" dirty="0"/>
          </a:p>
        </p:txBody>
      </p:sp>
      <p:sp>
        <p:nvSpPr>
          <p:cNvPr id="21" name="Text 13"/>
          <p:cNvSpPr/>
          <p:nvPr/>
        </p:nvSpPr>
        <p:spPr>
          <a:xfrm>
            <a:off x="571486" y="451473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"一码游贵州"省级平台上线</a:t>
            </a:r>
            <a:endParaRPr lang="en-US" sz="105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5092" y="4057549"/>
            <a:ext cx="2733607" cy="761981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3419390" y="4171846"/>
            <a:ext cx="2514156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</a:t>
            </a:r>
            <a:endParaRPr lang="en-US" sz="2250" dirty="0"/>
          </a:p>
        </p:txBody>
      </p:sp>
      <p:sp>
        <p:nvSpPr>
          <p:cNvPr id="24" name="Text 15"/>
          <p:cNvSpPr/>
          <p:nvPr/>
        </p:nvSpPr>
        <p:spPr>
          <a:xfrm>
            <a:off x="3419390" y="451473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黄果树景区实现全预约制</a:t>
            </a:r>
            <a:endParaRPr lang="en-US" sz="105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2996" y="4057549"/>
            <a:ext cx="2733607" cy="761981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267293" y="4171846"/>
            <a:ext cx="2514156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2022</a:t>
            </a:r>
            <a:endParaRPr lang="en-US" sz="2250" dirty="0"/>
          </a:p>
        </p:txBody>
      </p:sp>
      <p:sp>
        <p:nvSpPr>
          <p:cNvPr id="27" name="Text 17"/>
          <p:cNvSpPr/>
          <p:nvPr/>
        </p:nvSpPr>
        <p:spPr>
          <a:xfrm>
            <a:off x="6267293" y="451473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获批国家大数据综合试验区</a:t>
            </a:r>
            <a:endParaRPr lang="en-US" sz="10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900" y="4057549"/>
            <a:ext cx="2733607" cy="761981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9115197" y="4171846"/>
            <a:ext cx="2514156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</a:t>
            </a:r>
            <a:endParaRPr lang="en-US" sz="2250" dirty="0"/>
          </a:p>
        </p:txBody>
      </p:sp>
      <p:sp>
        <p:nvSpPr>
          <p:cNvPr id="30" name="Text 19"/>
          <p:cNvSpPr/>
          <p:nvPr/>
        </p:nvSpPr>
        <p:spPr>
          <a:xfrm>
            <a:off x="9115197" y="451473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黄果树AI调度引擎实战成功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核心技术成熟度评估（2026年）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Hype Cycle技术选型参考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11277318" cy="4952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3133266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3581310" y="1409665"/>
            <a:ext cx="2361760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当前阶段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924402" y="1409665"/>
            <a:ext cx="2733226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预计成熟时间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648484" y="1409665"/>
            <a:ext cx="3104692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文旅应用成熟度</a:t>
            </a:r>
            <a:endParaRPr lang="en-US" sz="13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904952"/>
            <a:ext cx="11277318" cy="5048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1904952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 + 景区覆盖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3581310" y="1904952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规模化部署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5924402" y="1904952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2026-2028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8648484" y="1904952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</a:t>
            </a:r>
            <a:endParaRPr lang="en-US" sz="13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09765"/>
            <a:ext cx="11277318" cy="5048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57189" y="2409765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客流分析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3581310" y="2409765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成熟应用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5924402" y="2409765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已成熟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8648484" y="2409765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</a:t>
            </a:r>
            <a:endParaRPr lang="en-US" sz="13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914577"/>
            <a:ext cx="11277318" cy="50481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57189" y="2914577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 导览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3581310" y="2914577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早期普及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5924402" y="2914577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2025-2027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8648484" y="2914577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中高</a:t>
            </a:r>
            <a:endParaRPr lang="en-US" sz="13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419390"/>
            <a:ext cx="11277318" cy="50481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457189" y="3419390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景区数字孪生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3581310" y="3419390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试点阶段</a:t>
            </a:r>
            <a:endParaRPr lang="en-US" sz="1350" dirty="0"/>
          </a:p>
        </p:txBody>
      </p:sp>
      <p:sp>
        <p:nvSpPr>
          <p:cNvPr id="28" name="Text 20"/>
          <p:cNvSpPr/>
          <p:nvPr/>
        </p:nvSpPr>
        <p:spPr>
          <a:xfrm>
            <a:off x="5924402" y="3419390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2027-2030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8648484" y="3419390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</a:t>
            </a:r>
            <a:endParaRPr lang="en-US" sz="1350" dirty="0"/>
          </a:p>
        </p:txBody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924202"/>
            <a:ext cx="11277318" cy="504812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457189" y="3924202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3581310" y="3924202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泡沫后复苏</a:t>
            </a:r>
            <a:endParaRPr lang="en-US" sz="1350" dirty="0"/>
          </a:p>
        </p:txBody>
      </p:sp>
      <p:sp>
        <p:nvSpPr>
          <p:cNvPr id="33" name="Text 24"/>
          <p:cNvSpPr/>
          <p:nvPr/>
        </p:nvSpPr>
        <p:spPr>
          <a:xfrm>
            <a:off x="5924402" y="3924202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2028-2032</a:t>
            </a:r>
            <a:endParaRPr lang="en-US" sz="1350" dirty="0"/>
          </a:p>
        </p:txBody>
      </p:sp>
      <p:sp>
        <p:nvSpPr>
          <p:cNvPr id="34" name="Text 25"/>
          <p:cNvSpPr/>
          <p:nvPr/>
        </p:nvSpPr>
        <p:spPr>
          <a:xfrm>
            <a:off x="8648484" y="3924202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中低</a:t>
            </a:r>
            <a:endParaRPr lang="en-US" sz="135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429014"/>
            <a:ext cx="11277318" cy="504812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457189" y="4429014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区块链评论</a:t>
            </a:r>
            <a:endParaRPr lang="en-US" sz="1350" dirty="0"/>
          </a:p>
        </p:txBody>
      </p:sp>
      <p:sp>
        <p:nvSpPr>
          <p:cNvPr id="37" name="Text 27"/>
          <p:cNvSpPr/>
          <p:nvPr/>
        </p:nvSpPr>
        <p:spPr>
          <a:xfrm>
            <a:off x="3581310" y="4429014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概念验证</a:t>
            </a:r>
            <a:endParaRPr lang="en-US" sz="1350" dirty="0"/>
          </a:p>
        </p:txBody>
      </p:sp>
      <p:sp>
        <p:nvSpPr>
          <p:cNvPr id="38" name="Text 28"/>
          <p:cNvSpPr/>
          <p:nvPr/>
        </p:nvSpPr>
        <p:spPr>
          <a:xfrm>
            <a:off x="5924402" y="4429014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2027-2030</a:t>
            </a:r>
            <a:endParaRPr lang="en-US" sz="1350" dirty="0"/>
          </a:p>
        </p:txBody>
      </p:sp>
      <p:sp>
        <p:nvSpPr>
          <p:cNvPr id="39" name="Text 29"/>
          <p:cNvSpPr/>
          <p:nvPr/>
        </p:nvSpPr>
        <p:spPr>
          <a:xfrm>
            <a:off x="8648484" y="4429014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</a:t>
            </a:r>
            <a:endParaRPr lang="en-US" sz="1350" dirty="0"/>
          </a:p>
        </p:txBody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4933827"/>
            <a:ext cx="11277318" cy="504812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457189" y="4933827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量子计算优化</a:t>
            </a:r>
            <a:endParaRPr lang="en-US" sz="1350" dirty="0"/>
          </a:p>
        </p:txBody>
      </p:sp>
      <p:sp>
        <p:nvSpPr>
          <p:cNvPr id="42" name="Text 31"/>
          <p:cNvSpPr/>
          <p:nvPr/>
        </p:nvSpPr>
        <p:spPr>
          <a:xfrm>
            <a:off x="3581310" y="4933827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基础研究</a:t>
            </a:r>
            <a:endParaRPr lang="en-US" sz="1350" dirty="0"/>
          </a:p>
        </p:txBody>
      </p:sp>
      <p:sp>
        <p:nvSpPr>
          <p:cNvPr id="43" name="Text 32"/>
          <p:cNvSpPr/>
          <p:nvPr/>
        </p:nvSpPr>
        <p:spPr>
          <a:xfrm>
            <a:off x="5924402" y="4933827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2035+</a:t>
            </a:r>
            <a:endParaRPr lang="en-US" sz="1350" dirty="0"/>
          </a:p>
        </p:txBody>
      </p:sp>
      <p:sp>
        <p:nvSpPr>
          <p:cNvPr id="44" name="Text 33"/>
          <p:cNvSpPr/>
          <p:nvPr/>
        </p:nvSpPr>
        <p:spPr>
          <a:xfrm>
            <a:off x="8648484" y="4933827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极低</a:t>
            </a:r>
            <a:endParaRPr lang="en-US" sz="1350" dirty="0"/>
          </a:p>
        </p:txBody>
      </p:sp>
      <p:pic>
        <p:nvPicPr>
          <p:cNvPr id="4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5438639"/>
            <a:ext cx="11277318" cy="504812"/>
          </a:xfrm>
          <a:prstGeom prst="rect">
            <a:avLst/>
          </a:prstGeom>
        </p:spPr>
      </p:pic>
      <p:sp>
        <p:nvSpPr>
          <p:cNvPr id="46" name="Text 34"/>
          <p:cNvSpPr/>
          <p:nvPr/>
        </p:nvSpPr>
        <p:spPr>
          <a:xfrm>
            <a:off x="457189" y="5438639"/>
            <a:ext cx="313326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6G 全息通信</a:t>
            </a:r>
            <a:endParaRPr lang="en-US" sz="1350" dirty="0"/>
          </a:p>
        </p:txBody>
      </p:sp>
      <p:sp>
        <p:nvSpPr>
          <p:cNvPr id="47" name="Text 35"/>
          <p:cNvSpPr/>
          <p:nvPr/>
        </p:nvSpPr>
        <p:spPr>
          <a:xfrm>
            <a:off x="3581310" y="5438639"/>
            <a:ext cx="2361760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标准制定</a:t>
            </a:r>
            <a:endParaRPr lang="en-US" sz="1350" dirty="0"/>
          </a:p>
        </p:txBody>
      </p:sp>
      <p:sp>
        <p:nvSpPr>
          <p:cNvPr id="48" name="Text 36"/>
          <p:cNvSpPr/>
          <p:nvPr/>
        </p:nvSpPr>
        <p:spPr>
          <a:xfrm>
            <a:off x="5924402" y="5438639"/>
            <a:ext cx="2733226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2030-2035</a:t>
            </a:r>
            <a:endParaRPr lang="en-US" sz="1350" dirty="0"/>
          </a:p>
        </p:txBody>
      </p:sp>
      <p:sp>
        <p:nvSpPr>
          <p:cNvPr id="49" name="Text 37"/>
          <p:cNvSpPr/>
          <p:nvPr/>
        </p:nvSpPr>
        <p:spPr>
          <a:xfrm>
            <a:off x="8648484" y="5438639"/>
            <a:ext cx="310469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极低</a:t>
            </a:r>
            <a:endParaRPr lang="en-US" sz="1350" dirty="0"/>
          </a:p>
        </p:txBody>
      </p:sp>
      <p:sp>
        <p:nvSpPr>
          <p:cNvPr id="50" name="Text 38"/>
          <p:cNvSpPr/>
          <p:nvPr/>
        </p:nvSpPr>
        <p:spPr>
          <a:xfrm>
            <a:off x="457189" y="6095848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技术选型三原则：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①需求驱动而非技术驱动 ②适度超前避免过度投资 ③开放标准避免厂商锁定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771606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2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190695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智慧旅游技术架构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876478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1937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五层架构模型详解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0036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云计算与边缘计算架构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39813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系统集成策略与数据中台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8195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核心能力：设计技术架构方案 · 评估可行性与可持续性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五层架构详细解析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5543411" cy="1352516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0" y="1276318"/>
            <a:ext cx="219070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14377" y="1247744"/>
            <a:ext cx="229508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感知层：物理世界的数字化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619110" y="1571586"/>
            <a:ext cx="5228714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摄像头（全天候AI分析）、客流计数传感器（红外/激光/视觉）、环境传感器（温湿度/PM2.5/噪声）、RFID/NFC标签、GPS/北斗定位。设计原则："够用不浪费"，每个传感器有明确业务目的。</a:t>
            </a:r>
            <a:endParaRPr lang="en-US" sz="1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95" y="1066773"/>
            <a:ext cx="5543411" cy="1352516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016" y="1276318"/>
            <a:ext cx="219070" cy="19049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648284" y="1247744"/>
            <a:ext cx="21045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传输层：数据的无缝流通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6353016" y="1571586"/>
            <a:ext cx="5228714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光纤骨干网（Gbps级）、5G/4G（移动场景）、WiFi6（游客密集区）、LoRa/NB-IoT（低功耗广域网）。山地景区挑战：峡谷洞穴信号盲区、极端天气影响无线信号。</a:t>
            </a:r>
            <a:endParaRPr lang="en-US" sz="12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09785"/>
            <a:ext cx="5543411" cy="1352516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10" y="2819330"/>
            <a:ext cx="190495" cy="19049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885803" y="2790755"/>
            <a:ext cx="21045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平台层：数据汇聚与治理</a:t>
            </a:r>
            <a:endParaRPr lang="en-US" sz="1500" dirty="0"/>
          </a:p>
        </p:txBody>
      </p:sp>
      <p:sp>
        <p:nvSpPr>
          <p:cNvPr id="15" name="Text 6"/>
          <p:cNvSpPr/>
          <p:nvPr/>
        </p:nvSpPr>
        <p:spPr>
          <a:xfrm>
            <a:off x="619110" y="3114597"/>
            <a:ext cx="5228714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数据中台（汇聚/清洗/标准化/融合/共享）、业务中台（用户/订单/支付通用能力）、技术中台（消息队列/分布式缓存/API网关）。核心价值：解耦——上层应用不直接依赖底层系统。</a:t>
            </a:r>
            <a:endParaRPr lang="en-US" sz="12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2609785"/>
            <a:ext cx="5543411" cy="1352516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3016" y="2819330"/>
            <a:ext cx="190495" cy="190495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619710" y="2790755"/>
            <a:ext cx="191409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智能层：从数据到洞察</a:t>
            </a:r>
            <a:endParaRPr lang="en-US" sz="1500" dirty="0"/>
          </a:p>
        </p:txBody>
      </p:sp>
      <p:sp>
        <p:nvSpPr>
          <p:cNvPr id="19" name="Text 8"/>
          <p:cNvSpPr/>
          <p:nvPr/>
        </p:nvSpPr>
        <p:spPr>
          <a:xfrm>
            <a:off x="6353016" y="3114597"/>
            <a:ext cx="5228714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机器学习平台（客流预测/动态定价）、计算机视觉引擎（人群密度/危险行为识别）、NLP引擎（智能客服/情感分析）、知识图谱。输出可执行的"洞察"和"建议"。</a:t>
            </a:r>
            <a:endParaRPr lang="en-US" sz="120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152796"/>
            <a:ext cx="11277318" cy="1123922"/>
          </a:xfrm>
          <a:prstGeom prst="rect">
            <a:avLst/>
          </a:prstGeom>
        </p:spPr>
      </p:pic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10" y="4362341"/>
            <a:ext cx="142871" cy="190495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838179" y="4333767"/>
            <a:ext cx="21045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应用层：用户的价值界面</a:t>
            </a:r>
            <a:endParaRPr lang="en-US" sz="1500" dirty="0"/>
          </a:p>
        </p:txBody>
      </p:sp>
      <p:sp>
        <p:nvSpPr>
          <p:cNvPr id="23" name="Text 10"/>
          <p:cNvSpPr/>
          <p:nvPr/>
        </p:nvSpPr>
        <p:spPr>
          <a:xfrm>
            <a:off x="619110" y="4657609"/>
            <a:ext cx="1096262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游客端（票务预订/智能导览/AR体验）| 管理端（指挥调度大屏/客流监控/安全应急）| 政府端（行业监管/旅游经济运行监测）。核心："千人千面"，不同角色不同界面，底层共享同一套数据服务。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打破"数据孤岛"——系统集成三种模式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· 从点对点到数据中台的演进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11277318" cy="4952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1923621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集成模式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2371666" y="1409665"/>
            <a:ext cx="2666553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优点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019550" y="1409665"/>
            <a:ext cx="4400059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缺点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410465" y="1409665"/>
            <a:ext cx="2342711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适用场景</a:t>
            </a:r>
            <a:endParaRPr lang="en-US" sz="13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904952"/>
            <a:ext cx="11277318" cy="5048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1904952"/>
            <a:ext cx="192362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点对点集成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2371666" y="1904952"/>
            <a:ext cx="2666553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简单直接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5019550" y="1904952"/>
            <a:ext cx="4400059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接口数量指数增长，n个系统需n×(n-1)个接口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9410465" y="1904952"/>
            <a:ext cx="234271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系统数≤3的小型项目</a:t>
            </a:r>
            <a:endParaRPr lang="en-US" sz="13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09765"/>
            <a:ext cx="11277318" cy="5048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57189" y="2409765"/>
            <a:ext cx="192362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总线式集成(ESB)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2371666" y="2409765"/>
            <a:ext cx="2666553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接口减少到n个，统一通信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5019550" y="2409765"/>
            <a:ext cx="4400059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ESB可能成为单点故障瓶颈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9410465" y="2409765"/>
            <a:ext cx="234271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中型项目，系统3-10个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457189" y="2914577"/>
            <a:ext cx="192362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数据中台模式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371666" y="2914577"/>
            <a:ext cx="2666553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完全解耦，源数据接入中台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5019550" y="2914577"/>
            <a:ext cx="4400059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对中台建设要求高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9410465" y="2914577"/>
            <a:ext cx="234271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大型项目，系统数≥10</a:t>
            </a:r>
            <a:endParaRPr lang="en-US" sz="135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638459"/>
            <a:ext cx="11277318" cy="1638259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47684" y="3828954"/>
            <a:ext cx="1090547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"数据孤岛"三大成因</a:t>
            </a:r>
            <a:endParaRPr lang="en-US" sz="18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418" y="4286143"/>
            <a:ext cx="285743" cy="285743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47684" y="4667133"/>
            <a:ext cx="35428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历史原因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647684" y="4895728"/>
            <a:ext cx="35428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不同时期不同供应商建设，无统一数据标准</a:t>
            </a:r>
            <a:endParaRPr lang="en-US" sz="1050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2026" y="4286143"/>
            <a:ext cx="257169" cy="285743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4333767" y="4667133"/>
            <a:ext cx="35428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商业原因</a:t>
            </a:r>
            <a:endParaRPr lang="en-US" sz="1200" dirty="0"/>
          </a:p>
        </p:txBody>
      </p:sp>
      <p:sp>
        <p:nvSpPr>
          <p:cNvPr id="31" name="Text 22"/>
          <p:cNvSpPr/>
          <p:nvPr/>
        </p:nvSpPr>
        <p:spPr>
          <a:xfrm>
            <a:off x="4333767" y="4895728"/>
            <a:ext cx="35428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供应商私有协议封闭接口，锁定客户</a:t>
            </a:r>
            <a:endParaRPr lang="en-US" sz="105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0009" y="4286143"/>
            <a:ext cx="323842" cy="285743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8019849" y="4667133"/>
            <a:ext cx="35428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组织原因</a:t>
            </a:r>
            <a:endParaRPr lang="en-US" sz="1200" dirty="0"/>
          </a:p>
        </p:txBody>
      </p:sp>
      <p:sp>
        <p:nvSpPr>
          <p:cNvPr id="34" name="Text 24"/>
          <p:cNvSpPr/>
          <p:nvPr/>
        </p:nvSpPr>
        <p:spPr>
          <a:xfrm>
            <a:off x="8019849" y="4895728"/>
            <a:ext cx="35428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不同部门各自采购系统，缺乏统一IT治理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3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物联网与感知技术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物联网四层架构与MQTT协议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传感器技术 · RFID/NFC · 定位追踪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景区IoT系统设计与边缘网关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核心能力：感知设备选型 · IoT数据采集系统设计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物联网四层架构与传感器技术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"感知精度决定智能上限"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物联网四层架构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应用层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面向具体业务场景（票务/导览/安防）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189" y="2362141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平台层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设备管理/数据存储/规则引擎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189" y="2895528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网络层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有线+无线通信（MQTT/CoAP协议）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189" y="3428914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感知层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传感器和执行器采集数据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189" y="4000400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MQTT协议：轻量级（报文头仅2字节）、发布/订阅模式、支持QoS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景区常用传感器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3428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10145" y="1828754"/>
            <a:ext cx="198077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8181770" y="1828754"/>
            <a:ext cx="2237938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应用场景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10410565" y="1828754"/>
            <a:ext cx="1342611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防护等级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171646"/>
            <a:ext cx="5524362" cy="35241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10145" y="2171646"/>
            <a:ext cx="198077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红外客流计数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8181770" y="2171646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步道/观景台客流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10410565" y="2171646"/>
            <a:ext cx="134261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IP67</a:t>
            </a:r>
            <a:endParaRPr lang="en-US" sz="10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524062"/>
            <a:ext cx="5524362" cy="35241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210145" y="2524062"/>
            <a:ext cx="198077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环境温湿度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8181770" y="2524062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溶洞/文物保存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10410565" y="2524062"/>
            <a:ext cx="134261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IP65</a:t>
            </a:r>
            <a:endParaRPr lang="en-US" sz="105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876478"/>
            <a:ext cx="5524362" cy="35241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210145" y="2876478"/>
            <a:ext cx="198077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PM2.5检测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8181770" y="2876478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空气质量监测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10410565" y="2876478"/>
            <a:ext cx="134261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IP65</a:t>
            </a:r>
            <a:endParaRPr lang="en-US" sz="105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3228894"/>
            <a:ext cx="5524362" cy="35241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6210145" y="3228894"/>
            <a:ext cx="198077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噪声监测</a:t>
            </a:r>
            <a:endParaRPr lang="en-US" sz="1050" dirty="0"/>
          </a:p>
        </p:txBody>
      </p:sp>
      <p:sp>
        <p:nvSpPr>
          <p:cNvPr id="30" name="Text 22"/>
          <p:cNvSpPr/>
          <p:nvPr/>
        </p:nvSpPr>
        <p:spPr>
          <a:xfrm>
            <a:off x="8181770" y="3228894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景区声环境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10410565" y="3228894"/>
            <a:ext cx="134261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IP65</a:t>
            </a:r>
            <a:endParaRPr lang="en-US" sz="105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3581310"/>
            <a:ext cx="5524362" cy="352416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6210145" y="3581310"/>
            <a:ext cx="198077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位移/裂缝监测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8181770" y="3581310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边坡地质安全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10410565" y="3581310"/>
            <a:ext cx="134261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IP68</a:t>
            </a:r>
            <a:endParaRPr lang="en-US" sz="1050" dirty="0"/>
          </a:p>
        </p:txBody>
      </p:sp>
      <p:sp>
        <p:nvSpPr>
          <p:cNvPr id="36" name="Text 27"/>
          <p:cNvSpPr/>
          <p:nvPr/>
        </p:nvSpPr>
        <p:spPr>
          <a:xfrm>
            <a:off x="6210145" y="4048024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黄果树部署：32个红外客流传感器 + 18个环境传感器 + 12个地质灾害传感器 + 8个水质传感器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RFID/NFC与多源定位技术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从室外到室内的全域感知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RFID与NFC应用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66853"/>
            <a:ext cx="219070" cy="1904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0555" y="1828754"/>
            <a:ext cx="207601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景区电子门票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90555" y="2057349"/>
            <a:ext cx="20760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RFID标签嵌入门票，自动识别放行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400240"/>
            <a:ext cx="219070" cy="19049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0555" y="2362141"/>
            <a:ext cx="213316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资产管理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790555" y="2590735"/>
            <a:ext cx="21331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观光车/消防器材RFID自动盘点追踪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33627"/>
            <a:ext cx="219070" cy="19049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90555" y="2895528"/>
            <a:ext cx="227603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NFC移动支付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790555" y="3124122"/>
            <a:ext cx="22760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手机碰触闸机完成支付入园（&lt;4cm）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467013"/>
            <a:ext cx="190495" cy="19049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61981" y="3428914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NFC信息获取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761981" y="3657509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手机碰触景点标识牌获取讲解内容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多源融合定位策略</a:t>
            </a:r>
            <a:endParaRPr lang="en-US" sz="18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828754"/>
            <a:ext cx="5524362" cy="342891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210145" y="1828754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</a:t>
            </a:r>
            <a:endParaRPr lang="en-US" sz="1050" dirty="0"/>
          </a:p>
        </p:txBody>
      </p:sp>
      <p:sp>
        <p:nvSpPr>
          <p:cNvPr id="21" name="Text 13"/>
          <p:cNvSpPr/>
          <p:nvPr/>
        </p:nvSpPr>
        <p:spPr>
          <a:xfrm>
            <a:off x="8096048" y="1828754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精度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9648584" y="1828754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适用场景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6210145" y="2171646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GPS/北斗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8096048" y="2171646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5-10m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9648584" y="2171646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室外定位主力</a:t>
            </a:r>
            <a:endParaRPr lang="en-US" sz="105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2514537"/>
            <a:ext cx="5524362" cy="342891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210145" y="2514537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WiFi指纹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8096048" y="2514537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3-5m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9648584" y="2514537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室内/溶洞环境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6210145" y="2857429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BLE信标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8096048" y="2857429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1-3m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9648584" y="2857429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精准导航推送</a:t>
            </a:r>
            <a:endParaRPr lang="en-US" sz="105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200320"/>
            <a:ext cx="5524362" cy="342891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6210145" y="3200320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UWB超宽带</a:t>
            </a:r>
            <a:endParaRPr lang="en-US" sz="1050" dirty="0"/>
          </a:p>
        </p:txBody>
      </p:sp>
      <p:sp>
        <p:nvSpPr>
          <p:cNvPr id="35" name="Text 25"/>
          <p:cNvSpPr/>
          <p:nvPr/>
        </p:nvSpPr>
        <p:spPr>
          <a:xfrm>
            <a:off x="8096048" y="3200320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10-30cm</a:t>
            </a:r>
            <a:endParaRPr lang="en-US" sz="1050" dirty="0"/>
          </a:p>
        </p:txBody>
      </p:sp>
      <p:sp>
        <p:nvSpPr>
          <p:cNvPr id="36" name="Text 26"/>
          <p:cNvSpPr/>
          <p:nvPr/>
        </p:nvSpPr>
        <p:spPr>
          <a:xfrm>
            <a:off x="9648584" y="3200320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VIP精准服务</a:t>
            </a:r>
            <a:endParaRPr lang="en-US" sz="1050" dirty="0"/>
          </a:p>
        </p:txBody>
      </p:sp>
      <p:sp>
        <p:nvSpPr>
          <p:cNvPr id="37" name="Text 27"/>
          <p:cNvSpPr/>
          <p:nvPr/>
        </p:nvSpPr>
        <p:spPr>
          <a:xfrm>
            <a:off x="6210145" y="3543211"/>
            <a:ext cx="189504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差分GPS</a:t>
            </a:r>
            <a:endParaRPr lang="en-US" sz="1050" dirty="0"/>
          </a:p>
        </p:txBody>
      </p:sp>
      <p:sp>
        <p:nvSpPr>
          <p:cNvPr id="38" name="Text 28"/>
          <p:cNvSpPr/>
          <p:nvPr/>
        </p:nvSpPr>
        <p:spPr>
          <a:xfrm>
            <a:off x="8096048" y="3543211"/>
            <a:ext cx="156168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厘米级</a:t>
            </a:r>
            <a:endParaRPr lang="en-US" sz="1050" dirty="0"/>
          </a:p>
        </p:txBody>
      </p:sp>
      <p:sp>
        <p:nvSpPr>
          <p:cNvPr id="39" name="Text 29"/>
          <p:cNvSpPr/>
          <p:nvPr/>
        </p:nvSpPr>
        <p:spPr>
          <a:xfrm>
            <a:off x="9648584" y="3543211"/>
            <a:ext cx="210459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自动驾驶停靠</a:t>
            </a:r>
            <a:endParaRPr lang="en-US" sz="1050" dirty="0"/>
          </a:p>
        </p:txBody>
      </p:sp>
      <p:sp>
        <p:nvSpPr>
          <p:cNvPr id="40" name="Text 30"/>
          <p:cNvSpPr/>
          <p:nvPr/>
        </p:nvSpPr>
        <p:spPr>
          <a:xfrm>
            <a:off x="6210145" y="4000400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黄果树分层定位：观光车GPS+差分 → 游客手机GPS+基站 → 水帘洞BLE信标 → 工作人员GPS+蓝牙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景区IoT系统设计核心要点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638459" cy="2476438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295368"/>
            <a:ext cx="285743" cy="28574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714457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设备选型原则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647684" y="205734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环境适应性优先：≥IP65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47684" y="232404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贵州需防凝冻（-20°C~70°C）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47684" y="2590735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电池设备运行1-2年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47684" y="285742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远程管理/状态监控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47684" y="312412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模块化设计便于维护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066773"/>
            <a:ext cx="3638459" cy="2476438"/>
          </a:xfrm>
          <a:prstGeom prst="rect">
            <a:avLst/>
          </a:prstGeom>
        </p:spPr>
      </p:pic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638" y="1295368"/>
            <a:ext cx="361941" cy="28574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476638" y="1714457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网络部署方案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4476638" y="205734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核心节点：光纤连接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476638" y="232404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固定设备：有线以太网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476638" y="2590735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移动设备：5G/4G无线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4476638" y="285742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偏远传感器：LoRa（2-5km）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4476638" y="312412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关键场景：5G专网试点</a:t>
            </a:r>
            <a:endParaRPr lang="en-US" sz="12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066773"/>
            <a:ext cx="3638459" cy="2476438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068" y="1295368"/>
            <a:ext cx="285743" cy="285743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296068" y="1714457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边缘网关设计</a:t>
            </a:r>
            <a:endParaRPr lang="en-US" sz="1500" dirty="0"/>
          </a:p>
        </p:txBody>
      </p:sp>
      <p:sp>
        <p:nvSpPr>
          <p:cNvPr id="23" name="Text 14"/>
          <p:cNvSpPr/>
          <p:nvPr/>
        </p:nvSpPr>
        <p:spPr>
          <a:xfrm>
            <a:off x="8296068" y="205734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协议转换统一上传</a:t>
            </a:r>
            <a:endParaRPr lang="en-US" sz="1200" dirty="0"/>
          </a:p>
        </p:txBody>
      </p:sp>
      <p:sp>
        <p:nvSpPr>
          <p:cNvPr id="24" name="Text 15"/>
          <p:cNvSpPr/>
          <p:nvPr/>
        </p:nvSpPr>
        <p:spPr>
          <a:xfrm>
            <a:off x="8296068" y="232404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数据清洗去重压缩</a:t>
            </a:r>
            <a:endParaRPr lang="en-US" sz="1200" dirty="0"/>
          </a:p>
        </p:txBody>
      </p:sp>
      <p:sp>
        <p:nvSpPr>
          <p:cNvPr id="25" name="Text 16"/>
          <p:cNvSpPr/>
          <p:nvPr/>
        </p:nvSpPr>
        <p:spPr>
          <a:xfrm>
            <a:off x="8296068" y="2590735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断网本地自主决策</a:t>
            </a:r>
            <a:endParaRPr lang="en-US" sz="1200" dirty="0"/>
          </a:p>
        </p:txBody>
      </p:sp>
      <p:sp>
        <p:nvSpPr>
          <p:cNvPr id="26" name="Text 17"/>
          <p:cNvSpPr/>
          <p:nvPr/>
        </p:nvSpPr>
        <p:spPr>
          <a:xfrm>
            <a:off x="8296068" y="2857429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安全边界防护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8296068" y="3124122"/>
            <a:ext cx="32666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✓ 工业级嵌入式（-20~70°C）</a:t>
            </a:r>
            <a:endParaRPr lang="en-US" sz="120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771806"/>
            <a:ext cx="11277318" cy="118107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47684" y="3962301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黄果树边缘网关部署方案</a:t>
            </a:r>
            <a:endParaRPr lang="en-US" sz="1500" dirty="0"/>
          </a:p>
        </p:txBody>
      </p:sp>
      <p:sp>
        <p:nvSpPr>
          <p:cNvPr id="30" name="Text 20"/>
          <p:cNvSpPr/>
          <p:nvPr/>
        </p:nvSpPr>
        <p:spPr>
          <a:xfrm>
            <a:off x="647684" y="4305192"/>
            <a:ext cx="1090547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瀑布、陡坡塘、天星桥三个核心区各部署1个边缘网关，每节点连接50-100个IoT设备。工业级嵌入式计算机，双电源冗余，内置4G/5G备份。三个边缘节点通过光纤与数据中心互联，星型拓扑结构。网络中断时：闸机本地缓存人脸数据，断网仍可正常入园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61921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Two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038299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第二篇：核心技术篇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724082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066973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大数据与旅游分析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44796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人工智能与旅游智能服务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382895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云计算与边缘计算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209945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5G与移动互联技术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7189" y="4971926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数据采集 · AI智能 · 云端算力 · 5G连接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旅游大数据的5V特征与价值链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大数据与旅游分析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2171646" cy="140966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609585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Volume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09585" y="2285943"/>
            <a:ext cx="187599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黄果树日产生2TB数据，年超700TB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131" y="1409665"/>
            <a:ext cx="2171646" cy="140966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895528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1" name="Text 6"/>
          <p:cNvSpPr/>
          <p:nvPr/>
        </p:nvSpPr>
        <p:spPr>
          <a:xfrm>
            <a:off x="2895528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Velocity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2895528" y="2285943"/>
            <a:ext cx="187599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秒级刷新客流数据，25-30帧/秒视频流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550" y="1409665"/>
            <a:ext cx="2171646" cy="140966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71946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5" name="Text 9"/>
          <p:cNvSpPr/>
          <p:nvPr/>
        </p:nvSpPr>
        <p:spPr>
          <a:xfrm>
            <a:off x="5171946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Variety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5171946" y="2285943"/>
            <a:ext cx="187599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结构化+半结构+非结构化多格式共存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968" y="1409665"/>
            <a:ext cx="2171646" cy="140966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448364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9" name="Text 12"/>
          <p:cNvSpPr/>
          <p:nvPr/>
        </p:nvSpPr>
        <p:spPr>
          <a:xfrm>
            <a:off x="7448364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Veracity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7448364" y="2285943"/>
            <a:ext cx="187599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传感器故障/网络丢包影响数据质量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386" y="1409665"/>
            <a:ext cx="2171646" cy="140966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724782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23" name="Text 15"/>
          <p:cNvSpPr/>
          <p:nvPr/>
        </p:nvSpPr>
        <p:spPr>
          <a:xfrm>
            <a:off x="9724782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Value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9724782" y="2285943"/>
            <a:ext cx="1875997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TB级视频中有价值画面仅占1%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047924"/>
            <a:ext cx="11277318" cy="1466813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7189" y="321937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数据价值链：数据→信息→知识→决策→行动</a:t>
            </a:r>
            <a:endParaRPr lang="en-US" sz="18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32" y="3638459"/>
            <a:ext cx="609585" cy="609585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704832" y="3638459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</a:t>
            </a:r>
            <a:endParaRPr lang="en-US" sz="1800" dirty="0"/>
          </a:p>
        </p:txBody>
      </p:sp>
      <p:sp>
        <p:nvSpPr>
          <p:cNvPr id="29" name="Text 19"/>
          <p:cNvSpPr/>
          <p:nvPr/>
        </p:nvSpPr>
        <p:spPr>
          <a:xfrm>
            <a:off x="609585" y="4324242"/>
            <a:ext cx="8092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闸机开闸记录</a:t>
            </a:r>
            <a:endParaRPr lang="en-US" sz="1050" dirty="0"/>
          </a:p>
        </p:txBody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5923" y="3962301"/>
            <a:ext cx="200020" cy="228594"/>
          </a:xfrm>
          <a:prstGeom prst="rect">
            <a:avLst/>
          </a:prstGeom>
        </p:spPr>
      </p:pic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5548" y="3638459"/>
            <a:ext cx="609585" cy="609585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3095548" y="3638459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</a:t>
            </a:r>
            <a:endParaRPr lang="en-US" sz="1800" dirty="0"/>
          </a:p>
        </p:txBody>
      </p:sp>
      <p:sp>
        <p:nvSpPr>
          <p:cNvPr id="33" name="Text 21"/>
          <p:cNvSpPr/>
          <p:nvPr/>
        </p:nvSpPr>
        <p:spPr>
          <a:xfrm>
            <a:off x="2962201" y="4324242"/>
            <a:ext cx="88542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入园18,247人</a:t>
            </a:r>
            <a:endParaRPr lang="en-US" sz="1050" dirty="0"/>
          </a:p>
        </p:txBody>
      </p:sp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4737" y="3962301"/>
            <a:ext cx="200020" cy="228594"/>
          </a:xfrm>
          <a:prstGeom prst="rect">
            <a:avLst/>
          </a:prstGeom>
        </p:spPr>
      </p:pic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5332" y="3638459"/>
            <a:ext cx="609585" cy="609585"/>
          </a:xfrm>
          <a:prstGeom prst="rect">
            <a:avLst/>
          </a:prstGeom>
        </p:spPr>
      </p:pic>
      <p:sp>
        <p:nvSpPr>
          <p:cNvPr id="36" name="Text 22"/>
          <p:cNvSpPr/>
          <p:nvPr/>
        </p:nvSpPr>
        <p:spPr>
          <a:xfrm>
            <a:off x="5705332" y="3638459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</a:t>
            </a:r>
            <a:endParaRPr lang="en-US" sz="1800" dirty="0"/>
          </a:p>
        </p:txBody>
      </p:sp>
      <p:sp>
        <p:nvSpPr>
          <p:cNvPr id="37" name="Text 23"/>
          <p:cNvSpPr/>
          <p:nvPr/>
        </p:nvSpPr>
        <p:spPr>
          <a:xfrm>
            <a:off x="5381490" y="4324242"/>
            <a:ext cx="125688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10-14点占60%客流</a:t>
            </a:r>
            <a:endParaRPr lang="en-US" sz="1050" dirty="0"/>
          </a:p>
        </p:txBody>
      </p:sp>
      <p:pic>
        <p:nvPicPr>
          <p:cNvPr id="3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05492" y="3962301"/>
            <a:ext cx="200020" cy="228594"/>
          </a:xfrm>
          <a:prstGeom prst="rect">
            <a:avLst/>
          </a:prstGeom>
        </p:spPr>
      </p:pic>
      <p:pic>
        <p:nvPicPr>
          <p:cNvPr id="3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77018" y="3638459"/>
            <a:ext cx="609585" cy="609585"/>
          </a:xfrm>
          <a:prstGeom prst="rect">
            <a:avLst/>
          </a:prstGeom>
        </p:spPr>
      </p:pic>
      <p:sp>
        <p:nvSpPr>
          <p:cNvPr id="40" name="Text 24"/>
          <p:cNvSpPr/>
          <p:nvPr/>
        </p:nvSpPr>
        <p:spPr>
          <a:xfrm>
            <a:off x="8277018" y="3638459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决策</a:t>
            </a:r>
            <a:endParaRPr lang="en-US" sz="1800" dirty="0"/>
          </a:p>
        </p:txBody>
      </p:sp>
      <p:sp>
        <p:nvSpPr>
          <p:cNvPr id="41" name="Text 25"/>
          <p:cNvSpPr/>
          <p:nvPr/>
        </p:nvSpPr>
        <p:spPr>
          <a:xfrm>
            <a:off x="8181770" y="4324242"/>
            <a:ext cx="8092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启动分流预案</a:t>
            </a:r>
            <a:endParaRPr lang="en-US" sz="1050" dirty="0"/>
          </a:p>
        </p:txBody>
      </p:sp>
      <p:pic>
        <p:nvPicPr>
          <p:cNvPr id="4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58109" y="3962301"/>
            <a:ext cx="200020" cy="228594"/>
          </a:xfrm>
          <a:prstGeom prst="rect">
            <a:avLst/>
          </a:prstGeom>
        </p:spPr>
      </p:pic>
      <p:pic>
        <p:nvPicPr>
          <p:cNvPr id="43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53456" y="3638459"/>
            <a:ext cx="609585" cy="609585"/>
          </a:xfrm>
          <a:prstGeom prst="rect">
            <a:avLst/>
          </a:prstGeom>
        </p:spPr>
      </p:pic>
      <p:sp>
        <p:nvSpPr>
          <p:cNvPr id="44" name="Text 26"/>
          <p:cNvSpPr/>
          <p:nvPr/>
        </p:nvSpPr>
        <p:spPr>
          <a:xfrm>
            <a:off x="10753456" y="3638459"/>
            <a:ext cx="618729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行动</a:t>
            </a:r>
            <a:endParaRPr lang="en-US" sz="1800" dirty="0"/>
          </a:p>
        </p:txBody>
      </p:sp>
      <p:sp>
        <p:nvSpPr>
          <p:cNvPr id="45" name="Text 27"/>
          <p:cNvSpPr/>
          <p:nvPr/>
        </p:nvSpPr>
        <p:spPr>
          <a:xfrm>
            <a:off x="10534387" y="4324242"/>
            <a:ext cx="106639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调价/推送/增运力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数据分析三个层次与可视化设计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大数据与旅游分析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57509" cy="152396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684" y="1638259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描述性分析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7684" y="198115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回答"发生了什么"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7684" y="228594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方法：均值/中位数/标准差、折线图/柱状图/热力图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47684" y="2552636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例：今日入园18,247人，大瀑布区6,821人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409665"/>
            <a:ext cx="3657509" cy="152396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457589" y="1638259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预测性分析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457589" y="198115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回答"将发生什么"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4457589" y="228594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方法：ARIMA/Prophet/回归分析/机器学习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457589" y="2552636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例：14:00大瀑布承载率将达85%预警线</a:t>
            </a:r>
            <a:endParaRPr lang="en-US" sz="10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409665"/>
            <a:ext cx="3657509" cy="152396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267493" y="1638259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规范性分析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8267493" y="198115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回答"应该怎么做"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8267493" y="228594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方法：运筹优化/仿真模拟/强化学习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8267493" y="2552636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例：动态调价+分流推送+增加观光车班次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457189" y="3162221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数据可视化"信达雅"原则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2143071" y="3581310"/>
            <a:ext cx="294887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</a:t>
            </a:r>
            <a:endParaRPr lang="en-US" sz="2250" dirty="0"/>
          </a:p>
        </p:txBody>
      </p:sp>
      <p:sp>
        <p:nvSpPr>
          <p:cNvPr id="22" name="Text 16"/>
          <p:cNvSpPr/>
          <p:nvPr/>
        </p:nvSpPr>
        <p:spPr>
          <a:xfrm>
            <a:off x="457189" y="3924202"/>
            <a:ext cx="36666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准确：数据无错误或误导，坐标轴从零开始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5952976" y="3581310"/>
            <a:ext cx="294887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达</a:t>
            </a:r>
            <a:endParaRPr lang="en-US" sz="2250" dirty="0"/>
          </a:p>
        </p:txBody>
      </p:sp>
      <p:sp>
        <p:nvSpPr>
          <p:cNvPr id="24" name="Text 18"/>
          <p:cNvSpPr/>
          <p:nvPr/>
        </p:nvSpPr>
        <p:spPr>
          <a:xfrm>
            <a:off x="4267093" y="3924202"/>
            <a:ext cx="36666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清晰：信息层次分明，5秒内理解核心信息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9762881" y="3581310"/>
            <a:ext cx="294887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雅</a:t>
            </a:r>
            <a:endParaRPr lang="en-US" sz="2250" dirty="0"/>
          </a:p>
        </p:txBody>
      </p:sp>
      <p:sp>
        <p:nvSpPr>
          <p:cNvPr id="26" name="Text 20"/>
          <p:cNvSpPr/>
          <p:nvPr/>
        </p:nvSpPr>
        <p:spPr>
          <a:xfrm>
            <a:off x="8076998" y="3924202"/>
            <a:ext cx="36666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美观：配色协调，"数据墨水比"最大化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457189" y="4267093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热-温-冷三层存储：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热数据(7天/SSD) → 温数据(3个月/HDD) → 冷数据(对象存储)，平衡性能与成本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5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人工智能与旅游智能服务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 · NLP · 计算机视觉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AI导游与智能客服 · RAG技术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推荐系统 · AI景区管理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核心能力：评估AI应用可行性 · 理解"人机协作"方向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AI三大核心技术与旅游应用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638459" cy="219069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0" y="1257269"/>
            <a:ext cx="428614" cy="34289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19110" y="1723982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619110" y="2066873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"从数据中学习规律"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19110" y="233356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监督学习：客流预测（随机森林/XGBoost）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19110" y="252406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无监督学习：游客聚类（K-Means）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19110" y="271455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强化学习：调度策略优化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19110" y="290505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流程：数据准备→划分→训练→评估→部署→监控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066773"/>
            <a:ext cx="3638459" cy="2190695"/>
          </a:xfrm>
          <a:prstGeom prst="rect">
            <a:avLst/>
          </a:prstGeom>
        </p:spPr>
      </p:pic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064" y="1257269"/>
            <a:ext cx="428614" cy="34289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448064" y="1723982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自然语言处理</a:t>
            </a:r>
            <a:endParaRPr lang="en-US" sz="1500" dirty="0"/>
          </a:p>
        </p:txBody>
      </p:sp>
      <p:sp>
        <p:nvSpPr>
          <p:cNvPr id="15" name="Text 8"/>
          <p:cNvSpPr/>
          <p:nvPr/>
        </p:nvSpPr>
        <p:spPr>
          <a:xfrm>
            <a:off x="4448064" y="2066873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"理解与生成人类语言"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4448064" y="233356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智能客服：理解游客提问意图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4448064" y="252406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情感分析：评论正面/负面/中性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448064" y="271455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多语种翻译：实时导览翻译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4448064" y="290505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知识图谱：景区文化知识组织</a:t>
            </a:r>
            <a:endParaRPr lang="en-US" sz="10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066773"/>
            <a:ext cx="3638459" cy="2190695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7493" y="1257269"/>
            <a:ext cx="390515" cy="342891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267493" y="1723982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计算机视觉</a:t>
            </a:r>
            <a:endParaRPr lang="en-US" sz="1500" dirty="0"/>
          </a:p>
        </p:txBody>
      </p:sp>
      <p:sp>
        <p:nvSpPr>
          <p:cNvPr id="23" name="Text 14"/>
          <p:cNvSpPr/>
          <p:nvPr/>
        </p:nvSpPr>
        <p:spPr>
          <a:xfrm>
            <a:off x="8267493" y="2066873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"让计算机看懂图像视频"</a:t>
            </a:r>
            <a:endParaRPr lang="en-US" sz="1050" dirty="0"/>
          </a:p>
        </p:txBody>
      </p:sp>
      <p:sp>
        <p:nvSpPr>
          <p:cNvPr id="24" name="Text 15"/>
          <p:cNvSpPr/>
          <p:nvPr/>
        </p:nvSpPr>
        <p:spPr>
          <a:xfrm>
            <a:off x="8267493" y="233356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人脸识别：闸机入园（&lt;0.01%误识率）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8267493" y="252406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人群密度估计：自动估算区域人数</a:t>
            </a:r>
            <a:endParaRPr lang="en-US" sz="1050" dirty="0"/>
          </a:p>
        </p:txBody>
      </p:sp>
      <p:sp>
        <p:nvSpPr>
          <p:cNvPr id="26" name="Text 17"/>
          <p:cNvSpPr/>
          <p:nvPr/>
        </p:nvSpPr>
        <p:spPr>
          <a:xfrm>
            <a:off x="8267493" y="2714557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目标检测：翻越护栏/禁区闯入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8267493" y="2905052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YOLO+DeepSORT：实时多目标追踪</a:t>
            </a:r>
            <a:endParaRPr lang="en-US" sz="10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486063"/>
            <a:ext cx="11277318" cy="1104872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09585" y="3638459"/>
            <a:ext cx="1098167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大语言模型突破（2023年起）</a:t>
            </a:r>
            <a:endParaRPr lang="en-US" sz="1500" dirty="0"/>
          </a:p>
        </p:txBody>
      </p:sp>
      <p:sp>
        <p:nvSpPr>
          <p:cNvPr id="30" name="Text 20"/>
          <p:cNvSpPr/>
          <p:nvPr/>
        </p:nvSpPr>
        <p:spPr>
          <a:xfrm>
            <a:off x="609585" y="3981350"/>
            <a:ext cx="1098167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GPT、文心一言、通义千问等LLM具备：上下文理解、知识整合、内容生成三大核心能力。正在赋能新一代AI导游和智能客服——从"关键词匹配"到"多轮对话智能体"。</a:t>
            </a:r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关键问题：幻觉（生成虚假信息）、数据隐私、可解释性差。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AI导游架构演进与RAG技术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· 从知识图谱到大模型驱动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AI导游三代演进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第一代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：知识图谱驱动 — 结构化知识网络，准确可控但灵活性不足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189" y="2400240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第二代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：LLM + RAG — 通用知识+景区知识库，灵活自然可自由提问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189" y="2971726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第三代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：多模态智能体 — 理解语音/图像/文字，主动感知游客需求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189" y="3581310"/>
            <a:ext cx="5533506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"一码游贵州"AI导游：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LLM+RAG+语音合成，支持中/英/泰/越/印尼语实时导览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RAG技术原理</a:t>
            </a:r>
            <a:endParaRPr lang="en-US" sz="18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1142971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650" y="1981150"/>
            <a:ext cx="685783" cy="3428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057849" y="2057349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用户提问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730" y="2076398"/>
            <a:ext cx="133347" cy="152396"/>
          </a:xfrm>
          <a:prstGeom prst="rect">
            <a:avLst/>
          </a:prstGeom>
        </p:spPr>
      </p:pic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9374" y="1981150"/>
            <a:ext cx="819130" cy="34289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105572" y="2057349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知识库检索</a:t>
            </a:r>
            <a:endParaRPr lang="en-US" sz="10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2801" y="2076398"/>
            <a:ext cx="133347" cy="152396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0445" y="1981150"/>
            <a:ext cx="723882" cy="342891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9286643" y="2057349"/>
            <a:ext cx="5806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LLM生成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9099" y="2076398"/>
            <a:ext cx="133347" cy="152396"/>
          </a:xfrm>
          <a:prstGeom prst="rect">
            <a:avLst/>
          </a:prstGeom>
        </p:spPr>
      </p:pic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6743" y="1981150"/>
            <a:ext cx="685783" cy="342891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10362941" y="2057349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可信回答</a:t>
            </a:r>
            <a:endParaRPr lang="en-US" sz="1050" dirty="0"/>
          </a:p>
        </p:txBody>
      </p:sp>
      <p:sp>
        <p:nvSpPr>
          <p:cNvPr id="23" name="Text 12"/>
          <p:cNvSpPr/>
          <p:nvPr/>
        </p:nvSpPr>
        <p:spPr>
          <a:xfrm>
            <a:off x="6362541" y="2438339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RAG核心技术：Embedding向量化→向量相似度检索→Top-K文档注入Prompt→LLM基于参考信息生成。解决LLM两大痛点："幻觉"和知识时效性。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210145" y="312412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黄果树智能客服实践</a:t>
            </a:r>
            <a:endParaRPr lang="en-US" sz="1500" dirty="0"/>
          </a:p>
        </p:txBody>
      </p:sp>
      <p:sp>
        <p:nvSpPr>
          <p:cNvPr id="25" name="Text 14"/>
          <p:cNvSpPr/>
          <p:nvPr/>
        </p:nvSpPr>
        <p:spPr>
          <a:xfrm>
            <a:off x="6210145" y="3467013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日均处理2,000+次咨询 · 自助解决率75% · 复杂问题无缝转人工 · 主动服务（检测反复看地图→推送导航帮助）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推荐系统与AI景区管理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· 个性化服务与智能调度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旅游推荐三大挑战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66853"/>
            <a:ext cx="190495" cy="1904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23882" y="1828754"/>
            <a:ext cx="332376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冷启动问题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23882" y="2057349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新游客无历史数据→注册时收集偏好+热门推荐默认方案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400240"/>
            <a:ext cx="142871" cy="19049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6258" y="2362141"/>
            <a:ext cx="440005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情境感知推荐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76258" y="2590735"/>
            <a:ext cx="440005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同样的游客在不同时间/天气/同伴下偏好完全不同→情境因素作为模型输入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33627"/>
            <a:ext cx="190495" cy="19049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3882" y="2895528"/>
            <a:ext cx="319993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推荐可解释性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723882" y="3124122"/>
            <a:ext cx="319993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"为什么推荐这个"→提供推荐理由增强信任和采纳意愿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467013"/>
            <a:ext cx="5524362" cy="60958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71486" y="3581310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混合推荐策略：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571486" y="3771806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协同过滤（发现能力）+ 内容推荐（解决冷启动）+ 知识规则（安全合理性）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黄果树AI调度引擎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6210145" y="1828754"/>
            <a:ext cx="553350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输入多维数据 → 输出调度建议</a:t>
            </a:r>
            <a:endParaRPr lang="en-US" sz="12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171646"/>
            <a:ext cx="5524362" cy="342891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286343" y="2247844"/>
            <a:ext cx="92352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实时客流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7200720" y="2247844"/>
            <a:ext cx="11711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IoT传感器秒级数据</a:t>
            </a:r>
            <a:endParaRPr lang="en-US" sz="105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2590735"/>
            <a:ext cx="5524362" cy="342891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286343" y="2666933"/>
            <a:ext cx="92352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历史模式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7200720" y="2666933"/>
            <a:ext cx="10759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过去三年客流数据</a:t>
            </a:r>
            <a:endParaRPr lang="en-US" sz="105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009825"/>
            <a:ext cx="5524362" cy="342891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6286343" y="3086023"/>
            <a:ext cx="92352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外部因素</a:t>
            </a:r>
            <a:endParaRPr lang="en-US" sz="1050" dirty="0"/>
          </a:p>
        </p:txBody>
      </p:sp>
      <p:sp>
        <p:nvSpPr>
          <p:cNvPr id="28" name="Text 18"/>
          <p:cNvSpPr/>
          <p:nvPr/>
        </p:nvSpPr>
        <p:spPr>
          <a:xfrm>
            <a:off x="7200720" y="3086023"/>
            <a:ext cx="13330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天气/节假日/OTA预订</a:t>
            </a:r>
            <a:endParaRPr lang="en-US" sz="105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428914"/>
            <a:ext cx="5524362" cy="342891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6286343" y="3505112"/>
            <a:ext cx="92352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设施状态</a:t>
            </a:r>
            <a:endParaRPr lang="en-US" sz="1050" dirty="0"/>
          </a:p>
        </p:txBody>
      </p:sp>
      <p:sp>
        <p:nvSpPr>
          <p:cNvPr id="31" name="Text 20"/>
          <p:cNvSpPr/>
          <p:nvPr/>
        </p:nvSpPr>
        <p:spPr>
          <a:xfrm>
            <a:off x="7200720" y="3505112"/>
            <a:ext cx="12759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观光车运力/扶梯运行</a:t>
            </a:r>
            <a:endParaRPr lang="en-US" sz="1050" dirty="0"/>
          </a:p>
        </p:txBody>
      </p:sp>
      <p:sp>
        <p:nvSpPr>
          <p:cNvPr id="32" name="Text 21"/>
          <p:cNvSpPr/>
          <p:nvPr/>
        </p:nvSpPr>
        <p:spPr>
          <a:xfrm>
            <a:off x="6210145" y="3886103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输出：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动态定价（±10%浮动）→ 分流推送 → 设施调度</a:t>
            </a:r>
            <a:endParaRPr lang="en-US" sz="1050" dirty="0"/>
          </a:p>
        </p:txBody>
      </p:sp>
      <p:sp>
        <p:nvSpPr>
          <p:cNvPr id="33" name="Text 22"/>
          <p:cNvSpPr/>
          <p:nvPr/>
        </p:nvSpPr>
        <p:spPr>
          <a:xfrm>
            <a:off x="6210145" y="4114697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监控：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MAE连续7天超阈值→自动触发模型重训练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6210145" y="4343291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自适应：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节假日和淡季使用不同模型版本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第6-7章：云计算·边缘计算·5G技术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04872"/>
            <a:ext cx="285743" cy="22859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19130" y="1076298"/>
            <a:ext cx="1380710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云边协同架构</a:t>
            </a:r>
            <a:endParaRPr lang="en-US" sz="18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85863"/>
            <a:ext cx="5524362" cy="72388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638259"/>
            <a:ext cx="52287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云计算三大服务模式：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IaaS（基础设施即服务）· PaaS（平台即服务）· SaaS（软件即服务）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324042"/>
            <a:ext cx="5524362" cy="129536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09585" y="2476438"/>
            <a:ext cx="52287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边缘计算核心价值：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609585" y="2705032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低延迟：毫秒级响应（人脸识别入园）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09585" y="2895528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断网可用：本地缓存关键数据和算法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609585" y="3086023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带宽节省：数据本地预处理后上传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09585" y="3276518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数据安全：敏感数据不出园区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104872"/>
            <a:ext cx="257169" cy="22859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543511" y="1076298"/>
            <a:ext cx="1733126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5G三大技术特性</a:t>
            </a:r>
            <a:endParaRPr lang="en-US" sz="18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485863"/>
            <a:ext cx="5524362" cy="342891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6210145" y="1485863"/>
            <a:ext cx="104734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特性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7248344" y="1485863"/>
            <a:ext cx="148548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指标</a:t>
            </a:r>
            <a:endParaRPr lang="en-US" sz="1050" dirty="0"/>
          </a:p>
        </p:txBody>
      </p:sp>
      <p:sp>
        <p:nvSpPr>
          <p:cNvPr id="20" name="Text 12"/>
          <p:cNvSpPr/>
          <p:nvPr/>
        </p:nvSpPr>
        <p:spPr>
          <a:xfrm>
            <a:off x="8715157" y="1485863"/>
            <a:ext cx="3038018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旅游场景</a:t>
            </a:r>
            <a:endParaRPr lang="en-US" sz="10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828754"/>
            <a:ext cx="5524362" cy="352416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6210145" y="1828754"/>
            <a:ext cx="10473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eMBB</a:t>
            </a:r>
            <a:endParaRPr lang="en-US" sz="1050" dirty="0"/>
          </a:p>
        </p:txBody>
      </p:sp>
      <p:sp>
        <p:nvSpPr>
          <p:cNvPr id="23" name="Text 14"/>
          <p:cNvSpPr/>
          <p:nvPr/>
        </p:nvSpPr>
        <p:spPr>
          <a:xfrm>
            <a:off x="7248344" y="1828754"/>
            <a:ext cx="148548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10Gbps</a:t>
            </a:r>
            <a:endParaRPr lang="en-US" sz="1050" dirty="0"/>
          </a:p>
        </p:txBody>
      </p:sp>
      <p:sp>
        <p:nvSpPr>
          <p:cNvPr id="24" name="Text 15"/>
          <p:cNvSpPr/>
          <p:nvPr/>
        </p:nvSpPr>
        <p:spPr>
          <a:xfrm>
            <a:off x="8715157" y="1828754"/>
            <a:ext cx="303801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4K/8K全景直播、VR云渲染</a:t>
            </a:r>
            <a:endParaRPr lang="en-US" sz="105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181170"/>
            <a:ext cx="5524362" cy="352416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210145" y="2181170"/>
            <a:ext cx="10473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uRLLC</a:t>
            </a:r>
            <a:endParaRPr lang="en-US" sz="1050" dirty="0"/>
          </a:p>
        </p:txBody>
      </p:sp>
      <p:sp>
        <p:nvSpPr>
          <p:cNvPr id="27" name="Text 17"/>
          <p:cNvSpPr/>
          <p:nvPr/>
        </p:nvSpPr>
        <p:spPr>
          <a:xfrm>
            <a:off x="7248344" y="2181170"/>
            <a:ext cx="148548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1ms延迟</a:t>
            </a:r>
            <a:endParaRPr lang="en-US" sz="1050" dirty="0"/>
          </a:p>
        </p:txBody>
      </p:sp>
      <p:sp>
        <p:nvSpPr>
          <p:cNvPr id="28" name="Text 18"/>
          <p:cNvSpPr/>
          <p:nvPr/>
        </p:nvSpPr>
        <p:spPr>
          <a:xfrm>
            <a:off x="8715157" y="2181170"/>
            <a:ext cx="303801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自动驾驶观光车、远程急救</a:t>
            </a:r>
            <a:endParaRPr lang="en-US" sz="1050" dirty="0"/>
          </a:p>
        </p:txBody>
      </p:sp>
      <p:sp>
        <p:nvSpPr>
          <p:cNvPr id="29" name="Text 19"/>
          <p:cNvSpPr/>
          <p:nvPr/>
        </p:nvSpPr>
        <p:spPr>
          <a:xfrm>
            <a:off x="6210145" y="2533587"/>
            <a:ext cx="10473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mMTC</a:t>
            </a:r>
            <a:endParaRPr lang="en-US" sz="1050" dirty="0"/>
          </a:p>
        </p:txBody>
      </p:sp>
      <p:sp>
        <p:nvSpPr>
          <p:cNvPr id="30" name="Text 20"/>
          <p:cNvSpPr/>
          <p:nvPr/>
        </p:nvSpPr>
        <p:spPr>
          <a:xfrm>
            <a:off x="7248344" y="2533587"/>
            <a:ext cx="148548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100万/km²</a:t>
            </a:r>
            <a:endParaRPr lang="en-US" sz="1050" dirty="0"/>
          </a:p>
        </p:txBody>
      </p:sp>
      <p:sp>
        <p:nvSpPr>
          <p:cNvPr id="31" name="Text 21"/>
          <p:cNvSpPr/>
          <p:nvPr/>
        </p:nvSpPr>
        <p:spPr>
          <a:xfrm>
            <a:off x="8715157" y="2533587"/>
            <a:ext cx="303801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万级IoT传感器并发连接</a:t>
            </a:r>
            <a:endParaRPr lang="en-US" sz="1050" dirty="0"/>
          </a:p>
        </p:txBody>
      </p:sp>
      <p:pic>
        <p:nvPicPr>
          <p:cNvPr id="3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990775"/>
            <a:ext cx="5524362" cy="647684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6324442" y="31050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2025年底：中国5G基站超400万个，5A级景区覆盖率超95%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6324442" y="3333667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黄果树大瀑布区域部署8个5G微基站，国庆高峰万部手机在线不卡顿</a:t>
            </a:r>
            <a:endParaRPr lang="en-US" sz="105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790855"/>
            <a:ext cx="3657509" cy="647684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571486" y="3905152"/>
            <a:ext cx="34380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移动应用开发</a:t>
            </a:r>
            <a:endParaRPr lang="en-US" sz="1200" dirty="0"/>
          </a:p>
        </p:txBody>
      </p:sp>
      <p:sp>
        <p:nvSpPr>
          <p:cNvPr id="37" name="Text 25"/>
          <p:cNvSpPr/>
          <p:nvPr/>
        </p:nvSpPr>
        <p:spPr>
          <a:xfrm>
            <a:off x="571486" y="4133747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小程序为主+H5为辅（日活6亿+，无需下载安装）</a:t>
            </a:r>
            <a:endParaRPr lang="en-US" sz="1050" dirty="0"/>
          </a:p>
        </p:txBody>
      </p:sp>
      <p:pic>
        <p:nvPicPr>
          <p:cNvPr id="3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7093" y="3790855"/>
            <a:ext cx="3657509" cy="647684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4381390" y="3905152"/>
            <a:ext cx="34380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LBS位置服务</a:t>
            </a:r>
            <a:endParaRPr lang="en-US" sz="1200" dirty="0"/>
          </a:p>
        </p:txBody>
      </p:sp>
      <p:sp>
        <p:nvSpPr>
          <p:cNvPr id="40" name="Text 27"/>
          <p:cNvSpPr/>
          <p:nvPr/>
        </p:nvSpPr>
        <p:spPr>
          <a:xfrm>
            <a:off x="4381390" y="4133747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多层定位技术栈+地理围栏自动触发</a:t>
            </a:r>
            <a:endParaRPr lang="en-US" sz="1050" dirty="0"/>
          </a:p>
        </p:txBody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6998" y="3790855"/>
            <a:ext cx="3657509" cy="647684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8191295" y="3905152"/>
            <a:ext cx="34380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移动支付</a:t>
            </a:r>
            <a:endParaRPr lang="en-US" sz="1200" dirty="0"/>
          </a:p>
        </p:txBody>
      </p:sp>
      <p:sp>
        <p:nvSpPr>
          <p:cNvPr id="43" name="Text 29"/>
          <p:cNvSpPr/>
          <p:nvPr/>
        </p:nvSpPr>
        <p:spPr>
          <a:xfrm>
            <a:off x="8191295" y="4133747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扫码+NFC+刷脸+无感支付，保留人工通道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Three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第三篇：应用系统篇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智慧票务与预约系统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智能导览与解说系统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智慧景区综合管理平台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从技术到产品 · 从系统到体验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第8-9章：智慧票务与智能导览系统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04872"/>
            <a:ext cx="257169" cy="22859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0555" y="1076298"/>
            <a:ext cx="1609304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智慧票务与预约</a:t>
            </a:r>
            <a:endParaRPr lang="en-US" sz="18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562061"/>
            <a:ext cx="152396" cy="15239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485863"/>
            <a:ext cx="262845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电子票务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85783" y="1714457"/>
            <a:ext cx="26284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扫码入园+电子票+在线支付，无需换纸质票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057349"/>
            <a:ext cx="152396" cy="15239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5783" y="1981150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分时预约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685783" y="2209745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精确到小时时段，削峰填谷均衡客流分布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52636"/>
            <a:ext cx="152396" cy="15239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85783" y="2476438"/>
            <a:ext cx="23046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685783" y="2705032"/>
            <a:ext cx="23046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基于需求弹性±10%浮动，收益最大化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047924"/>
            <a:ext cx="152396" cy="152396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85783" y="2971726"/>
            <a:ext cx="26094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多渠道分销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685783" y="3200320"/>
            <a:ext cx="26094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官网+OTA+小程序+旅行社多渠道统一管理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457189" y="3505112"/>
            <a:ext cx="553350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分时预约动态定价后入园+8%、总收入+12%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104872"/>
            <a:ext cx="257169" cy="228594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543511" y="1076298"/>
            <a:ext cx="1609304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智能导览与解说</a:t>
            </a:r>
            <a:endParaRPr lang="en-US" sz="18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562061"/>
            <a:ext cx="152396" cy="152396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38739" y="1485863"/>
            <a:ext cx="214269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LBS自动触发</a:t>
            </a:r>
            <a:endParaRPr lang="en-US" sz="1200" dirty="0"/>
          </a:p>
        </p:txBody>
      </p:sp>
      <p:sp>
        <p:nvSpPr>
          <p:cNvPr id="23" name="Text 13"/>
          <p:cNvSpPr/>
          <p:nvPr/>
        </p:nvSpPr>
        <p:spPr>
          <a:xfrm>
            <a:off x="6438739" y="1714457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基于位置自动播报，走近景点即讲解</a:t>
            </a:r>
            <a:endParaRPr lang="en-US" sz="10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057349"/>
            <a:ext cx="152396" cy="152396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438739" y="1981150"/>
            <a:ext cx="214269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AR导览</a:t>
            </a:r>
            <a:endParaRPr lang="en-US" sz="1200" dirty="0"/>
          </a:p>
        </p:txBody>
      </p:sp>
      <p:sp>
        <p:nvSpPr>
          <p:cNvPr id="26" name="Text 15"/>
          <p:cNvSpPr/>
          <p:nvPr/>
        </p:nvSpPr>
        <p:spPr>
          <a:xfrm>
            <a:off x="6438739" y="2209745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增强现实叠加虚拟信息，沉浸式体验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2552636"/>
            <a:ext cx="152396" cy="152396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6438739" y="2476438"/>
            <a:ext cx="20950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AI导游</a:t>
            </a:r>
            <a:endParaRPr lang="en-US" sz="1200" dirty="0"/>
          </a:p>
        </p:txBody>
      </p:sp>
      <p:sp>
        <p:nvSpPr>
          <p:cNvPr id="29" name="Text 17"/>
          <p:cNvSpPr/>
          <p:nvPr/>
        </p:nvSpPr>
        <p:spPr>
          <a:xfrm>
            <a:off x="6438739" y="2705032"/>
            <a:ext cx="209506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多语种+多轮对话+个性化路线推荐</a:t>
            </a:r>
            <a:endParaRPr lang="en-US" sz="10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047924"/>
            <a:ext cx="152396" cy="152396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438739" y="2971726"/>
            <a:ext cx="205696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室内外一体化导航</a:t>
            </a:r>
            <a:endParaRPr lang="en-US" sz="1200" dirty="0"/>
          </a:p>
        </p:txBody>
      </p:sp>
      <p:sp>
        <p:nvSpPr>
          <p:cNvPr id="32" name="Text 19"/>
          <p:cNvSpPr/>
          <p:nvPr/>
        </p:nvSpPr>
        <p:spPr>
          <a:xfrm>
            <a:off x="6438739" y="3200320"/>
            <a:ext cx="205696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室外GPS+室内WiFi/BLE无缝切换</a:t>
            </a:r>
            <a:endParaRPr lang="en-US" sz="1050" dirty="0"/>
          </a:p>
        </p:txBody>
      </p:sp>
      <p:sp>
        <p:nvSpPr>
          <p:cNvPr id="33" name="Text 20"/>
          <p:cNvSpPr/>
          <p:nvPr/>
        </p:nvSpPr>
        <p:spPr>
          <a:xfrm>
            <a:off x="6210145" y="3505112"/>
            <a:ext cx="553350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景区特色地图：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手绘风格+POI丰富+实时信息叠加+多条主题路线推荐</a:t>
            </a:r>
            <a:endParaRPr lang="en-US" sz="1050" dirty="0"/>
          </a:p>
        </p:txBody>
      </p:sp>
      <p:sp>
        <p:nvSpPr>
          <p:cNvPr id="34" name="Text 21"/>
          <p:cNvSpPr/>
          <p:nvPr/>
        </p:nvSpPr>
        <p:spPr>
          <a:xfrm>
            <a:off x="457189" y="4076598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移动端设计三原则：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移动优先（扁平化/极简化/大触控）· 离线优先（关键信息预缓存）· 适老化设计（大字体/高对比度/语音输入）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第10章：智慧景区综合管理平台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"一张图"全局管理 · 云边协同 · 数据中台驱动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38459" cy="1657309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0" y="1609685"/>
            <a:ext cx="361941" cy="28574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9110" y="1990675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客流监测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19110" y="2333567"/>
            <a:ext cx="3323761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闸机计数+视频AI(YOLOv5+DeepSORT)+WiFi探针三源融合。实时热力图+分区域承载率预警。黄果树163km²全覆盖。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409665"/>
            <a:ext cx="3638459" cy="1657309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064" y="1609685"/>
            <a:ext cx="285743" cy="28574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448064" y="1990675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安全应急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448064" y="2333567"/>
            <a:ext cx="332376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AI视频（人群密度/异常行为/烟火检测）+应急预案数字化。响应时间从12分钟缩短至4分钟。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409665"/>
            <a:ext cx="3638459" cy="1657309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7493" y="1609685"/>
            <a:ext cx="285743" cy="285743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8267493" y="1990675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设施运维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8267493" y="2333567"/>
            <a:ext cx="332376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200+辆观光车GPS实时追踪。照明能耗降低35%。设备故障预警准确率95%。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57469"/>
            <a:ext cx="3638459" cy="1466813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10" y="3457489"/>
            <a:ext cx="285743" cy="285743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19110" y="3838479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经营分析</a:t>
            </a:r>
            <a:endParaRPr lang="en-US" sz="1500" dirty="0"/>
          </a:p>
        </p:txBody>
      </p:sp>
      <p:sp>
        <p:nvSpPr>
          <p:cNvPr id="20" name="Text 9"/>
          <p:cNvSpPr/>
          <p:nvPr/>
        </p:nvSpPr>
        <p:spPr>
          <a:xfrm>
            <a:off x="619110" y="4181370"/>
            <a:ext cx="332376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实时收入/客单价/二消占比/渠道分析。移动端"掌上黄果树"每日7点自动推送经营简报。</a:t>
            </a:r>
            <a:endParaRPr lang="en-US" sz="10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143" y="3257469"/>
            <a:ext cx="3638459" cy="1466813"/>
          </a:xfrm>
          <a:prstGeom prst="rect">
            <a:avLst/>
          </a:prstGeom>
        </p:spPr>
      </p:pic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8064" y="3457489"/>
            <a:ext cx="285743" cy="285743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4448064" y="3838479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数据中台</a:t>
            </a:r>
            <a:endParaRPr lang="en-US" sz="1500" dirty="0"/>
          </a:p>
        </p:txBody>
      </p:sp>
      <p:sp>
        <p:nvSpPr>
          <p:cNvPr id="24" name="Text 11"/>
          <p:cNvSpPr/>
          <p:nvPr/>
        </p:nvSpPr>
        <p:spPr>
          <a:xfrm>
            <a:off x="4448064" y="4181370"/>
            <a:ext cx="332376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12类数据源统一接入。三层管道：采集Agent→消息队列Kafka→数据接入服务。热-温-冷分层存储。</a:t>
            </a:r>
            <a:endParaRPr lang="en-US" sz="1050" dirty="0"/>
          </a:p>
        </p:txBody>
      </p:sp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5572" y="3257469"/>
            <a:ext cx="3638459" cy="1466813"/>
          </a:xfrm>
          <a:prstGeom prst="rect">
            <a:avLst/>
          </a:prstGeom>
        </p:spPr>
      </p:pic>
      <p:pic>
        <p:nvPicPr>
          <p:cNvPr id="2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7493" y="3457489"/>
            <a:ext cx="323842" cy="285743"/>
          </a:xfrm>
          <a:prstGeom prst="rect">
            <a:avLst/>
          </a:prstGeom>
        </p:spPr>
      </p:pic>
      <p:sp>
        <p:nvSpPr>
          <p:cNvPr id="27" name="Text 12"/>
          <p:cNvSpPr/>
          <p:nvPr/>
        </p:nvSpPr>
        <p:spPr>
          <a:xfrm>
            <a:off x="8267493" y="3838479"/>
            <a:ext cx="33237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指挥大屏</a:t>
            </a:r>
            <a:endParaRPr lang="en-US" sz="1500" dirty="0"/>
          </a:p>
        </p:txBody>
      </p:sp>
      <p:sp>
        <p:nvSpPr>
          <p:cNvPr id="28" name="Text 13"/>
          <p:cNvSpPr/>
          <p:nvPr/>
        </p:nvSpPr>
        <p:spPr>
          <a:xfrm>
            <a:off x="8267493" y="4181370"/>
            <a:ext cx="3323761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"总-分-总"信息架构。3D数字孪生(CesiumJS)。关键指标5-10秒刷新。支持PC/移动端。</a:t>
            </a:r>
            <a:endParaRPr lang="en-US" sz="1050" dirty="0"/>
          </a:p>
        </p:txBody>
      </p:sp>
      <p:sp>
        <p:nvSpPr>
          <p:cNvPr id="29" name="Text 14"/>
          <p:cNvSpPr/>
          <p:nvPr/>
        </p:nvSpPr>
        <p:spPr>
          <a:xfrm>
            <a:off x="457189" y="4876678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黄果树效果：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游客等待时间25→12分钟 | 观光车空驶率30%→&lt;10% | 应急响应时间缩短60% | 照明能耗降低35%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200020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Four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419290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第四篇：前沿与治理篇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3105072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44796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沉浸式技术与文旅元宇宙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82895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技术治理与未来趋势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59093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 · 数字孪生 · 标准合规 · 区块链 · 趋势展望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第11章：沉浸式技术与文旅元宇宙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 · AR · MR · 数字孪生 · 元宇宙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核心技术矩阵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5543411" cy="342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1028294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476338" y="1828754"/>
            <a:ext cx="1428334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核心特征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2886003" y="1828754"/>
            <a:ext cx="313326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文旅应用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71646"/>
            <a:ext cx="5543411" cy="352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171646"/>
            <a:ext cx="102829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476338" y="2171646"/>
            <a:ext cx="142833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全虚拟环境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2886003" y="2171646"/>
            <a:ext cx="313326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FAST VR科普、苗族银饰VR体验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524062"/>
            <a:ext cx="5543411" cy="3524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2524062"/>
            <a:ext cx="102829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1476338" y="2524062"/>
            <a:ext cx="142833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虚拟叠加现实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2886003" y="2524062"/>
            <a:ext cx="313326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AR遗址复原、AR非遗展示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876478"/>
            <a:ext cx="5543411" cy="35241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57189" y="2876478"/>
            <a:ext cx="102829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1476338" y="2876478"/>
            <a:ext cx="142833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虚实交互融合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2886003" y="2876478"/>
            <a:ext cx="313326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互动式导览、沉浸式演艺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457189" y="3228894"/>
            <a:ext cx="102829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1476338" y="3228894"/>
            <a:ext cx="1428334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物理世界镜像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2886003" y="3228894"/>
            <a:ext cx="313326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天龙屯堡厘米级建模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贵州实践案例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6191095" y="1828754"/>
            <a:ext cx="5552555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遵义会议元宇宙：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Unity引擎重建1935年场景，AI虚拟历史人物对话，年轻参观者22%→35%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191095" y="2438339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西江千户苗寨：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12项非遗数字化记录，AR展示点日均500+次使用，数字藏品首日售罄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191095" y="2857429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无人机倾斜摄影+激光扫描，AI地戏教学系统已在安顺学院试用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457189" y="3724182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核心认知：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VR旅游2016年泡沫期→2023年后复苏期。数字化只是手段，关键在于让数字内容"活"起来。沉浸式技术不是替代真实旅游，而是增强和延伸体验。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第12章：技术治理与未来趋势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标准规范 · 数据安全 · 区块链 · 趋势展望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技术治理核心议题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66853"/>
            <a:ext cx="114297" cy="1523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7684" y="1828754"/>
            <a:ext cx="46096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标准规范体系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7684" y="2057349"/>
            <a:ext cx="46096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GB/T 36749-2018 · LB/T 082-2021 · DB52/T 1502-2020贵州地方标准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400240"/>
            <a:ext cx="152396" cy="1523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5783" y="2362141"/>
            <a:ext cx="38380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个人信息保护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85783" y="2590735"/>
            <a:ext cx="383809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人脸识别等敏感信息需单独同意 · 加密存储+访问控制+去标识化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33627"/>
            <a:ext cx="190495" cy="15239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3882" y="2895528"/>
            <a:ext cx="40285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区块链应用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723882" y="3124122"/>
            <a:ext cx="402859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评论防篡改 · 数字藏品确权 · 跨景区游客信用互通（概念验证阶段）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未来趋势研判</a:t>
            </a:r>
            <a:endParaRPr lang="en-US" sz="18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828754"/>
            <a:ext cx="5524362" cy="64768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324442" y="1962101"/>
            <a:ext cx="856848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6G全息通信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6324442" y="2171646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2030年前后商用，全息导游+感知互联+空天地一体化覆盖</a:t>
            </a:r>
            <a:endParaRPr lang="en-US" sz="10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590735"/>
            <a:ext cx="5524362" cy="647684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324442" y="2724082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量子计算优化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324442" y="2933627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复杂调度优化问题的指数级加速，2035+</a:t>
            </a:r>
            <a:endParaRPr lang="en-US" sz="105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3352716"/>
            <a:ext cx="5524362" cy="647684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324442" y="3486063"/>
            <a:ext cx="1209264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大模型+智慧旅游</a:t>
            </a:r>
            <a:endParaRPr lang="en-US" sz="1200" dirty="0"/>
          </a:p>
        </p:txBody>
      </p:sp>
      <p:sp>
        <p:nvSpPr>
          <p:cNvPr id="24" name="Text 15"/>
          <p:cNvSpPr/>
          <p:nvPr/>
        </p:nvSpPr>
        <p:spPr>
          <a:xfrm>
            <a:off x="6324442" y="3695608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Agent自主执行任务，从"辅助决策"走向"自主决策"，人在回路中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457189" y="4152796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重要趋势：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数字孪生规模化试点 · AIGC内容生产 · 隐私计算联邦学习 · 人机协同决策成为主流范式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贵州案例（一）：一码游贵州 &amp; 黄果树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附录C · 贵州智慧旅游技术应用案例集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5524362" cy="243833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684" y="1600160"/>
            <a:ext cx="51525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一码游贵州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647684" y="2019250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定位：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省级全域智慧旅游平台（2019年上线）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7684" y="2324042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架构：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平台模式（非单景区APP），政府主导+市场运营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47684" y="2628834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汇聚全省4A级以上景区票务/客流/OTA/运营商/舆情数据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647684" y="2933627"/>
            <a:ext cx="51525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功能：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跨部门数据共享（文旅/交通/气象/公安），全省旅游实时监测与决策支持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47684" y="346701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核心价值：大幅降低整体建设成本，避免每个景区重复开发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1409665"/>
            <a:ext cx="5524362" cy="243833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00640" y="1600160"/>
            <a:ext cx="51525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黄果树智慧管理平台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6400640" y="2019250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背景：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年接待超500万人次，高峰期客流管理是核心挑战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400640" y="2324042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163km² 3D数字孪生+CesiumJS+12类数据源叠加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6400640" y="2628834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闸机+视频AI+WiFi探针三源融合计数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6400640" y="2933627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调度：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200+辆观光车GPS追踪+AI动态调度+云边协同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贵州案例（二）：织金洞 · 西江千户苗寨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附录C · 因地制宜的智慧化方案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5524362" cy="24764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684" y="1600160"/>
            <a:ext cx="51525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织金洞智慧溶洞监测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647684" y="2019250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痛点：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溶洞环境极为敏感，CO₂浓度升高会溶解钟乳石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7684" y="2324042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方案：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6个关键区域CO₂/温湿度/气流传感器+LoRa无线中继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47684" y="2628834"/>
            <a:ext cx="51525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预警：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CO₂&gt;1000ppm黄色预警（加强通风）→ &gt;1500ppm红色预警（暂停游览）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647684" y="3162221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创新：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游客承载量从"固定值"升级为"动态值"（基于CO₂累积速率）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47684" y="3467013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CO₂浓度超标事件减少80%，为钟乳石保护提供长期数据支撑</a:t>
            </a:r>
            <a:endParaRPr lang="en-US" sz="12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1409665"/>
            <a:ext cx="5524362" cy="247643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00640" y="1600160"/>
            <a:ext cx="51525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西江千户苗寨数字化保护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6400640" y="2019250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挑战：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旅游商业化冲击苗族非遗文化传承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400640" y="2324042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高精度摄影测量+3D激光扫描记录12项非遗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6400640" y="2628834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8个AR识别点+VR银饰锻制体验+数字藏品(NFT)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6400640" y="2933627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AI动作识别实时评估银饰锻制动作并纠偏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400640" y="3238419"/>
            <a:ext cx="51525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数字化不是"冻结"文化，而是为活态传承提供新工具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贵州案例（三）：FAST天文 · 坝陵河大桥 · 屯堡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附录C · 特色场景智慧化方案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57509" cy="179065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336186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FAST天文科普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独特挑战：</a:t>
            </a:r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5km电磁静默区禁止手机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585" y="2133547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光纤通信+特殊屏蔽有线终端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09585" y="2362141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纸质AR增强现实导览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590735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日限流2000人实名分时预约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09585" y="2857429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启示：约束催生创新，"无手机区"也能智慧化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409665"/>
            <a:ext cx="3657509" cy="179065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419490" y="1562061"/>
            <a:ext cx="336186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坝陵河大桥极限运动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4419490" y="1904952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世界最高商业蹦极</a:t>
            </a:r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（370米）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4419490" y="2133547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风速仪实时监测（&gt;8级停运）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4419490" y="2362141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RFID芯片记录使用次数年限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4419490" y="2590735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120/消防实时联网，响应&lt;5分钟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4419490" y="2857429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效果：运营3年零安全事故</a:t>
            </a:r>
            <a:endParaRPr lang="en-US" sz="105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409665"/>
            <a:ext cx="3657509" cy="179065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229394" y="1562061"/>
            <a:ext cx="336186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安顺屯堡文化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229394" y="1904952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600年明代军屯遗存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8229394" y="2133547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无人机倾斜摄影+激光扫描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8229394" y="2362141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地戏动作捕捉+AI教学系统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8229394" y="2590735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数字档案馆全文检索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8229394" y="2857429"/>
            <a:ext cx="336186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启示：产学研结合，本地高校服务本地文化</a:t>
            </a:r>
            <a:endParaRPr lang="en-US" sz="1050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352716"/>
            <a:ext cx="11277318" cy="114297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09585" y="3505112"/>
            <a:ext cx="1098167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贵州智慧旅游四大特点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1485863" y="3857529"/>
            <a:ext cx="923521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因地制宜</a:t>
            </a:r>
            <a:endParaRPr lang="en-US" sz="1800" dirty="0"/>
          </a:p>
        </p:txBody>
      </p:sp>
      <p:sp>
        <p:nvSpPr>
          <p:cNvPr id="29" name="Text 22"/>
          <p:cNvSpPr/>
          <p:nvPr/>
        </p:nvSpPr>
        <p:spPr>
          <a:xfrm>
            <a:off x="609585" y="4152796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深度适配喀斯特地貌/电磁静默/山地气候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4257569" y="3857529"/>
            <a:ext cx="923521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政企协同</a:t>
            </a:r>
            <a:endParaRPr lang="en-US" sz="1800" dirty="0"/>
          </a:p>
        </p:txBody>
      </p:sp>
      <p:sp>
        <p:nvSpPr>
          <p:cNvPr id="31" name="Text 24"/>
          <p:cNvSpPr/>
          <p:nvPr/>
        </p:nvSpPr>
        <p:spPr>
          <a:xfrm>
            <a:off x="3381290" y="4152796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基础设施政府投入+应用层市场运营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7029274" y="3857529"/>
            <a:ext cx="923521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保护开发</a:t>
            </a:r>
            <a:endParaRPr lang="en-US" sz="1800" dirty="0"/>
          </a:p>
        </p:txBody>
      </p:sp>
      <p:sp>
        <p:nvSpPr>
          <p:cNvPr id="33" name="Text 26"/>
          <p:cNvSpPr/>
          <p:nvPr/>
        </p:nvSpPr>
        <p:spPr>
          <a:xfrm>
            <a:off x="6152996" y="4152796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技术用于遗产保护+生态监测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9800980" y="3857529"/>
            <a:ext cx="923521" cy="2762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后发优势</a:t>
            </a:r>
            <a:endParaRPr lang="en-US" sz="1800" dirty="0"/>
          </a:p>
        </p:txBody>
      </p:sp>
      <p:sp>
        <p:nvSpPr>
          <p:cNvPr id="35" name="Text 28"/>
          <p:cNvSpPr/>
          <p:nvPr/>
        </p:nvSpPr>
        <p:spPr>
          <a:xfrm>
            <a:off x="8924702" y="4152796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直接采用最新技术，跨越升级路径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智慧旅游技术选型方法论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贯穿全书 · 需求驱动 · 系统思维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技术选型三原则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380990" cy="380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952476" y="1828754"/>
            <a:ext cx="503821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需求驱动，而非技术驱动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52476" y="2095448"/>
            <a:ext cx="503821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从业务问题出发选择技术。反面案例：某景区花数百万元建VR全景系统，使用率不足5%（游客要看真实风景）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628834"/>
            <a:ext cx="380990" cy="3809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628834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952476" y="2628834"/>
            <a:ext cx="496202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适度超前，避免过度投资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952476" y="2895528"/>
            <a:ext cx="49620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判断标准：可产生明确可量化业务价值（如降低排队30%），且3-5年内可收回投资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238419"/>
            <a:ext cx="380990" cy="3809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3238419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952476" y="3238419"/>
            <a:ext cx="397144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开放标准，避免厂商锁定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952476" y="3505112"/>
            <a:ext cx="397144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选择支持开放API、有完整技术文档、有活跃开发者社区的技术方案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不同规模景区技术栈推荐</a:t>
            </a:r>
            <a:endParaRPr lang="en-US" sz="18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828754"/>
            <a:ext cx="5524362" cy="60958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362541" y="1943051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大型景区（如黄果树）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6362541" y="2133547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云边协同架构：云端AI引擎+边缘实时处理+数据中台+3D数字孪生指挥大屏</a:t>
            </a:r>
            <a:endParaRPr lang="en-US" sz="10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552636"/>
            <a:ext cx="5524362" cy="609585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6362541" y="2666933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中小型景区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6362541" y="2857429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轻量化方案：公有云SaaS服务+微信小程序+基础客流传感器+Metabase轻量BI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3276518"/>
            <a:ext cx="5524362" cy="609585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6362541" y="3390815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教学实验环境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6362541" y="358131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Python+Jupyter Notebook+公开数据集+开源工具链+墨刀/Figma原型设计</a:t>
            </a:r>
            <a:endParaRPr lang="en-US" sz="10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4038499"/>
            <a:ext cx="5524362" cy="990575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324442" y="4152796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配套工具链（附录B）：</a:t>
            </a:r>
            <a:endParaRPr lang="en-US" sz="1050" dirty="0"/>
          </a:p>
        </p:txBody>
      </p:sp>
      <p:sp>
        <p:nvSpPr>
          <p:cNvPr id="30" name="Text 20"/>
          <p:cNvSpPr/>
          <p:nvPr/>
        </p:nvSpPr>
        <p:spPr>
          <a:xfrm>
            <a:off x="6324442" y="4343291"/>
            <a:ext cx="5304912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云服务：阿里云/华为云/腾讯云 | IoT：涂鸦智能/阿里云IoT | 大数据：ClickHouse/Flink/Kafka | AI：PyTorch/TensorFlow/PaddlePaddle | 可视化：DataV/Grafana/ECharts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教学配套：实验与实训项目设计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核心实验（6个）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189" y="1485863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实验1：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旅游数据采集与分析（Python+高德API）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189" y="1904952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实验2：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智慧景区客流预测（Prophet时间序列）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324042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实验3：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智能导览小程序原型设计（墨刀/Figma）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743131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实验4：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景区一张图管理平台（Leaflet.js）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162221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实验5：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沉浸式体验方案设计（用户旅程图）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3581310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实验6：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智慧旅游技术合规分析（个人信息保护法）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191095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综合实训项目（4个）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191095" y="1485863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项目1：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景区智慧化水平评估（对照标准规范）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191095" y="1904952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项目2：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旅游大数据分析实战（Pandas+可视化）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91095" y="2324042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项目3：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智慧旅游产品原型设计（Uni-app）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91095" y="2743131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项目4：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智慧旅游技术方案设计（含投入估算）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191095" y="3238419"/>
            <a:ext cx="555255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48学时分配：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理论40学时+实验8学时（4个核心实验）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457189" y="4076598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三维目标体系：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知识（理解技术原理）· 能力（掌握工具方法）· 素养（建立系统思维与伦理意识）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附录：技术术语与标准规范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核心技术术语（附录A）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189" y="1485863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3257469" y="1485863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MQTT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消息队列遥测传输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1904952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RFID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射频识别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257469" y="1904952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NFC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近场通信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324042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LBS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基于位置的服务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3257469" y="2324042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RAG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检索增强生成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457189" y="2743131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API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应用程序接口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257469" y="2743131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eMBB/uRLLC/mMTC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57189" y="3162221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虚拟/增强/混合现实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3257469" y="3162221"/>
            <a:ext cx="273322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物理世界数字化镜像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210145" y="1066773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相关标准规范（附录D）</a:t>
            </a:r>
            <a:endParaRPr lang="en-US" sz="18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485863"/>
            <a:ext cx="5524362" cy="533387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286343" y="1571586"/>
            <a:ext cx="13711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GB/T 36749-2018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6286343" y="1762081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旅游信息咨询服务</a:t>
            </a:r>
            <a:endParaRPr lang="en-US" sz="105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095448"/>
            <a:ext cx="5524362" cy="53338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286343" y="2181170"/>
            <a:ext cx="115211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LB/T 082-2021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6286343" y="2371666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智慧旅游景区建设指南</a:t>
            </a:r>
            <a:endParaRPr lang="en-US" sz="105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705032"/>
            <a:ext cx="5524362" cy="53338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286343" y="2790755"/>
            <a:ext cx="146643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DB52/T 1502-2020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6286343" y="2981250"/>
            <a:ext cx="17426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贵州省智慧旅游景区建设规范</a:t>
            </a:r>
            <a:endParaRPr lang="en-US" sz="1050" dirty="0"/>
          </a:p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314617"/>
            <a:ext cx="5524362" cy="53338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286343" y="3400340"/>
            <a:ext cx="13711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GB/T 26355-2010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286343" y="3590835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旅游景区服务指南</a:t>
            </a:r>
            <a:endParaRPr lang="en-US" sz="105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3924202"/>
            <a:ext cx="5524362" cy="533387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6286343" y="4009925"/>
            <a:ext cx="115211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LB/T 079-2019</a:t>
            </a:r>
            <a:endParaRPr lang="en-US" sz="1050" dirty="0"/>
          </a:p>
        </p:txBody>
      </p:sp>
      <p:sp>
        <p:nvSpPr>
          <p:cNvPr id="30" name="Text 22"/>
          <p:cNvSpPr/>
          <p:nvPr/>
        </p:nvSpPr>
        <p:spPr>
          <a:xfrm>
            <a:off x="6286343" y="4200420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旅游企业信息化服务规范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智慧旅游技术发展大事记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附录G · 从战略提出到大模型时代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562061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2011年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70" y="1562061"/>
            <a:ext cx="10515337" cy="380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95368" y="1638259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原国家旅游局正式提出智慧旅游战略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57189" y="2019250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2014年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70" y="2019250"/>
            <a:ext cx="10515337" cy="3809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95368" y="2095448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八部委联合发布《关于促进智慧旅游发展的指导意见》；欧盟启动智慧旅游目的地项目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57189" y="2476438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2019年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170" y="2476438"/>
            <a:ext cx="10515337" cy="38099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95368" y="2552636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贵州一码游贵州平台启动建设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457189" y="2933627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2020年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170" y="2933627"/>
            <a:ext cx="10515337" cy="38099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295368" y="3009825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黄果树景区分时预约系统上线；COVID-19推动无接触服务普及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57189" y="3390815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2022年</a:t>
            </a:r>
            <a:endParaRPr lang="en-US" sz="12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170" y="3390815"/>
            <a:ext cx="10515337" cy="38099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295368" y="3467013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贵州获批国家大数据综合试验区；织金洞智慧溶洞监测系统上线</a:t>
            </a:r>
            <a:endParaRPr lang="en-US" sz="1200" dirty="0"/>
          </a:p>
        </p:txBody>
      </p:sp>
      <p:sp>
        <p:nvSpPr>
          <p:cNvPr id="20" name="Text 12"/>
          <p:cNvSpPr/>
          <p:nvPr/>
        </p:nvSpPr>
        <p:spPr>
          <a:xfrm>
            <a:off x="457189" y="3848004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2023年</a:t>
            </a:r>
            <a:endParaRPr lang="en-US" sz="12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170" y="3848004"/>
            <a:ext cx="10515337" cy="38099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295368" y="3924202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大语言模型爆发，AI导游进入大模型驱动阶段；十四五规划明确智慧旅游方向</a:t>
            </a:r>
            <a:endParaRPr lang="en-US" sz="1200" dirty="0"/>
          </a:p>
        </p:txBody>
      </p:sp>
      <p:sp>
        <p:nvSpPr>
          <p:cNvPr id="23" name="Text 14"/>
          <p:cNvSpPr/>
          <p:nvPr/>
        </p:nvSpPr>
        <p:spPr>
          <a:xfrm>
            <a:off x="457189" y="4305192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</a:t>
            </a:r>
            <a:endParaRPr lang="en-US" sz="12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170" y="4305192"/>
            <a:ext cx="10515337" cy="380990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1295368" y="4381390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黄果树AI调度引擎国庆黄金周实战成功（单日5万人次零宕机）</a:t>
            </a:r>
            <a:endParaRPr lang="en-US" sz="1200" dirty="0"/>
          </a:p>
        </p:txBody>
      </p:sp>
      <p:sp>
        <p:nvSpPr>
          <p:cNvPr id="26" name="Text 16"/>
          <p:cNvSpPr/>
          <p:nvPr/>
        </p:nvSpPr>
        <p:spPr>
          <a:xfrm>
            <a:off x="457189" y="4762381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</a:t>
            </a:r>
            <a:endParaRPr lang="en-US" sz="120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170" y="4762381"/>
            <a:ext cx="10515337" cy="38099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1295368" y="4838579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5A级景区5G覆盖率超95%；中国5G基站超400万个</a:t>
            </a:r>
            <a:endParaRPr lang="en-US" sz="1200" dirty="0"/>
          </a:p>
        </p:txBody>
      </p:sp>
      <p:sp>
        <p:nvSpPr>
          <p:cNvPr id="29" name="Text 18"/>
          <p:cNvSpPr/>
          <p:nvPr/>
        </p:nvSpPr>
        <p:spPr>
          <a:xfrm>
            <a:off x="457189" y="5219570"/>
            <a:ext cx="77112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2030+</a:t>
            </a:r>
            <a:endParaRPr lang="en-US" sz="120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9170" y="5219570"/>
            <a:ext cx="10515337" cy="380990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1295368" y="5295768"/>
            <a:ext cx="103720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6G全息通信；文旅元宇宙复苏进入成熟期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五层技术协同：核心逻辑再审视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技术栈协同逻辑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189" y="1485863"/>
            <a:ext cx="555255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五层通过标准化接口协议协同：感知层数据经传输层进入平台层，清洗融合后进入智能层分析，结果通过应用层呈现。任一层次短板都会影响整体效能。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189" y="2057349"/>
            <a:ext cx="5552555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关键认知：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智慧旅游不是采购一堆设备，而是设计一个感知-传输-分析-决策-执行的完整技术闭环。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6191095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核心技术体系定位</a:t>
            </a:r>
            <a:endParaRPr lang="en-US" sz="18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095" y="1485863"/>
            <a:ext cx="5543411" cy="3428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191095" y="1485863"/>
            <a:ext cx="193314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115097" y="1485863"/>
            <a:ext cx="1418809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比喻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9515237" y="1485863"/>
            <a:ext cx="2237938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核心功能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95" y="1828754"/>
            <a:ext cx="5543411" cy="35241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191095" y="1828754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8115097" y="1828754"/>
            <a:ext cx="141880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感官系统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9515237" y="1828754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物理世界数字化</a:t>
            </a:r>
            <a:endParaRPr lang="en-US" sz="10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095" y="2181170"/>
            <a:ext cx="5543411" cy="35241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191095" y="2181170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8115097" y="2181170"/>
            <a:ext cx="141880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神经系统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9515237" y="2181170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数据高速流通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095" y="2533587"/>
            <a:ext cx="5543411" cy="35241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191095" y="2533587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大数据+AI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8115097" y="2533587"/>
            <a:ext cx="141880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大脑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9515237" y="2533587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分析洞察决策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6191095" y="2886003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云计算+边缘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8115097" y="2886003"/>
            <a:ext cx="141880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算力基座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9515237" y="2886003"/>
            <a:ext cx="22379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弹性计算部署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457189" y="3381290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系统思维：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智慧旅游是多技术协同的系统工程，需要从架构视角评估技术方案的可行性和可持续性。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数字文旅人才培养三维目标体系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609885" cy="3247944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873" y="1304892"/>
            <a:ext cx="400040" cy="45718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914477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知识目标</a:t>
            </a:r>
            <a:endParaRPr lang="en-US" sz="1800" dirty="0"/>
          </a:p>
        </p:txBody>
      </p:sp>
      <p:sp>
        <p:nvSpPr>
          <p:cNvPr id="7" name="Text 2"/>
          <p:cNvSpPr/>
          <p:nvPr/>
        </p:nvSpPr>
        <p:spPr>
          <a:xfrm>
            <a:off x="685783" y="2333567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智慧旅游定义与核心特征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85783" y="263835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五层技术架构模型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85783" y="2943151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IoT/AI/5G/Cloud核心技术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85783" y="3247944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技术选型与系统集成方法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85783" y="3552736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标准规范与合规要求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85783" y="385752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行业发展趋势与技术前沿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668" y="1066773"/>
            <a:ext cx="3609885" cy="3247944"/>
          </a:xfrm>
          <a:prstGeom prst="rect">
            <a:avLst/>
          </a:prstGeom>
        </p:spPr>
      </p:pic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253" y="1304892"/>
            <a:ext cx="457189" cy="45718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524262" y="1914477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能力目标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4524262" y="2333567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识别智慧旅游应用场景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524262" y="263835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设计技术架构方案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4524262" y="2943151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设备选型与成本估算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4524262" y="3247944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Python数据分析能力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4524262" y="3552736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产品原型设计与测试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4524262" y="385752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技术方案可行性评估</a:t>
            </a:r>
            <a:endParaRPr lang="en-US" sz="12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147" y="1066773"/>
            <a:ext cx="3609885" cy="3247944"/>
          </a:xfrm>
          <a:prstGeom prst="rect">
            <a:avLst/>
          </a:prstGeom>
        </p:spPr>
      </p:pic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5732" y="1304892"/>
            <a:ext cx="457189" cy="457189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8362741" y="1914477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素养目标</a:t>
            </a:r>
            <a:endParaRPr lang="en-US" sz="1800" dirty="0"/>
          </a:p>
        </p:txBody>
      </p:sp>
      <p:sp>
        <p:nvSpPr>
          <p:cNvPr id="25" name="Text 16"/>
          <p:cNvSpPr/>
          <p:nvPr/>
        </p:nvSpPr>
        <p:spPr>
          <a:xfrm>
            <a:off x="8362741" y="2333567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技术隐身于体验之后</a:t>
            </a:r>
            <a:endParaRPr lang="en-US" sz="1200" dirty="0"/>
          </a:p>
        </p:txBody>
      </p:sp>
      <p:sp>
        <p:nvSpPr>
          <p:cNvPr id="26" name="Text 17"/>
          <p:cNvSpPr/>
          <p:nvPr/>
        </p:nvSpPr>
        <p:spPr>
          <a:xfrm>
            <a:off x="8362741" y="263835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系统思维与架构视角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8362741" y="2943151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数据驱动决策思维</a:t>
            </a:r>
            <a:endParaRPr lang="en-US" sz="1200" dirty="0"/>
          </a:p>
        </p:txBody>
      </p:sp>
      <p:sp>
        <p:nvSpPr>
          <p:cNvPr id="28" name="Text 19"/>
          <p:cNvSpPr/>
          <p:nvPr/>
        </p:nvSpPr>
        <p:spPr>
          <a:xfrm>
            <a:off x="8362741" y="3247944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AI理性认知</a:t>
            </a:r>
            <a:endParaRPr lang="en-US" sz="1200" dirty="0"/>
          </a:p>
        </p:txBody>
      </p:sp>
      <p:sp>
        <p:nvSpPr>
          <p:cNvPr id="29" name="Text 20"/>
          <p:cNvSpPr/>
          <p:nvPr/>
        </p:nvSpPr>
        <p:spPr>
          <a:xfrm>
            <a:off x="8362741" y="3552736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数据伦理与隐私保护</a:t>
            </a:r>
            <a:endParaRPr lang="en-US" sz="1200" dirty="0"/>
          </a:p>
        </p:txBody>
      </p:sp>
      <p:sp>
        <p:nvSpPr>
          <p:cNvPr id="30" name="Text 21"/>
          <p:cNvSpPr/>
          <p:nvPr/>
        </p:nvSpPr>
        <p:spPr>
          <a:xfrm>
            <a:off x="8362741" y="3857529"/>
            <a:ext cx="31618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人机协作长期方向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全书知识体系总览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4篇12章 · 7个附录 · 8个贵州案例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2705032" cy="19811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技术基础篇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585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概述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09585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技术架构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IoT感知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09585" y="2857429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概念-架构-感知层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17" y="1409665"/>
            <a:ext cx="2705032" cy="19811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467013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3467013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核心技术篇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3467013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大数据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3467013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AI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3467013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云计算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3467013" y="274313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5G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3467013" y="3047924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数据-智能-算力-连接</a:t>
            </a:r>
            <a:endParaRPr lang="en-US" sz="10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409665"/>
            <a:ext cx="2705032" cy="19811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24442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6324442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应用系统篇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324442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票务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6324442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导览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6324442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管理平台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6324442" y="2857429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0F2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技术-产品-体验</a:t>
            </a:r>
            <a:endParaRPr lang="en-US" sz="105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474" y="1409665"/>
            <a:ext cx="2705032" cy="198115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181870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9181870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前沿与治理篇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9181870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元宇宙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9181870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治理趋势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9181870" y="266693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CFBF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前沿-治理-展望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457189" y="3543211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附录体系：</a:t>
            </a:r>
            <a:pPr algn="l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术语表(A) · 工具链(B) · 贵州案例集(C) · 标准规范(D) · 教学大纲(E) · 实训项目(F) · 大事记(G)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全书关键数据要点回顾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657509" cy="10667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585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100万+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609585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黄果树IoT感知层每日数据条数</a:t>
            </a: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066773"/>
            <a:ext cx="3657509" cy="10667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419490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2TB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4419490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黄果树景区每日产生数据量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066773"/>
            <a:ext cx="3657509" cy="10667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29394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500万+</a:t>
            </a:r>
            <a:endParaRPr lang="en-US" sz="3600" dirty="0"/>
          </a:p>
        </p:txBody>
      </p:sp>
      <p:sp>
        <p:nvSpPr>
          <p:cNvPr id="12" name="Text 6"/>
          <p:cNvSpPr/>
          <p:nvPr/>
        </p:nvSpPr>
        <p:spPr>
          <a:xfrm>
            <a:off x="8229394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黄果树年接待游客量</a:t>
            </a:r>
            <a:endParaRPr lang="en-US" sz="12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285943"/>
            <a:ext cx="3657509" cy="106677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9585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400万+</a:t>
            </a:r>
            <a:endParaRPr lang="en-US" sz="3600" dirty="0"/>
          </a:p>
        </p:txBody>
      </p:sp>
      <p:sp>
        <p:nvSpPr>
          <p:cNvPr id="15" name="Text 8"/>
          <p:cNvSpPr/>
          <p:nvPr/>
        </p:nvSpPr>
        <p:spPr>
          <a:xfrm>
            <a:off x="609585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中国5G基站数量（2025年底）</a:t>
            </a:r>
            <a:endParaRPr lang="en-US" sz="12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2285943"/>
            <a:ext cx="3657509" cy="1066773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4419490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95%</a:t>
            </a:r>
            <a:endParaRPr lang="en-US" sz="3600" dirty="0"/>
          </a:p>
        </p:txBody>
      </p:sp>
      <p:sp>
        <p:nvSpPr>
          <p:cNvPr id="18" name="Text 10"/>
          <p:cNvSpPr/>
          <p:nvPr/>
        </p:nvSpPr>
        <p:spPr>
          <a:xfrm>
            <a:off x="4419490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5A级景区5G覆盖率</a:t>
            </a:r>
            <a:endParaRPr lang="en-US" sz="12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2285943"/>
            <a:ext cx="3657509" cy="1066773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8229394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25-12</a:t>
            </a:r>
            <a:endParaRPr lang="en-US" sz="3600" dirty="0"/>
          </a:p>
        </p:txBody>
      </p:sp>
      <p:sp>
        <p:nvSpPr>
          <p:cNvPr id="21" name="Text 12"/>
          <p:cNvSpPr/>
          <p:nvPr/>
        </p:nvSpPr>
        <p:spPr>
          <a:xfrm>
            <a:off x="8229394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游客等待时间(分钟)降幅</a:t>
            </a:r>
            <a:endParaRPr lang="en-US" sz="12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505112"/>
            <a:ext cx="3657509" cy="1066773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09585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35%↓</a:t>
            </a:r>
            <a:endParaRPr lang="en-US" sz="3600" dirty="0"/>
          </a:p>
        </p:txBody>
      </p:sp>
      <p:sp>
        <p:nvSpPr>
          <p:cNvPr id="24" name="Text 14"/>
          <p:cNvSpPr/>
          <p:nvPr/>
        </p:nvSpPr>
        <p:spPr>
          <a:xfrm>
            <a:off x="609585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照明能耗降低幅度</a:t>
            </a:r>
            <a:endParaRPr lang="en-US" sz="12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093" y="3505112"/>
            <a:ext cx="3657509" cy="1066773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4419490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80%↓</a:t>
            </a:r>
            <a:endParaRPr lang="en-US" sz="3600" dirty="0"/>
          </a:p>
        </p:txBody>
      </p:sp>
      <p:sp>
        <p:nvSpPr>
          <p:cNvPr id="27" name="Text 16"/>
          <p:cNvSpPr/>
          <p:nvPr/>
        </p:nvSpPr>
        <p:spPr>
          <a:xfrm>
            <a:off x="4419490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织金洞CO2超标事件减少</a:t>
            </a:r>
            <a:endParaRPr lang="en-US" sz="12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6998" y="3505112"/>
            <a:ext cx="3657509" cy="1066773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8229394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75%</a:t>
            </a:r>
            <a:endParaRPr lang="en-US" sz="3600" dirty="0"/>
          </a:p>
        </p:txBody>
      </p:sp>
      <p:sp>
        <p:nvSpPr>
          <p:cNvPr id="30" name="Text 18"/>
          <p:cNvSpPr/>
          <p:nvPr/>
        </p:nvSpPr>
        <p:spPr>
          <a:xfrm>
            <a:off x="8229394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黄果树智能客服自助解决率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全书总结：八个核心思想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智慧旅游技术与应用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04792" cy="30479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76278" y="1409665"/>
            <a:ext cx="307611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技术隐身于体验之后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876278" y="1638259"/>
            <a:ext cx="30761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游客感知不到技术存在，只享受便捷安全个性化服务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046" y="1409665"/>
            <a:ext cx="304792" cy="3047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046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591135" y="1409665"/>
            <a:ext cx="279037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五层架构系统思维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591135" y="1638259"/>
            <a:ext cx="279037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感知-传输-平台-智能-应用，完整闭环缺一不可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981150"/>
            <a:ext cx="304792" cy="30479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189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876278" y="1981150"/>
            <a:ext cx="25427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需求驱动而非技术驱动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876278" y="2209745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从业务问题出发选技术，避免为技术找场景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981150"/>
            <a:ext cx="304792" cy="30479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172046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6591135" y="1981150"/>
            <a:ext cx="280942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感知精度决定智能上限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591135" y="2209745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数据质量是一切分析决策的基础，垃圾进垃圾出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552636"/>
            <a:ext cx="304792" cy="30479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57189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876278" y="2552636"/>
            <a:ext cx="296182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人机协作而非机器替代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876278" y="2781230"/>
            <a:ext cx="29618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AI增强人的能力，人类保留最终决策权和价值判断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046" y="2552636"/>
            <a:ext cx="304792" cy="304792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6172046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6591135" y="2552636"/>
            <a:ext cx="294277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因地制宜因地制宜</a:t>
            </a:r>
            <a:endParaRPr lang="en-US" sz="1200" dirty="0"/>
          </a:p>
        </p:txBody>
      </p:sp>
      <p:sp>
        <p:nvSpPr>
          <p:cNvPr id="28" name="Text 19"/>
          <p:cNvSpPr/>
          <p:nvPr/>
        </p:nvSpPr>
        <p:spPr>
          <a:xfrm>
            <a:off x="6591135" y="2781230"/>
            <a:ext cx="29427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没有一套方案走天下，技术方案深度适配本地条件</a:t>
            </a:r>
            <a:endParaRPr lang="en-US" sz="10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124122"/>
            <a:ext cx="304792" cy="304792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457189" y="3124122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</a:t>
            </a:r>
            <a:endParaRPr lang="en-US" sz="1200" dirty="0"/>
          </a:p>
        </p:txBody>
      </p:sp>
      <p:sp>
        <p:nvSpPr>
          <p:cNvPr id="31" name="Text 21"/>
          <p:cNvSpPr/>
          <p:nvPr/>
        </p:nvSpPr>
        <p:spPr>
          <a:xfrm>
            <a:off x="876278" y="3124122"/>
            <a:ext cx="317136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开放标准避免厂商锁定</a:t>
            </a:r>
            <a:endParaRPr lang="en-US" sz="1200" dirty="0"/>
          </a:p>
        </p:txBody>
      </p:sp>
      <p:sp>
        <p:nvSpPr>
          <p:cNvPr id="32" name="Text 22"/>
          <p:cNvSpPr/>
          <p:nvPr/>
        </p:nvSpPr>
        <p:spPr>
          <a:xfrm>
            <a:off x="876278" y="3352716"/>
            <a:ext cx="31713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选择开放API、有活跃社区的技术方案确保可持续演进</a:t>
            </a:r>
            <a:endParaRPr lang="en-US" sz="10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3124122"/>
            <a:ext cx="304792" cy="304792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172046" y="3124122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</a:t>
            </a:r>
            <a:endParaRPr lang="en-US" sz="1200" dirty="0"/>
          </a:p>
        </p:txBody>
      </p:sp>
      <p:sp>
        <p:nvSpPr>
          <p:cNvPr id="35" name="Text 24"/>
          <p:cNvSpPr/>
          <p:nvPr/>
        </p:nvSpPr>
        <p:spPr>
          <a:xfrm>
            <a:off x="6591135" y="3124122"/>
            <a:ext cx="294277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便利与包容必须平衡</a:t>
            </a:r>
            <a:endParaRPr lang="en-US" sz="1200" dirty="0"/>
          </a:p>
        </p:txBody>
      </p:sp>
      <p:sp>
        <p:nvSpPr>
          <p:cNvPr id="36" name="Text 25"/>
          <p:cNvSpPr/>
          <p:nvPr/>
        </p:nvSpPr>
        <p:spPr>
          <a:xfrm>
            <a:off x="6591135" y="3352716"/>
            <a:ext cx="29427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无接触不等于无人化，保留人工通道保障数字包容</a:t>
            </a:r>
            <a:endParaRPr lang="en-US" sz="10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24302" y="1485863"/>
            <a:ext cx="23712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专著3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5181470" y="1904952"/>
            <a:ext cx="183789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谢谢观看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2590735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67173" y="2933627"/>
            <a:ext cx="206649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智慧旅游技术与应用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009925" y="3390815"/>
            <a:ext cx="419051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Smart Tourism Technology and Applications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697" y="3962301"/>
            <a:ext cx="3962301" cy="140966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343291" y="4190895"/>
            <a:ext cx="351425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4343291" y="4533787"/>
            <a:ext cx="35142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| 4篇12章 | 融合贵州本土案例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343291" y="4914777"/>
            <a:ext cx="35142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技术隐身于体验之后，让旅游更便捷、安全、个性化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2026-07-05T15:17:58Z</dcterms:created>
  <dcterms:modified xsi:type="dcterms:W3CDTF">2026-07-05T15:17:58Z</dcterms:modified>
</cp:coreProperties>
</file>