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10 · 旅游信息化管理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10</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文旅融合与数字内容生产</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内容依据：原书第10章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429321"/>
            <a:ext cx="3576063" cy="793552"/>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从真实案例进入“文旅融合与数字内容生产”</a:t>
            </a:r>
            <a:endParaRPr lang="en-US" sz="2500" dirty="0"/>
          </a:p>
        </p:txBody>
      </p:sp>
      <p:sp>
        <p:nvSpPr>
          <p:cNvPr id="6" name="Text 4"/>
          <p:cNvSpPr/>
          <p:nvPr/>
        </p:nvSpPr>
        <p:spPr>
          <a:xfrm>
            <a:off x="355550" y="3349823"/>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413224"/>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349823"/>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413224"/>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从真实案例进入“文旅融合与数字内容生</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529804"/>
            <a:ext cx="3505944" cy="300037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1. 理解文旅融合与数字内容生产中的核心概念，能够准确解释文化资源数字化、AIGC、数字IP、沉浸式…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 能够把信息技术与旅游管理问题相连接，说明技术如何改变资源配置、服务供给、运营控制和游客体验。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3. 能够使用内容策划画布、IP开发路径、数字叙事结构、版权与伦理审查等方法分析真实或模拟的旅游管理…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4. 能够结合安顺、黄果树、贵州山地旅游和数字文旅实践提出可执行的信息化管理方案。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理解文旅融合与数字内容生产中的核</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能够把信息技术与旅游管理问题相连</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能够使用内容策划画布、IP开发路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能够结合安顺、黄果树、贵州山地旅</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928068"/>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928068"/>
            <a:ext cx="0" cy="497681"/>
          </a:xfrm>
          <a:prstGeom prst="line">
            <a:avLst/>
          </a:prstGeom>
          <a:noFill/>
          <a:ln w="47625">
            <a:solidFill>
              <a:srgbClr val="3A9795"/>
            </a:solidFill>
            <a:prstDash val="solid"/>
          </a:ln>
        </p:spPr>
      </p:sp>
      <p:sp>
        <p:nvSpPr>
          <p:cNvPr id="8" name="Text 6"/>
          <p:cNvSpPr/>
          <p:nvPr/>
        </p:nvSpPr>
        <p:spPr>
          <a:xfrm>
            <a:off x="4302770" y="201691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思政园地</a:t>
            </a:r>
            <a:endParaRPr lang="en-US" sz="1050" dirty="0"/>
          </a:p>
        </p:txBody>
      </p:sp>
      <p:sp>
        <p:nvSpPr>
          <p:cNvPr id="9" name="Text 7"/>
          <p:cNvSpPr/>
          <p:nvPr/>
        </p:nvSpPr>
        <p:spPr>
          <a:xfrm>
            <a:off x="6508998" y="1928068"/>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928068"/>
            <a:ext cx="0" cy="497681"/>
          </a:xfrm>
          <a:prstGeom prst="line">
            <a:avLst/>
          </a:prstGeom>
          <a:noFill/>
          <a:ln w="47625">
            <a:solidFill>
              <a:srgbClr val="3A9795"/>
            </a:solidFill>
            <a:prstDash val="solid"/>
          </a:ln>
        </p:spPr>
      </p:sp>
      <p:sp>
        <p:nvSpPr>
          <p:cNvPr id="11" name="Text 9"/>
          <p:cNvSpPr/>
          <p:nvPr/>
        </p:nvSpPr>
        <p:spPr>
          <a:xfrm>
            <a:off x="6670923" y="2016919"/>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案例导入：屯堡文化、布依族文化与AIGC内容转化</a:t>
            </a:r>
            <a:endParaRPr lang="en-US" sz="1050" dirty="0"/>
          </a:p>
        </p:txBody>
      </p:sp>
      <p:sp>
        <p:nvSpPr>
          <p:cNvPr id="12" name="Text 10"/>
          <p:cNvSpPr/>
          <p:nvPr/>
        </p:nvSpPr>
        <p:spPr>
          <a:xfrm>
            <a:off x="4140845" y="251460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514600"/>
            <a:ext cx="0" cy="337691"/>
          </a:xfrm>
          <a:prstGeom prst="line">
            <a:avLst/>
          </a:prstGeom>
          <a:noFill/>
          <a:ln w="47625">
            <a:solidFill>
              <a:srgbClr val="3A9795"/>
            </a:solidFill>
            <a:prstDash val="solid"/>
          </a:ln>
        </p:spPr>
      </p:sp>
      <p:sp>
        <p:nvSpPr>
          <p:cNvPr id="14" name="Text 12"/>
          <p:cNvSpPr/>
          <p:nvPr/>
        </p:nvSpPr>
        <p:spPr>
          <a:xfrm>
            <a:off x="4302770" y="260345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一、核心概念与管理问题</a:t>
            </a:r>
            <a:endParaRPr lang="en-US" sz="1050" dirty="0"/>
          </a:p>
        </p:txBody>
      </p:sp>
      <p:sp>
        <p:nvSpPr>
          <p:cNvPr id="15" name="Text 13"/>
          <p:cNvSpPr/>
          <p:nvPr/>
        </p:nvSpPr>
        <p:spPr>
          <a:xfrm>
            <a:off x="6508998" y="251460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514600"/>
            <a:ext cx="0" cy="337691"/>
          </a:xfrm>
          <a:prstGeom prst="line">
            <a:avLst/>
          </a:prstGeom>
          <a:noFill/>
          <a:ln w="47625">
            <a:solidFill>
              <a:srgbClr val="3A9795"/>
            </a:solidFill>
            <a:prstDash val="solid"/>
          </a:ln>
        </p:spPr>
      </p:sp>
      <p:sp>
        <p:nvSpPr>
          <p:cNvPr id="17" name="Text 15"/>
          <p:cNvSpPr/>
          <p:nvPr/>
        </p:nvSpPr>
        <p:spPr>
          <a:xfrm>
            <a:off x="6670923" y="260345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二、理论框架与方法</a:t>
            </a:r>
            <a:endParaRPr lang="en-US" sz="1050" dirty="0"/>
          </a:p>
        </p:txBody>
      </p:sp>
      <p:sp>
        <p:nvSpPr>
          <p:cNvPr id="18" name="Text 16"/>
          <p:cNvSpPr/>
          <p:nvPr/>
        </p:nvSpPr>
        <p:spPr>
          <a:xfrm>
            <a:off x="4140845" y="294114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941141"/>
            <a:ext cx="0" cy="337691"/>
          </a:xfrm>
          <a:prstGeom prst="line">
            <a:avLst/>
          </a:prstGeom>
          <a:noFill/>
          <a:ln w="47625">
            <a:solidFill>
              <a:srgbClr val="3A9795"/>
            </a:solidFill>
            <a:prstDash val="solid"/>
          </a:ln>
        </p:spPr>
      </p:sp>
      <p:sp>
        <p:nvSpPr>
          <p:cNvPr id="20" name="Text 18"/>
          <p:cNvSpPr/>
          <p:nvPr/>
        </p:nvSpPr>
        <p:spPr>
          <a:xfrm>
            <a:off x="4302770" y="302999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三、数字技术与应用路径</a:t>
            </a:r>
            <a:endParaRPr lang="en-US" sz="1050" dirty="0"/>
          </a:p>
        </p:txBody>
      </p:sp>
      <p:sp>
        <p:nvSpPr>
          <p:cNvPr id="21" name="Text 19"/>
          <p:cNvSpPr/>
          <p:nvPr/>
        </p:nvSpPr>
        <p:spPr>
          <a:xfrm>
            <a:off x="6508998" y="294114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941141"/>
            <a:ext cx="0" cy="337691"/>
          </a:xfrm>
          <a:prstGeom prst="line">
            <a:avLst/>
          </a:prstGeom>
          <a:noFill/>
          <a:ln w="47625">
            <a:solidFill>
              <a:srgbClr val="3A9795"/>
            </a:solidFill>
            <a:prstDash val="solid"/>
          </a:ln>
        </p:spPr>
      </p:sp>
      <p:sp>
        <p:nvSpPr>
          <p:cNvPr id="23" name="Text 21"/>
          <p:cNvSpPr/>
          <p:nvPr/>
        </p:nvSpPr>
        <p:spPr>
          <a:xfrm>
            <a:off x="6670923" y="302999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四、本土案例分析</a:t>
            </a:r>
            <a:endParaRPr lang="en-US" sz="1050" dirty="0"/>
          </a:p>
        </p:txBody>
      </p:sp>
      <p:sp>
        <p:nvSpPr>
          <p:cNvPr id="24" name="Text 22"/>
          <p:cNvSpPr/>
          <p:nvPr/>
        </p:nvSpPr>
        <p:spPr>
          <a:xfrm>
            <a:off x="4140845" y="336768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367683"/>
            <a:ext cx="0" cy="337691"/>
          </a:xfrm>
          <a:prstGeom prst="line">
            <a:avLst/>
          </a:prstGeom>
          <a:noFill/>
          <a:ln w="47625">
            <a:solidFill>
              <a:srgbClr val="3A9795"/>
            </a:solidFill>
            <a:prstDash val="solid"/>
          </a:ln>
        </p:spPr>
      </p:sp>
      <p:sp>
        <p:nvSpPr>
          <p:cNvPr id="26" name="Text 24"/>
          <p:cNvSpPr/>
          <p:nvPr/>
        </p:nvSpPr>
        <p:spPr>
          <a:xfrm>
            <a:off x="4302770" y="345653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五、教学互动与课堂讨论</a:t>
            </a:r>
            <a:endParaRPr lang="en-US" sz="1050" dirty="0"/>
          </a:p>
        </p:txBody>
      </p:sp>
      <p:sp>
        <p:nvSpPr>
          <p:cNvPr id="27" name="Text 25"/>
          <p:cNvSpPr/>
          <p:nvPr/>
        </p:nvSpPr>
        <p:spPr>
          <a:xfrm>
            <a:off x="6508998" y="3367683"/>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367683"/>
            <a:ext cx="0" cy="337691"/>
          </a:xfrm>
          <a:prstGeom prst="line">
            <a:avLst/>
          </a:prstGeom>
          <a:noFill/>
          <a:ln w="47625">
            <a:solidFill>
              <a:srgbClr val="3A9795"/>
            </a:solidFill>
            <a:prstDash val="solid"/>
          </a:ln>
        </p:spPr>
      </p:sp>
      <p:sp>
        <p:nvSpPr>
          <p:cNvPr id="29" name="Text 27"/>
          <p:cNvSpPr/>
          <p:nvPr/>
        </p:nvSpPr>
        <p:spPr>
          <a:xfrm>
            <a:off x="6670923" y="345653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章节案例</a:t>
            </a:r>
            <a:endParaRPr lang="en-US" sz="1050" dirty="0"/>
          </a:p>
        </p:txBody>
      </p:sp>
      <p:sp>
        <p:nvSpPr>
          <p:cNvPr id="30" name="Text 28"/>
          <p:cNvSpPr/>
          <p:nvPr/>
        </p:nvSpPr>
        <p:spPr>
          <a:xfrm>
            <a:off x="4140845" y="379422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94224"/>
            <a:ext cx="0" cy="337691"/>
          </a:xfrm>
          <a:prstGeom prst="line">
            <a:avLst/>
          </a:prstGeom>
          <a:noFill/>
          <a:ln w="47625">
            <a:solidFill>
              <a:srgbClr val="3A9795"/>
            </a:solidFill>
            <a:prstDash val="solid"/>
          </a:ln>
        </p:spPr>
      </p:sp>
      <p:sp>
        <p:nvSpPr>
          <p:cNvPr id="32" name="Text 30"/>
          <p:cNvSpPr/>
          <p:nvPr/>
        </p:nvSpPr>
        <p:spPr>
          <a:xfrm>
            <a:off x="4302770" y="3883075"/>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课后练习与实践</a:t>
            </a:r>
            <a:endParaRPr lang="en-US" sz="1050" dirty="0"/>
          </a:p>
        </p:txBody>
      </p:sp>
      <p:sp>
        <p:nvSpPr>
          <p:cNvPr id="33" name="Text 31"/>
          <p:cNvSpPr/>
          <p:nvPr/>
        </p:nvSpPr>
        <p:spPr>
          <a:xfrm>
            <a:off x="6508998" y="379422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94224"/>
            <a:ext cx="0" cy="337691"/>
          </a:xfrm>
          <a:prstGeom prst="line">
            <a:avLst/>
          </a:prstGeom>
          <a:noFill/>
          <a:ln w="47625">
            <a:solidFill>
              <a:srgbClr val="3A9795"/>
            </a:solidFill>
            <a:prstDash val="solid"/>
          </a:ln>
        </p:spPr>
      </p:sp>
      <p:sp>
        <p:nvSpPr>
          <p:cNvPr id="35" name="Text 33"/>
          <p:cNvSpPr/>
          <p:nvPr/>
        </p:nvSpPr>
        <p:spPr>
          <a:xfrm>
            <a:off x="6670923" y="3883075"/>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评价量规</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旅游信息化管理既是技术问题，也是价值问题。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旅游业面对的是人、地方文化、公共空间和生态环境，信息系统的建设不能只追求效率，还要坚持以游客为中心、以文化传承为根、以生态保护为…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本章教学可引导学生讨论：在数字技术深度进入文旅场景后，如何既提升服务效率，又维护游客隐私、文化尊严、社区利益和公共安全。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旅游信息化管理既是技术问题，也是价值</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旅游业面对的是人、地方文化、公共空间</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本章教学可引导学生讨论：在数字技术深</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对地方高校而言，学习旅游信息化管理的价值还在于服务地方发展，把课堂所学转化为安顺和贵州文旅高质量发展的实际能力。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本节核心问题是：如何把“思政园地”转化为可执行的文旅创业行动。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对地方高校而言，学习旅游信息化管理的</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本节核心问题是：如何把“思政园地”转</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判断一项方案是否成立，要同时检查用户</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课堂讨论应回到具体场景、目标用户和可</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形成可复用模板后，再考虑自动化、产品</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案例导入：屯堡文化、布依族文化与AIGC内容转化｜核心概念</a:t>
            </a:r>
            <a:endParaRPr lang="en-US" sz="2500" dirty="0"/>
          </a:p>
        </p:txBody>
      </p:sp>
      <p:sp>
        <p:nvSpPr>
          <p:cNvPr id="5" name="Text 3"/>
          <p:cNvSpPr/>
          <p:nvPr/>
        </p:nvSpPr>
        <p:spPr>
          <a:xfrm>
            <a:off x="355550" y="1977182"/>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屯堡文化、布依族文化、苗绣、地方节庆和黄果树光影夜游，可作为安顺数字文旅内容生产案例。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这一案例提示我们，旅游信息化管理不是“有没有系统”的问题，而是系统是否真正进入管理过程、服务过程和决策过程。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许多景区已经拥有票务、监控、营销和投诉系统，但如果数据不能共享、流程不能联动、岗位不能协同，信息化仍然停留在表层。</a:t>
            </a:r>
            <a:endParaRPr lang="en-US" sz="1400" dirty="0"/>
          </a:p>
        </p:txBody>
      </p:sp>
      <p:sp>
        <p:nvSpPr>
          <p:cNvPr id="6" name="Text 4"/>
          <p:cNvSpPr/>
          <p:nvPr/>
        </p:nvSpPr>
        <p:spPr>
          <a:xfrm>
            <a:off x="4140845" y="2037755"/>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37366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屯堡文化、布依族文化、苗绣、地方节庆</a:t>
            </a:r>
            <a:endParaRPr lang="en-US" sz="1300" dirty="0"/>
          </a:p>
        </p:txBody>
      </p:sp>
      <p:sp>
        <p:nvSpPr>
          <p:cNvPr id="8" name="Text 6"/>
          <p:cNvSpPr/>
          <p:nvPr/>
        </p:nvSpPr>
        <p:spPr>
          <a:xfrm>
            <a:off x="6521797" y="2037755"/>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37366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这一案例提示我们，旅游信息化管理不是</a:t>
            </a:r>
            <a:endParaRPr lang="en-US" sz="1300" dirty="0"/>
          </a:p>
        </p:txBody>
      </p:sp>
      <p:sp>
        <p:nvSpPr>
          <p:cNvPr id="10" name="Text 8"/>
          <p:cNvSpPr/>
          <p:nvPr/>
        </p:nvSpPr>
        <p:spPr>
          <a:xfrm>
            <a:off x="4140845" y="3269605"/>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60551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许多景区已经拥有票务、监控、营销和投</a:t>
            </a:r>
            <a:endParaRPr lang="en-US" sz="1300" dirty="0"/>
          </a:p>
        </p:txBody>
      </p:sp>
      <p:sp>
        <p:nvSpPr>
          <p:cNvPr id="12" name="Text 10"/>
          <p:cNvSpPr/>
          <p:nvPr/>
        </p:nvSpPr>
        <p:spPr>
          <a:xfrm>
            <a:off x="6521797" y="3269605"/>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716982"/>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案例导入：屯堡文化、布依族文化与AIGC内容转化｜关键要素</a:t>
            </a:r>
            <a:endParaRPr lang="en-US" sz="2500" dirty="0"/>
          </a:p>
        </p:txBody>
      </p:sp>
      <p:sp>
        <p:nvSpPr>
          <p:cNvPr id="5" name="Text 3"/>
          <p:cNvSpPr/>
          <p:nvPr/>
        </p:nvSpPr>
        <p:spPr>
          <a:xfrm>
            <a:off x="355550" y="2087314"/>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教材学习应从真实问题出发：游客为什么排队，管理者怎样预判高峰，企业如何识别客群，目的地如何把文化资源转化为可体验、可传播、可消费…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本节核心问题是：如何把“案例导入：屯堡文化、布依族文化与AIGC内容转化”转化为可执行的文旅创业行动。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038201"/>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165152"/>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教材学习应从真实问题出发：游客为什么</a:t>
            </a:r>
            <a:endParaRPr lang="en-US" sz="1200" dirty="0"/>
          </a:p>
        </p:txBody>
      </p:sp>
      <p:sp>
        <p:nvSpPr>
          <p:cNvPr id="8" name="Text 6"/>
          <p:cNvSpPr/>
          <p:nvPr/>
        </p:nvSpPr>
        <p:spPr>
          <a:xfrm>
            <a:off x="4140845" y="2804964"/>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931914"/>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本节核心问题是：如何把“案例导入：屯</a:t>
            </a:r>
            <a:endParaRPr lang="en-US" sz="1200" dirty="0"/>
          </a:p>
        </p:txBody>
      </p:sp>
      <p:sp>
        <p:nvSpPr>
          <p:cNvPr id="10" name="Text 8"/>
          <p:cNvSpPr/>
          <p:nvPr/>
        </p:nvSpPr>
        <p:spPr>
          <a:xfrm>
            <a:off x="4140845" y="3366046"/>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92996"/>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12" name="Text 10"/>
          <p:cNvSpPr/>
          <p:nvPr/>
        </p:nvSpPr>
        <p:spPr>
          <a:xfrm>
            <a:off x="4140845" y="3927128"/>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4054078"/>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案例导入：屯堡文化、布依族文化与AIGC内容转化｜机制拆解</a:t>
            </a:r>
            <a:endParaRPr lang="en-US" sz="2500" dirty="0"/>
          </a:p>
        </p:txBody>
      </p:sp>
      <p:sp>
        <p:nvSpPr>
          <p:cNvPr id="5" name="Text 3"/>
          <p:cNvSpPr/>
          <p:nvPr/>
        </p:nvSpPr>
        <p:spPr>
          <a:xfrm>
            <a:off x="355550" y="2418011"/>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2243733"/>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72308"/>
            <a:ext cx="2247602" cy="0"/>
          </a:xfrm>
          <a:prstGeom prst="line">
            <a:avLst/>
          </a:prstGeom>
          <a:noFill/>
          <a:ln w="57150">
            <a:solidFill>
              <a:srgbClr val="126E72"/>
            </a:solidFill>
            <a:prstDash val="solid"/>
          </a:ln>
        </p:spPr>
      </p:sp>
      <p:sp>
        <p:nvSpPr>
          <p:cNvPr id="8" name="Text 6"/>
          <p:cNvSpPr/>
          <p:nvPr/>
        </p:nvSpPr>
        <p:spPr>
          <a:xfrm>
            <a:off x="4343995" y="2504033"/>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26854"/>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343995" y="3452515"/>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1" name="Text 9"/>
          <p:cNvSpPr/>
          <p:nvPr/>
        </p:nvSpPr>
        <p:spPr>
          <a:xfrm>
            <a:off x="6540847" y="2243733"/>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72308"/>
            <a:ext cx="2247602" cy="0"/>
          </a:xfrm>
          <a:prstGeom prst="line">
            <a:avLst/>
          </a:prstGeom>
          <a:noFill/>
          <a:ln w="57150">
            <a:solidFill>
              <a:srgbClr val="D96B52"/>
            </a:solidFill>
            <a:prstDash val="solid"/>
          </a:ln>
        </p:spPr>
      </p:sp>
      <p:sp>
        <p:nvSpPr>
          <p:cNvPr id="13" name="Text 11"/>
          <p:cNvSpPr/>
          <p:nvPr/>
        </p:nvSpPr>
        <p:spPr>
          <a:xfrm>
            <a:off x="6743998" y="2504033"/>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26854"/>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5" name="Text 13"/>
          <p:cNvSpPr/>
          <p:nvPr/>
        </p:nvSpPr>
        <p:spPr>
          <a:xfrm>
            <a:off x="6743998" y="3452515"/>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案例导入：屯堡文化、布依族文化与AIGC内容转化｜方法路径</a:t>
            </a:r>
            <a:endParaRPr lang="en-US" sz="2500" dirty="0"/>
          </a:p>
        </p:txBody>
      </p:sp>
      <p:sp>
        <p:nvSpPr>
          <p:cNvPr id="5" name="Text 3"/>
          <p:cNvSpPr/>
          <p:nvPr/>
        </p:nvSpPr>
        <p:spPr>
          <a:xfrm>
            <a:off x="355550" y="2418011"/>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977580"/>
            <a:ext cx="1095226" cy="0"/>
          </a:xfrm>
          <a:prstGeom prst="line">
            <a:avLst/>
          </a:prstGeom>
          <a:noFill/>
          <a:ln w="57150">
            <a:solidFill>
              <a:srgbClr val="D8A63F"/>
            </a:solidFill>
            <a:prstDash val="solid"/>
          </a:ln>
        </p:spPr>
      </p:sp>
      <p:sp>
        <p:nvSpPr>
          <p:cNvPr id="8" name="Text 6"/>
          <p:cNvSpPr/>
          <p:nvPr/>
        </p:nvSpPr>
        <p:spPr>
          <a:xfrm>
            <a:off x="4246479" y="2698105"/>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3811"/>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418755"/>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977580"/>
            <a:ext cx="1095375" cy="0"/>
          </a:xfrm>
          <a:prstGeom prst="line">
            <a:avLst/>
          </a:prstGeom>
          <a:noFill/>
          <a:ln w="57150">
            <a:solidFill>
              <a:srgbClr val="D8A63F"/>
            </a:solidFill>
            <a:prstDash val="solid"/>
          </a:ln>
        </p:spPr>
      </p:sp>
      <p:sp>
        <p:nvSpPr>
          <p:cNvPr id="12" name="Text 10"/>
          <p:cNvSpPr/>
          <p:nvPr/>
        </p:nvSpPr>
        <p:spPr>
          <a:xfrm>
            <a:off x="5430554" y="2698105"/>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3811"/>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977580"/>
            <a:ext cx="1095226" cy="0"/>
          </a:xfrm>
          <a:prstGeom prst="line">
            <a:avLst/>
          </a:prstGeom>
          <a:noFill/>
          <a:ln w="57150">
            <a:solidFill>
              <a:srgbClr val="D8A63F"/>
            </a:solidFill>
            <a:prstDash val="solid"/>
          </a:ln>
        </p:spPr>
      </p:sp>
      <p:sp>
        <p:nvSpPr>
          <p:cNvPr id="16" name="Text 14"/>
          <p:cNvSpPr/>
          <p:nvPr/>
        </p:nvSpPr>
        <p:spPr>
          <a:xfrm>
            <a:off x="6614781" y="2698105"/>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3811"/>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977580"/>
            <a:ext cx="1095226" cy="0"/>
          </a:xfrm>
          <a:prstGeom prst="line">
            <a:avLst/>
          </a:prstGeom>
          <a:noFill/>
          <a:ln w="57150">
            <a:solidFill>
              <a:srgbClr val="D8A63F"/>
            </a:solidFill>
            <a:prstDash val="solid"/>
          </a:ln>
        </p:spPr>
      </p:sp>
      <p:sp>
        <p:nvSpPr>
          <p:cNvPr id="20" name="Text 18"/>
          <p:cNvSpPr/>
          <p:nvPr/>
        </p:nvSpPr>
        <p:spPr>
          <a:xfrm>
            <a:off x="7798857" y="2886670"/>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292376"/>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一、核心概念与管理问题｜核心概念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本章的关键词包括文化资源数字化、AIGC、数字IP、沉浸式叙事、非遗活化。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这些概念不能孤立理解，应放在旅游管理任务中把握。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旅游信息化的本质，是用信息技术支持旅游组织对资源、游客、服务、风险和价值的识别、连接、分析与优化。</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本章的关键词包括文化资源数字化、AI</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这些概念不能孤立理解，应放在旅游管理</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旅游信息化的本质，是用信息技术支持旅</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一、核心概念与管理问题｜关键要素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信息化管理关注四个层面：第一是数据层，即旅游活动中产生的数据能否被准确采集和规范治理；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第二是流程层，即服务流程、运营流程和管理流程能否通过系统实现协同；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第三是组织层，即政府、景区、企业、平台、社区和游客能否形成协作机制；</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信息化管理关注四个层面：第一是数据层</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第二是流程层，即服务流程、运营流程和</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第三是组织层，即政府、景区、企业、平</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一、核心概念与管理问题｜机制拆解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第四是价值层，即信息化是否真正改善游客体验、运营效率、文化传播和目的地治理。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从管理视角看，旅游信息化至少要回答五类问题：游客是谁、游客在哪里、游客需要什么、组织如何响应、结果如何评价。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传统旅游管理往往依赖经验判断和事后统计，信息化管理则强调实时感知、数据分析、预测预警和持续改进。</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第四是价值层，即信息化是否真正改善游</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从管理视角看，旅游信息化至少要回答五</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传统旅游管理往往依赖经验判断和事后统</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二、理论框架与方法｜核心概念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本章可采用“问题—数据—流程—平台—决策—改进”的分析框架。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首先识别旅游场景中的真实管理问题，例如客流拥堵、服务等待、产品同质化、营销转化低、投诉处理慢、数据孤岛等。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其次明确解决该问题需要哪些数据，数据来自票务、交通、住宿、消费、评价、传感器、社交媒体还是访谈调研。</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本章可采用“问题—数据—流程—平台—</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首先识别旅游场景中的真实管理问题，例</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其次明确解决该问题需要哪些数据，数据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二、理论框架与方法｜关键要素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再次梳理业务流程，判断哪些环节可以标准化、自动化、智能化，哪些环节必须保留人工判断和人文关怀。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然后设计平台或系统功能，使数据、流程和岗位形成闭环。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最后通过指标评价信息化效果，并据此持续优化。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再次梳理业务流程，判断哪些环节可以标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然后设计平台或系统功能，使数据、流程</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最后通过指标评价信息化效果，并据此持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二、理论框架与方法｜机制拆解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在方法上，本章重点使用内容策划画布、IP开发路径、数字叙事结构、版权与伦理审查。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这些方法的共同特点是把抽象的信息化概念转化为可操作的分析工具。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学生不应只记住术语，而应学会把方法用于具体情境。</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在方法上，本章重点使用内容策划画布、</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这些方法的共同特点是把抽象的信息化概</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学生不应只记住术语，而应学会把方法用</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三、数字技术与应用路径｜核心概念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旅游信息化管理常用技术包括云计算、物联网、大数据、人工智能、移动互联网、区块链、数字孪生、虚拟现实和AIGC等。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技术进入旅游业通常经历三个层次：工具层、平台层和生态层。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工具层解决单一任务，如电子票务、在线预订、智能客服、电子导览；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旅游信息化管理常用技术包括云计算、物</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技术进入旅游业通常经历三个层次：工具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工具层解决单一任务，如电子票务、在线</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三、数字技术与应用路径｜关键要素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平台层连接多个业务环节，如景区综合管理平台、目的地数据中台、游客服务平台；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生态层则连接政府、企业、游客、社区和第三方平台，形成数据流、业务流和价值流协同。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在实际应用中，技术路线应服从管理目标。</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平台层连接多个业务环节，如景区综合管</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生态层则连接政府、企业、游客、社区和</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在实际应用中，技术路线应服从管理目标</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三、数字技术与应用路径｜机制拆解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若目标是提升游客体验，重点应放在触点识别、服务响应、个性化推荐和投诉闭环；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若目标是提升运营效率，重点应放在客流预测、人员排班、设备运维和容量调度；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若目标是文化传播，重点应放在内容生产、数字叙事、社交传播和IP转化；</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若目标是提升游客体验，重点应放在触点</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若目标是提升运营效率，重点应放在客流</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若目标是文化传播，重点应放在内容生产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四、本土案例分析｜核心概念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屯堡文化、布依族文化、苗绣、地方节庆和黄果树光影夜游，可作为安顺数字文旅内容生产案例。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本章把该材料转化为教学案例时，应避免只讲“成绩”和“亮点”，而要追问其背后的管理机制。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一个成熟的旅游信息化案例至少包含六个要素：明确的管理痛点、可获得的数据来源、可执行的业务流程、稳定的平台支撑、清晰的组织责任和可…</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屯堡文化、布依族文化、苗绣、地方节庆</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本章把该材料转化为教学案例时，应避免</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一个成熟的旅游信息化案例至少包含六个</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四、本土案例分析｜关键要素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以黄果树等山地景区为例，数字化的关键并不只是购票和展示，更在于如何处理高峰客流、峡谷空间约束、夜间消费延伸、民族文化表达、生态安…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安顺和贵州的案例具有鲜明的山地旅游特征。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资源分布相对离散，交通和天气对旅游体验影响明显，游客停留时间和消费链条需要通过产品、服务和运营共同延伸。</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以黄果树等山地景区为例，数字化的关键</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安顺和贵州的案例具有鲜明的山地旅游特</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资源分布相对离散，交通和天气对旅游体</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四、本土案例分析｜机制拆解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因此，本土案例能够帮助学生理解：旅游信息化不能简单套用城市景区或在线平台经验，必须考虑地形、文化、社区、生态和产业结构。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课堂教学可要求学生用“问题—数据—系统—流程—评价”的框架重构案例，从而形成可迁移的分析能力。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本节核心问题是：如何把“四、本土案例分析”转化为可执行的文旅创业行动。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因此，本土案例能够帮助学生理解：旅游</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课堂教学可要求学生用“问题—数据—系</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本节核心问题是：如何把“四、本土案例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五、教学互动与课堂讨论｜核心概念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课堂可围绕以下问题展开讨论：第一，如果一个景区已经上线电子票务和监控系统，是否就可以称为智慧景区？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第二，游客隐私保护和个性化推荐之间如何取得平衡？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第三，地方文化资源数字化是否会导致文化表达被娱乐化、浅表化？</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课堂可围绕以下问题展开讨论：第一，如</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第二，游客隐私保护和个性化推荐之间如</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第三，地方文化资源数字化是否会导致文</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五、教学互动与课堂讨论｜关键要素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第四，旅游信息化项目为什么常常“重建设、轻运营”？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第五，地方高校学生如何通过课程项目真正服务地方文旅企业和景区。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讨论时应引导学生从利益相关者角度分析。</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第四，旅游信息化项目为什么常常“重建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第五，地方高校学生如何通过课程项目真</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讨论时应引导学生从利益相关者角度分析</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五、教学互动与课堂讨论｜机制拆解</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政府关心公共服务、市场监管和安全治理；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景区关心客流、收入、体验和成本；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企业关心转化、复购和运营效率；</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政府关心公共服务、市场监管和安全治理</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景区关心客流、收入、体验和成本；</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企业关心转化、复购和运营效率；</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章节案例｜核心概念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案例名称：屯堡文化、布依族文化与AIGC内容转化。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案例任务：请学生根据本章内容，识别案例中的管理痛点、数据来源、信息系统功能、组织协同机制和评价指标。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然后判断该案例属于工具层应用、平台层应用还是生态层应用，并提出一个可落地的优化方案。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案例名称：屯堡文化、布依族文化与AI</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案例任务：请学生根据本章内容，识别案</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然后判断该案例属于工具层应用、平台层</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章节案例｜关键要素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分析提示：理解文化资源数字化的核心不是把文化放到网上，而是保护、阐释、体验和价值转化。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学生应把案例分析重点放在机制解释上，而不是简单描述技术或罗列功能。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本节核心问题是：如何把“章节案例”转化为可执行的文旅创业行动。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分析提示：理解文化资源数字化的核心不</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学生应把案例分析重点放在机制解释上，</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本节核心问题是：如何把“章节案例”转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章节案例｜机制拆解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课后练习与实践｜核心概念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1. 名词解释：文化资源数字化、AIGC、数字IP、沉浸式叙事、非遗活化。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 简答题：为什么说旅游信息化管理不等于旅游网站建设或电子票务建设？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3. 分析题：结合本章案例，说明数据、流程、平台和组织之间的关系。</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 名词解释：文化资源数字化、AIG</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 简答题：为什么说旅游信息化管理不</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 分析题：结合本章案例，说明数据、</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课后练习与实践｜关键要素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4. 讨论题：旅游信息化项目中，效率提升与人文关怀可能发生哪些冲突？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5. 实践题：选择一项安顺地方文化资源，设计一个AIGC辅助的数字内容产品方案。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本节核心问题是：如何把“课后练习与实践”转化为可执行的文旅创业行动。</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 讨论题：旅游信息化项目中，效率提</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 实践题：选择一项安顺地方文化资源</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本节核心问题是：如何把“课后练习与实</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课后练习与实践｜机制拆解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评价量规｜核心概念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本节核心问题是：如何把“评价量规”转化为可执行的文旅创业行动。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本节核心问题是：如何把“评价量规”转</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评价量规｜关键要素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评价量规｜机制拆解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复盘时区分结果、过程与假设，找出真正</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928068"/>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928068"/>
            <a:ext cx="0" cy="497681"/>
          </a:xfrm>
          <a:prstGeom prst="line">
            <a:avLst/>
          </a:prstGeom>
          <a:noFill/>
          <a:ln w="47625">
            <a:solidFill>
              <a:srgbClr val="3A9795"/>
            </a:solidFill>
            <a:prstDash val="solid"/>
          </a:ln>
        </p:spPr>
      </p:sp>
      <p:sp>
        <p:nvSpPr>
          <p:cNvPr id="8" name="Text 6"/>
          <p:cNvSpPr/>
          <p:nvPr/>
        </p:nvSpPr>
        <p:spPr>
          <a:xfrm>
            <a:off x="4302770" y="201691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思政园地</a:t>
            </a:r>
            <a:endParaRPr lang="en-US" sz="1050" dirty="0"/>
          </a:p>
        </p:txBody>
      </p:sp>
      <p:sp>
        <p:nvSpPr>
          <p:cNvPr id="9" name="Text 7"/>
          <p:cNvSpPr/>
          <p:nvPr/>
        </p:nvSpPr>
        <p:spPr>
          <a:xfrm>
            <a:off x="6508998" y="1928068"/>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928068"/>
            <a:ext cx="0" cy="497681"/>
          </a:xfrm>
          <a:prstGeom prst="line">
            <a:avLst/>
          </a:prstGeom>
          <a:noFill/>
          <a:ln w="47625">
            <a:solidFill>
              <a:srgbClr val="3A9795"/>
            </a:solidFill>
            <a:prstDash val="solid"/>
          </a:ln>
        </p:spPr>
      </p:sp>
      <p:sp>
        <p:nvSpPr>
          <p:cNvPr id="11" name="Text 9"/>
          <p:cNvSpPr/>
          <p:nvPr/>
        </p:nvSpPr>
        <p:spPr>
          <a:xfrm>
            <a:off x="6670923" y="2016919"/>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案例导入：屯堡文化、布依族文化与AIGC内容转化</a:t>
            </a:r>
            <a:endParaRPr lang="en-US" sz="1050" dirty="0"/>
          </a:p>
        </p:txBody>
      </p:sp>
      <p:sp>
        <p:nvSpPr>
          <p:cNvPr id="12" name="Text 10"/>
          <p:cNvSpPr/>
          <p:nvPr/>
        </p:nvSpPr>
        <p:spPr>
          <a:xfrm>
            <a:off x="4140845" y="251460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514600"/>
            <a:ext cx="0" cy="337691"/>
          </a:xfrm>
          <a:prstGeom prst="line">
            <a:avLst/>
          </a:prstGeom>
          <a:noFill/>
          <a:ln w="47625">
            <a:solidFill>
              <a:srgbClr val="3A9795"/>
            </a:solidFill>
            <a:prstDash val="solid"/>
          </a:ln>
        </p:spPr>
      </p:sp>
      <p:sp>
        <p:nvSpPr>
          <p:cNvPr id="14" name="Text 12"/>
          <p:cNvSpPr/>
          <p:nvPr/>
        </p:nvSpPr>
        <p:spPr>
          <a:xfrm>
            <a:off x="4302770" y="260345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一、核心概念与管理问题</a:t>
            </a:r>
            <a:endParaRPr lang="en-US" sz="1050" dirty="0"/>
          </a:p>
        </p:txBody>
      </p:sp>
      <p:sp>
        <p:nvSpPr>
          <p:cNvPr id="15" name="Text 13"/>
          <p:cNvSpPr/>
          <p:nvPr/>
        </p:nvSpPr>
        <p:spPr>
          <a:xfrm>
            <a:off x="6508998" y="251460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514600"/>
            <a:ext cx="0" cy="337691"/>
          </a:xfrm>
          <a:prstGeom prst="line">
            <a:avLst/>
          </a:prstGeom>
          <a:noFill/>
          <a:ln w="47625">
            <a:solidFill>
              <a:srgbClr val="3A9795"/>
            </a:solidFill>
            <a:prstDash val="solid"/>
          </a:ln>
        </p:spPr>
      </p:sp>
      <p:sp>
        <p:nvSpPr>
          <p:cNvPr id="17" name="Text 15"/>
          <p:cNvSpPr/>
          <p:nvPr/>
        </p:nvSpPr>
        <p:spPr>
          <a:xfrm>
            <a:off x="6670923" y="260345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二、理论框架与方法</a:t>
            </a:r>
            <a:endParaRPr lang="en-US" sz="1050" dirty="0"/>
          </a:p>
        </p:txBody>
      </p:sp>
      <p:sp>
        <p:nvSpPr>
          <p:cNvPr id="18" name="Text 16"/>
          <p:cNvSpPr/>
          <p:nvPr/>
        </p:nvSpPr>
        <p:spPr>
          <a:xfrm>
            <a:off x="4140845" y="294114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941141"/>
            <a:ext cx="0" cy="337691"/>
          </a:xfrm>
          <a:prstGeom prst="line">
            <a:avLst/>
          </a:prstGeom>
          <a:noFill/>
          <a:ln w="47625">
            <a:solidFill>
              <a:srgbClr val="3A9795"/>
            </a:solidFill>
            <a:prstDash val="solid"/>
          </a:ln>
        </p:spPr>
      </p:sp>
      <p:sp>
        <p:nvSpPr>
          <p:cNvPr id="20" name="Text 18"/>
          <p:cNvSpPr/>
          <p:nvPr/>
        </p:nvSpPr>
        <p:spPr>
          <a:xfrm>
            <a:off x="4302770" y="302999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三、数字技术与应用路径</a:t>
            </a:r>
            <a:endParaRPr lang="en-US" sz="1050" dirty="0"/>
          </a:p>
        </p:txBody>
      </p:sp>
      <p:sp>
        <p:nvSpPr>
          <p:cNvPr id="21" name="Text 19"/>
          <p:cNvSpPr/>
          <p:nvPr/>
        </p:nvSpPr>
        <p:spPr>
          <a:xfrm>
            <a:off x="6508998" y="294114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941141"/>
            <a:ext cx="0" cy="337691"/>
          </a:xfrm>
          <a:prstGeom prst="line">
            <a:avLst/>
          </a:prstGeom>
          <a:noFill/>
          <a:ln w="47625">
            <a:solidFill>
              <a:srgbClr val="3A9795"/>
            </a:solidFill>
            <a:prstDash val="solid"/>
          </a:ln>
        </p:spPr>
      </p:sp>
      <p:sp>
        <p:nvSpPr>
          <p:cNvPr id="23" name="Text 21"/>
          <p:cNvSpPr/>
          <p:nvPr/>
        </p:nvSpPr>
        <p:spPr>
          <a:xfrm>
            <a:off x="6670923" y="302999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四、本土案例分析</a:t>
            </a:r>
            <a:endParaRPr lang="en-US" sz="1050" dirty="0"/>
          </a:p>
        </p:txBody>
      </p:sp>
      <p:sp>
        <p:nvSpPr>
          <p:cNvPr id="24" name="Text 22"/>
          <p:cNvSpPr/>
          <p:nvPr/>
        </p:nvSpPr>
        <p:spPr>
          <a:xfrm>
            <a:off x="4140845" y="336768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367683"/>
            <a:ext cx="0" cy="337691"/>
          </a:xfrm>
          <a:prstGeom prst="line">
            <a:avLst/>
          </a:prstGeom>
          <a:noFill/>
          <a:ln w="47625">
            <a:solidFill>
              <a:srgbClr val="3A9795"/>
            </a:solidFill>
            <a:prstDash val="solid"/>
          </a:ln>
        </p:spPr>
      </p:sp>
      <p:sp>
        <p:nvSpPr>
          <p:cNvPr id="26" name="Text 24"/>
          <p:cNvSpPr/>
          <p:nvPr/>
        </p:nvSpPr>
        <p:spPr>
          <a:xfrm>
            <a:off x="4302770" y="345653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五、教学互动与课堂讨论</a:t>
            </a:r>
            <a:endParaRPr lang="en-US" sz="1050" dirty="0"/>
          </a:p>
        </p:txBody>
      </p:sp>
      <p:sp>
        <p:nvSpPr>
          <p:cNvPr id="27" name="Text 25"/>
          <p:cNvSpPr/>
          <p:nvPr/>
        </p:nvSpPr>
        <p:spPr>
          <a:xfrm>
            <a:off x="6508998" y="3367683"/>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367683"/>
            <a:ext cx="0" cy="337691"/>
          </a:xfrm>
          <a:prstGeom prst="line">
            <a:avLst/>
          </a:prstGeom>
          <a:noFill/>
          <a:ln w="47625">
            <a:solidFill>
              <a:srgbClr val="3A9795"/>
            </a:solidFill>
            <a:prstDash val="solid"/>
          </a:ln>
        </p:spPr>
      </p:sp>
      <p:sp>
        <p:nvSpPr>
          <p:cNvPr id="29" name="Text 27"/>
          <p:cNvSpPr/>
          <p:nvPr/>
        </p:nvSpPr>
        <p:spPr>
          <a:xfrm>
            <a:off x="6670923" y="345653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章节案例</a:t>
            </a:r>
            <a:endParaRPr lang="en-US" sz="1050" dirty="0"/>
          </a:p>
        </p:txBody>
      </p:sp>
      <p:sp>
        <p:nvSpPr>
          <p:cNvPr id="30" name="Text 28"/>
          <p:cNvSpPr/>
          <p:nvPr/>
        </p:nvSpPr>
        <p:spPr>
          <a:xfrm>
            <a:off x="4140845" y="379422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94224"/>
            <a:ext cx="0" cy="337691"/>
          </a:xfrm>
          <a:prstGeom prst="line">
            <a:avLst/>
          </a:prstGeom>
          <a:noFill/>
          <a:ln w="47625">
            <a:solidFill>
              <a:srgbClr val="3A9795"/>
            </a:solidFill>
            <a:prstDash val="solid"/>
          </a:ln>
        </p:spPr>
      </p:sp>
      <p:sp>
        <p:nvSpPr>
          <p:cNvPr id="32" name="Text 30"/>
          <p:cNvSpPr/>
          <p:nvPr/>
        </p:nvSpPr>
        <p:spPr>
          <a:xfrm>
            <a:off x="4302770" y="3883075"/>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课后练习与实践</a:t>
            </a:r>
            <a:endParaRPr lang="en-US" sz="1050" dirty="0"/>
          </a:p>
        </p:txBody>
      </p:sp>
      <p:sp>
        <p:nvSpPr>
          <p:cNvPr id="33" name="Text 31"/>
          <p:cNvSpPr/>
          <p:nvPr/>
        </p:nvSpPr>
        <p:spPr>
          <a:xfrm>
            <a:off x="6508998" y="379422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94224"/>
            <a:ext cx="0" cy="337691"/>
          </a:xfrm>
          <a:prstGeom prst="line">
            <a:avLst/>
          </a:prstGeom>
          <a:noFill/>
          <a:ln w="47625">
            <a:solidFill>
              <a:srgbClr val="3A9795"/>
            </a:solidFill>
            <a:prstDash val="solid"/>
          </a:ln>
        </p:spPr>
      </p:sp>
      <p:sp>
        <p:nvSpPr>
          <p:cNvPr id="35" name="Text 33"/>
          <p:cNvSpPr/>
          <p:nvPr/>
        </p:nvSpPr>
        <p:spPr>
          <a:xfrm>
            <a:off x="6670923" y="3883075"/>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评价量规</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围绕“文旅融合与数字内容生产”选择一个真实案例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围绕“文旅融合与数字内容生产”选择一</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354610"/>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354610"/>
            <a:ext cx="0" cy="497681"/>
          </a:xfrm>
          <a:prstGeom prst="line">
            <a:avLst/>
          </a:prstGeom>
          <a:noFill/>
          <a:ln w="47625">
            <a:solidFill>
              <a:srgbClr val="3A9795"/>
            </a:solidFill>
            <a:prstDash val="solid"/>
          </a:ln>
        </p:spPr>
      </p:sp>
      <p:sp>
        <p:nvSpPr>
          <p:cNvPr id="8" name="Text 6"/>
          <p:cNvSpPr/>
          <p:nvPr/>
        </p:nvSpPr>
        <p:spPr>
          <a:xfrm>
            <a:off x="4302770" y="244346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思政园地</a:t>
            </a:r>
            <a:endParaRPr lang="en-US" sz="1050" dirty="0"/>
          </a:p>
        </p:txBody>
      </p:sp>
      <p:sp>
        <p:nvSpPr>
          <p:cNvPr id="9" name="Text 7"/>
          <p:cNvSpPr/>
          <p:nvPr/>
        </p:nvSpPr>
        <p:spPr>
          <a:xfrm>
            <a:off x="6508998" y="2354610"/>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354610"/>
            <a:ext cx="0" cy="497681"/>
          </a:xfrm>
          <a:prstGeom prst="line">
            <a:avLst/>
          </a:prstGeom>
          <a:noFill/>
          <a:ln w="47625">
            <a:solidFill>
              <a:srgbClr val="3A9795"/>
            </a:solidFill>
            <a:prstDash val="solid"/>
          </a:ln>
        </p:spPr>
      </p:sp>
      <p:sp>
        <p:nvSpPr>
          <p:cNvPr id="11" name="Text 9"/>
          <p:cNvSpPr/>
          <p:nvPr/>
        </p:nvSpPr>
        <p:spPr>
          <a:xfrm>
            <a:off x="6670923" y="2443460"/>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案例导入：屯堡文化、布依族文化与AIGC内容转化</a:t>
            </a:r>
            <a:endParaRPr lang="en-US" sz="1050" dirty="0"/>
          </a:p>
        </p:txBody>
      </p:sp>
      <p:sp>
        <p:nvSpPr>
          <p:cNvPr id="12" name="Text 10"/>
          <p:cNvSpPr/>
          <p:nvPr/>
        </p:nvSpPr>
        <p:spPr>
          <a:xfrm>
            <a:off x="4140845" y="294114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941141"/>
            <a:ext cx="0" cy="337691"/>
          </a:xfrm>
          <a:prstGeom prst="line">
            <a:avLst/>
          </a:prstGeom>
          <a:noFill/>
          <a:ln w="47625">
            <a:solidFill>
              <a:srgbClr val="3A9795"/>
            </a:solidFill>
            <a:prstDash val="solid"/>
          </a:ln>
        </p:spPr>
      </p:sp>
      <p:sp>
        <p:nvSpPr>
          <p:cNvPr id="14" name="Text 12"/>
          <p:cNvSpPr/>
          <p:nvPr/>
        </p:nvSpPr>
        <p:spPr>
          <a:xfrm>
            <a:off x="4302770" y="302999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一、核心概念与管理问题</a:t>
            </a:r>
            <a:endParaRPr lang="en-US" sz="1050" dirty="0"/>
          </a:p>
        </p:txBody>
      </p:sp>
      <p:sp>
        <p:nvSpPr>
          <p:cNvPr id="15" name="Text 13"/>
          <p:cNvSpPr/>
          <p:nvPr/>
        </p:nvSpPr>
        <p:spPr>
          <a:xfrm>
            <a:off x="6508998" y="294114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941141"/>
            <a:ext cx="0" cy="337691"/>
          </a:xfrm>
          <a:prstGeom prst="line">
            <a:avLst/>
          </a:prstGeom>
          <a:noFill/>
          <a:ln w="47625">
            <a:solidFill>
              <a:srgbClr val="3A9795"/>
            </a:solidFill>
            <a:prstDash val="solid"/>
          </a:ln>
        </p:spPr>
      </p:sp>
      <p:sp>
        <p:nvSpPr>
          <p:cNvPr id="17" name="Text 15"/>
          <p:cNvSpPr/>
          <p:nvPr/>
        </p:nvSpPr>
        <p:spPr>
          <a:xfrm>
            <a:off x="6670923" y="302999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二、理论框架与方法</a:t>
            </a:r>
            <a:endParaRPr lang="en-US" sz="1050" dirty="0"/>
          </a:p>
        </p:txBody>
      </p:sp>
      <p:sp>
        <p:nvSpPr>
          <p:cNvPr id="18" name="Text 16"/>
          <p:cNvSpPr/>
          <p:nvPr/>
        </p:nvSpPr>
        <p:spPr>
          <a:xfrm>
            <a:off x="4140845" y="336768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367683"/>
            <a:ext cx="0" cy="337691"/>
          </a:xfrm>
          <a:prstGeom prst="line">
            <a:avLst/>
          </a:prstGeom>
          <a:noFill/>
          <a:ln w="47625">
            <a:solidFill>
              <a:srgbClr val="3A9795"/>
            </a:solidFill>
            <a:prstDash val="solid"/>
          </a:ln>
        </p:spPr>
      </p:sp>
      <p:sp>
        <p:nvSpPr>
          <p:cNvPr id="20" name="Text 18"/>
          <p:cNvSpPr/>
          <p:nvPr/>
        </p:nvSpPr>
        <p:spPr>
          <a:xfrm>
            <a:off x="4302770" y="345653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三、数字技术与应用路径</a:t>
            </a:r>
            <a:endParaRPr lang="en-US" sz="1050" dirty="0"/>
          </a:p>
        </p:txBody>
      </p:sp>
      <p:sp>
        <p:nvSpPr>
          <p:cNvPr id="21" name="Text 19"/>
          <p:cNvSpPr/>
          <p:nvPr/>
        </p:nvSpPr>
        <p:spPr>
          <a:xfrm>
            <a:off x="6508998" y="3367683"/>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367683"/>
            <a:ext cx="0" cy="337691"/>
          </a:xfrm>
          <a:prstGeom prst="line">
            <a:avLst/>
          </a:prstGeom>
          <a:noFill/>
          <a:ln w="47625">
            <a:solidFill>
              <a:srgbClr val="3A9795"/>
            </a:solidFill>
            <a:prstDash val="solid"/>
          </a:ln>
        </p:spPr>
      </p:sp>
      <p:sp>
        <p:nvSpPr>
          <p:cNvPr id="23" name="Text 21"/>
          <p:cNvSpPr/>
          <p:nvPr/>
        </p:nvSpPr>
        <p:spPr>
          <a:xfrm>
            <a:off x="6670923" y="345653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四、本土案例分析</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第10章 文旅融合与数字内容生产</dc:title>
  <dc:subject>《旅游信息化管理》逐章教学课件：第10章</dc:subject>
  <dc:creator>祝刚</dc:creator>
  <cp:lastModifiedBy>祝刚</cp:lastModifiedBy>
  <cp:revision>1</cp:revision>
  <dcterms:created xsi:type="dcterms:W3CDTF">2026-08-03T16:40:27Z</dcterms:created>
  <dcterms:modified xsi:type="dcterms:W3CDTF">2026-08-03T16:40:27Z</dcterms:modified>
</cp:coreProperties>
</file>