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旅游安全、应急与风险信息化管理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从真实案例进入“旅游安全、应急与风险信息化管理”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从真实案例进入“旅游安全、应急与风险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理解旅游安全、风险感知、预警系统、应急指挥、承载力、韧性管理、数据安全和网络安全等核心概念。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掌握旅游安全信息化管理从风险识别、监测预警、应急响应、现场处置到复盘改进的闭环逻辑。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能够运用风险矩阵、应急流程图、承载力评估、情景推演和应急资源清单分析旅游风险场景。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理解旅游安全、风险感知、预警系统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掌握旅游安全信息化管理从风险识别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能够运用风险矩阵、应急流程图、承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思政园地：把游客生命安全放在智慧管理的首位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案例导入：高峰客流、极端天气与景区应急调度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旅游风险类型与信息化对象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风险感知与预警系统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应急指挥与现场处置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数字安全与系统韧性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舆情风险与公共沟通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本土案例：黄果树高峰客流应急调度方案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87429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87429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96314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87429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87429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96314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思政园地：把游客生命安全放在智慧管理的首位｜核心概念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旅游安全是旅游业发展的底线。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景区再有吸引力，营销再有流量，系统再智能，如果不能保障游客生命安全和基本权益，就失去了管理的根基。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信息化技术能够提高风险识别、预警推送、应急调度和复盘改进能力，但技术永远不能替代安全责任。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旅游安全是旅游业发展的底线。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景区再有吸引力，营销再有流量，系统再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信息化技术能够提高风险识别、预警推送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思政园地：把游客生命安全放在智慧管理的首位｜关键要素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本章教学应引导学生认识：旅游安全管理必须坚持人民至上、生命至上。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对山地景区、峡谷景区、夜游项目、研学团队和高峰客流场景而言，管理者要把风险想在前面，把预案做在前面，把责任落到岗位，把数据用在现…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课堂可讨论：当景区客流接近最大承载量，但继续售票可以显著增加收入时，管理者应如何决策？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本章教学应引导学生认识：旅游安全管理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对山地景区、峡谷景区、夜游项目、研学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课堂可讨论：当景区客流接近最大承载量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思政园地：把游客生命安全放在智慧管理的首位｜机制拆解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学生应明确，安全底线高于短期收益。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本节核心问题是：如何把“思政园地：把游客生命安全放在智慧管理的首位”转化为可执行的文旅创业行动。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学生应明确，安全底线高于短期收益。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本节核心问题是：如何把“思政园地：把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案例导入：高峰客流、极端天气与景区应急调度｜核心概念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黄果树等山地景区具有空间约束明显、游客集中度高、天气影响强、步道和观景点承载有限等特点。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节假日高峰、暴雨雷电、道路拥堵、设备故障、夜游离园和局部拥挤，都可能引发安全风险。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传统安全管理依赖人工巡查、电话通知和经验判断，容易出现发现慢、传递慢、响应慢和复盘弱的问题。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黄果树等山地景区具有空间约束明显、游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节假日高峰、暴雨雷电、道路拥堵、设备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传统安全管理依赖人工巡查、电话通知和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案例导入：高峰客流、极端天气与景区应急调度｜关键要素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信息化管理可以通过客流监测、气象预警、视频识别、应急广播、GIS定位、工单系统和指挥平台，把风险管理从被动处理转向主动预防。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本章围绕“风险识别—监测预警—应急响应—现场处置—复盘改进”展开。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本节核心问题是：如何把“案例导入：高峰客流、极端天气与景区应急调度”转化为可执行的文旅创业行动。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信息化管理可以通过客流监测、气象预警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本章围绕“风险识别—监测预警—应急响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案例导入：高峰客流、极端天气与景区应急调度｜机制拆解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旅游风险类型与信息化对象｜核心概念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旅游风险类型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风险矩阵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承载力管理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旅游风险类型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风险矩阵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承载力管理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旅游风险类型与信息化对象｜关键要素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旅游风险可分为自然风险、设施风险、客流风险、服务风险、公共卫生风险、治安风险、交通风险、舆情风险和数字安全风险。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山地旅游还要重点关注暴雨、雷电、滑坡、落石、湿滑、峡谷疏散、通信盲区和夜间照明。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不同风险需要不同数据支撑。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旅游风险可分为自然风险、设施风险、客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山地旅游还要重点关注暴雨、雷电、滑坡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不同风险需要不同数据支撑。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旅游风险类型与信息化对象｜机制拆解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客流风险依赖闸机、视频、预约和定位数据；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天气风险依赖气象和现场环境数据；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设施风险依赖巡检和设备状态；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客流风险依赖闸机、视频、预约和定位数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天气风险依赖气象和现场环境数据；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设施风险依赖巡检和设备状态；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风险感知与预警系统｜核心概念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感知数据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预警规则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预警发布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预警规则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预警发布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风险感知与预警系统｜关键要素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风险感知数据包括客流、视频、气象、环境、设备、交通、投诉、舆情和人工巡查。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信息化管理的价值在于把多源数据汇聚到同一预警规则中，避免各部门只看到局部信息。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例如，暴雨预警、游客密度上升和投诉增加同时出现时，系统应提示管理者关注疏散、道路湿滑和服务压力。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风险感知数据包括客流、视频、气象、环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信息化管理的价值在于把多源数据汇聚到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例如，暴雨预警、游客密度上升和投诉增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风险感知与预警系统｜机制拆解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预警规则应清楚定义触发条件、等级、责任人和响应动作。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例如，某观景点视频密度超过阈值持续五分钟，触发黄色预警；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超过更高阈值并伴随游客滞留，触发橙色预警；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预警规则应清楚定义触发条件、等级、责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例如，某观景点视频密度超过阈值持续五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超过更高阈值并伴随游客滞留，触发橙色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应急指挥与现场处置｜核心概念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应急流程图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应急资源清单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情景推演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应急流程图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应急资源清单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情景推演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应急指挥与现场处置｜关键要素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应急流程应包括事件发现、信息核实、等级判断、指挥启动、资源调度、游客引导、现场处置、信息发布、医疗救助、交通协同、舆情回应和事后…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流程图的价值在于明确谁在何时做什么。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没有清晰流程，系统告警也可能无人处理。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应急流程应包括事件发现、信息核实、等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流程图的价值在于明确谁在何时做什么。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没有清晰流程，系统告警也可能无人处理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应急指挥与现场处置｜机制拆解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应急资源包括人员、车辆、广播、医疗点、救援设备、备用电源、通信设备、疏散路线、临时安置点、合作医院、交警、消防、应急部门和志愿者。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信息系统应记录资源位置、状态、负责人和联系方式。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情景推演是把可能事件提前演练。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应急资源包括人员、车辆、广播、医疗点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信息系统应记录资源位置、状态、负责人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情景推演是把可能事件提前演练。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数字安全与系统韧性｜核心概念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韧性管理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51331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网络安全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871764" y="3943201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韧性管理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数字安全与系统韧性｜关键要素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旅游安全信息化系统处理大量个人信息、视频图像、位置和应急数据。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应采用分类分级、访问控制、脱敏、加密、日志审计和备份机制。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应急场景下也不能无限制扩散游客个人信息。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旅游安全信息化系统处理大量个人信息、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应采用分类分级、访问控制、脱敏、加密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应急场景下也不能无限制扩散游客个人信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数字安全与系统韧性｜机制拆解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景区系统可能面临账号泄露、接口攻击、勒索软件、数据篡改、设备被控和平台服务中断等风险。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关键系统应定期备份、权限复核、漏洞修复和应急演练。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系统故障时，景区必须能继续运行。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景区系统可能面临账号泄露、接口攻击、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关键系统应定期备份、权限复核、漏洞修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系统故障时，景区必须能继续运行。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舆情风险与公共沟通｜核心概念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舆情风险来源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信息发布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舆情与服务改进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舆情风险来源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信息发布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舆情与服务改进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舆情风险与公共沟通｜关键要素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舆情可能来自安全事件、服务失败、价格争议、虚假宣传、排队拥堵、游客冲突、自然灾害和网络谣言。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短视频时代，现场小事件也可能迅速扩散。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公共沟通应坚持及时、准确、负责、透明。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舆情可能来自安全事件、服务失败、价格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短视频时代，现场小事件也可能迅速扩散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公共沟通应坚持及时、准确、负责、透明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舆情风险与公共沟通｜机制拆解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不能拖延、回避或简单删除评论。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应快速核实事实，说明处置措施，回应游客关切，并在事后公布改进。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舆情不是单纯宣传问题，背后往往有真实服务短板。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不能拖延、回避或简单删除评论。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应快速核实事实，说明处置措施，回应游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舆情不是单纯宣传问题，背后往往有真实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本土案例：黄果树高峰客流应急调度方案｜核心概念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场景设定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信息化处置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教学启发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场景设定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信息化处置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教学启发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本土案例：黄果树高峰客流应急调度方案｜关键要素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节假日午后，黄果树核心观景点游客密度快速上升，停车场接近饱和，局部步道出现缓行，同时天气预报提示短时强降雨风险。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第一，系统汇聚闸机、停车、视频、天气和投诉数据，触发橙色预警。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第二，指挥平台向运营、安保、交通、客服和广播岗位推送任务。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节假日午后，黄果树核心观景点游客密度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第一，系统汇聚闸机、停车、视频、天气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第二，指挥平台向运营、安保、交通、客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本土案例：黄果树高峰客流应急调度方案｜机制拆解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第三，入口采取分时缓入，观光车调整运力，核心观景点实施单向游线和临时分流。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第四，通过小程序、电子屏和广播向游客提示路线和避雨点。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第五，客服记录投诉和求助，工单系统跟踪处理。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第三，入口采取分时缓入，观光车调整运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第四，通过小程序、电子屏和广播向游客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第五，客服记录投诉和求助，工单系统跟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案例名称：高峰客流、极端天气与景区应急调度。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识别山地景区高峰运行中的主要风险。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设计风险矩阵并设置预警等级。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案例名称：高峰客流、极端天气与景区应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识别山地景区高峰运行中的主要风险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设计风险矩阵并设置预警等级。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绘制应急流程图。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列出应急资源清单。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设计游客信息发布方案。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绘制应急流程图。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列出应急资源清单。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设计游客信息发布方案。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名词解释：风险矩阵、预警系统、应急指挥、承载力、韧性管理。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简答题：为什么旅游安全信息化不能只依赖监控大屏？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分析题：山地景区极端天气预警需要哪些数据和岗位协同？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名词解释：风险矩阵、预警系统、应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简答题：为什么旅游安全信息化不能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分析题：山地景区极端天气预警需要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讨论题：客流收益和安全承载发生冲突时，应如何决策？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设计题：为黄果树夜游设计应急广播和游客提醒方案。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实践题：选择一个景区风险场景，绘制应急流程图。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讨论题：客流收益和安全承载发生冲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设计题：为黄果树夜游设计应急广播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实践题：选择一个景区风险场景，绘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项目实训：景区应急信息化方案｜核心概念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项目实训：景区应急信息化方案｜关键要素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学生选择一个风险场景，完成应急信息化方案。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预警指标和阈值。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应急资源清单。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学生选择一个风险场景，完成应急信息化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预警指标和阈值。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应急资源清单。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建议结合“黄果树景区扩容相关资料”补充承载力和空间瓶颈案例。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建议结合“运营管理课程”的流程管理、质量管理和项目管理方法深化应急闭环。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建议结合公共安全、数据安全和个人信息保护政策补充法规依据。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建议结合“黄果树景区扩容相关资料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建议结合“运营管理课程”的流程管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建议结合公共安全、数据安全和个人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若用于正式出版，本章涉及具体安全事件、客流阈值和应急数据时须使用公开资料或授权材料。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本节核心问题是：如何把“延伸阅读与证据提示”转化为可执行的文旅创业行动。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若用于正式出版，本章涉及具体安全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思政园地：把游客生命安全放在智慧管理的首位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案例导入：高峰客流、极端天气与景区应急调度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旅游风险类型与信息化对象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风险感知与预警系统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应急指挥与现场处置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数字安全与系统韧性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舆情风险与公共沟通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本土案例：黄果树高峰客流应急调度方案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87429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87429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96314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87429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87429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96314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围绕“旅游安全、应急与风险信息化管理”选择一个真实案例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围绕“旅游安全、应急与风险信息化管理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思政园地：把游客生命安全放在智慧管理的首位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案例导入：高峰客流、极端天气与景区应急调度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旅游风险类型与信息化对象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风险感知与预警系统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应急指挥与现场处置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数字安全与系统韧性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旅游安全、应急与风险信息化管理</dc:title>
  <dc:subject>《旅游信息化管理》逐章教学课件：第9章</dc:subject>
  <dc:creator>祝刚</dc:creator>
  <cp:lastModifiedBy>祝刚</cp:lastModifiedBy>
  <cp:revision>1</cp:revision>
  <dcterms:created xsi:type="dcterms:W3CDTF">2026-08-03T16:39:25Z</dcterms:created>
  <dcterms:modified xsi:type="dcterms:W3CDTF">2026-08-03T16:39:25Z</dcterms:modified>
</cp:coreProperties>
</file>