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slideMasters/slideMaster43.xml" ContentType="application/vnd.openxmlformats-officedocument.presentationml.slideMaster+xml"/>
  <Override PartName="/ppt/slides/slide43.xml" ContentType="application/vnd.openxmlformats-officedocument.presentationml.slide+xml"/>
  <Override PartName="/ppt/slideMasters/slideMaster44.xml" ContentType="application/vnd.openxmlformats-officedocument.presentationml.slideMaster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</p:sldIdLst>
  <p:notesMasterIdLst>
    <p:notesMasterId r:id="rId46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notesMaster" Target="notesMasters/notesMaster1.xml"/><Relationship Id="rId47" Type="http://schemas.openxmlformats.org/officeDocument/2006/relationships/presProps" Target="presProps.xml"/><Relationship Id="rId48" Type="http://schemas.openxmlformats.org/officeDocument/2006/relationships/viewProps" Target="viewProps.xml"/><Relationship Id="rId49" Type="http://schemas.openxmlformats.org/officeDocument/2006/relationships/theme" Target="theme/theme1.xml"/><Relationship Id="rId5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_rels/notesSlide4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3.xml"/>
		</Relationships>
</file>

<file path=ppt/notesSlides/_rels/notesSlide4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7313B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7111901" y="-444401"/>
            <a:ext cx="2286000" cy="2286000"/>
          </a:xfrm>
          <a:prstGeom prst="roundRect">
            <a:avLst>
              <a:gd name="adj" fmla="val 40000"/>
            </a:avLst>
          </a:prstGeom>
          <a:noFill/>
          <a:ln w="19050">
            <a:solidFill>
              <a:srgbClr val="3A9795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642199" y="3352949"/>
            <a:ext cx="1460450" cy="1460450"/>
          </a:xfrm>
          <a:prstGeom prst="roundRect">
            <a:avLst>
              <a:gd name="adj" fmla="val 62611"/>
            </a:avLst>
          </a:prstGeom>
          <a:noFill/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5550" y="279350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A8D5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旅游信息化管理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355550" y="1224855"/>
            <a:ext cx="6709160" cy="10145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7990"/>
              </a:lnSpc>
              <a:buNone/>
            </a:pPr>
            <a:r>
              <a:rPr lang="en-US" sz="94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9400" dirty="0"/>
          </a:p>
        </p:txBody>
      </p:sp>
      <p:sp>
        <p:nvSpPr>
          <p:cNvPr id="7" name="Text 5"/>
          <p:cNvSpPr/>
          <p:nvPr/>
        </p:nvSpPr>
        <p:spPr>
          <a:xfrm>
            <a:off x="355550" y="2340918"/>
            <a:ext cx="6709160" cy="4566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596"/>
              </a:lnSpc>
              <a:spcBef>
                <a:spcPts val="800"/>
              </a:spcBef>
              <a:spcAft>
                <a:spcPts val="800"/>
              </a:spcAft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旅游企业信息系统与平台运营</a:t>
            </a:r>
            <a:endParaRPr lang="en-US" sz="3100" dirty="0"/>
          </a:p>
        </p:txBody>
      </p:sp>
      <p:sp>
        <p:nvSpPr>
          <p:cNvPr id="8" name="Text 6"/>
          <p:cNvSpPr/>
          <p:nvPr/>
        </p:nvSpPr>
        <p:spPr>
          <a:xfrm>
            <a:off x="355550" y="2899023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55550" y="3064073"/>
            <a:ext cx="6709160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D7E5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逐章教学课件 · 44页 · 理论—技术—场景—治理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47626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2" name="Text 1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/ 44</a:t>
            </a:r>
            <a:endParaRPr lang="en-US" sz="7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导入案例：从真实问题开始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29321"/>
            <a:ext cx="3576063" cy="7935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从真实案例进入“旅游企业信息系统与平台运营”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355550" y="3349823"/>
            <a:ext cx="1460302" cy="280988"/>
          </a:xfrm>
          <a:prstGeom prst="roundRect">
            <a:avLst>
              <a:gd name="adj" fmla="val 54237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57051" y="3413224"/>
            <a:ext cx="1282446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识别参与者、问题与约束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1917353" y="3349823"/>
            <a:ext cx="1460302" cy="280988"/>
          </a:xfrm>
          <a:prstGeom prst="roundRect">
            <a:avLst>
              <a:gd name="adj" fmla="val 54237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2018854" y="3413224"/>
            <a:ext cx="1282446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提出需要验证的关键判断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从真实案例进入“旅游企业信息系统与平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识别参与者、问题与约束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提出需要验证的关键判断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2" name="Text 2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/ 44</a:t>
            </a:r>
            <a:endParaRPr lang="en-US" sz="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学习目标与成果证据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860500"/>
            <a:ext cx="3505944" cy="233913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通过本章学习，学生应达到以下目标：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理解旅游企业信息系统的主要类型，能够解释PMS、CRS、CRM、ERP、OTA、DMS、渠道管…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掌握旅行社、酒店、景区、文旅综合体和目的地运营企业的信息系统需求差异。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能够运用业务流程再造、系统需求分析、用户权限设计、平台运营指标和数据闭环方法分析企业数字化运营…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通过本章学习，学生应达到以下目标：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理解旅游企业信息系统的主要类型，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掌握旅行社、酒店、景区、文旅综合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能够运用业务流程再造、系统需求分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/ 44</a:t>
            </a:r>
            <a:endParaRPr lang="en-US" sz="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本章知识地图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1848148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1848148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1936998"/>
            <a:ext cx="2043139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思政园地：数字化转型要增强地方文旅企业发展能力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1848148"/>
            <a:ext cx="2279452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1848148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1936998"/>
            <a:ext cx="2043291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案例导入：旅行社、酒店、景区和OTA平台的信息系统协同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434679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52353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旅游企业信息系统概述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434679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52353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旅行社业务系统与流程再造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286122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2950071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酒店与民宿信息系统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286122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2950071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景区和文旅综合体企业系统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4140845" y="3287762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Shape 23"/>
          <p:cNvSpPr/>
          <p:nvPr/>
        </p:nvSpPr>
        <p:spPr>
          <a:xfrm>
            <a:off x="4164657" y="328776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02770" y="337661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OTA平台与私域运营</a:t>
            </a:r>
            <a:endParaRPr lang="en-US" sz="1050" dirty="0"/>
          </a:p>
        </p:txBody>
      </p:sp>
      <p:sp>
        <p:nvSpPr>
          <p:cNvPr id="27" name="Text 25"/>
          <p:cNvSpPr/>
          <p:nvPr/>
        </p:nvSpPr>
        <p:spPr>
          <a:xfrm>
            <a:off x="6508998" y="3287762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8" name="Shape 26"/>
          <p:cNvSpPr/>
          <p:nvPr/>
        </p:nvSpPr>
        <p:spPr>
          <a:xfrm>
            <a:off x="6532811" y="328776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670923" y="3376613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系统需求分析与权限设计</a:t>
            </a:r>
            <a:endParaRPr lang="en-US" sz="1050" dirty="0"/>
          </a:p>
        </p:txBody>
      </p:sp>
      <p:sp>
        <p:nvSpPr>
          <p:cNvPr id="30" name="Text 28"/>
          <p:cNvSpPr/>
          <p:nvPr/>
        </p:nvSpPr>
        <p:spPr>
          <a:xfrm>
            <a:off x="4140845" y="3714304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1" name="Shape 29"/>
          <p:cNvSpPr/>
          <p:nvPr/>
        </p:nvSpPr>
        <p:spPr>
          <a:xfrm>
            <a:off x="4164657" y="3714304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4302770" y="3803154"/>
            <a:ext cx="2043139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本土案例：安顺地方文旅企业数字化协同方案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6508998" y="3714304"/>
            <a:ext cx="2279452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4" name="Shape 32"/>
          <p:cNvSpPr/>
          <p:nvPr/>
        </p:nvSpPr>
        <p:spPr>
          <a:xfrm>
            <a:off x="6532811" y="3714304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670923" y="3803154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章节案例</a:t>
            </a:r>
            <a:endParaRPr lang="en-US" sz="1050" dirty="0"/>
          </a:p>
        </p:txBody>
      </p:sp>
      <p:sp>
        <p:nvSpPr>
          <p:cNvPr id="36" name="Shape 3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38" name="Text 36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/ 44</a:t>
            </a:r>
            <a:endParaRPr lang="en-US" sz="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7298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思政园地：数字化转型要增强地方文旅企业发展能力｜核心概念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97596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旅游企业是地方文旅产业链的重要主体。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景区、酒店、旅行社、餐饮、交通、文创、研学和乡村旅游经营主体的数字化能力，直接影响游客体验、产业效率和地方就业。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旅游企业信息化管理不是单纯追求线上交易，而是通过系统和平台提升经营规范性、服务稳定性、协同效率和创新能力。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418755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977580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98105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103811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旅游企业是地方文旅产业链的重要主体。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418755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977580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3897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09602"/>
            <a:ext cx="884110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景区、酒店、旅行社、餐饮、交通、文创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418755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977580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98105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103811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旅游企业信息化管理不是单纯追求线上交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418755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977580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886670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292376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/ 44</a:t>
            </a:r>
            <a:endParaRPr lang="en-US" sz="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7298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思政园地：数字化转型要增强地方文旅企业发展能力｜关键要素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87314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地方高校旅游管理专业培养学生，应服务地方中小文旅企业数字化转型。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许多中小企业并不缺热情，缺的是客户数据沉淀、产品标准化、服务流程、渠道运营、财务规范和数字营销能力。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学生通过课程项目为地方企业梳理流程、建立客户字段、设计评价闭环和分析平台指标，本身就是把专业学习转化为服务地方发展的实践。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37755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373660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地方高校旅游管理专业培养学生，应服务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2037755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373660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许多中小企业并不缺热情，缺的是客户数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269605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605510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学生通过课程项目为地方企业梳理流程、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269605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716982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/ 44</a:t>
            </a:r>
            <a:endParaRPr lang="en-US" sz="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7298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思政园地：数字化转型要增强地方文旅企业发展能力｜机制拆解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97596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课堂讨论可设置问题：地方旅行社和民宿是否一定要自建复杂系统？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如果没有能力自建系统，如何通过低成本数字工具实现订单管理、客户维护和服务质量改进？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学生应认识到，企业信息化不是越贵越好，而是与企业规模、业务流程、人员能力和发展阶段相匹配。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35361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2062311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课堂讨论可设置问题：地方旅行社和民宿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702123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829074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如果没有能力自建系统，如何通过低成本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468886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595836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学生应认识到，企业信息化不是越贵越好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4029968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4156918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/ 44</a:t>
            </a:r>
            <a:endParaRPr lang="en-US" sz="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7298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案例导入：旅行社、酒店、景区和OTA平台的信息系统协同｜核心概念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77182"/>
            <a:ext cx="3505944" cy="2470696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一名游客计划到安顺旅游，可能先在短视频平台看到黄果树夜游内容，再到OTA平台比较酒店和门票价格，通过小程序预约门票，在酒店前台办…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这个过程中，游客看似只是在不同平台完成操作，背后却涉及多个企业的信息系统协同。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旅行社需要管理客户咨询、线路报价、供应商确认、合同签订、导游派遣、收款结算和满意度回访；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37755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373660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一名游客计划到安顺旅游，可能先在短视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2037755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373660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这个过程中，游客看似只是在不同平台完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269605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605510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旅行社需要管理客户咨询、线路报价、供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269605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716982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/ 44</a:t>
            </a:r>
            <a:endParaRPr lang="en-US" sz="7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7298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案例导入：旅行社、酒店、景区和OTA平台的信息系统协同｜关键要素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8011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酒店需要管理房态、预订、入住、退房、客史、渠道价格和收益；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景区需要管理票务、入园、导览、客流、投诉和营销；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OTA平台需要管理产品展示、订单撮合、评价体系、流量分发和交易规则。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35361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2062311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酒店需要管理房态、预订、入住、退房、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702123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829074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景区需要管理票务、入园、导览、客流、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468886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595836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OTA平台需要管理产品展示、订单撮合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4029968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4156918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/ 44</a:t>
            </a:r>
            <a:endParaRPr lang="en-US" sz="7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7298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案例导入：旅行社、酒店、景区和OTA平台的信息系统协同｜机制拆解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77182"/>
            <a:ext cx="3505944" cy="2470696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若这些系统数据不能协同，就会出现订单不同步、库存不准确、服务责任不清、游客重复填报、投诉处理慢和营销效果难评估等问题。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本章从企业信息系统与平台运营角度，讨论旅游企业如何通过信息系统提升计划、组织、执行、控制和服务能力。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本节核心问题是：如何把“案例导入：旅行社、酒店、景区和OTA平台的信息系统协同”转化为可执行的文旅创业行动。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43733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272308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504033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926854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若这些系统数据不能协同，就会出现订单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452515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本章从企业信息系统与平台运营角度，讨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243733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272308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504033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926854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本节核心问题是：如何把“案例导入：旅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452515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/ 44</a:t>
            </a:r>
            <a:endParaRPr lang="en-US" sz="7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旅游企业信息系统概述｜核心概念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企业信息系统的管理功能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旅游企业常见系统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系统选型的基本原则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58578"/>
            <a:ext cx="2416671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2085529"/>
            <a:ext cx="210249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企业信息系统的管理功能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旅游企业常见系统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08074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20769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系统选型的基本原则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64182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76877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04188" y="4926062"/>
            <a:ext cx="28994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 / 44</a:t>
            </a:r>
            <a:endParaRPr lang="en-US" sz="7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旅游企业信息系统概述｜关键要素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旅游企业信息系统是支持企业业务处理、资源配置、客户服务、经营决策和绩效控制的信息化工具。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它的核心作用不是“把纸质表格搬到电脑上”，而是使业务流程标准化、数据记录结构化、岗位协作可追踪、经营结果可分析。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从管理职能看，企业信息系统服务于计划、执行、控制和改进。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旅游企业信息系统是支持企业业务处理、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它的核心作用不是“把纸质表格搬到电脑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从管理职能看，企业信息系统服务于计划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/ 44</a:t>
            </a:r>
            <a:endParaRPr lang="en-US" sz="7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旅游企业信息系统概述｜机制拆解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计划环节需要销售预测、产品排期、房态管理和人员排班；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执行环节需要订单处理、合同管理、服务派单和支付结算；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控制环节需要权限审批、成本核算、服务质量和风险预警；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计划环节需要销售预测、产品排期、房态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执行环节需要订单处理、合同管理、服务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控制环节需要权限审批、成本核算、服务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 / 44</a:t>
            </a:r>
            <a:endParaRPr lang="en-US" sz="7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旅行社业务系统与流程再造｜核心概念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旅行社业务流程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CRM与客户资产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供应商协同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66950"/>
            <a:ext cx="2247602" cy="1526232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29552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52725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950071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旅行社业务流程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CRM与客户资产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266950"/>
            <a:ext cx="2247602" cy="1526232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29552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52725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950071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供应商协同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 / 44</a:t>
            </a:r>
            <a:endParaRPr lang="en-US" sz="7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旅行社业务系统与流程再造｜关键要素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旅行社业务通常包括客户咨询、需求识别、产品匹配、线路报价、供应商确认、合同签订、收款开票、导游派遣、行程跟踪、突发处理、满意度回…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若依赖人工聊天记录和Excel表格，容易出现信息遗漏、报价不一致、供应商确认不及时和客户关系无法沉淀。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信息系统可以把旅行社业务转化为流程节点。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旅行社业务通常包括客户咨询、需求识别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若依赖人工聊天记录和Excel表格，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信息系统可以把旅行社业务转化为流程节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 / 44</a:t>
            </a:r>
            <a:endParaRPr lang="en-US" sz="7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旅行社业务系统与流程再造｜机制拆解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794718"/>
            <a:ext cx="3505944" cy="2470696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每个客户咨询形成线索，线索转化为商机，商机对应报价和产品，成交后生成订单和合同，行程中产生服务记录，结束后进入评价和会员维护。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CRM的核心不是群发广告，而是把客户关系沉淀为可维护的企业资产。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旅行社CRM应记录客户基本信息、来源渠道、兴趣偏好、出行人数、预算、过往订单、投诉记录、满意度、生日纪念日和复购意向。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每个客户咨询形成线索，线索转化为商机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CRM的核心不是群发广告，而是把客户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旅行社CRM应记录客户基本信息、来源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 / 44</a:t>
            </a:r>
            <a:endParaRPr lang="en-US" sz="7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酒店与民宿信息系统｜核心概念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PMS与房态管理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收益管理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客史与服务个性化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PMS与房态管理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704207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109913"/>
            <a:ext cx="884110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收益管理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客史与服务个性化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 / 44</a:t>
            </a:r>
            <a:endParaRPr lang="en-US" sz="7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酒店与民宿信息系统｜关键要素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PMS是酒店和民宿运营的核心系统。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它管理房态、预订、入住、退房、账务、客史和报表。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房态管理是住宿企业的基础能力，房间是否可售、是否清洁、是否维修、价格如何、来自哪个渠道，都应在系统中清晰呈现。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PMS是酒店和民宿运营的核心系统。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它管理房态、预订、入住、退房、账务、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房态管理是住宿企业的基础能力，房间是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 / 44</a:t>
            </a:r>
            <a:endParaRPr lang="en-US" sz="7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酒店与民宿信息系统｜机制拆解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中小民宿常见问题是多平台订单手工同步，容易超售、漏单和价格混乱。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渠道管理系统可以把OTA、微信、小程序和电话预订的库存进行统一管理，减少人为错误。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酒店收益管理通过价格、库存和渠道组合提高收益。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中小民宿常见问题是多平台订单手工同步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渠道管理系统可以把OTA、微信、小程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酒店收益管理通过价格、库存和渠道组合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 / 44</a:t>
            </a:r>
            <a:endParaRPr lang="en-US" sz="7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景区和文旅综合体企业系统｜核心概念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票务与会员系统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文旅综合体运营系统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景区企业的核心系统包括票务、会员、导览、客流、投诉、设备运维、营销和经营分析。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票务与会员系统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文旅综合体运营系统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景区企业的核心系统包括票务、会员、导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 / 44</a:t>
            </a:r>
            <a:endParaRPr lang="en-US" sz="7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景区和文旅综合体企业系统｜关键要素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票务系统不仅处理售票，还产生客流预测、渠道分析、票种结构、入园效率和收入核算数据。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会员系统应关注长期关系。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景区可以通过会员权益、活动预约、文创优惠、研学课程、二次消费和复游推荐延长游客生命周期。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票务系统不仅处理售票，还产生客流预测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会员系统应关注长期关系。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景区可以通过会员权益、活动预约、文创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 / 44</a:t>
            </a:r>
            <a:endParaRPr lang="en-US" sz="7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景区和文旅综合体企业系统｜机制拆解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但会员运营要避免过度打扰和不透明营销。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文旅综合体通常包含景区、商业街区、演艺、餐饮、酒店、展馆、文创和活动。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其系统需求更复杂，需要把客流、租户、活动、消费、停车、安保、物业和会员连接起来。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但会员运营要避免过度打扰和不透明营销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文旅综合体通常包含景区、商业街区、演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其系统需求更复杂，需要把客流、租户、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 / 44</a:t>
            </a:r>
            <a:endParaRPr lang="en-US" sz="7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OTA平台与私域运营｜核心概念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OTA平台运营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私域运营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平台依赖与渠道平衡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03549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227362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40357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608511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OTA平台运营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2203549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227362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40357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608511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私域运营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平台依赖与渠道平衡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 / 44</a:t>
            </a:r>
            <a:endParaRPr lang="en-US" sz="75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OTA平台与私域运营｜关键要素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OTA为旅游企业提供流量、交易和评价入口，但也带来平台规则、佣金成本和流量依赖。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企业在OTA运营中需要管理产品标题、图片、价格、库存、促销、评价回复、退款规则和结算。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平台运营指标包括曝光量、点击率、转化率、订单量、客单价、取消率、好评率、差评原因、排名变化和佣金成本。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OTA为旅游企业提供流量、交易和评价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企业在OTA运营中需要管理产品标题、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平台运营指标包括曝光量、点击率、转化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 / 44</a:t>
            </a:r>
            <a:endParaRPr lang="en-US" sz="75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系统需求分析与权限设计｜核心概念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需求分析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用户权限设计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数据闭环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需求分析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704207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109913"/>
            <a:ext cx="884110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用户权限设计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数据闭环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 / 44</a:t>
            </a:r>
            <a:endParaRPr lang="en-US" sz="75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系统需求分析与权限设计｜关键要素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系统需求分析要从业务问题出发。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一个合格的需求说明应包括用户角色、业务场景、操作流程、数据字段、权限规则、异常处理、报表指标和验收标准。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旅游管理者虽然不一定写代码，但必须能把业务需求说清楚。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系统需求分析要从业务问题出发。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一个合格的需求说明应包括用户角色、业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旅游管理者虽然不一定写代码，但必须能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 / 44</a:t>
            </a:r>
            <a:endParaRPr lang="en-US" sz="75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本土案例：安顺地方文旅企业数字化协同方案｜核心概念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场景背景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改进方案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教学启发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937318" y="2302669"/>
            <a:ext cx="673557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场景背景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7318270" y="2302669"/>
            <a:ext cx="673557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改进方案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937318" y="3534519"/>
            <a:ext cx="673557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教学启发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 / 44</a:t>
            </a:r>
            <a:endParaRPr lang="en-US" sz="75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本土案例：安顺地方文旅企业数字化协同方案｜关键要素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安顺地方文旅企业面对黄果树、龙宫、屯堡文化、乡村旅游和城市休闲等多类资源，但中小企业数字化能力不均衡。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一些企业依赖OTA接单，缺少客户沉淀；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一些企业有社交媒体曝光，但订单、服务和评价没有闭环；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安顺地方文旅企业面对黄果树、龙宫、屯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一些企业依赖OTA接单，缺少客户沉淀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一些企业有社交媒体曝光，但订单、服务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 / 44</a:t>
            </a:r>
            <a:endParaRPr lang="en-US" sz="75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章节案例｜核心概念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案例名称：旅行社、酒店、景区和OTA平台的信息系统协同。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画出游客从线上搜索到线下消费再到评价分享的信息流。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分析旅行社、酒店、景区和OTA各自需要哪些核心数据。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案例名称：旅行社、酒店、景区和OTA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画出游客从线上搜索到线下消费再到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分析旅行社、酒店、景区和OTA各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 / 44</a:t>
            </a:r>
            <a:endParaRPr lang="en-US" sz="75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章节案例｜关键要素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为一家地方旅行社设计CRM核心字段和客户跟进流程。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为一家民宿设计PMS和渠道管理的关键功能。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 设计平台运营指标表，说明曝光、点击、转化、订单、评价和复购之间的关系。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为一家地方旅行社设计CRM核心字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为一家民宿设计PMS和渠道管理的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设计平台运营指标表，说明曝光、点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 / 44</a:t>
            </a:r>
            <a:endParaRPr lang="en-US" sz="75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课后练习与实践｜核心概念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名词解释：PMS、CRM、ERP、OTA、渠道管理系统。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简答题：为什么说CRM不是群发广告工具，而是客户资产管理工具？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分析题：酒店多平台订单不同步会造成哪些问题？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名词解释：PMS、CRM、ERP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简答题：为什么说CRM不是群发广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分析题：酒店多平台订单不同步会造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 / 44</a:t>
            </a:r>
            <a:endParaRPr lang="en-US" sz="75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课后练习与实践｜关键要素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讨论题：地方文旅企业如何在OTA平台流量和私域客户资产之间取得平衡？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 设计题：为一家安顺地方旅行社设计客户字段、订单字段和供应商字段。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 实践题：选择一个本地文旅企业，绘制其订单处理流程，并提出信息化改进方案。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讨论题：地方文旅企业如何在OTA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设计题：为一家安顺地方旅行社设计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实践题：选择一个本地文旅企业，绘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32 / 44</a:t>
            </a:r>
            <a:endParaRPr lang="en-US" sz="75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项目实训：地方文旅企业数字化运营诊断｜核心概念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实训目标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成果要求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评价量规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实训目标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704207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109913"/>
            <a:ext cx="884110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成果要求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评价量规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 / 44</a:t>
            </a:r>
            <a:endParaRPr lang="en-US" sz="75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项目实训：地方文旅企业数字化运营诊断｜关键要素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学生选择一家旅行社、酒店、民宿、景区、研学机构或文创企业，完成数字化运营诊断。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诊断应包括业务流程、系统使用、数据字段、平台运营、客户维护、服务质量和风险控制。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企业业务流程图。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666875"/>
            <a:ext cx="893826" cy="7197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学生选择一家旅行社、酒店、民宿、景区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诊断应包括业务流程、系统使用、数据字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企业业务流程图。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34 / 44</a:t>
            </a:r>
            <a:endParaRPr lang="en-US" sz="75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延伸阅读与证据提示｜核心概念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建议结合“大数据与旅游业课程实践”材料，补充企业数据采集和分析案例。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建议结合“安顺学院数字文旅申报”材料，提炼旅游管理学生服务地方企业数字化转型的能力要求。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建议结合地方旅行社、酒店、民宿和景区调研材料，补充真实业务流程。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建议结合“大数据与旅游业课程实践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建议结合“安顺学院数字文旅申报”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建议结合地方旅行社、酒店、民宿和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35 / 44</a:t>
            </a:r>
            <a:endParaRPr lang="en-US" sz="75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延伸阅读与证据提示｜关键要素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若用于正式出版，本章涉及具体平台规则、佣金比例、企业案例和经营数据，应以公开资料或授权材料为准。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本节核心问题是：如何把“延伸阅读与证据提示”转化为可执行的文旅创业行动。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若用于正式出版，本章涉及具体平台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本节核心问题是：如何把“延伸阅读与证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 / 44</a:t>
            </a:r>
            <a:endParaRPr lang="en-US" sz="75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本章综合框架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1848148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1848148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1936998"/>
            <a:ext cx="2043139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思政园地：数字化转型要增强地方文旅企业发展能力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1848148"/>
            <a:ext cx="2279452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1848148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1936998"/>
            <a:ext cx="2043291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案例导入：旅行社、酒店、景区和OTA平台的信息系统协同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434679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52353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旅游企业信息系统概述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434679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52353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旅行社业务系统与流程再造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286122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2950071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酒店与民宿信息系统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286122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2950071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景区和文旅综合体企业系统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4140845" y="3287762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Shape 23"/>
          <p:cNvSpPr/>
          <p:nvPr/>
        </p:nvSpPr>
        <p:spPr>
          <a:xfrm>
            <a:off x="4164657" y="328776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02770" y="337661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OTA平台与私域运营</a:t>
            </a:r>
            <a:endParaRPr lang="en-US" sz="1050" dirty="0"/>
          </a:p>
        </p:txBody>
      </p:sp>
      <p:sp>
        <p:nvSpPr>
          <p:cNvPr id="27" name="Text 25"/>
          <p:cNvSpPr/>
          <p:nvPr/>
        </p:nvSpPr>
        <p:spPr>
          <a:xfrm>
            <a:off x="6508998" y="3287762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8" name="Shape 26"/>
          <p:cNvSpPr/>
          <p:nvPr/>
        </p:nvSpPr>
        <p:spPr>
          <a:xfrm>
            <a:off x="6532811" y="328776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670923" y="3376613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系统需求分析与权限设计</a:t>
            </a:r>
            <a:endParaRPr lang="en-US" sz="1050" dirty="0"/>
          </a:p>
        </p:txBody>
      </p:sp>
      <p:sp>
        <p:nvSpPr>
          <p:cNvPr id="30" name="Text 28"/>
          <p:cNvSpPr/>
          <p:nvPr/>
        </p:nvSpPr>
        <p:spPr>
          <a:xfrm>
            <a:off x="4140845" y="3714304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1" name="Shape 29"/>
          <p:cNvSpPr/>
          <p:nvPr/>
        </p:nvSpPr>
        <p:spPr>
          <a:xfrm>
            <a:off x="4164657" y="3714304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4302770" y="3803154"/>
            <a:ext cx="2043139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本土案例：安顺地方文旅企业数字化协同方案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6508998" y="3714304"/>
            <a:ext cx="2279452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4" name="Shape 32"/>
          <p:cNvSpPr/>
          <p:nvPr/>
        </p:nvSpPr>
        <p:spPr>
          <a:xfrm>
            <a:off x="6532811" y="3714304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670923" y="3803154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章节案例</a:t>
            </a:r>
            <a:endParaRPr lang="en-US" sz="1050" dirty="0"/>
          </a:p>
        </p:txBody>
      </p:sp>
      <p:sp>
        <p:nvSpPr>
          <p:cNvPr id="36" name="Shape 3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38" name="Text 3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37 / 44</a:t>
            </a:r>
            <a:endParaRPr lang="en-US" sz="75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证据链：从观点到可验证判断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38 / 44</a:t>
            </a:r>
            <a:endParaRPr lang="en-US" sz="75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贵州案例迁移：从地方实践提炼机制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39 / 44</a:t>
            </a:r>
            <a:endParaRPr lang="en-US" sz="75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风险、伦理与治理检查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 / 44</a:t>
            </a:r>
            <a:endParaRPr lang="en-US" sz="75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课堂工作坊：绘制一页分析画布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0070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2452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30073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505670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210070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12452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30073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50567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196382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22019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396407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601343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196382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22019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396407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60134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41 / 44</a:t>
            </a:r>
            <a:endParaRPr lang="en-US" sz="75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课后实训任务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01329"/>
            <a:ext cx="3505944" cy="1457474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围绕“旅游企业信息系统与平台运营”选择一个真实案例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围绕“旅游企业信息系统与平台运营”选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42 / 44</a:t>
            </a:r>
            <a:endParaRPr lang="en-US" sz="75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本章小结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354610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354610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443460"/>
            <a:ext cx="2043139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思政园地：数字化转型要增强地方文旅企业发展能力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354610"/>
            <a:ext cx="2279452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354610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443460"/>
            <a:ext cx="2043291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案例导入：旅行社、酒店、景区和OTA平台的信息系统协同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94114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94114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3029992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旅游企业信息系统概述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94114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94114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3029992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旅行社业务系统与流程再造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367683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367683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45653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酒店与民宿信息系统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3367683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3367683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3456533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景区和文旅综合体企业系统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6" name="Text 2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 / 44</a:t>
            </a:r>
            <a:endParaRPr lang="en-US" sz="75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旅游信息化管理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从理解走向负责任的实践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44 / 44</a:t>
            </a:r>
            <a:endParaRPr lang="en-US" sz="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44</Slides>
  <Notes>44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</vt:vector>
  </TitlesOfParts>
  <Company>安顺学院旅游管理学院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第5章 旅游企业信息系统与平台运营</dc:title>
  <dc:subject>《旅游信息化管理》逐章教学课件：第5章</dc:subject>
  <dc:creator>祝刚</dc:creator>
  <cp:lastModifiedBy>祝刚</cp:lastModifiedBy>
  <cp:revision>1</cp:revision>
  <dcterms:created xsi:type="dcterms:W3CDTF">2026-08-03T16:35:13Z</dcterms:created>
  <dcterms:modified xsi:type="dcterms:W3CDTF">2026-08-03T16:35:13Z</dcterms:modified>
</cp:coreProperties>
</file>