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8.png"/><Relationship Id="rId10" Type="http://schemas.openxmlformats.org/officeDocument/2006/relationships/image" Target="../media/image-5-8.png"/><Relationship Id="rId11" Type="http://schemas.openxmlformats.org/officeDocument/2006/relationships/image" Target="../media/image-5-8.png"/><Relationship Id="rId12" Type="http://schemas.openxmlformats.org/officeDocument/2006/relationships/slideLayout" Target="../slideLayouts/slideLayout1.xml"/><Relationship Id="rId1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4.png"/><Relationship Id="rId6" Type="http://schemas.openxmlformats.org/officeDocument/2006/relationships/image" Target="../media/image-6-4.png"/><Relationship Id="rId7" Type="http://schemas.openxmlformats.org/officeDocument/2006/relationships/image" Target="../media/image-6-4.png"/><Relationship Id="rId8" Type="http://schemas.openxmlformats.org/officeDocument/2006/relationships/image" Target="../media/image-6-4.png"/><Relationship Id="rId9" Type="http://schemas.openxmlformats.org/officeDocument/2006/relationships/image" Target="../media/image-6-4.png"/><Relationship Id="rId10" Type="http://schemas.openxmlformats.org/officeDocument/2006/relationships/image" Target="../media/image-6-4.png"/><Relationship Id="rId11" Type="http://schemas.openxmlformats.org/officeDocument/2006/relationships/image" Target="../media/image-6-4.png"/><Relationship Id="rId12" Type="http://schemas.openxmlformats.org/officeDocument/2006/relationships/image" Target="../media/image-6-4.png"/><Relationship Id="rId13" Type="http://schemas.openxmlformats.org/officeDocument/2006/relationships/image" Target="../media/image-6-4.png"/><Relationship Id="rId14" Type="http://schemas.openxmlformats.org/officeDocument/2006/relationships/slideLayout" Target="../slideLayouts/slideLayout1.xml"/><Relationship Id="rId1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slideLayout" Target="../slideLayouts/slideLayout1.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8.png"/><Relationship Id="rId11" Type="http://schemas.openxmlformats.org/officeDocument/2006/relationships/image" Target="../media/image-13-11.png"/><Relationship Id="rId12" Type="http://schemas.openxmlformats.org/officeDocument/2006/relationships/slideLayout" Target="../slideLayouts/slideLayout1.xml"/><Relationship Id="rId1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4.png"/><Relationship Id="rId6" Type="http://schemas.openxmlformats.org/officeDocument/2006/relationships/image" Target="../media/image-15-4.png"/><Relationship Id="rId7" Type="http://schemas.openxmlformats.org/officeDocument/2006/relationships/image" Target="../media/image-15-4.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19-2.png"/><Relationship Id="rId3" Type="http://schemas.openxmlformats.org/officeDocument/2006/relationships/image" Target="../media/image-19-2.png"/><Relationship Id="rId4" Type="http://schemas.openxmlformats.org/officeDocument/2006/relationships/image" Target="../media/image-19-2.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7.png"/><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3.png"/><Relationship Id="rId5" Type="http://schemas.openxmlformats.org/officeDocument/2006/relationships/image" Target="../media/image-21-5.png"/><Relationship Id="rId6" Type="http://schemas.openxmlformats.org/officeDocument/2006/relationships/image" Target="../media/image-12-4.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22-2.png"/><Relationship Id="rId3" Type="http://schemas.openxmlformats.org/officeDocument/2006/relationships/image" Target="../media/image-22-2.png"/><Relationship Id="rId4" Type="http://schemas.openxmlformats.org/officeDocument/2006/relationships/image" Target="../media/image-22-2.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1.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1.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2.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slideLayout" Target="../slideLayouts/slideLayout1.xml"/><Relationship Id="rId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1.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image" Target="../media/image-30-6.png"/><Relationship Id="rId7" Type="http://schemas.openxmlformats.org/officeDocument/2006/relationships/slideLayout" Target="../slideLayouts/slideLayout1.xml"/><Relationship Id="rId8"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image" Target="../media/image-31-5.png"/><Relationship Id="rId6" Type="http://schemas.openxmlformats.org/officeDocument/2006/relationships/image" Target="../media/image-31-6.png"/><Relationship Id="rId7" Type="http://schemas.openxmlformats.org/officeDocument/2006/relationships/image" Target="../media/image-31-7.png"/><Relationship Id="rId8" Type="http://schemas.openxmlformats.org/officeDocument/2006/relationships/image" Target="../media/image-31-8.png"/><Relationship Id="rId9" Type="http://schemas.openxmlformats.org/officeDocument/2006/relationships/slideLayout" Target="../slideLayouts/slideLayout1.xml"/><Relationship Id="rId10"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19-5.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2.png"/><Relationship Id="rId5" Type="http://schemas.openxmlformats.org/officeDocument/2006/relationships/image" Target="../media/image-33-5.png"/><Relationship Id="rId6" Type="http://schemas.openxmlformats.org/officeDocument/2006/relationships/image" Target="../media/image-33-2.png"/><Relationship Id="rId7" Type="http://schemas.openxmlformats.org/officeDocument/2006/relationships/image" Target="../media/image-33-7.png"/><Relationship Id="rId8" Type="http://schemas.openxmlformats.org/officeDocument/2006/relationships/image" Target="../media/image-33-2.png"/><Relationship Id="rId9" Type="http://schemas.openxmlformats.org/officeDocument/2006/relationships/image" Target="../media/image-33-9.png"/><Relationship Id="rId10" Type="http://schemas.openxmlformats.org/officeDocument/2006/relationships/image" Target="../media/image-33-10.png"/><Relationship Id="rId11" Type="http://schemas.openxmlformats.org/officeDocument/2006/relationships/slideLayout" Target="../slideLayouts/slideLayout1.xml"/><Relationship Id="rId1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image" Target="../media/image-34-5.png"/><Relationship Id="rId6" Type="http://schemas.openxmlformats.org/officeDocument/2006/relationships/slideLayout" Target="../slideLayouts/slideLayout1.xml"/><Relationship Id="rId7"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image" Target="../media/image-35-5.png"/><Relationship Id="rId6" Type="http://schemas.openxmlformats.org/officeDocument/2006/relationships/image" Target="../media/image-35-6.png"/><Relationship Id="rId7" Type="http://schemas.openxmlformats.org/officeDocument/2006/relationships/image" Target="../media/image-35-7.png"/><Relationship Id="rId8" Type="http://schemas.openxmlformats.org/officeDocument/2006/relationships/image" Target="../media/image-35-8.png"/><Relationship Id="rId9" Type="http://schemas.openxmlformats.org/officeDocument/2006/relationships/image" Target="../media/image-35-7.png"/><Relationship Id="rId10" Type="http://schemas.openxmlformats.org/officeDocument/2006/relationships/image" Target="../media/image-35-10.png"/><Relationship Id="rId11" Type="http://schemas.openxmlformats.org/officeDocument/2006/relationships/image" Target="../media/image-35-7.png"/><Relationship Id="rId12" Type="http://schemas.openxmlformats.org/officeDocument/2006/relationships/image" Target="../media/image-35-12.png"/><Relationship Id="rId13" Type="http://schemas.openxmlformats.org/officeDocument/2006/relationships/slideLayout" Target="../slideLayouts/slideLayout1.xml"/><Relationship Id="rId1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image" Target="../media/image-36-6.png"/><Relationship Id="rId7" Type="http://schemas.openxmlformats.org/officeDocument/2006/relationships/image" Target="../media/image-36-7.png"/><Relationship Id="rId8" Type="http://schemas.openxmlformats.org/officeDocument/2006/relationships/image" Target="../media/image-36-8.png"/><Relationship Id="rId9" Type="http://schemas.openxmlformats.org/officeDocument/2006/relationships/slideLayout" Target="../slideLayouts/slideLayout1.xml"/><Relationship Id="rId10"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image" Target="../media/image-37-5.png"/><Relationship Id="rId6" Type="http://schemas.openxmlformats.org/officeDocument/2006/relationships/image" Target="../media/image-37-6.png"/><Relationship Id="rId7" Type="http://schemas.openxmlformats.org/officeDocument/2006/relationships/image" Target="../media/image-37-7.png"/><Relationship Id="rId8" Type="http://schemas.openxmlformats.org/officeDocument/2006/relationships/image" Target="../media/image-37-8.png"/><Relationship Id="rId9" Type="http://schemas.openxmlformats.org/officeDocument/2006/relationships/image" Target="../media/image-37-8.png"/><Relationship Id="rId10" Type="http://schemas.openxmlformats.org/officeDocument/2006/relationships/slideLayout" Target="../slideLayouts/slideLayout1.xml"/><Relationship Id="rId11"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image" Target="../media/image-38-4.png"/><Relationship Id="rId5" Type="http://schemas.openxmlformats.org/officeDocument/2006/relationships/image" Target="../media/image-38-5.png"/><Relationship Id="rId6" Type="http://schemas.openxmlformats.org/officeDocument/2006/relationships/slideLayout" Target="../slideLayouts/slideLayout1.xml"/><Relationship Id="rId7"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2.png"/><Relationship Id="rId5" Type="http://schemas.openxmlformats.org/officeDocument/2006/relationships/image" Target="../media/image-39-2.png"/><Relationship Id="rId6" Type="http://schemas.openxmlformats.org/officeDocument/2006/relationships/image" Target="../media/image-39-3.png"/><Relationship Id="rId7" Type="http://schemas.openxmlformats.org/officeDocument/2006/relationships/image" Target="../media/image-39-2.png"/><Relationship Id="rId8" Type="http://schemas.openxmlformats.org/officeDocument/2006/relationships/image" Target="../media/image-39-2.png"/><Relationship Id="rId9" Type="http://schemas.openxmlformats.org/officeDocument/2006/relationships/image" Target="../media/image-39-3.png"/><Relationship Id="rId10" Type="http://schemas.openxmlformats.org/officeDocument/2006/relationships/image" Target="../media/image-39-2.png"/><Relationship Id="rId11" Type="http://schemas.openxmlformats.org/officeDocument/2006/relationships/image" Target="../media/image-39-11.png"/><Relationship Id="rId12" Type="http://schemas.openxmlformats.org/officeDocument/2006/relationships/image" Target="../media/image-39-12.png"/><Relationship Id="rId13" Type="http://schemas.openxmlformats.org/officeDocument/2006/relationships/image" Target="../media/image-39-13.png"/><Relationship Id="rId14" Type="http://schemas.openxmlformats.org/officeDocument/2006/relationships/image" Target="../media/image-39-12.png"/><Relationship Id="rId15" Type="http://schemas.openxmlformats.org/officeDocument/2006/relationships/slideLayout" Target="../slideLayouts/slideLayout1.xml"/><Relationship Id="rId1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image" Target="../media/image-40-6.png"/><Relationship Id="rId7" Type="http://schemas.openxmlformats.org/officeDocument/2006/relationships/image" Target="../media/image-40-6.png"/><Relationship Id="rId8" Type="http://schemas.openxmlformats.org/officeDocument/2006/relationships/slideLayout" Target="../slideLayouts/slideLayout1.xml"/><Relationship Id="rId9"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2.png"/><Relationship Id="rId4" Type="http://schemas.openxmlformats.org/officeDocument/2006/relationships/image" Target="../media/image-41-4.png"/><Relationship Id="rId5" Type="http://schemas.openxmlformats.org/officeDocument/2006/relationships/image" Target="../media/image-41-5.png"/><Relationship Id="rId6" Type="http://schemas.openxmlformats.org/officeDocument/2006/relationships/image" Target="../media/image-41-6.png"/><Relationship Id="rId7" Type="http://schemas.openxmlformats.org/officeDocument/2006/relationships/slideLayout" Target="../slideLayouts/slideLayout1.xml"/><Relationship Id="rId8"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42-2.pn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pic>
        <p:nvPicPr>
          <p:cNvPr id="3" name="Image 1" descr="preencoded.png">    </p:cNvPr>
          <p:cNvPicPr>
            <a:picLocks noChangeAspect="1"/>
          </p:cNvPicPr>
          <p:nvPr/>
        </p:nvPicPr>
        <p:blipFill>
          <a:blip r:embed="rId2"/>
          <a:stretch>
            <a:fillRect/>
          </a:stretch>
        </p:blipFill>
        <p:spPr>
          <a:xfrm>
            <a:off x="5486263" y="1857329"/>
            <a:ext cx="1219170" cy="38099"/>
          </a:xfrm>
          <a:prstGeom prst="rect">
            <a:avLst/>
          </a:prstGeom>
        </p:spPr>
      </p:pic>
      <p:sp>
        <p:nvSpPr>
          <p:cNvPr id="4" name="Text 0"/>
          <p:cNvSpPr/>
          <p:nvPr/>
        </p:nvSpPr>
        <p:spPr>
          <a:xfrm>
            <a:off x="4457589" y="2200220"/>
            <a:ext cx="3295187" cy="457189"/>
          </a:xfrm>
          <a:prstGeom prst="rect">
            <a:avLst/>
          </a:prstGeom>
          <a:noFill/>
          <a:ln/>
        </p:spPr>
        <p:txBody>
          <a:bodyPr wrap="none" lIns="0" tIns="0" rIns="0" bIns="0" rtlCol="0" anchor="ctr"/>
          <a:lstStyle/>
          <a:p>
            <a:pPr algn="l" indent="0" marL="0">
              <a:buNone/>
            </a:pPr>
            <a:r>
              <a:rPr lang="en-US" sz="3600" b="1" dirty="0">
                <a:solidFill>
                  <a:srgbClr val="292524"/>
                </a:solidFill>
                <a:latin typeface="宋体" pitchFamily="34" charset="0"/>
                <a:ea typeface="宋体" pitchFamily="34" charset="-122"/>
                <a:cs typeface="宋体" pitchFamily="34" charset="-120"/>
              </a:rPr>
              <a:t>旅游信息化管理</a:t>
            </a:r>
            <a:endParaRPr lang="en-US" sz="3600" dirty="0"/>
          </a:p>
        </p:txBody>
      </p:sp>
      <p:sp>
        <p:nvSpPr>
          <p:cNvPr id="5" name="Text 1"/>
          <p:cNvSpPr/>
          <p:nvPr/>
        </p:nvSpPr>
        <p:spPr>
          <a:xfrm>
            <a:off x="4305192" y="2809805"/>
            <a:ext cx="3609504" cy="266693"/>
          </a:xfrm>
          <a:prstGeom prst="rect">
            <a:avLst/>
          </a:prstGeom>
          <a:noFill/>
          <a:ln/>
        </p:spPr>
        <p:txBody>
          <a:bodyPr wrap="none" lIns="0" tIns="0" rIns="0" bIns="0" rtlCol="0" anchor="ctr"/>
          <a:lstStyle/>
          <a:p>
            <a:pPr algn="l" indent="0" marL="0">
              <a:buNone/>
            </a:pPr>
            <a:r>
              <a:rPr lang="en-US" sz="1500" dirty="0">
                <a:solidFill>
                  <a:srgbClr val="57534E"/>
                </a:solidFill>
                <a:latin typeface="等线" pitchFamily="34" charset="0"/>
                <a:ea typeface="等线" pitchFamily="34" charset="-122"/>
                <a:cs typeface="等线" pitchFamily="34" charset="-120"/>
              </a:rPr>
              <a:t>Tourism Informatization Management</a:t>
            </a:r>
            <a:endParaRPr lang="en-US" sz="1500" dirty="0"/>
          </a:p>
        </p:txBody>
      </p:sp>
      <p:pic>
        <p:nvPicPr>
          <p:cNvPr id="6" name="Image 2" descr="preencoded.png">    </p:cNvPr>
          <p:cNvPicPr>
            <a:picLocks noChangeAspect="1"/>
          </p:cNvPicPr>
          <p:nvPr/>
        </p:nvPicPr>
        <p:blipFill>
          <a:blip r:embed="rId3"/>
          <a:stretch>
            <a:fillRect/>
          </a:stretch>
        </p:blipFill>
        <p:spPr>
          <a:xfrm>
            <a:off x="5638659" y="3457489"/>
            <a:ext cx="914377" cy="19050"/>
          </a:xfrm>
          <a:prstGeom prst="rect">
            <a:avLst/>
          </a:prstGeom>
        </p:spPr>
      </p:pic>
      <p:sp>
        <p:nvSpPr>
          <p:cNvPr id="7" name="Text 2"/>
          <p:cNvSpPr/>
          <p:nvPr/>
        </p:nvSpPr>
        <p:spPr>
          <a:xfrm>
            <a:off x="3914677" y="3781330"/>
            <a:ext cx="4390534" cy="266693"/>
          </a:xfrm>
          <a:prstGeom prst="rect">
            <a:avLst/>
          </a:prstGeom>
          <a:noFill/>
          <a:ln/>
        </p:spPr>
        <p:txBody>
          <a:bodyPr wrap="none" lIns="0" tIns="0" rIns="0" bIns="0" rtlCol="0" anchor="ctr"/>
          <a:lstStyle/>
          <a:p>
            <a:pPr algn="l" indent="0" marL="0">
              <a:buNone/>
            </a:pPr>
            <a:r>
              <a:rPr lang="en-US" sz="1350" dirty="0">
                <a:solidFill>
                  <a:srgbClr val="78716C"/>
                </a:solidFill>
                <a:latin typeface="等线" pitchFamily="34" charset="0"/>
                <a:ea typeface="等线" pitchFamily="34" charset="-122"/>
                <a:cs typeface="等线" pitchFamily="34" charset="-120"/>
              </a:rPr>
              <a:t>安顺学院旅游管理学院 · 旅游管理/数字文旅专业系列教材</a:t>
            </a:r>
            <a:endParaRPr lang="en-US" sz="1350" dirty="0"/>
          </a:p>
        </p:txBody>
      </p:sp>
      <p:sp>
        <p:nvSpPr>
          <p:cNvPr id="8" name="Text 3"/>
          <p:cNvSpPr/>
          <p:nvPr/>
        </p:nvSpPr>
        <p:spPr>
          <a:xfrm>
            <a:off x="5257669" y="4124222"/>
            <a:ext cx="1685502"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以管理问题牵引技术应用</a:t>
            </a:r>
            <a:endParaRPr lang="en-US" sz="1200" dirty="0"/>
          </a:p>
        </p:txBody>
      </p:sp>
      <p:pic>
        <p:nvPicPr>
          <p:cNvPr id="9" name="Image 3" descr="preencoded.png">    </p:cNvPr>
          <p:cNvPicPr>
            <a:picLocks noChangeAspect="1"/>
          </p:cNvPicPr>
          <p:nvPr/>
        </p:nvPicPr>
        <p:blipFill>
          <a:blip r:embed="rId4"/>
          <a:stretch>
            <a:fillRect/>
          </a:stretch>
        </p:blipFill>
        <p:spPr>
          <a:xfrm>
            <a:off x="3419390" y="4838579"/>
            <a:ext cx="133347" cy="133347"/>
          </a:xfrm>
          <a:prstGeom prst="rect">
            <a:avLst/>
          </a:prstGeom>
        </p:spPr>
      </p:pic>
      <p:sp>
        <p:nvSpPr>
          <p:cNvPr id="10" name="Text 4"/>
          <p:cNvSpPr/>
          <p:nvPr/>
        </p:nvSpPr>
        <p:spPr>
          <a:xfrm>
            <a:off x="3590835" y="4819530"/>
            <a:ext cx="942571" cy="161921"/>
          </a:xfrm>
          <a:prstGeom prst="rect">
            <a:avLst/>
          </a:prstGeom>
          <a:noFill/>
          <a:ln/>
        </p:spPr>
        <p:txBody>
          <a:bodyPr wrap="none" lIns="0" tIns="0" rIns="0" bIns="0" rtlCol="0" anchor="ctr"/>
          <a:lstStyle/>
          <a:p>
            <a:pPr algn="l" indent="0" marL="0">
              <a:buNone/>
            </a:pPr>
            <a:r>
              <a:rPr lang="en-US" sz="1050" dirty="0">
                <a:solidFill>
                  <a:srgbClr val="A8A29E"/>
                </a:solidFill>
                <a:latin typeface="等线" pitchFamily="34" charset="0"/>
                <a:ea typeface="等线" pitchFamily="34" charset="-122"/>
                <a:cs typeface="等线" pitchFamily="34" charset="-120"/>
              </a:rPr>
              <a:t>十二章系统架构</a:t>
            </a:r>
            <a:endParaRPr lang="en-US" sz="1050" dirty="0"/>
          </a:p>
        </p:txBody>
      </p:sp>
      <p:pic>
        <p:nvPicPr>
          <p:cNvPr id="11" name="Image 4" descr="preencoded.png">    </p:cNvPr>
          <p:cNvPicPr>
            <a:picLocks noChangeAspect="1"/>
          </p:cNvPicPr>
          <p:nvPr/>
        </p:nvPicPr>
        <p:blipFill>
          <a:blip r:embed="rId5"/>
          <a:stretch>
            <a:fillRect/>
          </a:stretch>
        </p:blipFill>
        <p:spPr>
          <a:xfrm>
            <a:off x="4752856" y="4838579"/>
            <a:ext cx="152396" cy="133347"/>
          </a:xfrm>
          <a:prstGeom prst="rect">
            <a:avLst/>
          </a:prstGeom>
        </p:spPr>
      </p:pic>
      <p:sp>
        <p:nvSpPr>
          <p:cNvPr id="12" name="Text 5"/>
          <p:cNvSpPr/>
          <p:nvPr/>
        </p:nvSpPr>
        <p:spPr>
          <a:xfrm>
            <a:off x="4943351" y="4819530"/>
            <a:ext cx="1190214" cy="161921"/>
          </a:xfrm>
          <a:prstGeom prst="rect">
            <a:avLst/>
          </a:prstGeom>
          <a:noFill/>
          <a:ln/>
        </p:spPr>
        <p:txBody>
          <a:bodyPr wrap="none" lIns="0" tIns="0" rIns="0" bIns="0" rtlCol="0" anchor="ctr"/>
          <a:lstStyle/>
          <a:p>
            <a:pPr algn="l" indent="0" marL="0">
              <a:buNone/>
            </a:pPr>
            <a:r>
              <a:rPr lang="en-US" sz="1050" dirty="0">
                <a:solidFill>
                  <a:srgbClr val="A8A29E"/>
                </a:solidFill>
                <a:latin typeface="等线" pitchFamily="34" charset="0"/>
                <a:ea typeface="等线" pitchFamily="34" charset="-122"/>
                <a:cs typeface="等线" pitchFamily="34" charset="-120"/>
              </a:rPr>
              <a:t>本科教学+行业培训</a:t>
            </a:r>
            <a:endParaRPr lang="en-US" sz="1050" dirty="0"/>
          </a:p>
        </p:txBody>
      </p:sp>
      <p:pic>
        <p:nvPicPr>
          <p:cNvPr id="13" name="Image 5" descr="preencoded.png">    </p:cNvPr>
          <p:cNvPicPr>
            <a:picLocks noChangeAspect="1"/>
          </p:cNvPicPr>
          <p:nvPr/>
        </p:nvPicPr>
        <p:blipFill>
          <a:blip r:embed="rId6"/>
          <a:stretch>
            <a:fillRect/>
          </a:stretch>
        </p:blipFill>
        <p:spPr>
          <a:xfrm>
            <a:off x="6343491" y="4838579"/>
            <a:ext cx="133347" cy="133347"/>
          </a:xfrm>
          <a:prstGeom prst="rect">
            <a:avLst/>
          </a:prstGeom>
        </p:spPr>
      </p:pic>
      <p:sp>
        <p:nvSpPr>
          <p:cNvPr id="14" name="Text 6"/>
          <p:cNvSpPr/>
          <p:nvPr/>
        </p:nvSpPr>
        <p:spPr>
          <a:xfrm>
            <a:off x="6514937" y="4819530"/>
            <a:ext cx="2276037" cy="161921"/>
          </a:xfrm>
          <a:prstGeom prst="rect">
            <a:avLst/>
          </a:prstGeom>
          <a:noFill/>
          <a:ln/>
        </p:spPr>
        <p:txBody>
          <a:bodyPr wrap="none" lIns="0" tIns="0" rIns="0" bIns="0" rtlCol="0" anchor="ctr"/>
          <a:lstStyle/>
          <a:p>
            <a:pPr algn="l" indent="0" marL="0">
              <a:buNone/>
            </a:pPr>
            <a:r>
              <a:rPr lang="en-US" sz="1050" dirty="0">
                <a:solidFill>
                  <a:srgbClr val="A8A29E"/>
                </a:solidFill>
                <a:latin typeface="等线" pitchFamily="34" charset="0"/>
                <a:ea typeface="等线" pitchFamily="34" charset="-122"/>
                <a:cs typeface="等线" pitchFamily="34" charset="-120"/>
              </a:rPr>
              <a:t>问题→数据→流程→平台→组织→绩效</a:t>
            </a:r>
            <a:endParaRPr lang="en-US" sz="1050" dirty="0"/>
          </a:p>
        </p:txBody>
      </p:sp>
      <p:sp>
        <p:nvSpPr>
          <p:cNvPr id="15" name="Text 7"/>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 / 42</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目 录</a:t>
            </a:r>
            <a:endParaRPr lang="en-US" sz="2700" dirty="0"/>
          </a:p>
        </p:txBody>
      </p:sp>
      <p:pic>
        <p:nvPicPr>
          <p:cNvPr id="4" name="Image 1" descr="preencoded.png">    </p:cNvPr>
          <p:cNvPicPr>
            <a:picLocks noChangeAspect="1"/>
          </p:cNvPicPr>
          <p:nvPr/>
        </p:nvPicPr>
        <p:blipFill>
          <a:blip r:embed="rId2"/>
          <a:stretch>
            <a:fillRect/>
          </a:stretch>
        </p:blipFill>
        <p:spPr>
          <a:xfrm>
            <a:off x="457189" y="914377"/>
            <a:ext cx="609585" cy="38099"/>
          </a:xfrm>
          <a:prstGeom prst="rect">
            <a:avLst/>
          </a:prstGeom>
        </p:spPr>
      </p:pic>
      <p:sp>
        <p:nvSpPr>
          <p:cNvPr id="5" name="Text 1"/>
          <p:cNvSpPr/>
          <p:nvPr/>
        </p:nvSpPr>
        <p:spPr>
          <a:xfrm>
            <a:off x="457189" y="1181070"/>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第1章</a:t>
            </a:r>
            <a:pPr algn="l" indent="0" marL="0">
              <a:buNone/>
            </a:pPr>
            <a:r>
              <a:rPr lang="en-US" sz="1050" dirty="0">
                <a:solidFill>
                  <a:srgbClr val="44403C"/>
                </a:solidFill>
                <a:latin typeface="等线" pitchFamily="34" charset="0"/>
                <a:ea typeface="等线" pitchFamily="34" charset="-122"/>
                <a:cs typeface="等线" pitchFamily="34" charset="-120"/>
              </a:rPr>
              <a:t>旅游信息化管理导论</a:t>
            </a:r>
            <a:endParaRPr lang="en-US" sz="1050" dirty="0"/>
          </a:p>
        </p:txBody>
      </p:sp>
      <p:sp>
        <p:nvSpPr>
          <p:cNvPr id="6" name="Text 2"/>
          <p:cNvSpPr/>
          <p:nvPr/>
        </p:nvSpPr>
        <p:spPr>
          <a:xfrm>
            <a:off x="6324442" y="1181070"/>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第2章</a:t>
            </a:r>
            <a:pPr algn="l" indent="0" marL="0">
              <a:buNone/>
            </a:pPr>
            <a:r>
              <a:rPr lang="en-US" sz="1050" dirty="0">
                <a:solidFill>
                  <a:srgbClr val="44403C"/>
                </a:solidFill>
                <a:latin typeface="等线" pitchFamily="34" charset="0"/>
                <a:ea typeface="等线" pitchFamily="34" charset="-122"/>
                <a:cs typeface="等线" pitchFamily="34" charset="-120"/>
              </a:rPr>
              <a:t>旅游信息化技术基础</a:t>
            </a:r>
            <a:endParaRPr lang="en-US" sz="1050" dirty="0"/>
          </a:p>
        </p:txBody>
      </p:sp>
      <p:sp>
        <p:nvSpPr>
          <p:cNvPr id="7" name="Text 3"/>
          <p:cNvSpPr/>
          <p:nvPr/>
        </p:nvSpPr>
        <p:spPr>
          <a:xfrm>
            <a:off x="457189" y="1485863"/>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第3章</a:t>
            </a:r>
            <a:pPr algn="l" indent="0" marL="0">
              <a:buNone/>
            </a:pPr>
            <a:r>
              <a:rPr lang="en-US" sz="1050" dirty="0">
                <a:solidFill>
                  <a:srgbClr val="44403C"/>
                </a:solidFill>
                <a:latin typeface="等线" pitchFamily="34" charset="0"/>
                <a:ea typeface="等线" pitchFamily="34" charset="-122"/>
                <a:cs typeface="等线" pitchFamily="34" charset="-120"/>
              </a:rPr>
              <a:t>旅游数据资源与数据治理</a:t>
            </a:r>
            <a:endParaRPr lang="en-US" sz="1050" dirty="0"/>
          </a:p>
        </p:txBody>
      </p:sp>
      <p:sp>
        <p:nvSpPr>
          <p:cNvPr id="8" name="Text 4"/>
          <p:cNvSpPr/>
          <p:nvPr/>
        </p:nvSpPr>
        <p:spPr>
          <a:xfrm>
            <a:off x="6324442" y="1485863"/>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第4章</a:t>
            </a:r>
            <a:pPr algn="l" indent="0" marL="0">
              <a:buNone/>
            </a:pPr>
            <a:r>
              <a:rPr lang="en-US" sz="1050" dirty="0">
                <a:solidFill>
                  <a:srgbClr val="44403C"/>
                </a:solidFill>
                <a:latin typeface="等线" pitchFamily="34" charset="0"/>
                <a:ea typeface="等线" pitchFamily="34" charset="-122"/>
                <a:cs typeface="等线" pitchFamily="34" charset="-120"/>
              </a:rPr>
              <a:t>智慧景区信息化管理</a:t>
            </a:r>
            <a:endParaRPr lang="en-US" sz="1050" dirty="0"/>
          </a:p>
        </p:txBody>
      </p:sp>
      <p:sp>
        <p:nvSpPr>
          <p:cNvPr id="9" name="Text 5"/>
          <p:cNvSpPr/>
          <p:nvPr/>
        </p:nvSpPr>
        <p:spPr>
          <a:xfrm>
            <a:off x="457189" y="1790655"/>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第5章</a:t>
            </a:r>
            <a:pPr algn="l" indent="0" marL="0">
              <a:buNone/>
            </a:pPr>
            <a:r>
              <a:rPr lang="en-US" sz="1050" dirty="0">
                <a:solidFill>
                  <a:srgbClr val="44403C"/>
                </a:solidFill>
                <a:latin typeface="等线" pitchFamily="34" charset="0"/>
                <a:ea typeface="等线" pitchFamily="34" charset="-122"/>
                <a:cs typeface="等线" pitchFamily="34" charset="-120"/>
              </a:rPr>
              <a:t>旅游企业信息系统与平台运营</a:t>
            </a:r>
            <a:endParaRPr lang="en-US" sz="1050" dirty="0"/>
          </a:p>
        </p:txBody>
      </p:sp>
      <p:sp>
        <p:nvSpPr>
          <p:cNvPr id="10" name="Text 6"/>
          <p:cNvSpPr/>
          <p:nvPr/>
        </p:nvSpPr>
        <p:spPr>
          <a:xfrm>
            <a:off x="6324442" y="1790655"/>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第6章</a:t>
            </a:r>
            <a:pPr algn="l" indent="0" marL="0">
              <a:buNone/>
            </a:pPr>
            <a:r>
              <a:rPr lang="en-US" sz="1050" dirty="0">
                <a:solidFill>
                  <a:srgbClr val="44403C"/>
                </a:solidFill>
                <a:latin typeface="等线" pitchFamily="34" charset="0"/>
                <a:ea typeface="等线" pitchFamily="34" charset="-122"/>
                <a:cs typeface="等线" pitchFamily="34" charset="-120"/>
              </a:rPr>
              <a:t>旅游电子商务与数字营销管理</a:t>
            </a:r>
            <a:endParaRPr lang="en-US" sz="1050" dirty="0"/>
          </a:p>
        </p:txBody>
      </p:sp>
      <p:sp>
        <p:nvSpPr>
          <p:cNvPr id="11" name="Text 7"/>
          <p:cNvSpPr/>
          <p:nvPr/>
        </p:nvSpPr>
        <p:spPr>
          <a:xfrm>
            <a:off x="457189" y="2095448"/>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第7章</a:t>
            </a:r>
            <a:pPr algn="l" indent="0" marL="0">
              <a:buNone/>
            </a:pPr>
            <a:r>
              <a:rPr lang="en-US" sz="1050" dirty="0">
                <a:solidFill>
                  <a:srgbClr val="44403C"/>
                </a:solidFill>
                <a:latin typeface="等线" pitchFamily="34" charset="0"/>
                <a:ea typeface="等线" pitchFamily="34" charset="-122"/>
                <a:cs typeface="等线" pitchFamily="34" charset="-120"/>
              </a:rPr>
              <a:t>游客体验与数字化服务管理</a:t>
            </a:r>
            <a:endParaRPr lang="en-US" sz="1050" dirty="0"/>
          </a:p>
        </p:txBody>
      </p:sp>
      <p:sp>
        <p:nvSpPr>
          <p:cNvPr id="12" name="Text 8"/>
          <p:cNvSpPr/>
          <p:nvPr/>
        </p:nvSpPr>
        <p:spPr>
          <a:xfrm>
            <a:off x="6324442" y="2095448"/>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第8章</a:t>
            </a:r>
            <a:pPr algn="l" indent="0" marL="0">
              <a:buNone/>
            </a:pPr>
            <a:r>
              <a:rPr lang="en-US" sz="1050" dirty="0">
                <a:solidFill>
                  <a:srgbClr val="44403C"/>
                </a:solidFill>
                <a:latin typeface="等线" pitchFamily="34" charset="0"/>
                <a:ea typeface="等线" pitchFamily="34" charset="-122"/>
                <a:cs typeface="等线" pitchFamily="34" charset="-120"/>
              </a:rPr>
              <a:t>旅游大数据分析与智能决策</a:t>
            </a:r>
            <a:endParaRPr lang="en-US" sz="1050" dirty="0"/>
          </a:p>
        </p:txBody>
      </p:sp>
      <p:sp>
        <p:nvSpPr>
          <p:cNvPr id="13" name="Text 9"/>
          <p:cNvSpPr/>
          <p:nvPr/>
        </p:nvSpPr>
        <p:spPr>
          <a:xfrm>
            <a:off x="457189" y="2400240"/>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第9章</a:t>
            </a:r>
            <a:pPr algn="l" indent="0" marL="0">
              <a:buNone/>
            </a:pPr>
            <a:r>
              <a:rPr lang="en-US" sz="1050" dirty="0">
                <a:solidFill>
                  <a:srgbClr val="44403C"/>
                </a:solidFill>
                <a:latin typeface="等线" pitchFamily="34" charset="0"/>
                <a:ea typeface="等线" pitchFamily="34" charset="-122"/>
                <a:cs typeface="等线" pitchFamily="34" charset="-120"/>
              </a:rPr>
              <a:t>旅游安全应急与风险信息化管理</a:t>
            </a:r>
            <a:endParaRPr lang="en-US" sz="1050" dirty="0"/>
          </a:p>
        </p:txBody>
      </p:sp>
      <p:sp>
        <p:nvSpPr>
          <p:cNvPr id="14" name="Text 10"/>
          <p:cNvSpPr/>
          <p:nvPr/>
        </p:nvSpPr>
        <p:spPr>
          <a:xfrm>
            <a:off x="6324442" y="2400240"/>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第10章</a:t>
            </a:r>
            <a:pPr algn="l" indent="0" marL="0">
              <a:buNone/>
            </a:pPr>
            <a:r>
              <a:rPr lang="en-US" sz="1050" dirty="0">
                <a:solidFill>
                  <a:srgbClr val="44403C"/>
                </a:solidFill>
                <a:latin typeface="等线" pitchFamily="34" charset="0"/>
                <a:ea typeface="等线" pitchFamily="34" charset="-122"/>
                <a:cs typeface="等线" pitchFamily="34" charset="-120"/>
              </a:rPr>
              <a:t>文旅融合与数字内容生产</a:t>
            </a:r>
            <a:endParaRPr lang="en-US" sz="1050" dirty="0"/>
          </a:p>
        </p:txBody>
      </p:sp>
      <p:sp>
        <p:nvSpPr>
          <p:cNvPr id="15" name="Text 11"/>
          <p:cNvSpPr/>
          <p:nvPr/>
        </p:nvSpPr>
        <p:spPr>
          <a:xfrm>
            <a:off x="457189" y="2705032"/>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第11章</a:t>
            </a:r>
            <a:pPr algn="l" indent="0" marL="0">
              <a:buNone/>
            </a:pPr>
            <a:r>
              <a:rPr lang="en-US" sz="1050" dirty="0">
                <a:solidFill>
                  <a:srgbClr val="44403C"/>
                </a:solidFill>
                <a:latin typeface="等线" pitchFamily="34" charset="0"/>
                <a:ea typeface="等线" pitchFamily="34" charset="-122"/>
                <a:cs typeface="等线" pitchFamily="34" charset="-120"/>
              </a:rPr>
              <a:t>旅游信息化项目管理与绩效评价</a:t>
            </a:r>
            <a:endParaRPr lang="en-US" sz="1050" dirty="0"/>
          </a:p>
        </p:txBody>
      </p:sp>
      <p:sp>
        <p:nvSpPr>
          <p:cNvPr id="16" name="Text 12"/>
          <p:cNvSpPr/>
          <p:nvPr/>
        </p:nvSpPr>
        <p:spPr>
          <a:xfrm>
            <a:off x="6324442" y="2705032"/>
            <a:ext cx="5419209"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第12章</a:t>
            </a:r>
            <a:pPr algn="l" indent="0" marL="0">
              <a:buNone/>
            </a:pPr>
            <a:r>
              <a:rPr lang="en-US" sz="1050" dirty="0">
                <a:solidFill>
                  <a:srgbClr val="44403C"/>
                </a:solidFill>
                <a:latin typeface="等线" pitchFamily="34" charset="0"/>
                <a:ea typeface="等线" pitchFamily="34" charset="-122"/>
                <a:cs typeface="等线" pitchFamily="34" charset="-120"/>
              </a:rPr>
              <a:t>人才培养与未来趋势</a:t>
            </a:r>
            <a:endParaRPr lang="en-US" sz="1050" dirty="0"/>
          </a:p>
        </p:txBody>
      </p:sp>
      <p:pic>
        <p:nvPicPr>
          <p:cNvPr id="17" name="Image 2" descr="preencoded.png">    </p:cNvPr>
          <p:cNvPicPr>
            <a:picLocks noChangeAspect="1"/>
          </p:cNvPicPr>
          <p:nvPr/>
        </p:nvPicPr>
        <p:blipFill>
          <a:blip r:embed="rId3"/>
          <a:stretch>
            <a:fillRect/>
          </a:stretch>
        </p:blipFill>
        <p:spPr>
          <a:xfrm>
            <a:off x="457189" y="3200320"/>
            <a:ext cx="11277318" cy="685783"/>
          </a:xfrm>
          <a:prstGeom prst="rect">
            <a:avLst/>
          </a:prstGeom>
        </p:spPr>
      </p:pic>
      <p:sp>
        <p:nvSpPr>
          <p:cNvPr id="18" name="Text 13"/>
          <p:cNvSpPr/>
          <p:nvPr/>
        </p:nvSpPr>
        <p:spPr>
          <a:xfrm>
            <a:off x="609585" y="3352716"/>
            <a:ext cx="10981670"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核心框架：</a:t>
            </a:r>
            <a:pPr algn="l" indent="0" marL="0">
              <a:buNone/>
            </a:pPr>
            <a:r>
              <a:rPr lang="en-US" sz="1050" dirty="0">
                <a:solidFill>
                  <a:srgbClr val="44403C"/>
                </a:solidFill>
                <a:latin typeface="等线" pitchFamily="34" charset="0"/>
                <a:ea typeface="等线" pitchFamily="34" charset="-122"/>
                <a:cs typeface="等线" pitchFamily="34" charset="-120"/>
              </a:rPr>
              <a:t>问题→数据→流程→平台→组织→绩效。结合黄果树夜游、贵州智慧旅游平台、屯堡文化等安顺本土案例。培养复合能力：问题识别、数据分析、流程设计、案例解释和方案表达。</a:t>
            </a:r>
            <a:endParaRPr lang="en-US" sz="1050" dirty="0"/>
          </a:p>
        </p:txBody>
      </p:sp>
      <p:sp>
        <p:nvSpPr>
          <p:cNvPr id="19" name="Text 14"/>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 / 42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第1章 · 旅游信息化管理导论</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旅游信息化管理：定义、核心导向与概念辨析</a:t>
            </a:r>
            <a:endParaRPr lang="en-US" sz="2700" dirty="0"/>
          </a:p>
        </p:txBody>
      </p:sp>
      <p:pic>
        <p:nvPicPr>
          <p:cNvPr id="5" name="Image 1" descr="preencoded.png">    </p:cNvPr>
          <p:cNvPicPr>
            <a:picLocks noChangeAspect="1"/>
          </p:cNvPicPr>
          <p:nvPr/>
        </p:nvPicPr>
        <p:blipFill>
          <a:blip r:embed="rId2"/>
          <a:stretch>
            <a:fillRect/>
          </a:stretch>
        </p:blipFill>
        <p:spPr>
          <a:xfrm>
            <a:off x="457189" y="1371566"/>
            <a:ext cx="190495" cy="190495"/>
          </a:xfrm>
          <a:prstGeom prst="rect">
            <a:avLst/>
          </a:prstGeom>
        </p:spPr>
      </p:pic>
      <p:sp>
        <p:nvSpPr>
          <p:cNvPr id="6" name="Text 2"/>
          <p:cNvSpPr/>
          <p:nvPr/>
        </p:nvSpPr>
        <p:spPr>
          <a:xfrm>
            <a:off x="723882" y="1362041"/>
            <a:ext cx="1723601" cy="209545"/>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定义与三大核心导向</a:t>
            </a:r>
            <a:endParaRPr lang="en-US" sz="1500" dirty="0"/>
          </a:p>
        </p:txBody>
      </p:sp>
      <p:sp>
        <p:nvSpPr>
          <p:cNvPr id="7" name="Text 3"/>
          <p:cNvSpPr/>
          <p:nvPr/>
        </p:nvSpPr>
        <p:spPr>
          <a:xfrm>
            <a:off x="457189" y="1714457"/>
            <a:ext cx="5533506" cy="438139"/>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旅游组织运用信息技术和数据资源优化各类流程，提升游客服务、运营效率和治理水平的管理活动。</a:t>
            </a:r>
            <a:endParaRPr lang="en-US" sz="1050" dirty="0"/>
          </a:p>
        </p:txBody>
      </p:sp>
      <p:pic>
        <p:nvPicPr>
          <p:cNvPr id="8" name="Image 2" descr="preencoded.png">    </p:cNvPr>
          <p:cNvPicPr>
            <a:picLocks noChangeAspect="1"/>
          </p:cNvPicPr>
          <p:nvPr/>
        </p:nvPicPr>
        <p:blipFill>
          <a:blip r:embed="rId3"/>
          <a:stretch>
            <a:fillRect/>
          </a:stretch>
        </p:blipFill>
        <p:spPr>
          <a:xfrm>
            <a:off x="457189" y="2266893"/>
            <a:ext cx="5524362" cy="609585"/>
          </a:xfrm>
          <a:prstGeom prst="rect">
            <a:avLst/>
          </a:prstGeom>
        </p:spPr>
      </p:pic>
      <p:sp>
        <p:nvSpPr>
          <p:cNvPr id="9" name="Text 4"/>
          <p:cNvSpPr/>
          <p:nvPr/>
        </p:nvSpPr>
        <p:spPr>
          <a:xfrm>
            <a:off x="609585" y="2419290"/>
            <a:ext cx="54253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目标导向</a:t>
            </a:r>
            <a:endParaRPr lang="en-US" sz="1050" dirty="0"/>
          </a:p>
        </p:txBody>
      </p:sp>
      <p:sp>
        <p:nvSpPr>
          <p:cNvPr id="10" name="Text 5"/>
          <p:cNvSpPr/>
          <p:nvPr/>
        </p:nvSpPr>
        <p:spPr>
          <a:xfrm>
            <a:off x="609585" y="2609785"/>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以解决实际问题、提升运营与治理水平为目标</a:t>
            </a:r>
            <a:endParaRPr lang="en-US" sz="900" dirty="0"/>
          </a:p>
        </p:txBody>
      </p:sp>
      <p:pic>
        <p:nvPicPr>
          <p:cNvPr id="11" name="Image 3" descr="preencoded.png">    </p:cNvPr>
          <p:cNvPicPr>
            <a:picLocks noChangeAspect="1"/>
          </p:cNvPicPr>
          <p:nvPr/>
        </p:nvPicPr>
        <p:blipFill>
          <a:blip r:embed="rId4"/>
          <a:stretch>
            <a:fillRect/>
          </a:stretch>
        </p:blipFill>
        <p:spPr>
          <a:xfrm>
            <a:off x="457189" y="2952676"/>
            <a:ext cx="5524362" cy="609585"/>
          </a:xfrm>
          <a:prstGeom prst="rect">
            <a:avLst/>
          </a:prstGeom>
        </p:spPr>
      </p:pic>
      <p:sp>
        <p:nvSpPr>
          <p:cNvPr id="12" name="Text 6"/>
          <p:cNvSpPr/>
          <p:nvPr/>
        </p:nvSpPr>
        <p:spPr>
          <a:xfrm>
            <a:off x="609585" y="3105072"/>
            <a:ext cx="54253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流程导向</a:t>
            </a:r>
            <a:endParaRPr lang="en-US" sz="1050" dirty="0"/>
          </a:p>
        </p:txBody>
      </p:sp>
      <p:sp>
        <p:nvSpPr>
          <p:cNvPr id="13" name="Text 7"/>
          <p:cNvSpPr/>
          <p:nvPr/>
        </p:nvSpPr>
        <p:spPr>
          <a:xfrm>
            <a:off x="609585" y="3295568"/>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运用信息技术重构业务流程</a:t>
            </a:r>
            <a:endParaRPr lang="en-US" sz="900" dirty="0"/>
          </a:p>
        </p:txBody>
      </p:sp>
      <p:pic>
        <p:nvPicPr>
          <p:cNvPr id="14" name="Image 4" descr="preencoded.png">    </p:cNvPr>
          <p:cNvPicPr>
            <a:picLocks noChangeAspect="1"/>
          </p:cNvPicPr>
          <p:nvPr/>
        </p:nvPicPr>
        <p:blipFill>
          <a:blip r:embed="rId5"/>
          <a:stretch>
            <a:fillRect/>
          </a:stretch>
        </p:blipFill>
        <p:spPr>
          <a:xfrm>
            <a:off x="457189" y="3638459"/>
            <a:ext cx="5524362" cy="609585"/>
          </a:xfrm>
          <a:prstGeom prst="rect">
            <a:avLst/>
          </a:prstGeom>
        </p:spPr>
      </p:pic>
      <p:sp>
        <p:nvSpPr>
          <p:cNvPr id="15" name="Text 8"/>
          <p:cNvSpPr/>
          <p:nvPr/>
        </p:nvSpPr>
        <p:spPr>
          <a:xfrm>
            <a:off x="609585" y="3790855"/>
            <a:ext cx="54253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协同导向</a:t>
            </a:r>
            <a:endParaRPr lang="en-US" sz="1050" dirty="0"/>
          </a:p>
        </p:txBody>
      </p:sp>
      <p:sp>
        <p:nvSpPr>
          <p:cNvPr id="16" name="Text 9"/>
          <p:cNvSpPr/>
          <p:nvPr/>
        </p:nvSpPr>
        <p:spPr>
          <a:xfrm>
            <a:off x="609585" y="3981350"/>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实现多主体协同的管理活动</a:t>
            </a:r>
            <a:endParaRPr lang="en-US" sz="900" dirty="0"/>
          </a:p>
        </p:txBody>
      </p:sp>
      <p:pic>
        <p:nvPicPr>
          <p:cNvPr id="17" name="Image 5" descr="preencoded.png">    </p:cNvPr>
          <p:cNvPicPr>
            <a:picLocks noChangeAspect="1"/>
          </p:cNvPicPr>
          <p:nvPr/>
        </p:nvPicPr>
        <p:blipFill>
          <a:blip r:embed="rId6"/>
          <a:stretch>
            <a:fillRect/>
          </a:stretch>
        </p:blipFill>
        <p:spPr>
          <a:xfrm>
            <a:off x="6210145" y="1371566"/>
            <a:ext cx="219070" cy="190495"/>
          </a:xfrm>
          <a:prstGeom prst="rect">
            <a:avLst/>
          </a:prstGeom>
        </p:spPr>
      </p:pic>
      <p:sp>
        <p:nvSpPr>
          <p:cNvPr id="18" name="Text 10"/>
          <p:cNvSpPr/>
          <p:nvPr/>
        </p:nvSpPr>
        <p:spPr>
          <a:xfrm>
            <a:off x="6505412" y="1362041"/>
            <a:ext cx="1152115" cy="209545"/>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递进概念关系</a:t>
            </a:r>
            <a:endParaRPr lang="en-US" sz="1500" dirty="0"/>
          </a:p>
        </p:txBody>
      </p:sp>
      <p:sp>
        <p:nvSpPr>
          <p:cNvPr id="19" name="Text 11"/>
          <p:cNvSpPr/>
          <p:nvPr/>
        </p:nvSpPr>
        <p:spPr>
          <a:xfrm>
            <a:off x="6210145" y="1714457"/>
            <a:ext cx="5533506" cy="304792"/>
          </a:xfrm>
          <a:prstGeom prst="rect">
            <a:avLst/>
          </a:prstGeom>
          <a:noFill/>
          <a:ln/>
        </p:spPr>
        <p:txBody>
          <a:bodyPr wrap="squar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旅游信息化</a:t>
            </a:r>
            <a:pPr algn="l" indent="0" marL="0">
              <a:buNone/>
            </a:pPr>
            <a:r>
              <a:rPr lang="en-US" sz="900" dirty="0">
                <a:solidFill>
                  <a:srgbClr val="57534E"/>
                </a:solidFill>
                <a:latin typeface="等线" pitchFamily="34" charset="0"/>
                <a:ea typeface="等线" pitchFamily="34" charset="-122"/>
                <a:cs typeface="等线" pitchFamily="34" charset="-120"/>
              </a:rPr>
              <a:t>→ 基础层：将信息技术引入旅游行业</a:t>
            </a:r>
            <a:endParaRPr lang="en-US" sz="900" dirty="0"/>
          </a:p>
        </p:txBody>
      </p:sp>
      <p:sp>
        <p:nvSpPr>
          <p:cNvPr id="20" name="Text 12"/>
          <p:cNvSpPr/>
          <p:nvPr/>
        </p:nvSpPr>
        <p:spPr>
          <a:xfrm>
            <a:off x="6210145" y="2057349"/>
            <a:ext cx="5533506" cy="304792"/>
          </a:xfrm>
          <a:prstGeom prst="rect">
            <a:avLst/>
          </a:prstGeom>
          <a:noFill/>
          <a:ln/>
        </p:spPr>
        <p:txBody>
          <a:bodyPr wrap="squar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旅游信息化管理</a:t>
            </a:r>
            <a:pPr algn="l" indent="0" marL="0">
              <a:buNone/>
            </a:pPr>
            <a:r>
              <a:rPr lang="en-US" sz="900" dirty="0">
                <a:solidFill>
                  <a:srgbClr val="57534E"/>
                </a:solidFill>
                <a:latin typeface="等线" pitchFamily="34" charset="0"/>
                <a:ea typeface="等线" pitchFamily="34" charset="-122"/>
                <a:cs typeface="等线" pitchFamily="34" charset="-120"/>
              </a:rPr>
              <a:t>→ 管理层：以管理视角运用信息技术</a:t>
            </a:r>
            <a:endParaRPr lang="en-US" sz="900" dirty="0"/>
          </a:p>
        </p:txBody>
      </p:sp>
      <p:sp>
        <p:nvSpPr>
          <p:cNvPr id="21" name="Text 13"/>
          <p:cNvSpPr/>
          <p:nvPr/>
        </p:nvSpPr>
        <p:spPr>
          <a:xfrm>
            <a:off x="6210145" y="2400240"/>
            <a:ext cx="5533506" cy="304792"/>
          </a:xfrm>
          <a:prstGeom prst="rect">
            <a:avLst/>
          </a:prstGeom>
          <a:noFill/>
          <a:ln/>
        </p:spPr>
        <p:txBody>
          <a:bodyPr wrap="squar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智慧旅游</a:t>
            </a:r>
            <a:pPr algn="l" indent="0" marL="0">
              <a:buNone/>
            </a:pPr>
            <a:r>
              <a:rPr lang="en-US" sz="900" dirty="0">
                <a:solidFill>
                  <a:srgbClr val="57534E"/>
                </a:solidFill>
                <a:latin typeface="等线" pitchFamily="34" charset="0"/>
                <a:ea typeface="等线" pitchFamily="34" charset="-122"/>
                <a:cs typeface="等线" pitchFamily="34" charset="-120"/>
              </a:rPr>
              <a:t>→ 智能化层：基于实时数据的智能服务与管理</a:t>
            </a:r>
            <a:endParaRPr lang="en-US" sz="900" dirty="0"/>
          </a:p>
        </p:txBody>
      </p:sp>
      <p:sp>
        <p:nvSpPr>
          <p:cNvPr id="22" name="Text 14"/>
          <p:cNvSpPr/>
          <p:nvPr/>
        </p:nvSpPr>
        <p:spPr>
          <a:xfrm>
            <a:off x="6210145" y="2743131"/>
            <a:ext cx="5533506" cy="304792"/>
          </a:xfrm>
          <a:prstGeom prst="rect">
            <a:avLst/>
          </a:prstGeom>
          <a:noFill/>
          <a:ln/>
        </p:spPr>
        <p:txBody>
          <a:bodyPr wrap="squar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数字文旅</a:t>
            </a:r>
            <a:pPr algn="l" indent="0" marL="0">
              <a:buNone/>
            </a:pPr>
            <a:r>
              <a:rPr lang="en-US" sz="900" dirty="0">
                <a:solidFill>
                  <a:srgbClr val="57534E"/>
                </a:solidFill>
                <a:latin typeface="等线" pitchFamily="34" charset="0"/>
                <a:ea typeface="等线" pitchFamily="34" charset="-122"/>
                <a:cs typeface="等线" pitchFamily="34" charset="-120"/>
              </a:rPr>
              <a:t>→ 融合层：文化数字化+旅游数字化协同</a:t>
            </a:r>
            <a:endParaRPr lang="en-US" sz="900" dirty="0"/>
          </a:p>
        </p:txBody>
      </p:sp>
      <p:sp>
        <p:nvSpPr>
          <p:cNvPr id="23" name="Text 15"/>
          <p:cNvSpPr/>
          <p:nvPr/>
        </p:nvSpPr>
        <p:spPr>
          <a:xfrm>
            <a:off x="6210145" y="3086023"/>
            <a:ext cx="5533506" cy="304792"/>
          </a:xfrm>
          <a:prstGeom prst="rect">
            <a:avLst/>
          </a:prstGeom>
          <a:noFill/>
          <a:ln/>
        </p:spPr>
        <p:txBody>
          <a:bodyPr wrap="squar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旅游数字化转型</a:t>
            </a:r>
            <a:pPr algn="l" indent="0" marL="0">
              <a:buNone/>
            </a:pPr>
            <a:r>
              <a:rPr lang="en-US" sz="900" dirty="0">
                <a:solidFill>
                  <a:srgbClr val="57534E"/>
                </a:solidFill>
                <a:latin typeface="等线" pitchFamily="34" charset="0"/>
                <a:ea typeface="等线" pitchFamily="34" charset="-122"/>
                <a:cs typeface="等线" pitchFamily="34" charset="-120"/>
              </a:rPr>
              <a:t>→ 战略层：技术驱动的全面组织变革</a:t>
            </a:r>
            <a:endParaRPr lang="en-US" sz="900" dirty="0"/>
          </a:p>
        </p:txBody>
      </p:sp>
      <p:sp>
        <p:nvSpPr>
          <p:cNvPr id="24" name="Text 16"/>
          <p:cNvSpPr/>
          <p:nvPr/>
        </p:nvSpPr>
        <p:spPr>
          <a:xfrm>
            <a:off x="6210145" y="3467013"/>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五个概念不是替代关系，而是从技术工具到战略变革的递进升级。</a:t>
            </a:r>
            <a:endParaRPr lang="en-US" sz="900" dirty="0"/>
          </a:p>
        </p:txBody>
      </p:sp>
      <p:sp>
        <p:nvSpPr>
          <p:cNvPr id="25" name="Text 17"/>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 / 42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第1章 · 核心分析框架</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"问题—数据—流程—平台—组织—绩效"六维框架</a:t>
            </a:r>
            <a:endParaRPr lang="en-US" sz="2700" dirty="0"/>
          </a:p>
        </p:txBody>
      </p:sp>
      <p:pic>
        <p:nvPicPr>
          <p:cNvPr id="5" name="Image 1" descr="preencoded.png">    </p:cNvPr>
          <p:cNvPicPr>
            <a:picLocks noChangeAspect="1"/>
          </p:cNvPicPr>
          <p:nvPr/>
        </p:nvPicPr>
        <p:blipFill>
          <a:blip r:embed="rId2"/>
          <a:stretch>
            <a:fillRect/>
          </a:stretch>
        </p:blipFill>
        <p:spPr>
          <a:xfrm>
            <a:off x="457189" y="1333467"/>
            <a:ext cx="1562061" cy="1257269"/>
          </a:xfrm>
          <a:prstGeom prst="rect">
            <a:avLst/>
          </a:prstGeom>
        </p:spPr>
      </p:pic>
      <p:sp>
        <p:nvSpPr>
          <p:cNvPr id="6" name="Text 2"/>
          <p:cNvSpPr/>
          <p:nvPr/>
        </p:nvSpPr>
        <p:spPr>
          <a:xfrm>
            <a:off x="609585" y="1523962"/>
            <a:ext cx="1266413"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7" name="Text 3"/>
          <p:cNvSpPr/>
          <p:nvPr/>
        </p:nvSpPr>
        <p:spPr>
          <a:xfrm>
            <a:off x="609585" y="1904952"/>
            <a:ext cx="1266413"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问题</a:t>
            </a:r>
            <a:endParaRPr lang="en-US" sz="1050" dirty="0"/>
          </a:p>
        </p:txBody>
      </p:sp>
      <p:sp>
        <p:nvSpPr>
          <p:cNvPr id="8" name="Text 4"/>
          <p:cNvSpPr/>
          <p:nvPr/>
        </p:nvSpPr>
        <p:spPr>
          <a:xfrm>
            <a:off x="609585" y="2133547"/>
            <a:ext cx="1266413"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从管理痛点出发，不是从技术出发</a:t>
            </a:r>
            <a:endParaRPr lang="en-US" sz="900" dirty="0"/>
          </a:p>
        </p:txBody>
      </p:sp>
      <p:sp>
        <p:nvSpPr>
          <p:cNvPr id="9" name="Text 5"/>
          <p:cNvSpPr/>
          <p:nvPr/>
        </p:nvSpPr>
        <p:spPr>
          <a:xfrm>
            <a:off x="2133547" y="1847804"/>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10" name="Image 2" descr="preencoded.png">    </p:cNvPr>
          <p:cNvPicPr>
            <a:picLocks noChangeAspect="1"/>
          </p:cNvPicPr>
          <p:nvPr/>
        </p:nvPicPr>
        <p:blipFill>
          <a:blip r:embed="rId3"/>
          <a:stretch>
            <a:fillRect/>
          </a:stretch>
        </p:blipFill>
        <p:spPr>
          <a:xfrm>
            <a:off x="2400240" y="1333467"/>
            <a:ext cx="1562061" cy="1257269"/>
          </a:xfrm>
          <a:prstGeom prst="rect">
            <a:avLst/>
          </a:prstGeom>
        </p:spPr>
      </p:pic>
      <p:sp>
        <p:nvSpPr>
          <p:cNvPr id="11" name="Text 6"/>
          <p:cNvSpPr/>
          <p:nvPr/>
        </p:nvSpPr>
        <p:spPr>
          <a:xfrm>
            <a:off x="2552636" y="1523962"/>
            <a:ext cx="1266413"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12" name="Text 7"/>
          <p:cNvSpPr/>
          <p:nvPr/>
        </p:nvSpPr>
        <p:spPr>
          <a:xfrm>
            <a:off x="2552636" y="1904952"/>
            <a:ext cx="1266413"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数据</a:t>
            </a:r>
            <a:endParaRPr lang="en-US" sz="1050" dirty="0"/>
          </a:p>
        </p:txBody>
      </p:sp>
      <p:sp>
        <p:nvSpPr>
          <p:cNvPr id="13" name="Text 8"/>
          <p:cNvSpPr/>
          <p:nvPr/>
        </p:nvSpPr>
        <p:spPr>
          <a:xfrm>
            <a:off x="2552636" y="2133547"/>
            <a:ext cx="1266413"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识别所需数据资源，评估数据质量</a:t>
            </a:r>
            <a:endParaRPr lang="en-US" sz="900" dirty="0"/>
          </a:p>
        </p:txBody>
      </p:sp>
      <p:sp>
        <p:nvSpPr>
          <p:cNvPr id="14" name="Text 9"/>
          <p:cNvSpPr/>
          <p:nvPr/>
        </p:nvSpPr>
        <p:spPr>
          <a:xfrm>
            <a:off x="4076598" y="1847804"/>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15" name="Image 3" descr="preencoded.png">    </p:cNvPr>
          <p:cNvPicPr>
            <a:picLocks noChangeAspect="1"/>
          </p:cNvPicPr>
          <p:nvPr/>
        </p:nvPicPr>
        <p:blipFill>
          <a:blip r:embed="rId4"/>
          <a:stretch>
            <a:fillRect/>
          </a:stretch>
        </p:blipFill>
        <p:spPr>
          <a:xfrm>
            <a:off x="4343291" y="1333467"/>
            <a:ext cx="1562061" cy="1257269"/>
          </a:xfrm>
          <a:prstGeom prst="rect">
            <a:avLst/>
          </a:prstGeom>
        </p:spPr>
      </p:pic>
      <p:sp>
        <p:nvSpPr>
          <p:cNvPr id="16" name="Text 10"/>
          <p:cNvSpPr/>
          <p:nvPr/>
        </p:nvSpPr>
        <p:spPr>
          <a:xfrm>
            <a:off x="4495688" y="1523962"/>
            <a:ext cx="1266413"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17" name="Text 11"/>
          <p:cNvSpPr/>
          <p:nvPr/>
        </p:nvSpPr>
        <p:spPr>
          <a:xfrm>
            <a:off x="4495688" y="1904952"/>
            <a:ext cx="1266413"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流程</a:t>
            </a:r>
            <a:endParaRPr lang="en-US" sz="1050" dirty="0"/>
          </a:p>
        </p:txBody>
      </p:sp>
      <p:sp>
        <p:nvSpPr>
          <p:cNvPr id="18" name="Text 12"/>
          <p:cNvSpPr/>
          <p:nvPr/>
        </p:nvSpPr>
        <p:spPr>
          <a:xfrm>
            <a:off x="4495688" y="2133547"/>
            <a:ext cx="1266413"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梳理业务流程，识别信息化改造点</a:t>
            </a:r>
            <a:endParaRPr lang="en-US" sz="900" dirty="0"/>
          </a:p>
        </p:txBody>
      </p:sp>
      <p:sp>
        <p:nvSpPr>
          <p:cNvPr id="19" name="Text 13"/>
          <p:cNvSpPr/>
          <p:nvPr/>
        </p:nvSpPr>
        <p:spPr>
          <a:xfrm>
            <a:off x="6019650" y="1847804"/>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20" name="Image 4" descr="preencoded.png">    </p:cNvPr>
          <p:cNvPicPr>
            <a:picLocks noChangeAspect="1"/>
          </p:cNvPicPr>
          <p:nvPr/>
        </p:nvPicPr>
        <p:blipFill>
          <a:blip r:embed="rId5"/>
          <a:stretch>
            <a:fillRect/>
          </a:stretch>
        </p:blipFill>
        <p:spPr>
          <a:xfrm>
            <a:off x="6286343" y="1333467"/>
            <a:ext cx="1562061" cy="1257269"/>
          </a:xfrm>
          <a:prstGeom prst="rect">
            <a:avLst/>
          </a:prstGeom>
        </p:spPr>
      </p:pic>
      <p:sp>
        <p:nvSpPr>
          <p:cNvPr id="21" name="Text 14"/>
          <p:cNvSpPr/>
          <p:nvPr/>
        </p:nvSpPr>
        <p:spPr>
          <a:xfrm>
            <a:off x="6438739" y="1523962"/>
            <a:ext cx="1266413"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22" name="Text 15"/>
          <p:cNvSpPr/>
          <p:nvPr/>
        </p:nvSpPr>
        <p:spPr>
          <a:xfrm>
            <a:off x="6438739" y="1904952"/>
            <a:ext cx="1266413"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平台</a:t>
            </a:r>
            <a:endParaRPr lang="en-US" sz="1050" dirty="0"/>
          </a:p>
        </p:txBody>
      </p:sp>
      <p:sp>
        <p:nvSpPr>
          <p:cNvPr id="23" name="Text 16"/>
          <p:cNvSpPr/>
          <p:nvPr/>
        </p:nvSpPr>
        <p:spPr>
          <a:xfrm>
            <a:off x="6438739" y="2133547"/>
            <a:ext cx="1266413"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选择/构建适配的信息系统和平台</a:t>
            </a:r>
            <a:endParaRPr lang="en-US" sz="900" dirty="0"/>
          </a:p>
        </p:txBody>
      </p:sp>
      <p:sp>
        <p:nvSpPr>
          <p:cNvPr id="24" name="Text 17"/>
          <p:cNvSpPr/>
          <p:nvPr/>
        </p:nvSpPr>
        <p:spPr>
          <a:xfrm>
            <a:off x="7962701" y="1847804"/>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25" name="Image 5" descr="preencoded.png">    </p:cNvPr>
          <p:cNvPicPr>
            <a:picLocks noChangeAspect="1"/>
          </p:cNvPicPr>
          <p:nvPr/>
        </p:nvPicPr>
        <p:blipFill>
          <a:blip r:embed="rId6"/>
          <a:stretch>
            <a:fillRect/>
          </a:stretch>
        </p:blipFill>
        <p:spPr>
          <a:xfrm>
            <a:off x="8229394" y="1333467"/>
            <a:ext cx="1562061" cy="1257269"/>
          </a:xfrm>
          <a:prstGeom prst="rect">
            <a:avLst/>
          </a:prstGeom>
        </p:spPr>
      </p:pic>
      <p:sp>
        <p:nvSpPr>
          <p:cNvPr id="26" name="Text 18"/>
          <p:cNvSpPr/>
          <p:nvPr/>
        </p:nvSpPr>
        <p:spPr>
          <a:xfrm>
            <a:off x="8381790" y="1523962"/>
            <a:ext cx="1266413"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27" name="Text 19"/>
          <p:cNvSpPr/>
          <p:nvPr/>
        </p:nvSpPr>
        <p:spPr>
          <a:xfrm>
            <a:off x="8381790" y="1904952"/>
            <a:ext cx="1266413"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组织</a:t>
            </a:r>
            <a:endParaRPr lang="en-US" sz="1050" dirty="0"/>
          </a:p>
        </p:txBody>
      </p:sp>
      <p:sp>
        <p:nvSpPr>
          <p:cNvPr id="28" name="Text 20"/>
          <p:cNvSpPr/>
          <p:nvPr/>
        </p:nvSpPr>
        <p:spPr>
          <a:xfrm>
            <a:off x="8381790" y="2133547"/>
            <a:ext cx="1266413"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调整组织结构、权限和协同机制</a:t>
            </a:r>
            <a:endParaRPr lang="en-US" sz="900" dirty="0"/>
          </a:p>
        </p:txBody>
      </p:sp>
      <p:sp>
        <p:nvSpPr>
          <p:cNvPr id="29" name="Text 21"/>
          <p:cNvSpPr/>
          <p:nvPr/>
        </p:nvSpPr>
        <p:spPr>
          <a:xfrm>
            <a:off x="9905752" y="1847804"/>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30" name="Image 6" descr="preencoded.png">    </p:cNvPr>
          <p:cNvPicPr>
            <a:picLocks noChangeAspect="1"/>
          </p:cNvPicPr>
          <p:nvPr/>
        </p:nvPicPr>
        <p:blipFill>
          <a:blip r:embed="rId7"/>
          <a:stretch>
            <a:fillRect/>
          </a:stretch>
        </p:blipFill>
        <p:spPr>
          <a:xfrm>
            <a:off x="10172446" y="1333467"/>
            <a:ext cx="1562061" cy="1257269"/>
          </a:xfrm>
          <a:prstGeom prst="rect">
            <a:avLst/>
          </a:prstGeom>
        </p:spPr>
      </p:pic>
      <p:sp>
        <p:nvSpPr>
          <p:cNvPr id="31" name="Text 22"/>
          <p:cNvSpPr/>
          <p:nvPr/>
        </p:nvSpPr>
        <p:spPr>
          <a:xfrm>
            <a:off x="10324842" y="1523962"/>
            <a:ext cx="1266413"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32" name="Text 23"/>
          <p:cNvSpPr/>
          <p:nvPr/>
        </p:nvSpPr>
        <p:spPr>
          <a:xfrm>
            <a:off x="10324842" y="1904952"/>
            <a:ext cx="1266413"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绩效</a:t>
            </a:r>
            <a:endParaRPr lang="en-US" sz="1050" dirty="0"/>
          </a:p>
        </p:txBody>
      </p:sp>
      <p:sp>
        <p:nvSpPr>
          <p:cNvPr id="33" name="Text 24"/>
          <p:cNvSpPr/>
          <p:nvPr/>
        </p:nvSpPr>
        <p:spPr>
          <a:xfrm>
            <a:off x="10324842" y="2133547"/>
            <a:ext cx="1266413"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建立评价指标，持续改进优化</a:t>
            </a:r>
            <a:endParaRPr lang="en-US" sz="900" dirty="0"/>
          </a:p>
        </p:txBody>
      </p:sp>
      <p:pic>
        <p:nvPicPr>
          <p:cNvPr id="34" name="Image 7" descr="preencoded.png">    </p:cNvPr>
          <p:cNvPicPr>
            <a:picLocks noChangeAspect="1"/>
          </p:cNvPicPr>
          <p:nvPr/>
        </p:nvPicPr>
        <p:blipFill>
          <a:blip r:embed="rId8"/>
          <a:stretch>
            <a:fillRect/>
          </a:stretch>
        </p:blipFill>
        <p:spPr>
          <a:xfrm>
            <a:off x="457189" y="2819330"/>
            <a:ext cx="5562461" cy="876278"/>
          </a:xfrm>
          <a:prstGeom prst="rect">
            <a:avLst/>
          </a:prstGeom>
        </p:spPr>
      </p:pic>
      <p:sp>
        <p:nvSpPr>
          <p:cNvPr id="35" name="Text 25"/>
          <p:cNvSpPr/>
          <p:nvPr/>
        </p:nvSpPr>
        <p:spPr>
          <a:xfrm>
            <a:off x="609585" y="2971726"/>
            <a:ext cx="5266813" cy="571486"/>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当前挑战：</a:t>
            </a:r>
            <a:pPr algn="l" indent="0" marL="0">
              <a:buNone/>
            </a:pPr>
            <a:r>
              <a:rPr lang="en-US" sz="1050" dirty="0">
                <a:solidFill>
                  <a:srgbClr val="44403C"/>
                </a:solidFill>
                <a:latin typeface="等线" pitchFamily="34" charset="0"/>
                <a:ea typeface="等线" pitchFamily="34" charset="-122"/>
                <a:cs typeface="等线" pitchFamily="34" charset="-120"/>
              </a:rPr>
              <a:t>数据孤岛、重建设轻运营、技术浅层化、复合型人才短缺、数据伦理风险。旅游业信息化的五个典型误区：为技术而技术、忽视流程再造、低估组织变革难度、缺乏持续运营投入、数据安全考虑不足。</a:t>
            </a:r>
            <a:endParaRPr lang="en-US" sz="1050" dirty="0"/>
          </a:p>
        </p:txBody>
      </p:sp>
      <p:pic>
        <p:nvPicPr>
          <p:cNvPr id="36" name="Image 8" descr="preencoded.png">    </p:cNvPr>
          <p:cNvPicPr>
            <a:picLocks noChangeAspect="1"/>
          </p:cNvPicPr>
          <p:nvPr/>
        </p:nvPicPr>
        <p:blipFill>
          <a:blip r:embed="rId9"/>
          <a:stretch>
            <a:fillRect/>
          </a:stretch>
        </p:blipFill>
        <p:spPr>
          <a:xfrm>
            <a:off x="6172046" y="2819330"/>
            <a:ext cx="5562461" cy="876278"/>
          </a:xfrm>
          <a:prstGeom prst="rect">
            <a:avLst/>
          </a:prstGeom>
        </p:spPr>
      </p:pic>
      <p:sp>
        <p:nvSpPr>
          <p:cNvPr id="37" name="Text 26"/>
          <p:cNvSpPr/>
          <p:nvPr/>
        </p:nvSpPr>
        <p:spPr>
          <a:xfrm>
            <a:off x="6324442" y="2971726"/>
            <a:ext cx="5266813"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教材核心理念：</a:t>
            </a:r>
            <a:pPr algn="l" indent="0" marL="0">
              <a:buNone/>
            </a:pPr>
            <a:r>
              <a:rPr lang="en-US" sz="1050" dirty="0">
                <a:solidFill>
                  <a:srgbClr val="D6D3D1"/>
                </a:solidFill>
                <a:latin typeface="等线" pitchFamily="34" charset="0"/>
                <a:ea typeface="等线" pitchFamily="34" charset="-122"/>
                <a:cs typeface="等线" pitchFamily="34" charset="-120"/>
              </a:rPr>
              <a:t>管理问题牵引技术应用——将智慧景区、文旅数据治理等内容纳入统一知识体系。区别于普通技术导论类书籍。</a:t>
            </a:r>
            <a:endParaRPr lang="en-US" sz="1050" dirty="0"/>
          </a:p>
        </p:txBody>
      </p:sp>
      <p:sp>
        <p:nvSpPr>
          <p:cNvPr id="38" name="Text 27"/>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4 / 42</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第1章 · 应用场景与发展阶段</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四大应用场景与演进阶段</a:t>
            </a:r>
            <a:endParaRPr lang="en-US" sz="2700" dirty="0"/>
          </a:p>
        </p:txBody>
      </p:sp>
      <p:pic>
        <p:nvPicPr>
          <p:cNvPr id="5" name="Image 1" descr="preencoded.png">    </p:cNvPr>
          <p:cNvPicPr>
            <a:picLocks noChangeAspect="1"/>
          </p:cNvPicPr>
          <p:nvPr/>
        </p:nvPicPr>
        <p:blipFill>
          <a:blip r:embed="rId2"/>
          <a:stretch>
            <a:fillRect/>
          </a:stretch>
        </p:blipFill>
        <p:spPr>
          <a:xfrm>
            <a:off x="457189" y="1371566"/>
            <a:ext cx="142871" cy="190495"/>
          </a:xfrm>
          <a:prstGeom prst="rect">
            <a:avLst/>
          </a:prstGeom>
        </p:spPr>
      </p:pic>
      <p:sp>
        <p:nvSpPr>
          <p:cNvPr id="6" name="Text 2"/>
          <p:cNvSpPr/>
          <p:nvPr/>
        </p:nvSpPr>
        <p:spPr>
          <a:xfrm>
            <a:off x="676258" y="1362041"/>
            <a:ext cx="1723601" cy="209545"/>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四大信息化管理场景</a:t>
            </a:r>
            <a:endParaRPr lang="en-US" sz="1500" dirty="0"/>
          </a:p>
        </p:txBody>
      </p:sp>
      <p:pic>
        <p:nvPicPr>
          <p:cNvPr id="7" name="Image 2" descr="preencoded.png">    </p:cNvPr>
          <p:cNvPicPr>
            <a:picLocks noChangeAspect="1"/>
          </p:cNvPicPr>
          <p:nvPr/>
        </p:nvPicPr>
        <p:blipFill>
          <a:blip r:embed="rId3"/>
          <a:stretch>
            <a:fillRect/>
          </a:stretch>
        </p:blipFill>
        <p:spPr>
          <a:xfrm>
            <a:off x="457189" y="1714457"/>
            <a:ext cx="5524362" cy="609585"/>
          </a:xfrm>
          <a:prstGeom prst="rect">
            <a:avLst/>
          </a:prstGeom>
        </p:spPr>
      </p:pic>
      <p:sp>
        <p:nvSpPr>
          <p:cNvPr id="8" name="Text 3"/>
          <p:cNvSpPr/>
          <p:nvPr/>
        </p:nvSpPr>
        <p:spPr>
          <a:xfrm>
            <a:off x="609585" y="1866853"/>
            <a:ext cx="94257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景区信息化管理</a:t>
            </a:r>
            <a:endParaRPr lang="en-US" sz="1050" dirty="0"/>
          </a:p>
        </p:txBody>
      </p:sp>
      <p:sp>
        <p:nvSpPr>
          <p:cNvPr id="9" name="Text 4"/>
          <p:cNvSpPr/>
          <p:nvPr/>
        </p:nvSpPr>
        <p:spPr>
          <a:xfrm>
            <a:off x="609585" y="2057349"/>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票务预约、客流监测、智能导览、安全应急——以黄果树为典型</a:t>
            </a:r>
            <a:endParaRPr lang="en-US" sz="900" dirty="0"/>
          </a:p>
        </p:txBody>
      </p:sp>
      <p:pic>
        <p:nvPicPr>
          <p:cNvPr id="10" name="Image 3" descr="preencoded.png">    </p:cNvPr>
          <p:cNvPicPr>
            <a:picLocks noChangeAspect="1"/>
          </p:cNvPicPr>
          <p:nvPr/>
        </p:nvPicPr>
        <p:blipFill>
          <a:blip r:embed="rId4"/>
          <a:stretch>
            <a:fillRect/>
          </a:stretch>
        </p:blipFill>
        <p:spPr>
          <a:xfrm>
            <a:off x="457189" y="2400240"/>
            <a:ext cx="5524362" cy="609585"/>
          </a:xfrm>
          <a:prstGeom prst="rect">
            <a:avLst/>
          </a:prstGeom>
        </p:spPr>
      </p:pic>
      <p:sp>
        <p:nvSpPr>
          <p:cNvPr id="11" name="Text 5"/>
          <p:cNvSpPr/>
          <p:nvPr/>
        </p:nvSpPr>
        <p:spPr>
          <a:xfrm>
            <a:off x="609585" y="2552636"/>
            <a:ext cx="1209264"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旅游企业运营信息化</a:t>
            </a:r>
            <a:endParaRPr lang="en-US" sz="1050" dirty="0"/>
          </a:p>
        </p:txBody>
      </p:sp>
      <p:sp>
        <p:nvSpPr>
          <p:cNvPr id="12" name="Text 6"/>
          <p:cNvSpPr/>
          <p:nvPr/>
        </p:nvSpPr>
        <p:spPr>
          <a:xfrm>
            <a:off x="609585" y="2743131"/>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PMS/CRM/ERP系统——旅行社、酒店、文旅综合体</a:t>
            </a:r>
            <a:endParaRPr lang="en-US" sz="900" dirty="0"/>
          </a:p>
        </p:txBody>
      </p:sp>
      <p:pic>
        <p:nvPicPr>
          <p:cNvPr id="13" name="Image 4" descr="preencoded.png">    </p:cNvPr>
          <p:cNvPicPr>
            <a:picLocks noChangeAspect="1"/>
          </p:cNvPicPr>
          <p:nvPr/>
        </p:nvPicPr>
        <p:blipFill>
          <a:blip r:embed="rId5"/>
          <a:stretch>
            <a:fillRect/>
          </a:stretch>
        </p:blipFill>
        <p:spPr>
          <a:xfrm>
            <a:off x="457189" y="3086023"/>
            <a:ext cx="5524362" cy="609585"/>
          </a:xfrm>
          <a:prstGeom prst="rect">
            <a:avLst/>
          </a:prstGeom>
        </p:spPr>
      </p:pic>
      <p:sp>
        <p:nvSpPr>
          <p:cNvPr id="14" name="Text 7"/>
          <p:cNvSpPr/>
          <p:nvPr/>
        </p:nvSpPr>
        <p:spPr>
          <a:xfrm>
            <a:off x="609585" y="3238419"/>
            <a:ext cx="134261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旅游目的地治理信息化</a:t>
            </a:r>
            <a:endParaRPr lang="en-US" sz="1050" dirty="0"/>
          </a:p>
        </p:txBody>
      </p:sp>
      <p:sp>
        <p:nvSpPr>
          <p:cNvPr id="15" name="Text 8"/>
          <p:cNvSpPr/>
          <p:nvPr/>
        </p:nvSpPr>
        <p:spPr>
          <a:xfrm>
            <a:off x="609585" y="3428914"/>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全域旅游数据平台、多部门协同——"一码游贵州"</a:t>
            </a:r>
            <a:endParaRPr lang="en-US" sz="900" dirty="0"/>
          </a:p>
        </p:txBody>
      </p:sp>
      <p:pic>
        <p:nvPicPr>
          <p:cNvPr id="16" name="Image 5" descr="preencoded.png">    </p:cNvPr>
          <p:cNvPicPr>
            <a:picLocks noChangeAspect="1"/>
          </p:cNvPicPr>
          <p:nvPr/>
        </p:nvPicPr>
        <p:blipFill>
          <a:blip r:embed="rId6"/>
          <a:stretch>
            <a:fillRect/>
          </a:stretch>
        </p:blipFill>
        <p:spPr>
          <a:xfrm>
            <a:off x="457189" y="3771806"/>
            <a:ext cx="5524362" cy="609585"/>
          </a:xfrm>
          <a:prstGeom prst="rect">
            <a:avLst/>
          </a:prstGeom>
        </p:spPr>
      </p:pic>
      <p:sp>
        <p:nvSpPr>
          <p:cNvPr id="17" name="Text 9"/>
          <p:cNvSpPr/>
          <p:nvPr/>
        </p:nvSpPr>
        <p:spPr>
          <a:xfrm>
            <a:off x="609585" y="3924202"/>
            <a:ext cx="942571"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游客服务数字化</a:t>
            </a:r>
            <a:endParaRPr lang="en-US" sz="1050" dirty="0"/>
          </a:p>
        </p:txBody>
      </p:sp>
      <p:sp>
        <p:nvSpPr>
          <p:cNvPr id="18" name="Text 10"/>
          <p:cNvSpPr/>
          <p:nvPr/>
        </p:nvSpPr>
        <p:spPr>
          <a:xfrm>
            <a:off x="609585" y="4114697"/>
            <a:ext cx="526681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行前→行中→行后全流程数字化服务触点管理</a:t>
            </a:r>
            <a:endParaRPr lang="en-US" sz="900" dirty="0"/>
          </a:p>
        </p:txBody>
      </p:sp>
      <p:pic>
        <p:nvPicPr>
          <p:cNvPr id="19" name="Image 6" descr="preencoded.png">    </p:cNvPr>
          <p:cNvPicPr>
            <a:picLocks noChangeAspect="1"/>
          </p:cNvPicPr>
          <p:nvPr/>
        </p:nvPicPr>
        <p:blipFill>
          <a:blip r:embed="rId7"/>
          <a:stretch>
            <a:fillRect/>
          </a:stretch>
        </p:blipFill>
        <p:spPr>
          <a:xfrm>
            <a:off x="6210145" y="1371566"/>
            <a:ext cx="190495" cy="190495"/>
          </a:xfrm>
          <a:prstGeom prst="rect">
            <a:avLst/>
          </a:prstGeom>
        </p:spPr>
      </p:pic>
      <p:sp>
        <p:nvSpPr>
          <p:cNvPr id="20" name="Text 11"/>
          <p:cNvSpPr/>
          <p:nvPr/>
        </p:nvSpPr>
        <p:spPr>
          <a:xfrm>
            <a:off x="6476838" y="1362041"/>
            <a:ext cx="1152115" cy="209545"/>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四个发展阶段</a:t>
            </a:r>
            <a:endParaRPr lang="en-US" sz="1500" dirty="0"/>
          </a:p>
        </p:txBody>
      </p:sp>
      <p:pic>
        <p:nvPicPr>
          <p:cNvPr id="21" name="Image 7" descr="preencoded.png">    </p:cNvPr>
          <p:cNvPicPr>
            <a:picLocks noChangeAspect="1"/>
          </p:cNvPicPr>
          <p:nvPr/>
        </p:nvPicPr>
        <p:blipFill>
          <a:blip r:embed="rId8"/>
          <a:stretch>
            <a:fillRect/>
          </a:stretch>
        </p:blipFill>
        <p:spPr>
          <a:xfrm>
            <a:off x="6210145" y="1714457"/>
            <a:ext cx="5524362" cy="609585"/>
          </a:xfrm>
          <a:prstGeom prst="rect">
            <a:avLst/>
          </a:prstGeom>
        </p:spPr>
      </p:pic>
      <p:sp>
        <p:nvSpPr>
          <p:cNvPr id="22" name="Text 12"/>
          <p:cNvSpPr/>
          <p:nvPr/>
        </p:nvSpPr>
        <p:spPr>
          <a:xfrm>
            <a:off x="6324442" y="1866853"/>
            <a:ext cx="990194"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① 单项工具应用</a:t>
            </a:r>
            <a:endParaRPr lang="en-US" sz="1050" dirty="0"/>
          </a:p>
        </p:txBody>
      </p:sp>
      <p:sp>
        <p:nvSpPr>
          <p:cNvPr id="23" name="Text 13"/>
          <p:cNvSpPr/>
          <p:nvPr/>
        </p:nvSpPr>
        <p:spPr>
          <a:xfrm>
            <a:off x="6324442" y="2057349"/>
            <a:ext cx="530491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独立的信息系统解决单一业务问题（如电子票务）</a:t>
            </a:r>
            <a:endParaRPr lang="en-US" sz="900" dirty="0"/>
          </a:p>
        </p:txBody>
      </p:sp>
      <p:pic>
        <p:nvPicPr>
          <p:cNvPr id="24" name="Image 8" descr="preencoded.png">    </p:cNvPr>
          <p:cNvPicPr>
            <a:picLocks noChangeAspect="1"/>
          </p:cNvPicPr>
          <p:nvPr/>
        </p:nvPicPr>
        <p:blipFill>
          <a:blip r:embed="rId9"/>
          <a:stretch>
            <a:fillRect/>
          </a:stretch>
        </p:blipFill>
        <p:spPr>
          <a:xfrm>
            <a:off x="6210145" y="2400240"/>
            <a:ext cx="5524362" cy="609585"/>
          </a:xfrm>
          <a:prstGeom prst="rect">
            <a:avLst/>
          </a:prstGeom>
        </p:spPr>
      </p:pic>
      <p:sp>
        <p:nvSpPr>
          <p:cNvPr id="25" name="Text 14"/>
          <p:cNvSpPr/>
          <p:nvPr/>
        </p:nvSpPr>
        <p:spPr>
          <a:xfrm>
            <a:off x="6324442" y="2552636"/>
            <a:ext cx="990194"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② 部门系统建设</a:t>
            </a:r>
            <a:endParaRPr lang="en-US" sz="1050" dirty="0"/>
          </a:p>
        </p:txBody>
      </p:sp>
      <p:sp>
        <p:nvSpPr>
          <p:cNvPr id="26" name="Text 15"/>
          <p:cNvSpPr/>
          <p:nvPr/>
        </p:nvSpPr>
        <p:spPr>
          <a:xfrm>
            <a:off x="6324442" y="2743131"/>
            <a:ext cx="530491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面向部门的信息系统集成（如景区综合管理系统）</a:t>
            </a:r>
            <a:endParaRPr lang="en-US" sz="900" dirty="0"/>
          </a:p>
        </p:txBody>
      </p:sp>
      <p:pic>
        <p:nvPicPr>
          <p:cNvPr id="27" name="Image 9" descr="preencoded.png">    </p:cNvPr>
          <p:cNvPicPr>
            <a:picLocks noChangeAspect="1"/>
          </p:cNvPicPr>
          <p:nvPr/>
        </p:nvPicPr>
        <p:blipFill>
          <a:blip r:embed="rId10"/>
          <a:stretch>
            <a:fillRect/>
          </a:stretch>
        </p:blipFill>
        <p:spPr>
          <a:xfrm>
            <a:off x="6210145" y="3086023"/>
            <a:ext cx="5524362" cy="609585"/>
          </a:xfrm>
          <a:prstGeom prst="rect">
            <a:avLst/>
          </a:prstGeom>
        </p:spPr>
      </p:pic>
      <p:sp>
        <p:nvSpPr>
          <p:cNvPr id="28" name="Text 16"/>
          <p:cNvSpPr/>
          <p:nvPr/>
        </p:nvSpPr>
        <p:spPr>
          <a:xfrm>
            <a:off x="6324442" y="3238419"/>
            <a:ext cx="856848"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③ 平台化协同</a:t>
            </a:r>
            <a:endParaRPr lang="en-US" sz="1050" dirty="0"/>
          </a:p>
        </p:txBody>
      </p:sp>
      <p:sp>
        <p:nvSpPr>
          <p:cNvPr id="29" name="Text 17"/>
          <p:cNvSpPr/>
          <p:nvPr/>
        </p:nvSpPr>
        <p:spPr>
          <a:xfrm>
            <a:off x="6324442" y="3428914"/>
            <a:ext cx="530491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跨组织、跨部门的数据共享与业务协同</a:t>
            </a:r>
            <a:endParaRPr lang="en-US" sz="900" dirty="0"/>
          </a:p>
        </p:txBody>
      </p:sp>
      <p:pic>
        <p:nvPicPr>
          <p:cNvPr id="30" name="Image 10" descr="preencoded.png">    </p:cNvPr>
          <p:cNvPicPr>
            <a:picLocks noChangeAspect="1"/>
          </p:cNvPicPr>
          <p:nvPr/>
        </p:nvPicPr>
        <p:blipFill>
          <a:blip r:embed="rId11"/>
          <a:stretch>
            <a:fillRect/>
          </a:stretch>
        </p:blipFill>
        <p:spPr>
          <a:xfrm>
            <a:off x="6210145" y="3771806"/>
            <a:ext cx="5524362" cy="609585"/>
          </a:xfrm>
          <a:prstGeom prst="rect">
            <a:avLst/>
          </a:prstGeom>
        </p:spPr>
      </p:pic>
      <p:sp>
        <p:nvSpPr>
          <p:cNvPr id="31" name="Text 18"/>
          <p:cNvSpPr/>
          <p:nvPr/>
        </p:nvSpPr>
        <p:spPr>
          <a:xfrm>
            <a:off x="6324442" y="3924202"/>
            <a:ext cx="856848" cy="161921"/>
          </a:xfrm>
          <a:prstGeom prst="rect">
            <a:avLst/>
          </a:prstGeom>
          <a:noFill/>
          <a:ln/>
        </p:spPr>
        <p:txBody>
          <a:bodyPr wrap="none" lIns="0" tIns="0" rIns="0" bIns="0" rtlCol="0" anchor="ctr"/>
          <a:lstStyle/>
          <a:p>
            <a:pPr algn="l" indent="0" marL="0">
              <a:buNone/>
            </a:pPr>
            <a:r>
              <a:rPr lang="en-US" sz="1050" b="1" dirty="0">
                <a:solidFill>
                  <a:srgbClr val="000000"/>
                </a:solidFill>
                <a:latin typeface="等线" pitchFamily="34" charset="0"/>
                <a:ea typeface="等线" pitchFamily="34" charset="-122"/>
                <a:cs typeface="等线" pitchFamily="34" charset="-120"/>
              </a:rPr>
              <a:t>④ 数智化治理</a:t>
            </a:r>
            <a:endParaRPr lang="en-US" sz="1050" dirty="0"/>
          </a:p>
        </p:txBody>
      </p:sp>
      <p:sp>
        <p:nvSpPr>
          <p:cNvPr id="32" name="Text 19"/>
          <p:cNvSpPr/>
          <p:nvPr/>
        </p:nvSpPr>
        <p:spPr>
          <a:xfrm>
            <a:off x="6324442" y="4114697"/>
            <a:ext cx="530491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数据驱动决策、AI辅助管理、全域智能协同</a:t>
            </a:r>
            <a:endParaRPr lang="en-US" sz="900" dirty="0"/>
          </a:p>
        </p:txBody>
      </p:sp>
      <p:sp>
        <p:nvSpPr>
          <p:cNvPr id="33" name="Text 20"/>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5 / 42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第2章 · 旅游信息化技术基础</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六层技术架构与十大关键技术</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六层技术架构</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应用层</a:t>
            </a:r>
            <a:pPr algn="l" indent="0" marL="0">
              <a:buNone/>
            </a:pPr>
            <a:r>
              <a:rPr lang="en-US" sz="900" dirty="0">
                <a:solidFill>
                  <a:srgbClr val="000000"/>
                </a:solidFill>
                <a:latin typeface="等线" pitchFamily="34" charset="0"/>
                <a:ea typeface="等线" pitchFamily="34" charset="-122"/>
                <a:cs typeface="等线" pitchFamily="34" charset="-120"/>
              </a:rPr>
              <a:t>— 票务、导览、营销、安全等面向用户的系统</a:t>
            </a:r>
            <a:endParaRPr lang="en-US" sz="900" dirty="0"/>
          </a:p>
        </p:txBody>
      </p:sp>
      <p:sp>
        <p:nvSpPr>
          <p:cNvPr id="8" name="Text 4"/>
          <p:cNvSpPr/>
          <p:nvPr/>
        </p:nvSpPr>
        <p:spPr>
          <a:xfrm>
            <a:off x="457189"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平台层</a:t>
            </a:r>
            <a:pPr algn="l" indent="0" marL="0">
              <a:buNone/>
            </a:pPr>
            <a:r>
              <a:rPr lang="en-US" sz="900" dirty="0">
                <a:solidFill>
                  <a:srgbClr val="000000"/>
                </a:solidFill>
                <a:latin typeface="等线" pitchFamily="34" charset="0"/>
                <a:ea typeface="等线" pitchFamily="34" charset="-122"/>
                <a:cs typeface="等线" pitchFamily="34" charset="-120"/>
              </a:rPr>
              <a:t>— 数据中台、业务中台、AI中台</a:t>
            </a:r>
            <a:endParaRPr lang="en-US" sz="900" dirty="0"/>
          </a:p>
        </p:txBody>
      </p:sp>
      <p:sp>
        <p:nvSpPr>
          <p:cNvPr id="9" name="Text 5"/>
          <p:cNvSpPr/>
          <p:nvPr/>
        </p:nvSpPr>
        <p:spPr>
          <a:xfrm>
            <a:off x="457189"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数据层</a:t>
            </a:r>
            <a:pPr algn="l" indent="0" marL="0">
              <a:buNone/>
            </a:pPr>
            <a:r>
              <a:rPr lang="en-US" sz="900" dirty="0">
                <a:solidFill>
                  <a:srgbClr val="000000"/>
                </a:solidFill>
                <a:latin typeface="等线" pitchFamily="34" charset="0"/>
                <a:ea typeface="等线" pitchFamily="34" charset="-122"/>
                <a:cs typeface="等线" pitchFamily="34" charset="-120"/>
              </a:rPr>
              <a:t>— 数据存储、处理、分析、治理</a:t>
            </a:r>
            <a:endParaRPr lang="en-US" sz="900" dirty="0"/>
          </a:p>
        </p:txBody>
      </p:sp>
      <p:sp>
        <p:nvSpPr>
          <p:cNvPr id="10" name="Text 6"/>
          <p:cNvSpPr/>
          <p:nvPr/>
        </p:nvSpPr>
        <p:spPr>
          <a:xfrm>
            <a:off x="457189" y="268598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网络层</a:t>
            </a:r>
            <a:pPr algn="l" indent="0" marL="0">
              <a:buNone/>
            </a:pPr>
            <a:r>
              <a:rPr lang="en-US" sz="900" dirty="0">
                <a:solidFill>
                  <a:srgbClr val="000000"/>
                </a:solidFill>
                <a:latin typeface="等线" pitchFamily="34" charset="0"/>
                <a:ea typeface="等线" pitchFamily="34" charset="-122"/>
                <a:cs typeface="等线" pitchFamily="34" charset="-120"/>
              </a:rPr>
              <a:t>— 5G/WiFi/LoRa等通信网络</a:t>
            </a:r>
            <a:endParaRPr lang="en-US" sz="900" dirty="0"/>
          </a:p>
        </p:txBody>
      </p:sp>
      <p:sp>
        <p:nvSpPr>
          <p:cNvPr id="11" name="Text 7"/>
          <p:cNvSpPr/>
          <p:nvPr/>
        </p:nvSpPr>
        <p:spPr>
          <a:xfrm>
            <a:off x="457189" y="3047924"/>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感知层</a:t>
            </a:r>
            <a:pPr algn="l" indent="0" marL="0">
              <a:buNone/>
            </a:pPr>
            <a:r>
              <a:rPr lang="en-US" sz="900" dirty="0">
                <a:solidFill>
                  <a:srgbClr val="000000"/>
                </a:solidFill>
                <a:latin typeface="等线" pitchFamily="34" charset="0"/>
                <a:ea typeface="等线" pitchFamily="34" charset="-122"/>
                <a:cs typeface="等线" pitchFamily="34" charset="-120"/>
              </a:rPr>
              <a:t>— 传感器、摄像头、闸机、GPS等采集设备</a:t>
            </a:r>
            <a:endParaRPr lang="en-US" sz="900" dirty="0"/>
          </a:p>
        </p:txBody>
      </p:sp>
      <p:sp>
        <p:nvSpPr>
          <p:cNvPr id="12" name="Text 8"/>
          <p:cNvSpPr/>
          <p:nvPr/>
        </p:nvSpPr>
        <p:spPr>
          <a:xfrm>
            <a:off x="457189" y="3409865"/>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安全治理层</a:t>
            </a:r>
            <a:pPr algn="l" indent="0" marL="0">
              <a:buNone/>
            </a:pPr>
            <a:r>
              <a:rPr lang="en-US" sz="900" dirty="0">
                <a:solidFill>
                  <a:srgbClr val="000000"/>
                </a:solidFill>
                <a:latin typeface="等线" pitchFamily="34" charset="0"/>
                <a:ea typeface="等线" pitchFamily="34" charset="-122"/>
                <a:cs typeface="等线" pitchFamily="34" charset="-120"/>
              </a:rPr>
              <a:t>— 贯穿全架构的数据安全、隐私保护、权限管理</a:t>
            </a:r>
            <a:endParaRPr lang="en-US" sz="900" dirty="0"/>
          </a:p>
        </p:txBody>
      </p:sp>
      <p:pic>
        <p:nvPicPr>
          <p:cNvPr id="13" name="Image 2" descr="preencoded.png">    </p:cNvPr>
          <p:cNvPicPr>
            <a:picLocks noChangeAspect="1"/>
          </p:cNvPicPr>
          <p:nvPr/>
        </p:nvPicPr>
        <p:blipFill>
          <a:blip r:embed="rId3"/>
          <a:stretch>
            <a:fillRect/>
          </a:stretch>
        </p:blipFill>
        <p:spPr>
          <a:xfrm>
            <a:off x="6210145" y="1304892"/>
            <a:ext cx="171446" cy="171446"/>
          </a:xfrm>
          <a:prstGeom prst="rect">
            <a:avLst/>
          </a:prstGeom>
        </p:spPr>
      </p:pic>
      <p:sp>
        <p:nvSpPr>
          <p:cNvPr id="14" name="Text 9"/>
          <p:cNvSpPr/>
          <p:nvPr/>
        </p:nvSpPr>
        <p:spPr>
          <a:xfrm>
            <a:off x="6457789"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十大关键技术</a:t>
            </a:r>
            <a:endParaRPr lang="en-US" sz="1350" dirty="0"/>
          </a:p>
        </p:txBody>
      </p:sp>
      <p:pic>
        <p:nvPicPr>
          <p:cNvPr id="15" name="Image 3" descr="preencoded.png">    </p:cNvPr>
          <p:cNvPicPr>
            <a:picLocks noChangeAspect="1"/>
          </p:cNvPicPr>
          <p:nvPr/>
        </p:nvPicPr>
        <p:blipFill>
          <a:blip r:embed="rId4"/>
          <a:stretch>
            <a:fillRect/>
          </a:stretch>
        </p:blipFill>
        <p:spPr>
          <a:xfrm>
            <a:off x="6210145" y="1600160"/>
            <a:ext cx="2743131" cy="266693"/>
          </a:xfrm>
          <a:prstGeom prst="rect">
            <a:avLst/>
          </a:prstGeom>
        </p:spPr>
      </p:pic>
      <p:sp>
        <p:nvSpPr>
          <p:cNvPr id="16" name="Text 10"/>
          <p:cNvSpPr/>
          <p:nvPr/>
        </p:nvSpPr>
        <p:spPr>
          <a:xfrm>
            <a:off x="6267293" y="1657309"/>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云计算</a:t>
            </a:r>
            <a:endParaRPr lang="en-US" sz="900" dirty="0"/>
          </a:p>
        </p:txBody>
      </p:sp>
      <p:pic>
        <p:nvPicPr>
          <p:cNvPr id="17" name="Image 4" descr="preencoded.png">    </p:cNvPr>
          <p:cNvPicPr>
            <a:picLocks noChangeAspect="1"/>
          </p:cNvPicPr>
          <p:nvPr/>
        </p:nvPicPr>
        <p:blipFill>
          <a:blip r:embed="rId5"/>
          <a:stretch>
            <a:fillRect/>
          </a:stretch>
        </p:blipFill>
        <p:spPr>
          <a:xfrm>
            <a:off x="8991375" y="1600160"/>
            <a:ext cx="2743131" cy="266693"/>
          </a:xfrm>
          <a:prstGeom prst="rect">
            <a:avLst/>
          </a:prstGeom>
        </p:spPr>
      </p:pic>
      <p:sp>
        <p:nvSpPr>
          <p:cNvPr id="18" name="Text 11"/>
          <p:cNvSpPr/>
          <p:nvPr/>
        </p:nvSpPr>
        <p:spPr>
          <a:xfrm>
            <a:off x="9048524" y="1657309"/>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物联网</a:t>
            </a:r>
            <a:endParaRPr lang="en-US" sz="900" dirty="0"/>
          </a:p>
        </p:txBody>
      </p:sp>
      <p:pic>
        <p:nvPicPr>
          <p:cNvPr id="19" name="Image 5" descr="preencoded.png">    </p:cNvPr>
          <p:cNvPicPr>
            <a:picLocks noChangeAspect="1"/>
          </p:cNvPicPr>
          <p:nvPr/>
        </p:nvPicPr>
        <p:blipFill>
          <a:blip r:embed="rId6"/>
          <a:stretch>
            <a:fillRect/>
          </a:stretch>
        </p:blipFill>
        <p:spPr>
          <a:xfrm>
            <a:off x="6210145" y="1904952"/>
            <a:ext cx="2743131" cy="266693"/>
          </a:xfrm>
          <a:prstGeom prst="rect">
            <a:avLst/>
          </a:prstGeom>
        </p:spPr>
      </p:pic>
      <p:sp>
        <p:nvSpPr>
          <p:cNvPr id="20" name="Text 12"/>
          <p:cNvSpPr/>
          <p:nvPr/>
        </p:nvSpPr>
        <p:spPr>
          <a:xfrm>
            <a:off x="6267293" y="1962101"/>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移动互联网</a:t>
            </a:r>
            <a:endParaRPr lang="en-US" sz="900" dirty="0"/>
          </a:p>
        </p:txBody>
      </p:sp>
      <p:pic>
        <p:nvPicPr>
          <p:cNvPr id="21" name="Image 6" descr="preencoded.png">    </p:cNvPr>
          <p:cNvPicPr>
            <a:picLocks noChangeAspect="1"/>
          </p:cNvPicPr>
          <p:nvPr/>
        </p:nvPicPr>
        <p:blipFill>
          <a:blip r:embed="rId7"/>
          <a:stretch>
            <a:fillRect/>
          </a:stretch>
        </p:blipFill>
        <p:spPr>
          <a:xfrm>
            <a:off x="8991375" y="1904952"/>
            <a:ext cx="2743131" cy="266693"/>
          </a:xfrm>
          <a:prstGeom prst="rect">
            <a:avLst/>
          </a:prstGeom>
        </p:spPr>
      </p:pic>
      <p:sp>
        <p:nvSpPr>
          <p:cNvPr id="22" name="Text 13"/>
          <p:cNvSpPr/>
          <p:nvPr/>
        </p:nvSpPr>
        <p:spPr>
          <a:xfrm>
            <a:off x="9048524" y="1962101"/>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GIS地理信息系统</a:t>
            </a:r>
            <a:endParaRPr lang="en-US" sz="900" dirty="0"/>
          </a:p>
        </p:txBody>
      </p:sp>
      <p:pic>
        <p:nvPicPr>
          <p:cNvPr id="23" name="Image 7" descr="preencoded.png">    </p:cNvPr>
          <p:cNvPicPr>
            <a:picLocks noChangeAspect="1"/>
          </p:cNvPicPr>
          <p:nvPr/>
        </p:nvPicPr>
        <p:blipFill>
          <a:blip r:embed="rId8"/>
          <a:stretch>
            <a:fillRect/>
          </a:stretch>
        </p:blipFill>
        <p:spPr>
          <a:xfrm>
            <a:off x="6210145" y="2209745"/>
            <a:ext cx="2743131" cy="266693"/>
          </a:xfrm>
          <a:prstGeom prst="rect">
            <a:avLst/>
          </a:prstGeom>
        </p:spPr>
      </p:pic>
      <p:sp>
        <p:nvSpPr>
          <p:cNvPr id="24" name="Text 14"/>
          <p:cNvSpPr/>
          <p:nvPr/>
        </p:nvSpPr>
        <p:spPr>
          <a:xfrm>
            <a:off x="6267293" y="2266893"/>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大数据</a:t>
            </a:r>
            <a:endParaRPr lang="en-US" sz="900" dirty="0"/>
          </a:p>
        </p:txBody>
      </p:sp>
      <p:pic>
        <p:nvPicPr>
          <p:cNvPr id="25" name="Image 8" descr="preencoded.png">    </p:cNvPr>
          <p:cNvPicPr>
            <a:picLocks noChangeAspect="1"/>
          </p:cNvPicPr>
          <p:nvPr/>
        </p:nvPicPr>
        <p:blipFill>
          <a:blip r:embed="rId9"/>
          <a:stretch>
            <a:fillRect/>
          </a:stretch>
        </p:blipFill>
        <p:spPr>
          <a:xfrm>
            <a:off x="8991375" y="2209745"/>
            <a:ext cx="2743131" cy="266693"/>
          </a:xfrm>
          <a:prstGeom prst="rect">
            <a:avLst/>
          </a:prstGeom>
        </p:spPr>
      </p:pic>
      <p:sp>
        <p:nvSpPr>
          <p:cNvPr id="26" name="Text 15"/>
          <p:cNvSpPr/>
          <p:nvPr/>
        </p:nvSpPr>
        <p:spPr>
          <a:xfrm>
            <a:off x="9048524" y="2266893"/>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人工智能</a:t>
            </a:r>
            <a:endParaRPr lang="en-US" sz="900" dirty="0"/>
          </a:p>
        </p:txBody>
      </p:sp>
      <p:pic>
        <p:nvPicPr>
          <p:cNvPr id="27" name="Image 9" descr="preencoded.png">    </p:cNvPr>
          <p:cNvPicPr>
            <a:picLocks noChangeAspect="1"/>
          </p:cNvPicPr>
          <p:nvPr/>
        </p:nvPicPr>
        <p:blipFill>
          <a:blip r:embed="rId10"/>
          <a:stretch>
            <a:fillRect/>
          </a:stretch>
        </p:blipFill>
        <p:spPr>
          <a:xfrm>
            <a:off x="6210145" y="2514537"/>
            <a:ext cx="2743131" cy="266693"/>
          </a:xfrm>
          <a:prstGeom prst="rect">
            <a:avLst/>
          </a:prstGeom>
        </p:spPr>
      </p:pic>
      <p:sp>
        <p:nvSpPr>
          <p:cNvPr id="28" name="Text 16"/>
          <p:cNvSpPr/>
          <p:nvPr/>
        </p:nvSpPr>
        <p:spPr>
          <a:xfrm>
            <a:off x="6267293" y="2571686"/>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虚拟现实VR/AR</a:t>
            </a:r>
            <a:endParaRPr lang="en-US" sz="900" dirty="0"/>
          </a:p>
        </p:txBody>
      </p:sp>
      <p:pic>
        <p:nvPicPr>
          <p:cNvPr id="29" name="Image 10" descr="preencoded.png">    </p:cNvPr>
          <p:cNvPicPr>
            <a:picLocks noChangeAspect="1"/>
          </p:cNvPicPr>
          <p:nvPr/>
        </p:nvPicPr>
        <p:blipFill>
          <a:blip r:embed="rId11"/>
          <a:stretch>
            <a:fillRect/>
          </a:stretch>
        </p:blipFill>
        <p:spPr>
          <a:xfrm>
            <a:off x="8991375" y="2514537"/>
            <a:ext cx="2743131" cy="266693"/>
          </a:xfrm>
          <a:prstGeom prst="rect">
            <a:avLst/>
          </a:prstGeom>
        </p:spPr>
      </p:pic>
      <p:sp>
        <p:nvSpPr>
          <p:cNvPr id="30" name="Text 17"/>
          <p:cNvSpPr/>
          <p:nvPr/>
        </p:nvSpPr>
        <p:spPr>
          <a:xfrm>
            <a:off x="9048524" y="2571686"/>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数字孪生</a:t>
            </a:r>
            <a:endParaRPr lang="en-US" sz="900" dirty="0"/>
          </a:p>
        </p:txBody>
      </p:sp>
      <p:pic>
        <p:nvPicPr>
          <p:cNvPr id="31" name="Image 11" descr="preencoded.png">    </p:cNvPr>
          <p:cNvPicPr>
            <a:picLocks noChangeAspect="1"/>
          </p:cNvPicPr>
          <p:nvPr/>
        </p:nvPicPr>
        <p:blipFill>
          <a:blip r:embed="rId12"/>
          <a:stretch>
            <a:fillRect/>
          </a:stretch>
        </p:blipFill>
        <p:spPr>
          <a:xfrm>
            <a:off x="6210145" y="2819330"/>
            <a:ext cx="2743131" cy="266693"/>
          </a:xfrm>
          <a:prstGeom prst="rect">
            <a:avLst/>
          </a:prstGeom>
        </p:spPr>
      </p:pic>
      <p:sp>
        <p:nvSpPr>
          <p:cNvPr id="32" name="Text 18"/>
          <p:cNvSpPr/>
          <p:nvPr/>
        </p:nvSpPr>
        <p:spPr>
          <a:xfrm>
            <a:off x="6267293" y="2876478"/>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区块链</a:t>
            </a:r>
            <a:endParaRPr lang="en-US" sz="900" dirty="0"/>
          </a:p>
        </p:txBody>
      </p:sp>
      <p:pic>
        <p:nvPicPr>
          <p:cNvPr id="33" name="Image 12" descr="preencoded.png">    </p:cNvPr>
          <p:cNvPicPr>
            <a:picLocks noChangeAspect="1"/>
          </p:cNvPicPr>
          <p:nvPr/>
        </p:nvPicPr>
        <p:blipFill>
          <a:blip r:embed="rId13"/>
          <a:stretch>
            <a:fillRect/>
          </a:stretch>
        </p:blipFill>
        <p:spPr>
          <a:xfrm>
            <a:off x="8991375" y="2819330"/>
            <a:ext cx="2743131" cy="266693"/>
          </a:xfrm>
          <a:prstGeom prst="rect">
            <a:avLst/>
          </a:prstGeom>
        </p:spPr>
      </p:pic>
      <p:sp>
        <p:nvSpPr>
          <p:cNvPr id="34" name="Text 19"/>
          <p:cNvSpPr/>
          <p:nvPr/>
        </p:nvSpPr>
        <p:spPr>
          <a:xfrm>
            <a:off x="9048524" y="2876478"/>
            <a:ext cx="2637978"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AIGC生成式AI</a:t>
            </a:r>
            <a:endParaRPr lang="en-US" sz="900" dirty="0"/>
          </a:p>
        </p:txBody>
      </p:sp>
      <p:sp>
        <p:nvSpPr>
          <p:cNvPr id="35" name="Text 20"/>
          <p:cNvSpPr/>
          <p:nvPr/>
        </p:nvSpPr>
        <p:spPr>
          <a:xfrm>
            <a:off x="6210145" y="3162221"/>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核心原则：从管理问题出发选择技术，而非简单罗列技术名词或追求技术堆叠。</a:t>
            </a:r>
            <a:endParaRPr lang="en-US" sz="900" dirty="0"/>
          </a:p>
        </p:txBody>
      </p:sp>
      <p:sp>
        <p:nvSpPr>
          <p:cNvPr id="36" name="Text 21"/>
          <p:cNvSpPr/>
          <p:nvPr/>
        </p:nvSpPr>
        <p:spPr>
          <a:xfrm>
            <a:off x="457189" y="3867053"/>
            <a:ext cx="11286462"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技术-场景匹配方法：</a:t>
            </a:r>
            <a:pPr algn="l" indent="0" marL="0">
              <a:buNone/>
            </a:pPr>
            <a:r>
              <a:rPr lang="en-US" sz="900" dirty="0">
                <a:solidFill>
                  <a:srgbClr val="57534E"/>
                </a:solidFill>
                <a:latin typeface="等线" pitchFamily="34" charset="0"/>
                <a:ea typeface="等线" pitchFamily="34" charset="-122"/>
                <a:cs typeface="等线" pitchFamily="34" charset="-120"/>
              </a:rPr>
              <a:t>以管理问题选择技术 → 技术-场景匹配矩阵 → 系统集成与数据互通（接口、标准与数据中台）→ 防止数据孤岛。本土案例：黄果树智慧运行技术方案——从场景痛点出发设计技术组合。</a:t>
            </a:r>
            <a:endParaRPr lang="en-US" sz="900" dirty="0"/>
          </a:p>
        </p:txBody>
      </p:sp>
      <p:sp>
        <p:nvSpPr>
          <p:cNvPr id="37" name="Text 22"/>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6 / 42</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第2章 · 技术应用风险与治理</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技术应用的六大风险与治理要求</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57509" cy="876278"/>
          </a:xfrm>
          <a:prstGeom prst="rect">
            <a:avLst/>
          </a:prstGeom>
        </p:spPr>
      </p:pic>
      <p:sp>
        <p:nvSpPr>
          <p:cNvPr id="6" name="Text 2"/>
          <p:cNvSpPr/>
          <p:nvPr/>
        </p:nvSpPr>
        <p:spPr>
          <a:xfrm>
            <a:off x="609585" y="1447764"/>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数据安全风险</a:t>
            </a:r>
            <a:endParaRPr lang="en-US" sz="1050" dirty="0"/>
          </a:p>
        </p:txBody>
      </p:sp>
      <p:sp>
        <p:nvSpPr>
          <p:cNvPr id="7" name="Text 3"/>
          <p:cNvSpPr/>
          <p:nvPr/>
        </p:nvSpPr>
        <p:spPr>
          <a:xfrm>
            <a:off x="609585" y="1676358"/>
            <a:ext cx="3361860"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游客个人信息泄露、旅游企业经营数据被窃取。需建立数据分类分级保护。</a:t>
            </a:r>
            <a:endParaRPr lang="en-US" sz="900" dirty="0"/>
          </a:p>
        </p:txBody>
      </p:sp>
      <p:pic>
        <p:nvPicPr>
          <p:cNvPr id="8" name="Image 2" descr="preencoded.png">    </p:cNvPr>
          <p:cNvPicPr>
            <a:picLocks noChangeAspect="1"/>
          </p:cNvPicPr>
          <p:nvPr/>
        </p:nvPicPr>
        <p:blipFill>
          <a:blip r:embed="rId3"/>
          <a:stretch>
            <a:fillRect/>
          </a:stretch>
        </p:blipFill>
        <p:spPr>
          <a:xfrm>
            <a:off x="4267093" y="1257269"/>
            <a:ext cx="3657509" cy="876278"/>
          </a:xfrm>
          <a:prstGeom prst="rect">
            <a:avLst/>
          </a:prstGeom>
        </p:spPr>
      </p:pic>
      <p:sp>
        <p:nvSpPr>
          <p:cNvPr id="9" name="Text 4"/>
          <p:cNvSpPr/>
          <p:nvPr/>
        </p:nvSpPr>
        <p:spPr>
          <a:xfrm>
            <a:off x="4419490" y="1447764"/>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算法公平风险</a:t>
            </a:r>
            <a:endParaRPr lang="en-US" sz="1050" dirty="0"/>
          </a:p>
        </p:txBody>
      </p:sp>
      <p:sp>
        <p:nvSpPr>
          <p:cNvPr id="10" name="Text 5"/>
          <p:cNvSpPr/>
          <p:nvPr/>
        </p:nvSpPr>
        <p:spPr>
          <a:xfrm>
            <a:off x="4419490" y="1676358"/>
            <a:ext cx="3361860"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推荐系统歧视小商户、动态定价可能构成价格歧视。需保证算法透明度。</a:t>
            </a:r>
            <a:endParaRPr lang="en-US" sz="900" dirty="0"/>
          </a:p>
        </p:txBody>
      </p:sp>
      <p:pic>
        <p:nvPicPr>
          <p:cNvPr id="11" name="Image 3" descr="preencoded.png">    </p:cNvPr>
          <p:cNvPicPr>
            <a:picLocks noChangeAspect="1"/>
          </p:cNvPicPr>
          <p:nvPr/>
        </p:nvPicPr>
        <p:blipFill>
          <a:blip r:embed="rId4"/>
          <a:stretch>
            <a:fillRect/>
          </a:stretch>
        </p:blipFill>
        <p:spPr>
          <a:xfrm>
            <a:off x="8076998" y="1257269"/>
            <a:ext cx="3657509" cy="876278"/>
          </a:xfrm>
          <a:prstGeom prst="rect">
            <a:avLst/>
          </a:prstGeom>
        </p:spPr>
      </p:pic>
      <p:sp>
        <p:nvSpPr>
          <p:cNvPr id="12" name="Text 6"/>
          <p:cNvSpPr/>
          <p:nvPr/>
        </p:nvSpPr>
        <p:spPr>
          <a:xfrm>
            <a:off x="8229394" y="1447764"/>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技术依赖风险</a:t>
            </a:r>
            <a:endParaRPr lang="en-US" sz="1050" dirty="0"/>
          </a:p>
        </p:txBody>
      </p:sp>
      <p:sp>
        <p:nvSpPr>
          <p:cNvPr id="13" name="Text 7"/>
          <p:cNvSpPr/>
          <p:nvPr/>
        </p:nvSpPr>
        <p:spPr>
          <a:xfrm>
            <a:off x="8229394" y="1676358"/>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过度依赖系统导致业务韧性下降。系统宕机时必须有兜底方案。</a:t>
            </a:r>
            <a:endParaRPr lang="en-US" sz="900" dirty="0"/>
          </a:p>
        </p:txBody>
      </p:sp>
      <p:pic>
        <p:nvPicPr>
          <p:cNvPr id="14" name="Image 4" descr="preencoded.png">    </p:cNvPr>
          <p:cNvPicPr>
            <a:picLocks noChangeAspect="1"/>
          </p:cNvPicPr>
          <p:nvPr/>
        </p:nvPicPr>
        <p:blipFill>
          <a:blip r:embed="rId5"/>
          <a:stretch>
            <a:fillRect/>
          </a:stretch>
        </p:blipFill>
        <p:spPr>
          <a:xfrm>
            <a:off x="457189" y="2285943"/>
            <a:ext cx="3657509" cy="723882"/>
          </a:xfrm>
          <a:prstGeom prst="rect">
            <a:avLst/>
          </a:prstGeom>
        </p:spPr>
      </p:pic>
      <p:sp>
        <p:nvSpPr>
          <p:cNvPr id="15" name="Text 8"/>
          <p:cNvSpPr/>
          <p:nvPr/>
        </p:nvSpPr>
        <p:spPr>
          <a:xfrm>
            <a:off x="609585" y="2476438"/>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文化浅表化风险</a:t>
            </a:r>
            <a:endParaRPr lang="en-US" sz="1050" dirty="0"/>
          </a:p>
        </p:txBody>
      </p:sp>
      <p:sp>
        <p:nvSpPr>
          <p:cNvPr id="16" name="Text 9"/>
          <p:cNvSpPr/>
          <p:nvPr/>
        </p:nvSpPr>
        <p:spPr>
          <a:xfrm>
            <a:off x="609585" y="2705032"/>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沉浸式技术可能使文化表达流于表面。需尊重地方文化原真性。</a:t>
            </a:r>
            <a:endParaRPr lang="en-US" sz="900" dirty="0"/>
          </a:p>
        </p:txBody>
      </p:sp>
      <p:pic>
        <p:nvPicPr>
          <p:cNvPr id="17" name="Image 5" descr="preencoded.png">    </p:cNvPr>
          <p:cNvPicPr>
            <a:picLocks noChangeAspect="1"/>
          </p:cNvPicPr>
          <p:nvPr/>
        </p:nvPicPr>
        <p:blipFill>
          <a:blip r:embed="rId6"/>
          <a:stretch>
            <a:fillRect/>
          </a:stretch>
        </p:blipFill>
        <p:spPr>
          <a:xfrm>
            <a:off x="4267093" y="2285943"/>
            <a:ext cx="3657509" cy="723882"/>
          </a:xfrm>
          <a:prstGeom prst="rect">
            <a:avLst/>
          </a:prstGeom>
        </p:spPr>
      </p:pic>
      <p:sp>
        <p:nvSpPr>
          <p:cNvPr id="18" name="Text 10"/>
          <p:cNvSpPr/>
          <p:nvPr/>
        </p:nvSpPr>
        <p:spPr>
          <a:xfrm>
            <a:off x="4419490" y="2476438"/>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隐私保护风险</a:t>
            </a:r>
            <a:endParaRPr lang="en-US" sz="1050" dirty="0"/>
          </a:p>
        </p:txBody>
      </p:sp>
      <p:sp>
        <p:nvSpPr>
          <p:cNvPr id="19" name="Text 11"/>
          <p:cNvSpPr/>
          <p:nvPr/>
        </p:nvSpPr>
        <p:spPr>
          <a:xfrm>
            <a:off x="4419490" y="2705032"/>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游客行为数据被过度采集和滥用。需遵守"告知-同意"原则。</a:t>
            </a:r>
            <a:endParaRPr lang="en-US" sz="900" dirty="0"/>
          </a:p>
        </p:txBody>
      </p:sp>
      <p:pic>
        <p:nvPicPr>
          <p:cNvPr id="20" name="Image 6" descr="preencoded.png">    </p:cNvPr>
          <p:cNvPicPr>
            <a:picLocks noChangeAspect="1"/>
          </p:cNvPicPr>
          <p:nvPr/>
        </p:nvPicPr>
        <p:blipFill>
          <a:blip r:embed="rId7"/>
          <a:stretch>
            <a:fillRect/>
          </a:stretch>
        </p:blipFill>
        <p:spPr>
          <a:xfrm>
            <a:off x="8076998" y="2285943"/>
            <a:ext cx="3657509" cy="723882"/>
          </a:xfrm>
          <a:prstGeom prst="rect">
            <a:avLst/>
          </a:prstGeom>
        </p:spPr>
      </p:pic>
      <p:sp>
        <p:nvSpPr>
          <p:cNvPr id="21" name="Text 12"/>
          <p:cNvSpPr/>
          <p:nvPr/>
        </p:nvSpPr>
        <p:spPr>
          <a:xfrm>
            <a:off x="8229394" y="2476438"/>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数字鸿沟风险</a:t>
            </a:r>
            <a:endParaRPr lang="en-US" sz="1050" dirty="0"/>
          </a:p>
        </p:txBody>
      </p:sp>
      <p:sp>
        <p:nvSpPr>
          <p:cNvPr id="22" name="Text 13"/>
          <p:cNvSpPr/>
          <p:nvPr/>
        </p:nvSpPr>
        <p:spPr>
          <a:xfrm>
            <a:off x="8229394" y="2705032"/>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老年游客等群体被排除在数字化服务之外。需保留线下服务窗口。</a:t>
            </a:r>
            <a:endParaRPr lang="en-US" sz="900" dirty="0"/>
          </a:p>
        </p:txBody>
      </p:sp>
      <p:pic>
        <p:nvPicPr>
          <p:cNvPr id="23" name="Image 7" descr="preencoded.png">    </p:cNvPr>
          <p:cNvPicPr>
            <a:picLocks noChangeAspect="1"/>
          </p:cNvPicPr>
          <p:nvPr/>
        </p:nvPicPr>
        <p:blipFill>
          <a:blip r:embed="rId8"/>
          <a:stretch>
            <a:fillRect/>
          </a:stretch>
        </p:blipFill>
        <p:spPr>
          <a:xfrm>
            <a:off x="457189" y="3162221"/>
            <a:ext cx="11277318" cy="685783"/>
          </a:xfrm>
          <a:prstGeom prst="rect">
            <a:avLst/>
          </a:prstGeom>
        </p:spPr>
      </p:pic>
      <p:sp>
        <p:nvSpPr>
          <p:cNvPr id="24" name="Text 14"/>
          <p:cNvSpPr/>
          <p:nvPr/>
        </p:nvSpPr>
        <p:spPr>
          <a:xfrm>
            <a:off x="609585" y="3314617"/>
            <a:ext cx="10981670"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负责任的技术观：</a:t>
            </a:r>
            <a:pPr algn="l" indent="0" marL="0">
              <a:buNone/>
            </a:pPr>
            <a:r>
              <a:rPr lang="en-US" sz="1050" dirty="0">
                <a:solidFill>
                  <a:srgbClr val="D6D3D1"/>
                </a:solidFill>
                <a:latin typeface="等线" pitchFamily="34" charset="0"/>
                <a:ea typeface="等线" pitchFamily="34" charset="-122"/>
                <a:cs typeface="等线" pitchFamily="34" charset="-120"/>
              </a:rPr>
              <a:t>理解数据安全、隐私保护、算法公平、文化尊重、生态保护和公共服务可及性在技术应用中的边界要求。技术-场景匹配矩阵不是"越多越好"，而是"够用、合规、可维护"。</a:t>
            </a:r>
            <a:endParaRPr lang="en-US" sz="1050" dirty="0"/>
          </a:p>
        </p:txBody>
      </p:sp>
      <p:sp>
        <p:nvSpPr>
          <p:cNvPr id="25" name="Text 15"/>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7 / 42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第3章 · 旅游数据资源与数据治理</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"目录—标准—质量—权责—安全—应用"治理框架</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52396" cy="171446"/>
          </a:xfrm>
          <a:prstGeom prst="rect">
            <a:avLst/>
          </a:prstGeom>
        </p:spPr>
      </p:pic>
      <p:sp>
        <p:nvSpPr>
          <p:cNvPr id="6" name="Text 2"/>
          <p:cNvSpPr/>
          <p:nvPr/>
        </p:nvSpPr>
        <p:spPr>
          <a:xfrm>
            <a:off x="685783" y="1285843"/>
            <a:ext cx="1380710"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七类旅游数据资源</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游客数据：</a:t>
            </a:r>
            <a:pPr algn="l" indent="0" marL="0">
              <a:buNone/>
            </a:pPr>
            <a:r>
              <a:rPr lang="en-US" sz="900" dirty="0">
                <a:solidFill>
                  <a:srgbClr val="000000"/>
                </a:solidFill>
                <a:latin typeface="等线" pitchFamily="34" charset="0"/>
                <a:ea typeface="等线" pitchFamily="34" charset="-122"/>
                <a:cs typeface="等线" pitchFamily="34" charset="-120"/>
              </a:rPr>
              <a:t>画像、行为轨迹、偏好、消费记录</a:t>
            </a:r>
            <a:endParaRPr lang="en-US" sz="900" dirty="0"/>
          </a:p>
        </p:txBody>
      </p:sp>
      <p:sp>
        <p:nvSpPr>
          <p:cNvPr id="8" name="Text 4"/>
          <p:cNvSpPr/>
          <p:nvPr/>
        </p:nvSpPr>
        <p:spPr>
          <a:xfrm>
            <a:off x="457189" y="194305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资源数据：</a:t>
            </a:r>
            <a:pPr algn="l" indent="0" marL="0">
              <a:buNone/>
            </a:pPr>
            <a:r>
              <a:rPr lang="en-US" sz="900" dirty="0">
                <a:solidFill>
                  <a:srgbClr val="000000"/>
                </a:solidFill>
                <a:latin typeface="等线" pitchFamily="34" charset="0"/>
                <a:ea typeface="等线" pitchFamily="34" charset="-122"/>
                <a:cs typeface="等线" pitchFamily="34" charset="-120"/>
              </a:rPr>
              <a:t>景区、酒店、餐饮、交通等供给端信息</a:t>
            </a:r>
            <a:endParaRPr lang="en-US" sz="900" dirty="0"/>
          </a:p>
        </p:txBody>
      </p:sp>
      <p:sp>
        <p:nvSpPr>
          <p:cNvPr id="9" name="Text 5"/>
          <p:cNvSpPr/>
          <p:nvPr/>
        </p:nvSpPr>
        <p:spPr>
          <a:xfrm>
            <a:off x="457189" y="228594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交易数据：</a:t>
            </a:r>
            <a:pPr algn="l" indent="0" marL="0">
              <a:buNone/>
            </a:pPr>
            <a:r>
              <a:rPr lang="en-US" sz="900" dirty="0">
                <a:solidFill>
                  <a:srgbClr val="000000"/>
                </a:solidFill>
                <a:latin typeface="等线" pitchFamily="34" charset="0"/>
                <a:ea typeface="等线" pitchFamily="34" charset="-122"/>
                <a:cs typeface="等线" pitchFamily="34" charset="-120"/>
              </a:rPr>
              <a:t>订单、支付、票务、合同</a:t>
            </a:r>
            <a:endParaRPr lang="en-US" sz="900" dirty="0"/>
          </a:p>
        </p:txBody>
      </p:sp>
      <p:sp>
        <p:nvSpPr>
          <p:cNvPr id="10" name="Text 6"/>
          <p:cNvSpPr/>
          <p:nvPr/>
        </p:nvSpPr>
        <p:spPr>
          <a:xfrm>
            <a:off x="457189" y="2628834"/>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运营数据：</a:t>
            </a:r>
            <a:pPr algn="l" indent="0" marL="0">
              <a:buNone/>
            </a:pPr>
            <a:r>
              <a:rPr lang="en-US" sz="900" dirty="0">
                <a:solidFill>
                  <a:srgbClr val="000000"/>
                </a:solidFill>
                <a:latin typeface="等线" pitchFamily="34" charset="0"/>
                <a:ea typeface="等线" pitchFamily="34" charset="-122"/>
                <a:cs typeface="等线" pitchFamily="34" charset="-120"/>
              </a:rPr>
              <a:t>客流、设备状态、能耗、人员排班</a:t>
            </a:r>
            <a:endParaRPr lang="en-US" sz="900" dirty="0"/>
          </a:p>
        </p:txBody>
      </p:sp>
      <p:sp>
        <p:nvSpPr>
          <p:cNvPr id="11" name="Text 7"/>
          <p:cNvSpPr/>
          <p:nvPr/>
        </p:nvSpPr>
        <p:spPr>
          <a:xfrm>
            <a:off x="457189" y="2971726"/>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评价数据：</a:t>
            </a:r>
            <a:pPr algn="l" indent="0" marL="0">
              <a:buNone/>
            </a:pPr>
            <a:r>
              <a:rPr lang="en-US" sz="900" dirty="0">
                <a:solidFill>
                  <a:srgbClr val="000000"/>
                </a:solidFill>
                <a:latin typeface="等线" pitchFamily="34" charset="0"/>
                <a:ea typeface="等线" pitchFamily="34" charset="-122"/>
                <a:cs typeface="等线" pitchFamily="34" charset="-120"/>
              </a:rPr>
              <a:t>在线评论、满意度调查、投诉记录</a:t>
            </a:r>
            <a:endParaRPr lang="en-US" sz="900" dirty="0"/>
          </a:p>
        </p:txBody>
      </p:sp>
      <p:sp>
        <p:nvSpPr>
          <p:cNvPr id="12" name="Text 8"/>
          <p:cNvSpPr/>
          <p:nvPr/>
        </p:nvSpPr>
        <p:spPr>
          <a:xfrm>
            <a:off x="457189" y="3314617"/>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空间数据：</a:t>
            </a:r>
            <a:pPr algn="l" indent="0" marL="0">
              <a:buNone/>
            </a:pPr>
            <a:r>
              <a:rPr lang="en-US" sz="900" dirty="0">
                <a:solidFill>
                  <a:srgbClr val="000000"/>
                </a:solidFill>
                <a:latin typeface="等线" pitchFamily="34" charset="0"/>
                <a:ea typeface="等线" pitchFamily="34" charset="-122"/>
                <a:cs typeface="等线" pitchFamily="34" charset="-120"/>
              </a:rPr>
              <a:t>GIS信息、导航轨迹、位置数据</a:t>
            </a:r>
            <a:endParaRPr lang="en-US" sz="900" dirty="0"/>
          </a:p>
        </p:txBody>
      </p:sp>
      <p:sp>
        <p:nvSpPr>
          <p:cNvPr id="13" name="Text 9"/>
          <p:cNvSpPr/>
          <p:nvPr/>
        </p:nvSpPr>
        <p:spPr>
          <a:xfrm>
            <a:off x="457189" y="3657509"/>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公共治理数据：</a:t>
            </a:r>
            <a:pPr algn="l" indent="0" marL="0">
              <a:buNone/>
            </a:pPr>
            <a:r>
              <a:rPr lang="en-US" sz="900" dirty="0">
                <a:solidFill>
                  <a:srgbClr val="000000"/>
                </a:solidFill>
                <a:latin typeface="等线" pitchFamily="34" charset="0"/>
                <a:ea typeface="等线" pitchFamily="34" charset="-122"/>
                <a:cs typeface="等线" pitchFamily="34" charset="-120"/>
              </a:rPr>
              <a:t>气象、交通、公安等跨部门数据</a:t>
            </a:r>
            <a:endParaRPr lang="en-US" sz="900" dirty="0"/>
          </a:p>
        </p:txBody>
      </p:sp>
      <p:sp>
        <p:nvSpPr>
          <p:cNvPr id="14" name="Text 10"/>
          <p:cNvSpPr/>
          <p:nvPr/>
        </p:nvSpPr>
        <p:spPr>
          <a:xfrm>
            <a:off x="457189" y="4038499"/>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四大特征：多源性、时空性、体验性、敏感性。数据资产化不是直接流通数据，而是通过合规场景实现价值。</a:t>
            </a:r>
            <a:endParaRPr lang="en-US" sz="900" dirty="0"/>
          </a:p>
        </p:txBody>
      </p:sp>
      <p:pic>
        <p:nvPicPr>
          <p:cNvPr id="15" name="Image 2" descr="preencoded.png">    </p:cNvPr>
          <p:cNvPicPr>
            <a:picLocks noChangeAspect="1"/>
          </p:cNvPicPr>
          <p:nvPr/>
        </p:nvPicPr>
        <p:blipFill>
          <a:blip r:embed="rId3"/>
          <a:stretch>
            <a:fillRect/>
          </a:stretch>
        </p:blipFill>
        <p:spPr>
          <a:xfrm>
            <a:off x="6210145" y="1304892"/>
            <a:ext cx="219070" cy="171446"/>
          </a:xfrm>
          <a:prstGeom prst="rect">
            <a:avLst/>
          </a:prstGeom>
        </p:spPr>
      </p:pic>
      <p:sp>
        <p:nvSpPr>
          <p:cNvPr id="16" name="Text 11"/>
          <p:cNvSpPr/>
          <p:nvPr/>
        </p:nvSpPr>
        <p:spPr>
          <a:xfrm>
            <a:off x="6505412"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六维治理框架</a:t>
            </a:r>
            <a:endParaRPr lang="en-US" sz="1350" dirty="0"/>
          </a:p>
        </p:txBody>
      </p:sp>
      <p:sp>
        <p:nvSpPr>
          <p:cNvPr id="17" name="Text 12"/>
          <p:cNvSpPr/>
          <p:nvPr/>
        </p:nvSpPr>
        <p:spPr>
          <a:xfrm>
            <a:off x="6210145"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① 目录：</a:t>
            </a:r>
            <a:pPr algn="l" indent="0" marL="0">
              <a:buNone/>
            </a:pPr>
            <a:r>
              <a:rPr lang="en-US" sz="900" dirty="0">
                <a:solidFill>
                  <a:srgbClr val="000000"/>
                </a:solidFill>
                <a:latin typeface="等线" pitchFamily="34" charset="0"/>
                <a:ea typeface="等线" pitchFamily="34" charset="-122"/>
                <a:cs typeface="等线" pitchFamily="34" charset="-120"/>
              </a:rPr>
              <a:t>数据资源目录建设，分类分级</a:t>
            </a:r>
            <a:endParaRPr lang="en-US" sz="900" dirty="0"/>
          </a:p>
        </p:txBody>
      </p:sp>
      <p:sp>
        <p:nvSpPr>
          <p:cNvPr id="18" name="Text 13"/>
          <p:cNvSpPr/>
          <p:nvPr/>
        </p:nvSpPr>
        <p:spPr>
          <a:xfrm>
            <a:off x="6210145"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② 标准：</a:t>
            </a:r>
            <a:pPr algn="l" indent="0" marL="0">
              <a:buNone/>
            </a:pPr>
            <a:r>
              <a:rPr lang="en-US" sz="900" dirty="0">
                <a:solidFill>
                  <a:srgbClr val="000000"/>
                </a:solidFill>
                <a:latin typeface="等线" pitchFamily="34" charset="0"/>
                <a:ea typeface="等线" pitchFamily="34" charset="-122"/>
                <a:cs typeface="等线" pitchFamily="34" charset="-120"/>
              </a:rPr>
              <a:t>数据标准制定，指标口径统一</a:t>
            </a:r>
            <a:endParaRPr lang="en-US" sz="900" dirty="0"/>
          </a:p>
        </p:txBody>
      </p:sp>
      <p:sp>
        <p:nvSpPr>
          <p:cNvPr id="19" name="Text 14"/>
          <p:cNvSpPr/>
          <p:nvPr/>
        </p:nvSpPr>
        <p:spPr>
          <a:xfrm>
            <a:off x="6210145"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③ 质量：</a:t>
            </a:r>
            <a:pPr algn="l" indent="0" marL="0">
              <a:buNone/>
            </a:pPr>
            <a:r>
              <a:rPr lang="en-US" sz="900" dirty="0">
                <a:solidFill>
                  <a:srgbClr val="000000"/>
                </a:solidFill>
                <a:latin typeface="等线" pitchFamily="34" charset="0"/>
                <a:ea typeface="等线" pitchFamily="34" charset="-122"/>
                <a:cs typeface="等线" pitchFamily="34" charset="-120"/>
              </a:rPr>
              <a:t>完整性、准确性、一致性、时效性</a:t>
            </a:r>
            <a:endParaRPr lang="en-US" sz="900" dirty="0"/>
          </a:p>
        </p:txBody>
      </p:sp>
      <p:sp>
        <p:nvSpPr>
          <p:cNvPr id="20" name="Text 15"/>
          <p:cNvSpPr/>
          <p:nvPr/>
        </p:nvSpPr>
        <p:spPr>
          <a:xfrm>
            <a:off x="6210145" y="268598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④ 权责：</a:t>
            </a:r>
            <a:pPr algn="l" indent="0" marL="0">
              <a:buNone/>
            </a:pPr>
            <a:r>
              <a:rPr lang="en-US" sz="900" dirty="0">
                <a:solidFill>
                  <a:srgbClr val="000000"/>
                </a:solidFill>
                <a:latin typeface="等线" pitchFamily="34" charset="0"/>
                <a:ea typeface="等线" pitchFamily="34" charset="-122"/>
                <a:cs typeface="等线" pitchFamily="34" charset="-120"/>
              </a:rPr>
              <a:t>数据权责矩阵，谁采集/谁管理/谁使用</a:t>
            </a:r>
            <a:endParaRPr lang="en-US" sz="900" dirty="0"/>
          </a:p>
        </p:txBody>
      </p:sp>
      <p:sp>
        <p:nvSpPr>
          <p:cNvPr id="21" name="Text 16"/>
          <p:cNvSpPr/>
          <p:nvPr/>
        </p:nvSpPr>
        <p:spPr>
          <a:xfrm>
            <a:off x="6210145" y="3047924"/>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⑤ 安全：</a:t>
            </a:r>
            <a:pPr algn="l" indent="0" marL="0">
              <a:buNone/>
            </a:pPr>
            <a:r>
              <a:rPr lang="en-US" sz="900" dirty="0">
                <a:solidFill>
                  <a:srgbClr val="000000"/>
                </a:solidFill>
                <a:latin typeface="等线" pitchFamily="34" charset="0"/>
                <a:ea typeface="等线" pitchFamily="34" charset="-122"/>
                <a:cs typeface="等线" pitchFamily="34" charset="-120"/>
              </a:rPr>
              <a:t>个人信息保护、数据分类分级管控</a:t>
            </a:r>
            <a:endParaRPr lang="en-US" sz="900" dirty="0"/>
          </a:p>
        </p:txBody>
      </p:sp>
      <p:sp>
        <p:nvSpPr>
          <p:cNvPr id="22" name="Text 17"/>
          <p:cNvSpPr/>
          <p:nvPr/>
        </p:nvSpPr>
        <p:spPr>
          <a:xfrm>
            <a:off x="6210145" y="3409865"/>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⑥ 应用：</a:t>
            </a:r>
            <a:pPr algn="l" indent="0" marL="0">
              <a:buNone/>
            </a:pPr>
            <a:r>
              <a:rPr lang="en-US" sz="900" dirty="0">
                <a:solidFill>
                  <a:srgbClr val="000000"/>
                </a:solidFill>
                <a:latin typeface="等线" pitchFamily="34" charset="0"/>
                <a:ea typeface="等线" pitchFamily="34" charset="-122"/>
                <a:cs typeface="等线" pitchFamily="34" charset="-120"/>
              </a:rPr>
              <a:t>从治理到价值创造——客流预测、服务优化、文化资源转化</a:t>
            </a:r>
            <a:endParaRPr lang="en-US" sz="900" dirty="0"/>
          </a:p>
        </p:txBody>
      </p:sp>
      <p:sp>
        <p:nvSpPr>
          <p:cNvPr id="23" name="Text 18"/>
          <p:cNvSpPr/>
          <p:nvPr/>
        </p:nvSpPr>
        <p:spPr>
          <a:xfrm>
            <a:off x="6210145" y="3790855"/>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治理闭环：目录→标准→质量→权责→安全→应用→反馈优化目录。</a:t>
            </a:r>
            <a:endParaRPr lang="en-US" sz="900" dirty="0"/>
          </a:p>
        </p:txBody>
      </p:sp>
      <p:sp>
        <p:nvSpPr>
          <p:cNvPr id="24" name="Text 19"/>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8 / 42</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第4章 · 智慧景区信息化管理</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游客旅程地图 · 服务蓝图 · 运营中台</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游客旅程与服务触点</a:t>
            </a:r>
            <a:endParaRPr lang="en-US" sz="1350" dirty="0"/>
          </a:p>
        </p:txBody>
      </p:sp>
      <p:sp>
        <p:nvSpPr>
          <p:cNvPr id="7" name="Text 3"/>
          <p:cNvSpPr/>
          <p:nvPr/>
        </p:nvSpPr>
        <p:spPr>
          <a:xfrm>
            <a:off x="457189" y="1600160"/>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行前：</a:t>
            </a:r>
            <a:pPr algn="l" indent="0" marL="0">
              <a:buNone/>
            </a:pPr>
            <a:r>
              <a:rPr lang="en-US" sz="900" dirty="0">
                <a:solidFill>
                  <a:srgbClr val="000000"/>
                </a:solidFill>
                <a:latin typeface="等线" pitchFamily="34" charset="0"/>
                <a:ea typeface="等线" pitchFamily="34" charset="-122"/>
                <a:cs typeface="等线" pitchFamily="34" charset="-120"/>
              </a:rPr>
              <a:t>信息搜索→比较决策→在线预订→获取电子票</a:t>
            </a:r>
            <a:endParaRPr lang="en-US" sz="900" dirty="0"/>
          </a:p>
        </p:txBody>
      </p:sp>
      <p:sp>
        <p:nvSpPr>
          <p:cNvPr id="8" name="Text 4"/>
          <p:cNvSpPr/>
          <p:nvPr/>
        </p:nvSpPr>
        <p:spPr>
          <a:xfrm>
            <a:off x="457189" y="1981150"/>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行中：</a:t>
            </a:r>
            <a:pPr algn="l" indent="0" marL="0">
              <a:buNone/>
            </a:pPr>
            <a:r>
              <a:rPr lang="en-US" sz="900" dirty="0">
                <a:solidFill>
                  <a:srgbClr val="000000"/>
                </a:solidFill>
                <a:latin typeface="等线" pitchFamily="34" charset="0"/>
                <a:ea typeface="等线" pitchFamily="34" charset="-122"/>
                <a:cs typeface="等线" pitchFamily="34" charset="-120"/>
              </a:rPr>
              <a:t>抵达→停车/入园→游览→餐饮→购物→离开</a:t>
            </a:r>
            <a:endParaRPr lang="en-US" sz="900" dirty="0"/>
          </a:p>
        </p:txBody>
      </p:sp>
      <p:sp>
        <p:nvSpPr>
          <p:cNvPr id="9" name="Text 5"/>
          <p:cNvSpPr/>
          <p:nvPr/>
        </p:nvSpPr>
        <p:spPr>
          <a:xfrm>
            <a:off x="457189" y="2362141"/>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行后：</a:t>
            </a:r>
            <a:pPr algn="l" indent="0" marL="0">
              <a:buNone/>
            </a:pPr>
            <a:r>
              <a:rPr lang="en-US" sz="900" dirty="0">
                <a:solidFill>
                  <a:srgbClr val="000000"/>
                </a:solidFill>
                <a:latin typeface="等线" pitchFamily="34" charset="0"/>
                <a:ea typeface="等线" pitchFamily="34" charset="-122"/>
                <a:cs typeface="等线" pitchFamily="34" charset="-120"/>
              </a:rPr>
              <a:t>评价反馈→社交分享→复购/推荐</a:t>
            </a:r>
            <a:endParaRPr lang="en-US" sz="900" dirty="0"/>
          </a:p>
        </p:txBody>
      </p:sp>
      <p:sp>
        <p:nvSpPr>
          <p:cNvPr id="10" name="Text 6"/>
          <p:cNvSpPr/>
          <p:nvPr/>
        </p:nvSpPr>
        <p:spPr>
          <a:xfrm>
            <a:off x="457189" y="2743131"/>
            <a:ext cx="5552555"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服务蓝图将前台触点与后台流程关联，识别潜在服务失败点。</a:t>
            </a:r>
            <a:endParaRPr lang="en-US" sz="900" dirty="0"/>
          </a:p>
        </p:txBody>
      </p:sp>
      <p:pic>
        <p:nvPicPr>
          <p:cNvPr id="11" name="Image 2" descr="preencoded.png">    </p:cNvPr>
          <p:cNvPicPr>
            <a:picLocks noChangeAspect="1"/>
          </p:cNvPicPr>
          <p:nvPr/>
        </p:nvPicPr>
        <p:blipFill>
          <a:blip r:embed="rId3"/>
          <a:stretch>
            <a:fillRect/>
          </a:stretch>
        </p:blipFill>
        <p:spPr>
          <a:xfrm>
            <a:off x="6191095" y="1304892"/>
            <a:ext cx="171446" cy="171446"/>
          </a:xfrm>
          <a:prstGeom prst="rect">
            <a:avLst/>
          </a:prstGeom>
        </p:spPr>
      </p:pic>
      <p:sp>
        <p:nvSpPr>
          <p:cNvPr id="12" name="Text 7"/>
          <p:cNvSpPr/>
          <p:nvPr/>
        </p:nvSpPr>
        <p:spPr>
          <a:xfrm>
            <a:off x="6438739" y="1285843"/>
            <a:ext cx="1209264"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客流与运营管理</a:t>
            </a:r>
            <a:endParaRPr lang="en-US" sz="1350" dirty="0"/>
          </a:p>
        </p:txBody>
      </p:sp>
      <p:sp>
        <p:nvSpPr>
          <p:cNvPr id="13" name="Text 8"/>
          <p:cNvSpPr/>
          <p:nvPr/>
        </p:nvSpPr>
        <p:spPr>
          <a:xfrm>
            <a:off x="6191095" y="1600160"/>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客流监测：</a:t>
            </a:r>
            <a:pPr algn="l" indent="0" marL="0">
              <a:buNone/>
            </a:pPr>
            <a:r>
              <a:rPr lang="en-US" sz="900" dirty="0">
                <a:solidFill>
                  <a:srgbClr val="000000"/>
                </a:solidFill>
                <a:latin typeface="等线" pitchFamily="34" charset="0"/>
                <a:ea typeface="等线" pitchFamily="34" charset="-122"/>
                <a:cs typeface="等线" pitchFamily="34" charset="-120"/>
              </a:rPr>
              <a:t>视频+红外+GPS多技术融合实时监控</a:t>
            </a:r>
            <a:endParaRPr lang="en-US" sz="900" dirty="0"/>
          </a:p>
        </p:txBody>
      </p:sp>
      <p:sp>
        <p:nvSpPr>
          <p:cNvPr id="14" name="Text 9"/>
          <p:cNvSpPr/>
          <p:nvPr/>
        </p:nvSpPr>
        <p:spPr>
          <a:xfrm>
            <a:off x="6191095" y="1981150"/>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预约分流：</a:t>
            </a:r>
            <a:pPr algn="l" indent="0" marL="0">
              <a:buNone/>
            </a:pPr>
            <a:r>
              <a:rPr lang="en-US" sz="900" dirty="0">
                <a:solidFill>
                  <a:srgbClr val="000000"/>
                </a:solidFill>
                <a:latin typeface="等线" pitchFamily="34" charset="0"/>
                <a:ea typeface="等线" pitchFamily="34" charset="-122"/>
                <a:cs typeface="等线" pitchFamily="34" charset="-120"/>
              </a:rPr>
              <a:t>分时预约+动态放票+价格引导</a:t>
            </a:r>
            <a:endParaRPr lang="en-US" sz="900" dirty="0"/>
          </a:p>
        </p:txBody>
      </p:sp>
      <p:sp>
        <p:nvSpPr>
          <p:cNvPr id="15" name="Text 10"/>
          <p:cNvSpPr/>
          <p:nvPr/>
        </p:nvSpPr>
        <p:spPr>
          <a:xfrm>
            <a:off x="6191095" y="2362141"/>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容量规划：</a:t>
            </a:r>
            <a:pPr algn="l" indent="0" marL="0">
              <a:buNone/>
            </a:pPr>
            <a:r>
              <a:rPr lang="en-US" sz="900" dirty="0">
                <a:solidFill>
                  <a:srgbClr val="000000"/>
                </a:solidFill>
                <a:latin typeface="等线" pitchFamily="34" charset="0"/>
                <a:ea typeface="等线" pitchFamily="34" charset="-122"/>
                <a:cs typeface="等线" pitchFamily="34" charset="-120"/>
              </a:rPr>
              <a:t>空间容量+设施容量+生态容量综合测算</a:t>
            </a:r>
            <a:endParaRPr lang="en-US" sz="900" dirty="0"/>
          </a:p>
        </p:txBody>
      </p:sp>
      <p:sp>
        <p:nvSpPr>
          <p:cNvPr id="16" name="Text 11"/>
          <p:cNvSpPr/>
          <p:nvPr/>
        </p:nvSpPr>
        <p:spPr>
          <a:xfrm>
            <a:off x="6191095" y="2743131"/>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运营中台：</a:t>
            </a:r>
            <a:pPr algn="l" indent="0" marL="0">
              <a:buNone/>
            </a:pPr>
            <a:r>
              <a:rPr lang="en-US" sz="900" dirty="0">
                <a:solidFill>
                  <a:srgbClr val="000000"/>
                </a:solidFill>
                <a:latin typeface="等线" pitchFamily="34" charset="0"/>
                <a:ea typeface="等线" pitchFamily="34" charset="-122"/>
                <a:cs typeface="等线" pitchFamily="34" charset="-120"/>
              </a:rPr>
              <a:t>工单化管理+指标看板+多部门协同</a:t>
            </a:r>
            <a:endParaRPr lang="en-US" sz="900" dirty="0"/>
          </a:p>
        </p:txBody>
      </p:sp>
      <p:sp>
        <p:nvSpPr>
          <p:cNvPr id="17" name="Text 12"/>
          <p:cNvSpPr/>
          <p:nvPr/>
        </p:nvSpPr>
        <p:spPr>
          <a:xfrm>
            <a:off x="6191095" y="3124122"/>
            <a:ext cx="5552555"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核心转变：从"建设思维"转向"运营思维"——系统建成不等于管理提升。</a:t>
            </a:r>
            <a:endParaRPr lang="en-US" sz="900" dirty="0"/>
          </a:p>
        </p:txBody>
      </p:sp>
      <p:pic>
        <p:nvPicPr>
          <p:cNvPr id="18" name="Image 3" descr="preencoded.png">    </p:cNvPr>
          <p:cNvPicPr>
            <a:picLocks noChangeAspect="1"/>
          </p:cNvPicPr>
          <p:nvPr/>
        </p:nvPicPr>
        <p:blipFill>
          <a:blip r:embed="rId4"/>
          <a:stretch>
            <a:fillRect/>
          </a:stretch>
        </p:blipFill>
        <p:spPr>
          <a:xfrm>
            <a:off x="457189" y="3428914"/>
            <a:ext cx="11277318" cy="685783"/>
          </a:xfrm>
          <a:prstGeom prst="rect">
            <a:avLst/>
          </a:prstGeom>
        </p:spPr>
      </p:pic>
      <p:sp>
        <p:nvSpPr>
          <p:cNvPr id="19" name="Text 13"/>
          <p:cNvSpPr/>
          <p:nvPr/>
        </p:nvSpPr>
        <p:spPr>
          <a:xfrm>
            <a:off x="609585" y="3581310"/>
            <a:ext cx="10981670"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本土案例——黄果树夜游智慧运营：</a:t>
            </a:r>
            <a:pPr algn="l" indent="0" marL="0">
              <a:buNone/>
            </a:pPr>
            <a:r>
              <a:rPr lang="en-US" sz="1050" dirty="0">
                <a:solidFill>
                  <a:srgbClr val="44403C"/>
                </a:solidFill>
                <a:latin typeface="等线" pitchFamily="34" charset="0"/>
                <a:ea typeface="等线" pitchFamily="34" charset="-122"/>
                <a:cs typeface="等线" pitchFamily="34" charset="-120"/>
              </a:rPr>
              <a:t>夜游场景的特殊性（光线条件、安全风险、体验连续性）要求智慧化方案需要在游客旅程地图基础上叠加夜间特殊需求。沉浸式体验与数字内容运营要防止文化浅表化。</a:t>
            </a:r>
            <a:endParaRPr lang="en-US" sz="1050" dirty="0"/>
          </a:p>
        </p:txBody>
      </p:sp>
      <p:sp>
        <p:nvSpPr>
          <p:cNvPr id="20" name="Text 14"/>
          <p:cNvSpPr/>
          <p:nvPr/>
        </p:nvSpPr>
        <p:spPr>
          <a:xfrm>
            <a:off x="11067773" y="6400640"/>
            <a:ext cx="685402"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9 / 42</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第5章 · 旅游企业信息系统与平台运营</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PMS · CRM · ERP · OTA：企业信息系统全景</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核心信息系统</a:t>
            </a:r>
            <a:endParaRPr lang="en-US" sz="1350" dirty="0"/>
          </a:p>
        </p:txBody>
      </p:sp>
      <p:pic>
        <p:nvPicPr>
          <p:cNvPr id="7" name="Image 2" descr="preencoded.png">    </p:cNvPr>
          <p:cNvPicPr>
            <a:picLocks noChangeAspect="1"/>
          </p:cNvPicPr>
          <p:nvPr/>
        </p:nvPicPr>
        <p:blipFill>
          <a:blip r:embed="rId3"/>
          <a:stretch>
            <a:fillRect/>
          </a:stretch>
        </p:blipFill>
        <p:spPr>
          <a:xfrm>
            <a:off x="457189" y="1600160"/>
            <a:ext cx="5543411" cy="533387"/>
          </a:xfrm>
          <a:prstGeom prst="rect">
            <a:avLst/>
          </a:prstGeom>
        </p:spPr>
      </p:pic>
      <p:sp>
        <p:nvSpPr>
          <p:cNvPr id="8" name="Text 3"/>
          <p:cNvSpPr/>
          <p:nvPr/>
        </p:nvSpPr>
        <p:spPr>
          <a:xfrm>
            <a:off x="609585" y="1714457"/>
            <a:ext cx="1428334" cy="142871"/>
          </a:xfrm>
          <a:prstGeom prst="rect">
            <a:avLst/>
          </a:prstGeom>
          <a:noFill/>
          <a:ln/>
        </p:spPr>
        <p:txBody>
          <a:bodyPr wrap="non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PMS（酒店物业管理系统）</a:t>
            </a:r>
            <a:endParaRPr lang="en-US" sz="900" dirty="0"/>
          </a:p>
        </p:txBody>
      </p:sp>
      <p:sp>
        <p:nvSpPr>
          <p:cNvPr id="9" name="Text 4"/>
          <p:cNvSpPr/>
          <p:nvPr/>
        </p:nvSpPr>
        <p:spPr>
          <a:xfrm>
            <a:off x="609585" y="1866853"/>
            <a:ext cx="528586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房态管理、预订管理、账务处理、客史记录。酒店运营的"中枢神经"。</a:t>
            </a:r>
            <a:endParaRPr lang="en-US" sz="900" dirty="0"/>
          </a:p>
        </p:txBody>
      </p:sp>
      <p:pic>
        <p:nvPicPr>
          <p:cNvPr id="10" name="Image 3" descr="preencoded.png">    </p:cNvPr>
          <p:cNvPicPr>
            <a:picLocks noChangeAspect="1"/>
          </p:cNvPicPr>
          <p:nvPr/>
        </p:nvPicPr>
        <p:blipFill>
          <a:blip r:embed="rId4"/>
          <a:stretch>
            <a:fillRect/>
          </a:stretch>
        </p:blipFill>
        <p:spPr>
          <a:xfrm>
            <a:off x="457189" y="2209745"/>
            <a:ext cx="5543411" cy="533387"/>
          </a:xfrm>
          <a:prstGeom prst="rect">
            <a:avLst/>
          </a:prstGeom>
        </p:spPr>
      </p:pic>
      <p:sp>
        <p:nvSpPr>
          <p:cNvPr id="11" name="Text 5"/>
          <p:cNvSpPr/>
          <p:nvPr/>
        </p:nvSpPr>
        <p:spPr>
          <a:xfrm>
            <a:off x="609585" y="2324042"/>
            <a:ext cx="1437858" cy="142871"/>
          </a:xfrm>
          <a:prstGeom prst="rect">
            <a:avLst/>
          </a:prstGeom>
          <a:noFill/>
          <a:ln/>
        </p:spPr>
        <p:txBody>
          <a:bodyPr wrap="non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CRM（客户关系管理系统）</a:t>
            </a:r>
            <a:endParaRPr lang="en-US" sz="900" dirty="0"/>
          </a:p>
        </p:txBody>
      </p:sp>
      <p:sp>
        <p:nvSpPr>
          <p:cNvPr id="12" name="Text 6"/>
          <p:cNvSpPr/>
          <p:nvPr/>
        </p:nvSpPr>
        <p:spPr>
          <a:xfrm>
            <a:off x="609585" y="2476438"/>
            <a:ext cx="528586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客户资产管理而非群发广告工具。客史数据→偏好分析→个性化服务。</a:t>
            </a:r>
            <a:endParaRPr lang="en-US" sz="900" dirty="0"/>
          </a:p>
        </p:txBody>
      </p:sp>
      <p:pic>
        <p:nvPicPr>
          <p:cNvPr id="13" name="Image 4" descr="preencoded.png">    </p:cNvPr>
          <p:cNvPicPr>
            <a:picLocks noChangeAspect="1"/>
          </p:cNvPicPr>
          <p:nvPr/>
        </p:nvPicPr>
        <p:blipFill>
          <a:blip r:embed="rId5"/>
          <a:stretch>
            <a:fillRect/>
          </a:stretch>
        </p:blipFill>
        <p:spPr>
          <a:xfrm>
            <a:off x="457189" y="2819330"/>
            <a:ext cx="5543411" cy="533387"/>
          </a:xfrm>
          <a:prstGeom prst="rect">
            <a:avLst/>
          </a:prstGeom>
        </p:spPr>
      </p:pic>
      <p:sp>
        <p:nvSpPr>
          <p:cNvPr id="14" name="Text 7"/>
          <p:cNvSpPr/>
          <p:nvPr/>
        </p:nvSpPr>
        <p:spPr>
          <a:xfrm>
            <a:off x="609585" y="2933627"/>
            <a:ext cx="1180690" cy="142871"/>
          </a:xfrm>
          <a:prstGeom prst="rect">
            <a:avLst/>
          </a:prstGeom>
          <a:noFill/>
          <a:ln/>
        </p:spPr>
        <p:txBody>
          <a:bodyPr wrap="non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ERP（企业资源计划）</a:t>
            </a:r>
            <a:endParaRPr lang="en-US" sz="900" dirty="0"/>
          </a:p>
        </p:txBody>
      </p:sp>
      <p:sp>
        <p:nvSpPr>
          <p:cNvPr id="15" name="Text 8"/>
          <p:cNvSpPr/>
          <p:nvPr/>
        </p:nvSpPr>
        <p:spPr>
          <a:xfrm>
            <a:off x="609585" y="3086023"/>
            <a:ext cx="528586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财务、人力资源、采购、供应链一体化管理。中大型文旅集团标配。</a:t>
            </a:r>
            <a:endParaRPr lang="en-US" sz="900" dirty="0"/>
          </a:p>
        </p:txBody>
      </p:sp>
      <p:pic>
        <p:nvPicPr>
          <p:cNvPr id="16" name="Image 5" descr="preencoded.png">    </p:cNvPr>
          <p:cNvPicPr>
            <a:picLocks noChangeAspect="1"/>
          </p:cNvPicPr>
          <p:nvPr/>
        </p:nvPicPr>
        <p:blipFill>
          <a:blip r:embed="rId6"/>
          <a:stretch>
            <a:fillRect/>
          </a:stretch>
        </p:blipFill>
        <p:spPr>
          <a:xfrm>
            <a:off x="457189" y="3428914"/>
            <a:ext cx="5543411" cy="533387"/>
          </a:xfrm>
          <a:prstGeom prst="rect">
            <a:avLst/>
          </a:prstGeom>
        </p:spPr>
      </p:pic>
      <p:sp>
        <p:nvSpPr>
          <p:cNvPr id="17" name="Text 9"/>
          <p:cNvSpPr/>
          <p:nvPr/>
        </p:nvSpPr>
        <p:spPr>
          <a:xfrm>
            <a:off x="609585" y="3543211"/>
            <a:ext cx="961620" cy="142871"/>
          </a:xfrm>
          <a:prstGeom prst="rect">
            <a:avLst/>
          </a:prstGeom>
          <a:noFill/>
          <a:ln/>
        </p:spPr>
        <p:txBody>
          <a:bodyPr wrap="non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OTA渠道管理系统</a:t>
            </a:r>
            <a:endParaRPr lang="en-US" sz="900" dirty="0"/>
          </a:p>
        </p:txBody>
      </p:sp>
      <p:sp>
        <p:nvSpPr>
          <p:cNvPr id="18" name="Text 10"/>
          <p:cNvSpPr/>
          <p:nvPr/>
        </p:nvSpPr>
        <p:spPr>
          <a:xfrm>
            <a:off x="609585" y="3695608"/>
            <a:ext cx="528586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多平台订单同步、库存统一管理、防止超卖。</a:t>
            </a:r>
            <a:endParaRPr lang="en-US" sz="900" dirty="0"/>
          </a:p>
        </p:txBody>
      </p:sp>
      <p:pic>
        <p:nvPicPr>
          <p:cNvPr id="19" name="Image 6" descr="preencoded.png">    </p:cNvPr>
          <p:cNvPicPr>
            <a:picLocks noChangeAspect="1"/>
          </p:cNvPicPr>
          <p:nvPr/>
        </p:nvPicPr>
        <p:blipFill>
          <a:blip r:embed="rId7"/>
          <a:stretch>
            <a:fillRect/>
          </a:stretch>
        </p:blipFill>
        <p:spPr>
          <a:xfrm>
            <a:off x="6191095" y="1304892"/>
            <a:ext cx="219070" cy="171446"/>
          </a:xfrm>
          <a:prstGeom prst="rect">
            <a:avLst/>
          </a:prstGeom>
        </p:spPr>
      </p:pic>
      <p:sp>
        <p:nvSpPr>
          <p:cNvPr id="20" name="Text 11"/>
          <p:cNvSpPr/>
          <p:nvPr/>
        </p:nvSpPr>
        <p:spPr>
          <a:xfrm>
            <a:off x="6486363"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企业类型适配</a:t>
            </a:r>
            <a:endParaRPr lang="en-US" sz="1350" dirty="0"/>
          </a:p>
        </p:txBody>
      </p:sp>
      <p:sp>
        <p:nvSpPr>
          <p:cNvPr id="21" name="Text 12"/>
          <p:cNvSpPr/>
          <p:nvPr/>
        </p:nvSpPr>
        <p:spPr>
          <a:xfrm>
            <a:off x="6191095" y="1600160"/>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旅行社：</a:t>
            </a:r>
            <a:pPr algn="l" indent="0" marL="0">
              <a:buNone/>
            </a:pPr>
            <a:r>
              <a:rPr lang="en-US" sz="900" dirty="0">
                <a:solidFill>
                  <a:srgbClr val="000000"/>
                </a:solidFill>
                <a:latin typeface="等线" pitchFamily="34" charset="0"/>
                <a:ea typeface="等线" pitchFamily="34" charset="-122"/>
                <a:cs typeface="等线" pitchFamily="34" charset="-120"/>
              </a:rPr>
              <a:t>线路设计→采购→销售→出团→结算的信息化流程再造</a:t>
            </a:r>
            <a:endParaRPr lang="en-US" sz="900" dirty="0"/>
          </a:p>
        </p:txBody>
      </p:sp>
      <p:sp>
        <p:nvSpPr>
          <p:cNvPr id="22" name="Text 13"/>
          <p:cNvSpPr/>
          <p:nvPr/>
        </p:nvSpPr>
        <p:spPr>
          <a:xfrm>
            <a:off x="6191095" y="1981150"/>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酒店/民宿：</a:t>
            </a:r>
            <a:pPr algn="l" indent="0" marL="0">
              <a:buNone/>
            </a:pPr>
            <a:r>
              <a:rPr lang="en-US" sz="900" dirty="0">
                <a:solidFill>
                  <a:srgbClr val="000000"/>
                </a:solidFill>
                <a:latin typeface="等线" pitchFamily="34" charset="0"/>
                <a:ea typeface="等线" pitchFamily="34" charset="-122"/>
                <a:cs typeface="等线" pitchFamily="34" charset="-120"/>
              </a:rPr>
              <a:t>PMS+收益管理+客史驱动个性化服务</a:t>
            </a:r>
            <a:endParaRPr lang="en-US" sz="900" dirty="0"/>
          </a:p>
        </p:txBody>
      </p:sp>
      <p:sp>
        <p:nvSpPr>
          <p:cNvPr id="23" name="Text 14"/>
          <p:cNvSpPr/>
          <p:nvPr/>
        </p:nvSpPr>
        <p:spPr>
          <a:xfrm>
            <a:off x="6191095" y="2362141"/>
            <a:ext cx="5552555"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景区/文旅综合体：</a:t>
            </a:r>
            <a:pPr algn="l" indent="0" marL="0">
              <a:buNone/>
            </a:pPr>
            <a:r>
              <a:rPr lang="en-US" sz="900" dirty="0">
                <a:solidFill>
                  <a:srgbClr val="000000"/>
                </a:solidFill>
                <a:latin typeface="等线" pitchFamily="34" charset="0"/>
                <a:ea typeface="等线" pitchFamily="34" charset="-122"/>
                <a:cs typeface="等线" pitchFamily="34" charset="-120"/>
              </a:rPr>
              <a:t>票务系统+会员管理+二消管理+商户管理</a:t>
            </a:r>
            <a:endParaRPr lang="en-US" sz="900" dirty="0"/>
          </a:p>
        </p:txBody>
      </p:sp>
      <p:sp>
        <p:nvSpPr>
          <p:cNvPr id="24" name="Text 15"/>
          <p:cNvSpPr/>
          <p:nvPr/>
        </p:nvSpPr>
        <p:spPr>
          <a:xfrm>
            <a:off x="6191095" y="2781230"/>
            <a:ext cx="5552555" cy="152396"/>
          </a:xfrm>
          <a:prstGeom prst="rect">
            <a:avLst/>
          </a:prstGeom>
          <a:noFill/>
          <a:ln/>
        </p:spPr>
        <p:txBody>
          <a:bodyPr wrap="none" lIns="0" tIns="0" rIns="0" bIns="0" rtlCol="0" anchor="ctr"/>
          <a:lstStyle/>
          <a:p>
            <a:pPr algn="l" indent="0" marL="0">
              <a:buNone/>
            </a:pPr>
            <a:r>
              <a:rPr lang="en-US" sz="900" b="1" dirty="0">
                <a:solidFill>
                  <a:srgbClr val="78716C"/>
                </a:solidFill>
                <a:latin typeface="等线" pitchFamily="34" charset="0"/>
                <a:ea typeface="等线" pitchFamily="34" charset="-122"/>
                <a:cs typeface="等线" pitchFamily="34" charset="-120"/>
              </a:rPr>
              <a:t>系统选型三原则：</a:t>
            </a:r>
            <a:pPr algn="l" indent="0" marL="0">
              <a:buNone/>
            </a:pPr>
            <a:r>
              <a:rPr lang="en-US" sz="900" dirty="0">
                <a:solidFill>
                  <a:srgbClr val="78716C"/>
                </a:solidFill>
                <a:latin typeface="等线" pitchFamily="34" charset="0"/>
                <a:ea typeface="等线" pitchFamily="34" charset="-122"/>
                <a:cs typeface="等线" pitchFamily="34" charset="-120"/>
              </a:rPr>
              <a:t>①业务适配优先于技术先进 ②数据闭环优先于功能丰富 ③可扩展性优先于一次性完美。</a:t>
            </a:r>
            <a:endParaRPr lang="en-US" sz="900" dirty="0"/>
          </a:p>
        </p:txBody>
      </p:sp>
      <p:sp>
        <p:nvSpPr>
          <p:cNvPr id="25" name="Text 16"/>
          <p:cNvSpPr/>
          <p:nvPr/>
        </p:nvSpPr>
        <p:spPr>
          <a:xfrm>
            <a:off x="6191095" y="2971726"/>
            <a:ext cx="5552555" cy="152396"/>
          </a:xfrm>
          <a:prstGeom prst="rect">
            <a:avLst/>
          </a:prstGeom>
          <a:noFill/>
          <a:ln/>
        </p:spPr>
        <p:txBody>
          <a:bodyPr wrap="none" lIns="0" tIns="0" rIns="0" bIns="0" rtlCol="0" anchor="ctr"/>
          <a:lstStyle/>
          <a:p>
            <a:pPr algn="l" indent="0" marL="0">
              <a:buNone/>
            </a:pPr>
            <a:r>
              <a:rPr lang="en-US" sz="900" b="1" dirty="0">
                <a:solidFill>
                  <a:srgbClr val="78716C"/>
                </a:solidFill>
                <a:latin typeface="等线" pitchFamily="34" charset="0"/>
                <a:ea typeface="等线" pitchFamily="34" charset="-122"/>
                <a:cs typeface="等线" pitchFamily="34" charset="-120"/>
              </a:rPr>
              <a:t>常见痛点：</a:t>
            </a:r>
            <a:pPr algn="l" indent="0" marL="0">
              <a:buNone/>
            </a:pPr>
            <a:r>
              <a:rPr lang="en-US" sz="900" dirty="0">
                <a:solidFill>
                  <a:srgbClr val="78716C"/>
                </a:solidFill>
                <a:latin typeface="等线" pitchFamily="34" charset="0"/>
                <a:ea typeface="等线" pitchFamily="34" charset="-122"/>
                <a:cs typeface="等线" pitchFamily="34" charset="-120"/>
              </a:rPr>
              <a:t>多平台订单不同步、客户资产流失、供应商协同不足。</a:t>
            </a:r>
            <a:endParaRPr lang="en-US" sz="900" dirty="0"/>
          </a:p>
        </p:txBody>
      </p:sp>
      <p:sp>
        <p:nvSpPr>
          <p:cNvPr id="26" name="Text 17"/>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10 / 42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第6章 · 旅游电子商务与数字营销管理</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从曝光到复购：AARRR模型与内容营销矩阵</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200020" cy="171446"/>
          </a:xfrm>
          <a:prstGeom prst="rect">
            <a:avLst/>
          </a:prstGeom>
        </p:spPr>
      </p:pic>
      <p:sp>
        <p:nvSpPr>
          <p:cNvPr id="6" name="Text 2"/>
          <p:cNvSpPr/>
          <p:nvPr/>
        </p:nvSpPr>
        <p:spPr>
          <a:xfrm>
            <a:off x="733407" y="1285843"/>
            <a:ext cx="1714076"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AARRR用户增长模型</a:t>
            </a:r>
            <a:endParaRPr lang="en-US" sz="1350" dirty="0"/>
          </a:p>
        </p:txBody>
      </p:sp>
      <p:pic>
        <p:nvPicPr>
          <p:cNvPr id="7" name="Image 2" descr="preencoded.png">    </p:cNvPr>
          <p:cNvPicPr>
            <a:picLocks noChangeAspect="1"/>
          </p:cNvPicPr>
          <p:nvPr/>
        </p:nvPicPr>
        <p:blipFill>
          <a:blip r:embed="rId3"/>
          <a:stretch>
            <a:fillRect/>
          </a:stretch>
        </p:blipFill>
        <p:spPr>
          <a:xfrm>
            <a:off x="457189" y="1600160"/>
            <a:ext cx="952476" cy="457189"/>
          </a:xfrm>
          <a:prstGeom prst="rect">
            <a:avLst/>
          </a:prstGeom>
        </p:spPr>
      </p:pic>
      <p:sp>
        <p:nvSpPr>
          <p:cNvPr id="8" name="Text 3"/>
          <p:cNvSpPr/>
          <p:nvPr/>
        </p:nvSpPr>
        <p:spPr>
          <a:xfrm>
            <a:off x="819130" y="1676358"/>
            <a:ext cx="237738"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获取</a:t>
            </a:r>
            <a:endParaRPr lang="en-US" sz="900" dirty="0"/>
          </a:p>
        </p:txBody>
      </p:sp>
      <p:sp>
        <p:nvSpPr>
          <p:cNvPr id="9" name="Text 4"/>
          <p:cNvSpPr/>
          <p:nvPr/>
        </p:nvSpPr>
        <p:spPr>
          <a:xfrm>
            <a:off x="628634" y="1828754"/>
            <a:ext cx="637778"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Acquisition</a:t>
            </a:r>
            <a:endParaRPr lang="en-US" sz="900" dirty="0"/>
          </a:p>
        </p:txBody>
      </p:sp>
      <p:sp>
        <p:nvSpPr>
          <p:cNvPr id="10" name="Text 5"/>
          <p:cNvSpPr/>
          <p:nvPr/>
        </p:nvSpPr>
        <p:spPr>
          <a:xfrm>
            <a:off x="1447764" y="1752556"/>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11" name="Image 3" descr="preencoded.png">    </p:cNvPr>
          <p:cNvPicPr>
            <a:picLocks noChangeAspect="1"/>
          </p:cNvPicPr>
          <p:nvPr/>
        </p:nvPicPr>
        <p:blipFill>
          <a:blip r:embed="rId4"/>
          <a:stretch>
            <a:fillRect/>
          </a:stretch>
        </p:blipFill>
        <p:spPr>
          <a:xfrm>
            <a:off x="1600160" y="1600160"/>
            <a:ext cx="952476" cy="457189"/>
          </a:xfrm>
          <a:prstGeom prst="rect">
            <a:avLst/>
          </a:prstGeom>
        </p:spPr>
      </p:pic>
      <p:sp>
        <p:nvSpPr>
          <p:cNvPr id="12" name="Text 6"/>
          <p:cNvSpPr/>
          <p:nvPr/>
        </p:nvSpPr>
        <p:spPr>
          <a:xfrm>
            <a:off x="1962101" y="1676358"/>
            <a:ext cx="237738"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激活</a:t>
            </a:r>
            <a:endParaRPr lang="en-US" sz="900" dirty="0"/>
          </a:p>
        </p:txBody>
      </p:sp>
      <p:sp>
        <p:nvSpPr>
          <p:cNvPr id="13" name="Text 7"/>
          <p:cNvSpPr/>
          <p:nvPr/>
        </p:nvSpPr>
        <p:spPr>
          <a:xfrm>
            <a:off x="1800180" y="1828754"/>
            <a:ext cx="580630"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Activation</a:t>
            </a:r>
            <a:endParaRPr lang="en-US" sz="900" dirty="0"/>
          </a:p>
        </p:txBody>
      </p:sp>
      <p:sp>
        <p:nvSpPr>
          <p:cNvPr id="14" name="Text 8"/>
          <p:cNvSpPr/>
          <p:nvPr/>
        </p:nvSpPr>
        <p:spPr>
          <a:xfrm>
            <a:off x="2590735" y="1752556"/>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15" name="Image 4" descr="preencoded.png">    </p:cNvPr>
          <p:cNvPicPr>
            <a:picLocks noChangeAspect="1"/>
          </p:cNvPicPr>
          <p:nvPr/>
        </p:nvPicPr>
        <p:blipFill>
          <a:blip r:embed="rId5"/>
          <a:stretch>
            <a:fillRect/>
          </a:stretch>
        </p:blipFill>
        <p:spPr>
          <a:xfrm>
            <a:off x="2743131" y="1600160"/>
            <a:ext cx="952476" cy="457189"/>
          </a:xfrm>
          <a:prstGeom prst="rect">
            <a:avLst/>
          </a:prstGeom>
        </p:spPr>
      </p:pic>
      <p:sp>
        <p:nvSpPr>
          <p:cNvPr id="16" name="Text 9"/>
          <p:cNvSpPr/>
          <p:nvPr/>
        </p:nvSpPr>
        <p:spPr>
          <a:xfrm>
            <a:off x="3105072" y="1676358"/>
            <a:ext cx="237738"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留存</a:t>
            </a:r>
            <a:endParaRPr lang="en-US" sz="900" dirty="0"/>
          </a:p>
        </p:txBody>
      </p:sp>
      <p:sp>
        <p:nvSpPr>
          <p:cNvPr id="17" name="Text 10"/>
          <p:cNvSpPr/>
          <p:nvPr/>
        </p:nvSpPr>
        <p:spPr>
          <a:xfrm>
            <a:off x="2952676" y="1828754"/>
            <a:ext cx="561580"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Retention</a:t>
            </a:r>
            <a:endParaRPr lang="en-US" sz="900" dirty="0"/>
          </a:p>
        </p:txBody>
      </p:sp>
      <p:sp>
        <p:nvSpPr>
          <p:cNvPr id="18" name="Text 11"/>
          <p:cNvSpPr/>
          <p:nvPr/>
        </p:nvSpPr>
        <p:spPr>
          <a:xfrm>
            <a:off x="3733707" y="1752556"/>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19" name="Image 5" descr="preencoded.png">    </p:cNvPr>
          <p:cNvPicPr>
            <a:picLocks noChangeAspect="1"/>
          </p:cNvPicPr>
          <p:nvPr/>
        </p:nvPicPr>
        <p:blipFill>
          <a:blip r:embed="rId6"/>
          <a:stretch>
            <a:fillRect/>
          </a:stretch>
        </p:blipFill>
        <p:spPr>
          <a:xfrm>
            <a:off x="3886103" y="1600160"/>
            <a:ext cx="952476" cy="457189"/>
          </a:xfrm>
          <a:prstGeom prst="rect">
            <a:avLst/>
          </a:prstGeom>
        </p:spPr>
      </p:pic>
      <p:sp>
        <p:nvSpPr>
          <p:cNvPr id="20" name="Text 12"/>
          <p:cNvSpPr/>
          <p:nvPr/>
        </p:nvSpPr>
        <p:spPr>
          <a:xfrm>
            <a:off x="4248044" y="1676358"/>
            <a:ext cx="237738"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变现</a:t>
            </a:r>
            <a:endParaRPr lang="en-US" sz="900" dirty="0"/>
          </a:p>
        </p:txBody>
      </p:sp>
      <p:sp>
        <p:nvSpPr>
          <p:cNvPr id="21" name="Text 13"/>
          <p:cNvSpPr/>
          <p:nvPr/>
        </p:nvSpPr>
        <p:spPr>
          <a:xfrm>
            <a:off x="4124222" y="1828754"/>
            <a:ext cx="504432"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Revenue</a:t>
            </a:r>
            <a:endParaRPr lang="en-US" sz="900" dirty="0"/>
          </a:p>
        </p:txBody>
      </p:sp>
      <p:sp>
        <p:nvSpPr>
          <p:cNvPr id="22" name="Text 14"/>
          <p:cNvSpPr/>
          <p:nvPr/>
        </p:nvSpPr>
        <p:spPr>
          <a:xfrm>
            <a:off x="4876678" y="1752556"/>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23" name="Image 6" descr="preencoded.png">    </p:cNvPr>
          <p:cNvPicPr>
            <a:picLocks noChangeAspect="1"/>
          </p:cNvPicPr>
          <p:nvPr/>
        </p:nvPicPr>
        <p:blipFill>
          <a:blip r:embed="rId7"/>
          <a:stretch>
            <a:fillRect/>
          </a:stretch>
        </p:blipFill>
        <p:spPr>
          <a:xfrm>
            <a:off x="5029074" y="1600160"/>
            <a:ext cx="952476" cy="457189"/>
          </a:xfrm>
          <a:prstGeom prst="rect">
            <a:avLst/>
          </a:prstGeom>
        </p:spPr>
      </p:pic>
      <p:sp>
        <p:nvSpPr>
          <p:cNvPr id="24" name="Text 15"/>
          <p:cNvSpPr/>
          <p:nvPr/>
        </p:nvSpPr>
        <p:spPr>
          <a:xfrm>
            <a:off x="5391015" y="1676358"/>
            <a:ext cx="237738"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推荐</a:t>
            </a:r>
            <a:endParaRPr lang="en-US" sz="900" dirty="0"/>
          </a:p>
        </p:txBody>
      </p:sp>
      <p:sp>
        <p:nvSpPr>
          <p:cNvPr id="25" name="Text 16"/>
          <p:cNvSpPr/>
          <p:nvPr/>
        </p:nvSpPr>
        <p:spPr>
          <a:xfrm>
            <a:off x="5286243" y="1828754"/>
            <a:ext cx="466333"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Referral</a:t>
            </a:r>
            <a:endParaRPr lang="en-US" sz="900" dirty="0"/>
          </a:p>
        </p:txBody>
      </p:sp>
      <p:sp>
        <p:nvSpPr>
          <p:cNvPr id="26" name="Text 17"/>
          <p:cNvSpPr/>
          <p:nvPr/>
        </p:nvSpPr>
        <p:spPr>
          <a:xfrm>
            <a:off x="457189" y="2171646"/>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营销漏斗：</a:t>
            </a:r>
            <a:pPr algn="l" indent="0" marL="0">
              <a:buNone/>
            </a:pPr>
            <a:r>
              <a:rPr lang="en-US" sz="900" dirty="0">
                <a:solidFill>
                  <a:srgbClr val="000000"/>
                </a:solidFill>
                <a:latin typeface="等线" pitchFamily="34" charset="0"/>
                <a:ea typeface="等线" pitchFamily="34" charset="-122"/>
                <a:cs typeface="等线" pitchFamily="34" charset="-120"/>
              </a:rPr>
              <a:t>曝光→点击→咨询→下单→支付→出行→评价→复购</a:t>
            </a:r>
            <a:endParaRPr lang="en-US" sz="900" dirty="0"/>
          </a:p>
        </p:txBody>
      </p:sp>
      <p:sp>
        <p:nvSpPr>
          <p:cNvPr id="27" name="Text 18"/>
          <p:cNvSpPr/>
          <p:nvPr/>
        </p:nvSpPr>
        <p:spPr>
          <a:xfrm>
            <a:off x="457189" y="2533587"/>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服务营销7P：</a:t>
            </a:r>
            <a:pPr algn="l" indent="0" marL="0">
              <a:buNone/>
            </a:pPr>
            <a:r>
              <a:rPr lang="en-US" sz="900" dirty="0">
                <a:solidFill>
                  <a:srgbClr val="000000"/>
                </a:solidFill>
                <a:latin typeface="等线" pitchFamily="34" charset="0"/>
                <a:ea typeface="等线" pitchFamily="34" charset="-122"/>
                <a:cs typeface="等线" pitchFamily="34" charset="-120"/>
              </a:rPr>
              <a:t>产品·价格·渠道·促销·人员·过程·有形展示</a:t>
            </a:r>
            <a:endParaRPr lang="en-US" sz="900" dirty="0"/>
          </a:p>
        </p:txBody>
      </p:sp>
      <p:pic>
        <p:nvPicPr>
          <p:cNvPr id="28" name="Image 7" descr="preencoded.png">    </p:cNvPr>
          <p:cNvPicPr>
            <a:picLocks noChangeAspect="1"/>
          </p:cNvPicPr>
          <p:nvPr/>
        </p:nvPicPr>
        <p:blipFill>
          <a:blip r:embed="rId8"/>
          <a:stretch>
            <a:fillRect/>
          </a:stretch>
        </p:blipFill>
        <p:spPr>
          <a:xfrm>
            <a:off x="6210145" y="1304892"/>
            <a:ext cx="152396" cy="171446"/>
          </a:xfrm>
          <a:prstGeom prst="rect">
            <a:avLst/>
          </a:prstGeom>
        </p:spPr>
      </p:pic>
      <p:sp>
        <p:nvSpPr>
          <p:cNvPr id="29" name="Text 19"/>
          <p:cNvSpPr/>
          <p:nvPr/>
        </p:nvSpPr>
        <p:spPr>
          <a:xfrm>
            <a:off x="6438739"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内容营销与私域运营</a:t>
            </a:r>
            <a:endParaRPr lang="en-US" sz="1350" dirty="0"/>
          </a:p>
        </p:txBody>
      </p:sp>
      <p:sp>
        <p:nvSpPr>
          <p:cNvPr id="30" name="Text 20"/>
          <p:cNvSpPr/>
          <p:nvPr/>
        </p:nvSpPr>
        <p:spPr>
          <a:xfrm>
            <a:off x="6210145"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内容矩阵：</a:t>
            </a:r>
            <a:pPr algn="l" indent="0" marL="0">
              <a:buNone/>
            </a:pPr>
            <a:r>
              <a:rPr lang="en-US" sz="900" dirty="0">
                <a:solidFill>
                  <a:srgbClr val="000000"/>
                </a:solidFill>
                <a:latin typeface="等线" pitchFamily="34" charset="0"/>
                <a:ea typeface="等线" pitchFamily="34" charset="-122"/>
                <a:cs typeface="等线" pitchFamily="34" charset="-120"/>
              </a:rPr>
              <a:t>短视频（抖音）种草→攻略（小红书）深度种草→直播带货→小程序成交</a:t>
            </a:r>
            <a:endParaRPr lang="en-US" sz="900" dirty="0"/>
          </a:p>
        </p:txBody>
      </p:sp>
      <p:sp>
        <p:nvSpPr>
          <p:cNvPr id="31" name="Text 21"/>
          <p:cNvSpPr/>
          <p:nvPr/>
        </p:nvSpPr>
        <p:spPr>
          <a:xfrm>
            <a:off x="6210145"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私域运营：</a:t>
            </a:r>
            <a:pPr algn="l" indent="0" marL="0">
              <a:buNone/>
            </a:pPr>
            <a:r>
              <a:rPr lang="en-US" sz="900" dirty="0">
                <a:solidFill>
                  <a:srgbClr val="000000"/>
                </a:solidFill>
                <a:latin typeface="等线" pitchFamily="34" charset="0"/>
                <a:ea typeface="等线" pitchFamily="34" charset="-122"/>
                <a:cs typeface="等线" pitchFamily="34" charset="-120"/>
              </a:rPr>
              <a:t>企业微信+社群+小程序+会员体系——从"流量"到"留量"</a:t>
            </a:r>
            <a:endParaRPr lang="en-US" sz="900" dirty="0"/>
          </a:p>
        </p:txBody>
      </p:sp>
      <p:sp>
        <p:nvSpPr>
          <p:cNvPr id="32" name="Text 22"/>
          <p:cNvSpPr/>
          <p:nvPr/>
        </p:nvSpPr>
        <p:spPr>
          <a:xfrm>
            <a:off x="6210145"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舆情分析：</a:t>
            </a:r>
            <a:pPr algn="l" indent="0" marL="0">
              <a:buNone/>
            </a:pPr>
            <a:r>
              <a:rPr lang="en-US" sz="900" dirty="0">
                <a:solidFill>
                  <a:srgbClr val="000000"/>
                </a:solidFill>
                <a:latin typeface="等线" pitchFamily="34" charset="0"/>
                <a:ea typeface="等线" pitchFamily="34" charset="-122"/>
                <a:cs typeface="等线" pitchFamily="34" charset="-120"/>
              </a:rPr>
              <a:t>评论情感分析→关键问题识别→服务改进反馈</a:t>
            </a:r>
            <a:endParaRPr lang="en-US" sz="900" dirty="0"/>
          </a:p>
        </p:txBody>
      </p:sp>
      <p:sp>
        <p:nvSpPr>
          <p:cNvPr id="33" name="Text 23"/>
          <p:cNvSpPr/>
          <p:nvPr/>
        </p:nvSpPr>
        <p:spPr>
          <a:xfrm>
            <a:off x="6210145" y="2705032"/>
            <a:ext cx="5533506" cy="304792"/>
          </a:xfrm>
          <a:prstGeom prst="rect">
            <a:avLst/>
          </a:prstGeom>
          <a:noFill/>
          <a:ln/>
        </p:spPr>
        <p:txBody>
          <a:bodyPr wrap="square" lIns="0" tIns="0" rIns="0" bIns="0" rtlCol="0" anchor="ctr"/>
          <a:lstStyle/>
          <a:p>
            <a:pPr algn="l" indent="0" marL="0">
              <a:buNone/>
            </a:pPr>
            <a:r>
              <a:rPr lang="en-US" sz="900" b="1" dirty="0">
                <a:solidFill>
                  <a:srgbClr val="78716C"/>
                </a:solidFill>
                <a:latin typeface="等线" pitchFamily="34" charset="0"/>
                <a:ea typeface="等线" pitchFamily="34" charset="-122"/>
                <a:cs typeface="等线" pitchFamily="34" charset="-120"/>
              </a:rPr>
              <a:t>营销伦理：</a:t>
            </a:r>
            <a:pPr algn="l" indent="0" marL="0">
              <a:buNone/>
            </a:pPr>
            <a:r>
              <a:rPr lang="en-US" sz="900" dirty="0">
                <a:solidFill>
                  <a:srgbClr val="78716C"/>
                </a:solidFill>
                <a:latin typeface="等线" pitchFamily="34" charset="0"/>
                <a:ea typeface="等线" pitchFamily="34" charset="-122"/>
                <a:cs typeface="等线" pitchFamily="34" charset="-120"/>
              </a:rPr>
              <a:t>避免虚假宣传、过度种草、流量依赖、隐私滥用和文化浅表化。旅游电子商务的关键不只是在线交易，而是服务履约。</a:t>
            </a:r>
            <a:endParaRPr lang="en-US" sz="900" dirty="0"/>
          </a:p>
        </p:txBody>
      </p:sp>
      <p:pic>
        <p:nvPicPr>
          <p:cNvPr id="34" name="Image 8" descr="preencoded.png">    </p:cNvPr>
          <p:cNvPicPr>
            <a:picLocks noChangeAspect="1"/>
          </p:cNvPicPr>
          <p:nvPr/>
        </p:nvPicPr>
        <p:blipFill>
          <a:blip r:embed="rId9"/>
          <a:stretch>
            <a:fillRect/>
          </a:stretch>
        </p:blipFill>
        <p:spPr>
          <a:xfrm>
            <a:off x="457189" y="3162221"/>
            <a:ext cx="11277318" cy="419090"/>
          </a:xfrm>
          <a:prstGeom prst="rect">
            <a:avLst/>
          </a:prstGeom>
        </p:spPr>
      </p:pic>
      <p:sp>
        <p:nvSpPr>
          <p:cNvPr id="35" name="Text 24"/>
          <p:cNvSpPr/>
          <p:nvPr/>
        </p:nvSpPr>
        <p:spPr>
          <a:xfrm>
            <a:off x="571486" y="3276518"/>
            <a:ext cx="11057868"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章节案例：</a:t>
            </a:r>
            <a:pPr algn="l" indent="0" marL="0">
              <a:buNone/>
            </a:pPr>
            <a:r>
              <a:rPr lang="en-US" sz="1050" dirty="0">
                <a:solidFill>
                  <a:srgbClr val="44403C"/>
                </a:solidFill>
                <a:latin typeface="等线" pitchFamily="34" charset="0"/>
                <a:ea typeface="等线" pitchFamily="34" charset="-122"/>
                <a:cs typeface="等线" pitchFamily="34" charset="-120"/>
              </a:rPr>
              <a:t>从内容种草到订单转化的文旅数字营销链路。屯堡文化研学产品内容矩阵设计——短视频展示地戏表演→攻略详解历史背景→直播体验→小程序预约。</a:t>
            </a:r>
            <a:endParaRPr lang="en-US" sz="1050" dirty="0"/>
          </a:p>
        </p:txBody>
      </p:sp>
      <p:sp>
        <p:nvSpPr>
          <p:cNvPr id="36" name="Text 25"/>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11 / 42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第7章 · 游客体验与数字化服务管理</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SERVQUAL · 触点管理 · 投诉闭环 · 数字包容</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2076017"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SERVQUAL服务质量模型</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有形性：</a:t>
            </a:r>
            <a:pPr algn="l" indent="0" marL="0">
              <a:buNone/>
            </a:pPr>
            <a:r>
              <a:rPr lang="en-US" sz="900" dirty="0">
                <a:solidFill>
                  <a:srgbClr val="000000"/>
                </a:solidFill>
                <a:latin typeface="等线" pitchFamily="34" charset="0"/>
                <a:ea typeface="等线" pitchFamily="34" charset="-122"/>
                <a:cs typeface="等线" pitchFamily="34" charset="-120"/>
              </a:rPr>
              <a:t>数字化界面的视觉设计、设备现代化程度</a:t>
            </a:r>
            <a:endParaRPr lang="en-US" sz="900" dirty="0"/>
          </a:p>
        </p:txBody>
      </p:sp>
      <p:sp>
        <p:nvSpPr>
          <p:cNvPr id="8" name="Text 4"/>
          <p:cNvSpPr/>
          <p:nvPr/>
        </p:nvSpPr>
        <p:spPr>
          <a:xfrm>
            <a:off x="457189" y="194305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可靠性：</a:t>
            </a:r>
            <a:pPr algn="l" indent="0" marL="0">
              <a:buNone/>
            </a:pPr>
            <a:r>
              <a:rPr lang="en-US" sz="900" dirty="0">
                <a:solidFill>
                  <a:srgbClr val="000000"/>
                </a:solidFill>
                <a:latin typeface="等线" pitchFamily="34" charset="0"/>
                <a:ea typeface="等线" pitchFamily="34" charset="-122"/>
                <a:cs typeface="等线" pitchFamily="34" charset="-120"/>
              </a:rPr>
              <a:t>系统稳定性、信息准确性、服务一致性</a:t>
            </a:r>
            <a:endParaRPr lang="en-US" sz="900" dirty="0"/>
          </a:p>
        </p:txBody>
      </p:sp>
      <p:sp>
        <p:nvSpPr>
          <p:cNvPr id="9" name="Text 5"/>
          <p:cNvSpPr/>
          <p:nvPr/>
        </p:nvSpPr>
        <p:spPr>
          <a:xfrm>
            <a:off x="457189" y="228594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响应性：</a:t>
            </a:r>
            <a:pPr algn="l" indent="0" marL="0">
              <a:buNone/>
            </a:pPr>
            <a:r>
              <a:rPr lang="en-US" sz="900" dirty="0">
                <a:solidFill>
                  <a:srgbClr val="000000"/>
                </a:solidFill>
                <a:latin typeface="等线" pitchFamily="34" charset="0"/>
                <a:ea typeface="等线" pitchFamily="34" charset="-122"/>
                <a:cs typeface="等线" pitchFamily="34" charset="-120"/>
              </a:rPr>
              <a:t>智能客服响应速度、问题处理时效</a:t>
            </a:r>
            <a:endParaRPr lang="en-US" sz="900" dirty="0"/>
          </a:p>
        </p:txBody>
      </p:sp>
      <p:sp>
        <p:nvSpPr>
          <p:cNvPr id="10" name="Text 6"/>
          <p:cNvSpPr/>
          <p:nvPr/>
        </p:nvSpPr>
        <p:spPr>
          <a:xfrm>
            <a:off x="457189" y="2628834"/>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保证性：</a:t>
            </a:r>
            <a:pPr algn="l" indent="0" marL="0">
              <a:buNone/>
            </a:pPr>
            <a:r>
              <a:rPr lang="en-US" sz="900" dirty="0">
                <a:solidFill>
                  <a:srgbClr val="000000"/>
                </a:solidFill>
                <a:latin typeface="等线" pitchFamily="34" charset="0"/>
                <a:ea typeface="等线" pitchFamily="34" charset="-122"/>
                <a:cs typeface="等线" pitchFamily="34" charset="-120"/>
              </a:rPr>
              <a:t>数据安全、支付安全、隐私保护信任</a:t>
            </a:r>
            <a:endParaRPr lang="en-US" sz="900" dirty="0"/>
          </a:p>
        </p:txBody>
      </p:sp>
      <p:sp>
        <p:nvSpPr>
          <p:cNvPr id="11" name="Text 7"/>
          <p:cNvSpPr/>
          <p:nvPr/>
        </p:nvSpPr>
        <p:spPr>
          <a:xfrm>
            <a:off x="457189" y="2971726"/>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移情性：</a:t>
            </a:r>
            <a:pPr algn="l" indent="0" marL="0">
              <a:buNone/>
            </a:pPr>
            <a:r>
              <a:rPr lang="en-US" sz="900" dirty="0">
                <a:solidFill>
                  <a:srgbClr val="000000"/>
                </a:solidFill>
                <a:latin typeface="等线" pitchFamily="34" charset="0"/>
                <a:ea typeface="等线" pitchFamily="34" charset="-122"/>
                <a:cs typeface="等线" pitchFamily="34" charset="-120"/>
              </a:rPr>
              <a:t>个性化推荐、特殊需求关怀、数字包容</a:t>
            </a:r>
            <a:endParaRPr lang="en-US" sz="900" dirty="0"/>
          </a:p>
        </p:txBody>
      </p:sp>
      <p:pic>
        <p:nvPicPr>
          <p:cNvPr id="12" name="Image 2" descr="preencoded.png">    </p:cNvPr>
          <p:cNvPicPr>
            <a:picLocks noChangeAspect="1"/>
          </p:cNvPicPr>
          <p:nvPr/>
        </p:nvPicPr>
        <p:blipFill>
          <a:blip r:embed="rId3"/>
          <a:stretch>
            <a:fillRect/>
          </a:stretch>
        </p:blipFill>
        <p:spPr>
          <a:xfrm>
            <a:off x="6210145" y="1304892"/>
            <a:ext cx="171446" cy="171446"/>
          </a:xfrm>
          <a:prstGeom prst="rect">
            <a:avLst/>
          </a:prstGeom>
        </p:spPr>
      </p:pic>
      <p:sp>
        <p:nvSpPr>
          <p:cNvPr id="13" name="Text 8"/>
          <p:cNvSpPr/>
          <p:nvPr/>
        </p:nvSpPr>
        <p:spPr>
          <a:xfrm>
            <a:off x="6457789"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投诉闭环与服务补救</a:t>
            </a:r>
            <a:endParaRPr lang="en-US" sz="1350" dirty="0"/>
          </a:p>
        </p:txBody>
      </p:sp>
      <p:pic>
        <p:nvPicPr>
          <p:cNvPr id="14" name="Image 3" descr="preencoded.png">    </p:cNvPr>
          <p:cNvPicPr>
            <a:picLocks noChangeAspect="1"/>
          </p:cNvPicPr>
          <p:nvPr/>
        </p:nvPicPr>
        <p:blipFill>
          <a:blip r:embed="rId4"/>
          <a:stretch>
            <a:fillRect/>
          </a:stretch>
        </p:blipFill>
        <p:spPr>
          <a:xfrm>
            <a:off x="6210145" y="1600160"/>
            <a:ext cx="5524362" cy="457189"/>
          </a:xfrm>
          <a:prstGeom prst="rect">
            <a:avLst/>
          </a:prstGeom>
        </p:spPr>
      </p:pic>
      <p:sp>
        <p:nvSpPr>
          <p:cNvPr id="15" name="Text 9"/>
          <p:cNvSpPr/>
          <p:nvPr/>
        </p:nvSpPr>
        <p:spPr>
          <a:xfrm>
            <a:off x="6286343" y="1676358"/>
            <a:ext cx="5381110"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① 投诉接收与分类 → ② 问题诊断与责任认定 → ③ 解决方案制定 → ④ 执行与沟通 → ⑤ 回访验证 → ⑥ 根因分析与流程改进</a:t>
            </a:r>
            <a:endParaRPr lang="en-US" sz="900" dirty="0"/>
          </a:p>
        </p:txBody>
      </p:sp>
      <p:sp>
        <p:nvSpPr>
          <p:cNvPr id="16" name="Text 10"/>
          <p:cNvSpPr/>
          <p:nvPr/>
        </p:nvSpPr>
        <p:spPr>
          <a:xfrm>
            <a:off x="6210145" y="2133547"/>
            <a:ext cx="5533506" cy="304792"/>
          </a:xfrm>
          <a:prstGeom prst="rect">
            <a:avLst/>
          </a:prstGeom>
          <a:noFill/>
          <a:ln/>
        </p:spPr>
        <p:txBody>
          <a:bodyPr wrap="square" lIns="0" tIns="0" rIns="0" bIns="0" rtlCol="0" anchor="ctr"/>
          <a:lstStyle/>
          <a:p>
            <a:pPr algn="l" indent="0" marL="0">
              <a:buNone/>
            </a:pPr>
            <a:r>
              <a:rPr lang="en-US" sz="900" b="1" dirty="0">
                <a:solidFill>
                  <a:srgbClr val="78716C"/>
                </a:solidFill>
                <a:latin typeface="等线" pitchFamily="34" charset="0"/>
                <a:ea typeface="等线" pitchFamily="34" charset="-122"/>
                <a:cs typeface="等线" pitchFamily="34" charset="-120"/>
              </a:rPr>
              <a:t>服务补救悖论：</a:t>
            </a:r>
            <a:pPr algn="l" indent="0" marL="0">
              <a:buNone/>
            </a:pPr>
            <a:r>
              <a:rPr lang="en-US" sz="900" dirty="0">
                <a:solidFill>
                  <a:srgbClr val="78716C"/>
                </a:solidFill>
                <a:latin typeface="等线" pitchFamily="34" charset="0"/>
                <a:ea typeface="等线" pitchFamily="34" charset="-122"/>
                <a:cs typeface="等线" pitchFamily="34" charset="-120"/>
              </a:rPr>
              <a:t>成功处理投诉的客户忠诚度可能高于从未投诉的客户。投诉是"礼物"——免费的服务改进信息来源。</a:t>
            </a:r>
            <a:endParaRPr lang="en-US" sz="900" dirty="0"/>
          </a:p>
        </p:txBody>
      </p:sp>
      <p:sp>
        <p:nvSpPr>
          <p:cNvPr id="17" name="Text 11"/>
          <p:cNvSpPr/>
          <p:nvPr/>
        </p:nvSpPr>
        <p:spPr>
          <a:xfrm>
            <a:off x="6210145" y="2552636"/>
            <a:ext cx="5533506" cy="457189"/>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数字包容：</a:t>
            </a:r>
            <a:pPr algn="l" indent="0" marL="0">
              <a:buNone/>
            </a:pPr>
            <a:r>
              <a:rPr lang="en-US" sz="900" dirty="0">
                <a:solidFill>
                  <a:srgbClr val="000000"/>
                </a:solidFill>
                <a:latin typeface="等线" pitchFamily="34" charset="0"/>
                <a:ea typeface="等线" pitchFamily="34" charset="-122"/>
                <a:cs typeface="等线" pitchFamily="34" charset="-120"/>
              </a:rPr>
              <a:t>数字化服务不能完全替代人工服务。保留线下窗口、大字版界面、语音交互是服务公平的基本要求。</a:t>
            </a:r>
            <a:endParaRPr lang="en-US" sz="900" dirty="0"/>
          </a:p>
        </p:txBody>
      </p:sp>
      <p:pic>
        <p:nvPicPr>
          <p:cNvPr id="18" name="Image 4" descr="preencoded.png">    </p:cNvPr>
          <p:cNvPicPr>
            <a:picLocks noChangeAspect="1"/>
          </p:cNvPicPr>
          <p:nvPr/>
        </p:nvPicPr>
        <p:blipFill>
          <a:blip r:embed="rId5"/>
          <a:stretch>
            <a:fillRect/>
          </a:stretch>
        </p:blipFill>
        <p:spPr>
          <a:xfrm>
            <a:off x="457189" y="3428914"/>
            <a:ext cx="11277318" cy="495288"/>
          </a:xfrm>
          <a:prstGeom prst="rect">
            <a:avLst/>
          </a:prstGeom>
        </p:spPr>
      </p:pic>
      <p:sp>
        <p:nvSpPr>
          <p:cNvPr id="19" name="Text 12"/>
          <p:cNvSpPr/>
          <p:nvPr/>
        </p:nvSpPr>
        <p:spPr>
          <a:xfrm>
            <a:off x="609585" y="3581310"/>
            <a:ext cx="1098167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章节案例：</a:t>
            </a:r>
            <a:pPr algn="l" indent="0" marL="0">
              <a:buNone/>
            </a:pPr>
            <a:r>
              <a:rPr lang="en-US" sz="1050" dirty="0">
                <a:solidFill>
                  <a:srgbClr val="D6D3D1"/>
                </a:solidFill>
                <a:latin typeface="等线" pitchFamily="34" charset="0"/>
                <a:ea typeface="等线" pitchFamily="34" charset="-122"/>
                <a:cs typeface="等线" pitchFamily="34" charset="-120"/>
              </a:rPr>
              <a:t>行前、行中、行后的全流程智慧服务——黄果树景区数字化服务清单设计。体验指标体系：满意度、NPS净推荐值、投诉率、复游率、平均排队时间、服务响应时间。</a:t>
            </a:r>
            <a:endParaRPr lang="en-US" sz="1050" dirty="0"/>
          </a:p>
        </p:txBody>
      </p:sp>
      <p:sp>
        <p:nvSpPr>
          <p:cNvPr id="20" name="Text 13"/>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12 / 42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第8章 · 旅游大数据分析与智能决策</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从问题定义到决策行动：旅游大数据分析全流程</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57509" cy="1104872"/>
          </a:xfrm>
          <a:prstGeom prst="rect">
            <a:avLst/>
          </a:prstGeom>
        </p:spPr>
      </p:pic>
      <p:pic>
        <p:nvPicPr>
          <p:cNvPr id="6" name="Image 2" descr="preencoded.png">    </p:cNvPr>
          <p:cNvPicPr>
            <a:picLocks noChangeAspect="1"/>
          </p:cNvPicPr>
          <p:nvPr/>
        </p:nvPicPr>
        <p:blipFill>
          <a:blip r:embed="rId3"/>
          <a:stretch>
            <a:fillRect/>
          </a:stretch>
        </p:blipFill>
        <p:spPr>
          <a:xfrm>
            <a:off x="609585" y="1476338"/>
            <a:ext cx="133347" cy="133347"/>
          </a:xfrm>
          <a:prstGeom prst="rect">
            <a:avLst/>
          </a:prstGeom>
        </p:spPr>
      </p:pic>
      <p:sp>
        <p:nvSpPr>
          <p:cNvPr id="7" name="Text 2"/>
          <p:cNvSpPr/>
          <p:nvPr/>
        </p:nvSpPr>
        <p:spPr>
          <a:xfrm>
            <a:off x="781030" y="1457289"/>
            <a:ext cx="542531"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客流预测</a:t>
            </a:r>
            <a:endParaRPr lang="en-US" sz="1050" dirty="0"/>
          </a:p>
        </p:txBody>
      </p:sp>
      <p:sp>
        <p:nvSpPr>
          <p:cNvPr id="8" name="Text 3"/>
          <p:cNvSpPr/>
          <p:nvPr/>
        </p:nvSpPr>
        <p:spPr>
          <a:xfrm>
            <a:off x="609585" y="1714457"/>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时间序列预测（ARIMA/Prophet），融合历史客流+天气+节假日+舆情数据。支持容量决策与动态定价。</a:t>
            </a:r>
            <a:endParaRPr lang="en-US" sz="900" dirty="0"/>
          </a:p>
        </p:txBody>
      </p:sp>
      <p:sp>
        <p:nvSpPr>
          <p:cNvPr id="9" name="Text 4"/>
          <p:cNvSpPr/>
          <p:nvPr/>
        </p:nvSpPr>
        <p:spPr>
          <a:xfrm>
            <a:off x="609585" y="2057349"/>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案例：黄果树客流预测与扩容决策支持。</a:t>
            </a:r>
            <a:endParaRPr lang="en-US" sz="900" dirty="0"/>
          </a:p>
        </p:txBody>
      </p:sp>
      <p:pic>
        <p:nvPicPr>
          <p:cNvPr id="10" name="Image 3" descr="preencoded.png">    </p:cNvPr>
          <p:cNvPicPr>
            <a:picLocks noChangeAspect="1"/>
          </p:cNvPicPr>
          <p:nvPr/>
        </p:nvPicPr>
        <p:blipFill>
          <a:blip r:embed="rId4"/>
          <a:stretch>
            <a:fillRect/>
          </a:stretch>
        </p:blipFill>
        <p:spPr>
          <a:xfrm>
            <a:off x="4267093" y="1257269"/>
            <a:ext cx="3657509" cy="1104872"/>
          </a:xfrm>
          <a:prstGeom prst="rect">
            <a:avLst/>
          </a:prstGeom>
        </p:spPr>
      </p:pic>
      <p:pic>
        <p:nvPicPr>
          <p:cNvPr id="11" name="Image 4" descr="preencoded.png">    </p:cNvPr>
          <p:cNvPicPr>
            <a:picLocks noChangeAspect="1"/>
          </p:cNvPicPr>
          <p:nvPr/>
        </p:nvPicPr>
        <p:blipFill>
          <a:blip r:embed="rId5"/>
          <a:stretch>
            <a:fillRect/>
          </a:stretch>
        </p:blipFill>
        <p:spPr>
          <a:xfrm>
            <a:off x="4419490" y="1476338"/>
            <a:ext cx="171446" cy="133347"/>
          </a:xfrm>
          <a:prstGeom prst="rect">
            <a:avLst/>
          </a:prstGeom>
        </p:spPr>
      </p:pic>
      <p:sp>
        <p:nvSpPr>
          <p:cNvPr id="12" name="Text 5"/>
          <p:cNvSpPr/>
          <p:nvPr/>
        </p:nvSpPr>
        <p:spPr>
          <a:xfrm>
            <a:off x="4629034" y="1457289"/>
            <a:ext cx="542531"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游客画像</a:t>
            </a:r>
            <a:endParaRPr lang="en-US" sz="1050" dirty="0"/>
          </a:p>
        </p:txBody>
      </p:sp>
      <p:sp>
        <p:nvSpPr>
          <p:cNvPr id="13" name="Text 6"/>
          <p:cNvSpPr/>
          <p:nvPr/>
        </p:nvSpPr>
        <p:spPr>
          <a:xfrm>
            <a:off x="4419490" y="1714457"/>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聚类分析（K-Means等）构建多维度游客画像。市场细分→产品匹配→精准营销。</a:t>
            </a:r>
            <a:endParaRPr lang="en-US" sz="900" dirty="0"/>
          </a:p>
        </p:txBody>
      </p:sp>
      <p:sp>
        <p:nvSpPr>
          <p:cNvPr id="14" name="Text 7"/>
          <p:cNvSpPr/>
          <p:nvPr/>
        </p:nvSpPr>
        <p:spPr>
          <a:xfrm>
            <a:off x="4419490" y="2057349"/>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方法：行为数据+消费数据+社交媒体数据的多源融合。</a:t>
            </a:r>
            <a:endParaRPr lang="en-US" sz="900" dirty="0"/>
          </a:p>
        </p:txBody>
      </p:sp>
      <p:pic>
        <p:nvPicPr>
          <p:cNvPr id="15" name="Image 5" descr="preencoded.png">    </p:cNvPr>
          <p:cNvPicPr>
            <a:picLocks noChangeAspect="1"/>
          </p:cNvPicPr>
          <p:nvPr/>
        </p:nvPicPr>
        <p:blipFill>
          <a:blip r:embed="rId6"/>
          <a:stretch>
            <a:fillRect/>
          </a:stretch>
        </p:blipFill>
        <p:spPr>
          <a:xfrm>
            <a:off x="8076998" y="1257269"/>
            <a:ext cx="3657509" cy="1104872"/>
          </a:xfrm>
          <a:prstGeom prst="rect">
            <a:avLst/>
          </a:prstGeom>
        </p:spPr>
      </p:pic>
      <p:pic>
        <p:nvPicPr>
          <p:cNvPr id="16" name="Image 6" descr="preencoded.png">    </p:cNvPr>
          <p:cNvPicPr>
            <a:picLocks noChangeAspect="1"/>
          </p:cNvPicPr>
          <p:nvPr/>
        </p:nvPicPr>
        <p:blipFill>
          <a:blip r:embed="rId7"/>
          <a:stretch>
            <a:fillRect/>
          </a:stretch>
        </p:blipFill>
        <p:spPr>
          <a:xfrm>
            <a:off x="8229394" y="1476338"/>
            <a:ext cx="133347" cy="133347"/>
          </a:xfrm>
          <a:prstGeom prst="rect">
            <a:avLst/>
          </a:prstGeom>
        </p:spPr>
      </p:pic>
      <p:sp>
        <p:nvSpPr>
          <p:cNvPr id="17" name="Text 8"/>
          <p:cNvSpPr/>
          <p:nvPr/>
        </p:nvSpPr>
        <p:spPr>
          <a:xfrm>
            <a:off x="8400840" y="1457289"/>
            <a:ext cx="542531"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文本分析</a:t>
            </a:r>
            <a:endParaRPr lang="en-US" sz="1050" dirty="0"/>
          </a:p>
        </p:txBody>
      </p:sp>
      <p:sp>
        <p:nvSpPr>
          <p:cNvPr id="18" name="Text 9"/>
          <p:cNvSpPr/>
          <p:nvPr/>
        </p:nvSpPr>
        <p:spPr>
          <a:xfrm>
            <a:off x="8229394" y="1714457"/>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在线评论情感分析+主题挖掘。识别高频投诉关键词→触发舆情预警→驱动服务改进。</a:t>
            </a:r>
            <a:endParaRPr lang="en-US" sz="900" dirty="0"/>
          </a:p>
        </p:txBody>
      </p:sp>
      <p:sp>
        <p:nvSpPr>
          <p:cNvPr id="19" name="Text 10"/>
          <p:cNvSpPr/>
          <p:nvPr/>
        </p:nvSpPr>
        <p:spPr>
          <a:xfrm>
            <a:off x="8229394" y="2057349"/>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数据来源：OTA评论+社交媒体+投诉工单。</a:t>
            </a:r>
            <a:endParaRPr lang="en-US" sz="900" dirty="0"/>
          </a:p>
        </p:txBody>
      </p:sp>
      <p:pic>
        <p:nvPicPr>
          <p:cNvPr id="20" name="Image 7" descr="preencoded.png">    </p:cNvPr>
          <p:cNvPicPr>
            <a:picLocks noChangeAspect="1"/>
          </p:cNvPicPr>
          <p:nvPr/>
        </p:nvPicPr>
        <p:blipFill>
          <a:blip r:embed="rId8"/>
          <a:stretch>
            <a:fillRect/>
          </a:stretch>
        </p:blipFill>
        <p:spPr>
          <a:xfrm>
            <a:off x="457189" y="2514537"/>
            <a:ext cx="5562461" cy="876278"/>
          </a:xfrm>
          <a:prstGeom prst="rect">
            <a:avLst/>
          </a:prstGeom>
        </p:spPr>
      </p:pic>
      <p:pic>
        <p:nvPicPr>
          <p:cNvPr id="21" name="Image 8" descr="preencoded.png">    </p:cNvPr>
          <p:cNvPicPr>
            <a:picLocks noChangeAspect="1"/>
          </p:cNvPicPr>
          <p:nvPr/>
        </p:nvPicPr>
        <p:blipFill>
          <a:blip r:embed="rId9"/>
          <a:stretch>
            <a:fillRect/>
          </a:stretch>
        </p:blipFill>
        <p:spPr>
          <a:xfrm>
            <a:off x="609585" y="2695508"/>
            <a:ext cx="133347" cy="133347"/>
          </a:xfrm>
          <a:prstGeom prst="rect">
            <a:avLst/>
          </a:prstGeom>
        </p:spPr>
      </p:pic>
      <p:sp>
        <p:nvSpPr>
          <p:cNvPr id="22" name="Text 11"/>
          <p:cNvSpPr/>
          <p:nvPr/>
        </p:nvSpPr>
        <p:spPr>
          <a:xfrm>
            <a:off x="781030" y="2676458"/>
            <a:ext cx="1209264"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仪表盘与数据可视化</a:t>
            </a:r>
            <a:endParaRPr lang="en-US" sz="1050" dirty="0"/>
          </a:p>
        </p:txBody>
      </p:sp>
      <p:sp>
        <p:nvSpPr>
          <p:cNvPr id="23" name="Text 12"/>
          <p:cNvSpPr/>
          <p:nvPr/>
        </p:nvSpPr>
        <p:spPr>
          <a:xfrm>
            <a:off x="609585" y="2933627"/>
            <a:ext cx="5266813"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运营仪表盘设计原则：①关键指标优先 ②一目了然 ③支持下钻 ④实时更新。用"数据故事"替代"数据报表"。</a:t>
            </a:r>
            <a:endParaRPr lang="en-US" sz="900" dirty="0"/>
          </a:p>
        </p:txBody>
      </p:sp>
      <p:pic>
        <p:nvPicPr>
          <p:cNvPr id="24" name="Image 9" descr="preencoded.png">    </p:cNvPr>
          <p:cNvPicPr>
            <a:picLocks noChangeAspect="1"/>
          </p:cNvPicPr>
          <p:nvPr/>
        </p:nvPicPr>
        <p:blipFill>
          <a:blip r:embed="rId10"/>
          <a:stretch>
            <a:fillRect/>
          </a:stretch>
        </p:blipFill>
        <p:spPr>
          <a:xfrm>
            <a:off x="6172046" y="2514537"/>
            <a:ext cx="5562461" cy="876278"/>
          </a:xfrm>
          <a:prstGeom prst="rect">
            <a:avLst/>
          </a:prstGeom>
        </p:spPr>
      </p:pic>
      <p:pic>
        <p:nvPicPr>
          <p:cNvPr id="25" name="Image 10" descr="preencoded.png">    </p:cNvPr>
          <p:cNvPicPr>
            <a:picLocks noChangeAspect="1"/>
          </p:cNvPicPr>
          <p:nvPr/>
        </p:nvPicPr>
        <p:blipFill>
          <a:blip r:embed="rId11"/>
          <a:stretch>
            <a:fillRect/>
          </a:stretch>
        </p:blipFill>
        <p:spPr>
          <a:xfrm>
            <a:off x="6324442" y="2695508"/>
            <a:ext cx="171446" cy="133347"/>
          </a:xfrm>
          <a:prstGeom prst="rect">
            <a:avLst/>
          </a:prstGeom>
        </p:spPr>
      </p:pic>
      <p:sp>
        <p:nvSpPr>
          <p:cNvPr id="26" name="Text 13"/>
          <p:cNvSpPr/>
          <p:nvPr/>
        </p:nvSpPr>
        <p:spPr>
          <a:xfrm>
            <a:off x="6533987" y="2676458"/>
            <a:ext cx="675877"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多指标评价</a:t>
            </a:r>
            <a:endParaRPr lang="en-US" sz="1050" dirty="0"/>
          </a:p>
        </p:txBody>
      </p:sp>
      <p:sp>
        <p:nvSpPr>
          <p:cNvPr id="27" name="Text 14"/>
          <p:cNvSpPr/>
          <p:nvPr/>
        </p:nvSpPr>
        <p:spPr>
          <a:xfrm>
            <a:off x="6324442" y="2933627"/>
            <a:ext cx="5266813"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AHP层次分析法+TOPSIS逼近理想解排序。景区扩容方案比选、信息化项目优先级排序。</a:t>
            </a:r>
            <a:endParaRPr lang="en-US" sz="900" dirty="0"/>
          </a:p>
        </p:txBody>
      </p:sp>
      <p:sp>
        <p:nvSpPr>
          <p:cNvPr id="28" name="Text 15"/>
          <p:cNvSpPr/>
          <p:nvPr/>
        </p:nvSpPr>
        <p:spPr>
          <a:xfrm>
            <a:off x="457189" y="3505112"/>
            <a:ext cx="11286462"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关键提醒：</a:t>
            </a:r>
            <a:pPr algn="l" indent="0" marL="0">
              <a:buNone/>
            </a:pPr>
            <a:r>
              <a:rPr lang="en-US" sz="900" dirty="0">
                <a:solidFill>
                  <a:srgbClr val="57534E"/>
                </a:solidFill>
                <a:latin typeface="等线" pitchFamily="34" charset="0"/>
                <a:ea typeface="等线" pitchFamily="34" charset="-122"/>
                <a:cs typeface="等线" pitchFamily="34" charset="-120"/>
              </a:rPr>
              <a:t>大数据分析必须从管理问题开始（而非从数据开始）。警惕数据偏差、模型误用、指标幻觉、算法黑箱。模型预测与现场经验冲突时，管理者的判断不可替代。</a:t>
            </a:r>
            <a:endParaRPr lang="en-US" sz="900" dirty="0"/>
          </a:p>
        </p:txBody>
      </p:sp>
      <p:sp>
        <p:nvSpPr>
          <p:cNvPr id="29" name="Text 16"/>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13 / 42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第9章 · 旅游安全、应急与风险信息化管理</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风险矩阵 · 预警系统 · 应急指挥 · 韧性管理</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2066493"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旅游风险类型与信息化对象</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自然灾害：</a:t>
            </a:r>
            <a:pPr algn="l" indent="0" marL="0">
              <a:buNone/>
            </a:pPr>
            <a:r>
              <a:rPr lang="en-US" sz="900" dirty="0">
                <a:solidFill>
                  <a:srgbClr val="000000"/>
                </a:solidFill>
                <a:latin typeface="等线" pitchFamily="34" charset="0"/>
                <a:ea typeface="等线" pitchFamily="34" charset="-122"/>
                <a:cs typeface="等线" pitchFamily="34" charset="-120"/>
              </a:rPr>
              <a:t>暴雨、滑坡、地震——气象数据集成+预警自动触发</a:t>
            </a:r>
            <a:endParaRPr lang="en-US" sz="900" dirty="0"/>
          </a:p>
        </p:txBody>
      </p:sp>
      <p:sp>
        <p:nvSpPr>
          <p:cNvPr id="8" name="Text 4"/>
          <p:cNvSpPr/>
          <p:nvPr/>
        </p:nvSpPr>
        <p:spPr>
          <a:xfrm>
            <a:off x="457189"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安全事故：</a:t>
            </a:r>
            <a:pPr algn="l" indent="0" marL="0">
              <a:buNone/>
            </a:pPr>
            <a:r>
              <a:rPr lang="en-US" sz="900" dirty="0">
                <a:solidFill>
                  <a:srgbClr val="000000"/>
                </a:solidFill>
                <a:latin typeface="等线" pitchFamily="34" charset="0"/>
                <a:ea typeface="等线" pitchFamily="34" charset="-122"/>
                <a:cs typeface="等线" pitchFamily="34" charset="-120"/>
              </a:rPr>
              <a:t>踩踏、坠落、火灾——视频AI识别+应急广播联动</a:t>
            </a:r>
            <a:endParaRPr lang="en-US" sz="900" dirty="0"/>
          </a:p>
        </p:txBody>
      </p:sp>
      <p:sp>
        <p:nvSpPr>
          <p:cNvPr id="9" name="Text 5"/>
          <p:cNvSpPr/>
          <p:nvPr/>
        </p:nvSpPr>
        <p:spPr>
          <a:xfrm>
            <a:off x="457189"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公共卫生：</a:t>
            </a:r>
            <a:pPr algn="l" indent="0" marL="0">
              <a:buNone/>
            </a:pPr>
            <a:r>
              <a:rPr lang="en-US" sz="900" dirty="0">
                <a:solidFill>
                  <a:srgbClr val="000000"/>
                </a:solidFill>
                <a:latin typeface="等线" pitchFamily="34" charset="0"/>
                <a:ea typeface="等线" pitchFamily="34" charset="-122"/>
                <a:cs typeface="等线" pitchFamily="34" charset="-120"/>
              </a:rPr>
              <a:t>疫情、食品安全——健康信息核验+溯源追踪</a:t>
            </a:r>
            <a:endParaRPr lang="en-US" sz="900" dirty="0"/>
          </a:p>
        </p:txBody>
      </p:sp>
      <p:sp>
        <p:nvSpPr>
          <p:cNvPr id="10" name="Text 6"/>
          <p:cNvSpPr/>
          <p:nvPr/>
        </p:nvSpPr>
        <p:spPr>
          <a:xfrm>
            <a:off x="457189" y="268598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舆情风险：</a:t>
            </a:r>
            <a:pPr algn="l" indent="0" marL="0">
              <a:buNone/>
            </a:pPr>
            <a:r>
              <a:rPr lang="en-US" sz="900" dirty="0">
                <a:solidFill>
                  <a:srgbClr val="000000"/>
                </a:solidFill>
                <a:latin typeface="等线" pitchFamily="34" charset="0"/>
                <a:ea typeface="等线" pitchFamily="34" charset="-122"/>
                <a:cs typeface="等线" pitchFamily="34" charset="-120"/>
              </a:rPr>
              <a:t>负面事件网络发酵——舆情监测+快速响应机制</a:t>
            </a:r>
            <a:endParaRPr lang="en-US" sz="900" dirty="0"/>
          </a:p>
        </p:txBody>
      </p:sp>
      <p:sp>
        <p:nvSpPr>
          <p:cNvPr id="11" name="Text 7"/>
          <p:cNvSpPr/>
          <p:nvPr/>
        </p:nvSpPr>
        <p:spPr>
          <a:xfrm>
            <a:off x="457189" y="3047924"/>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系统安全：</a:t>
            </a:r>
            <a:pPr algn="l" indent="0" marL="0">
              <a:buNone/>
            </a:pPr>
            <a:r>
              <a:rPr lang="en-US" sz="900" dirty="0">
                <a:solidFill>
                  <a:srgbClr val="000000"/>
                </a:solidFill>
                <a:latin typeface="等线" pitchFamily="34" charset="0"/>
                <a:ea typeface="等线" pitchFamily="34" charset="-122"/>
                <a:cs typeface="等线" pitchFamily="34" charset="-120"/>
              </a:rPr>
              <a:t>数据泄露、网络攻击——网络安全等级保护+系统韧性</a:t>
            </a:r>
            <a:endParaRPr lang="en-US" sz="900" dirty="0"/>
          </a:p>
        </p:txBody>
      </p:sp>
      <p:pic>
        <p:nvPicPr>
          <p:cNvPr id="12" name="Image 2" descr="preencoded.png">    </p:cNvPr>
          <p:cNvPicPr>
            <a:picLocks noChangeAspect="1"/>
          </p:cNvPicPr>
          <p:nvPr/>
        </p:nvPicPr>
        <p:blipFill>
          <a:blip r:embed="rId3"/>
          <a:stretch>
            <a:fillRect/>
          </a:stretch>
        </p:blipFill>
        <p:spPr>
          <a:xfrm>
            <a:off x="6210145" y="1304892"/>
            <a:ext cx="171446" cy="171446"/>
          </a:xfrm>
          <a:prstGeom prst="rect">
            <a:avLst/>
          </a:prstGeom>
        </p:spPr>
      </p:pic>
      <p:sp>
        <p:nvSpPr>
          <p:cNvPr id="13" name="Text 8"/>
          <p:cNvSpPr/>
          <p:nvPr/>
        </p:nvSpPr>
        <p:spPr>
          <a:xfrm>
            <a:off x="6457789" y="1285843"/>
            <a:ext cx="1209264"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应急信息化闭环</a:t>
            </a:r>
            <a:endParaRPr lang="en-US" sz="1350" dirty="0"/>
          </a:p>
        </p:txBody>
      </p:sp>
      <p:sp>
        <p:nvSpPr>
          <p:cNvPr id="14" name="Text 9"/>
          <p:cNvSpPr/>
          <p:nvPr/>
        </p:nvSpPr>
        <p:spPr>
          <a:xfrm>
            <a:off x="6210145" y="1600160"/>
            <a:ext cx="5533506" cy="457189"/>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① 风险感知（多源数据采集）→ ② 智能预警（阈值触发+AI识别）→ ③ 应急响应（预案自动匹配+资源调度+信息发布）→ ④ 现场处置（指挥大屏+移动终端+多部门协同）→ ⑤ 复盘改进（数据回溯+根因分析+预案优化）</a:t>
            </a:r>
            <a:endParaRPr lang="en-US" sz="900" dirty="0"/>
          </a:p>
        </p:txBody>
      </p:sp>
      <p:pic>
        <p:nvPicPr>
          <p:cNvPr id="15" name="Image 3" descr="preencoded.png">    </p:cNvPr>
          <p:cNvPicPr>
            <a:picLocks noChangeAspect="1"/>
          </p:cNvPicPr>
          <p:nvPr/>
        </p:nvPicPr>
        <p:blipFill>
          <a:blip r:embed="rId4"/>
          <a:stretch>
            <a:fillRect/>
          </a:stretch>
        </p:blipFill>
        <p:spPr>
          <a:xfrm>
            <a:off x="6210145" y="2133547"/>
            <a:ext cx="5524362" cy="533387"/>
          </a:xfrm>
          <a:prstGeom prst="rect">
            <a:avLst/>
          </a:prstGeom>
        </p:spPr>
      </p:pic>
      <p:sp>
        <p:nvSpPr>
          <p:cNvPr id="16" name="Text 10"/>
          <p:cNvSpPr/>
          <p:nvPr/>
        </p:nvSpPr>
        <p:spPr>
          <a:xfrm>
            <a:off x="6324442" y="2247844"/>
            <a:ext cx="5304912"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关键原则：</a:t>
            </a:r>
            <a:pPr algn="l" indent="0" marL="0">
              <a:buNone/>
            </a:pPr>
            <a:r>
              <a:rPr lang="en-US" sz="900" dirty="0">
                <a:solidFill>
                  <a:srgbClr val="000000"/>
                </a:solidFill>
                <a:latin typeface="等线" pitchFamily="34" charset="0"/>
                <a:ea typeface="等线" pitchFamily="34" charset="-122"/>
                <a:cs typeface="等线" pitchFamily="34" charset="-120"/>
              </a:rPr>
              <a:t>把游客生命安全放在智慧管理的首位。旅游安全信息化不能只依赖监控大屏——预警和响应必须形成闭环，系统故障必须有兜底方案。</a:t>
            </a:r>
            <a:endParaRPr lang="en-US" sz="900" dirty="0"/>
          </a:p>
        </p:txBody>
      </p:sp>
      <p:sp>
        <p:nvSpPr>
          <p:cNvPr id="17" name="Text 11"/>
          <p:cNvSpPr/>
          <p:nvPr/>
        </p:nvSpPr>
        <p:spPr>
          <a:xfrm>
            <a:off x="457189" y="3467013"/>
            <a:ext cx="11286462"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本土案例：</a:t>
            </a:r>
            <a:pPr algn="l" indent="0" marL="0">
              <a:buNone/>
            </a:pPr>
            <a:r>
              <a:rPr lang="en-US" sz="900" dirty="0">
                <a:solidFill>
                  <a:srgbClr val="000000"/>
                </a:solidFill>
                <a:latin typeface="等线" pitchFamily="34" charset="0"/>
                <a:ea typeface="等线" pitchFamily="34" charset="-122"/>
                <a:cs typeface="等线" pitchFamily="34" charset="-120"/>
              </a:rPr>
              <a:t>黄果树高峰客流应急调度方案——山地景区极端天气预警需要气象数据+地理数据+客流数据的多维融合。应急广播和游客提醒方案需考虑多语种、多通道（短信+APP推送+现场广播+LED屏）。</a:t>
            </a:r>
            <a:endParaRPr lang="en-US" sz="900" dirty="0"/>
          </a:p>
        </p:txBody>
      </p:sp>
      <p:sp>
        <p:nvSpPr>
          <p:cNvPr id="18" name="Text 12"/>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14 / 42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第10章 · 文旅融合与数字内容生产</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AIGC · 数字IP · 沉浸式叙事 · 非遗活化</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85694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AIGC赋能文旅内容生产</a:t>
            </a:r>
            <a:endParaRPr lang="en-US" sz="1350" dirty="0"/>
          </a:p>
        </p:txBody>
      </p:sp>
      <p:sp>
        <p:nvSpPr>
          <p:cNvPr id="7" name="Text 3"/>
          <p:cNvSpPr/>
          <p:nvPr/>
        </p:nvSpPr>
        <p:spPr>
          <a:xfrm>
            <a:off x="457189" y="1600160"/>
            <a:ext cx="5533506" cy="533387"/>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文本生成：</a:t>
            </a:r>
            <a:pPr algn="l" indent="0" marL="0">
              <a:buNone/>
            </a:pPr>
            <a:r>
              <a:rPr lang="en-US" sz="900" dirty="0">
                <a:solidFill>
                  <a:srgbClr val="000000"/>
                </a:solidFill>
                <a:latin typeface="等线" pitchFamily="34" charset="0"/>
                <a:ea typeface="等线" pitchFamily="34" charset="-122"/>
                <a:cs typeface="等线" pitchFamily="34" charset="-120"/>
              </a:rPr>
              <a:t>AI撰写景区讲解词、旅行攻略、营销文案。效率提升10倍以上，但仍需人工审核文化准确性。</a:t>
            </a:r>
            <a:endParaRPr lang="en-US" sz="900" dirty="0"/>
          </a:p>
        </p:txBody>
      </p:sp>
      <p:sp>
        <p:nvSpPr>
          <p:cNvPr id="8" name="Text 4"/>
          <p:cNvSpPr/>
          <p:nvPr/>
        </p:nvSpPr>
        <p:spPr>
          <a:xfrm>
            <a:off x="457189" y="2209745"/>
            <a:ext cx="5533506" cy="380990"/>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图像/视频生成：</a:t>
            </a:r>
            <a:pPr algn="l" indent="0" marL="0">
              <a:buNone/>
            </a:pPr>
            <a:r>
              <a:rPr lang="en-US" sz="900" dirty="0">
                <a:solidFill>
                  <a:srgbClr val="000000"/>
                </a:solidFill>
                <a:latin typeface="等线" pitchFamily="34" charset="0"/>
                <a:ea typeface="等线" pitchFamily="34" charset="-122"/>
                <a:cs typeface="等线" pitchFamily="34" charset="-120"/>
              </a:rPr>
              <a:t>AI创作宣传海报、虚拟景区漫游视频。降低中小景区内容生产成本。</a:t>
            </a:r>
            <a:endParaRPr lang="en-US" sz="900" dirty="0"/>
          </a:p>
        </p:txBody>
      </p:sp>
      <p:sp>
        <p:nvSpPr>
          <p:cNvPr id="9" name="Text 5"/>
          <p:cNvSpPr/>
          <p:nvPr/>
        </p:nvSpPr>
        <p:spPr>
          <a:xfrm>
            <a:off x="457189" y="2666933"/>
            <a:ext cx="5533506" cy="380990"/>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数字IP开发：</a:t>
            </a:r>
            <a:pPr algn="l" indent="0" marL="0">
              <a:buNone/>
            </a:pPr>
            <a:r>
              <a:rPr lang="en-US" sz="900" dirty="0">
                <a:solidFill>
                  <a:srgbClr val="000000"/>
                </a:solidFill>
                <a:latin typeface="等线" pitchFamily="34" charset="0"/>
                <a:ea typeface="等线" pitchFamily="34" charset="-122"/>
                <a:cs typeface="等线" pitchFamily="34" charset="-120"/>
              </a:rPr>
              <a:t>基于地方文化资源的数字IP塑造——从文化符号提取到数字内容产品矩阵。</a:t>
            </a:r>
            <a:endParaRPr lang="en-US" sz="900" dirty="0"/>
          </a:p>
        </p:txBody>
      </p:sp>
      <p:pic>
        <p:nvPicPr>
          <p:cNvPr id="10" name="Image 2" descr="preencoded.png">    </p:cNvPr>
          <p:cNvPicPr>
            <a:picLocks noChangeAspect="1"/>
          </p:cNvPicPr>
          <p:nvPr/>
        </p:nvPicPr>
        <p:blipFill>
          <a:blip r:embed="rId3"/>
          <a:stretch>
            <a:fillRect/>
          </a:stretch>
        </p:blipFill>
        <p:spPr>
          <a:xfrm>
            <a:off x="6210145" y="1304892"/>
            <a:ext cx="171446" cy="171446"/>
          </a:xfrm>
          <a:prstGeom prst="rect">
            <a:avLst/>
          </a:prstGeom>
        </p:spPr>
      </p:pic>
      <p:sp>
        <p:nvSpPr>
          <p:cNvPr id="11" name="Text 6"/>
          <p:cNvSpPr/>
          <p:nvPr/>
        </p:nvSpPr>
        <p:spPr>
          <a:xfrm>
            <a:off x="6457789" y="1285843"/>
            <a:ext cx="2199839"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本土案例：屯堡文化与AIGC</a:t>
            </a:r>
            <a:endParaRPr lang="en-US" sz="1350" dirty="0"/>
          </a:p>
        </p:txBody>
      </p:sp>
      <p:sp>
        <p:nvSpPr>
          <p:cNvPr id="12" name="Text 7"/>
          <p:cNvSpPr/>
          <p:nvPr/>
        </p:nvSpPr>
        <p:spPr>
          <a:xfrm>
            <a:off x="6210145" y="1600160"/>
            <a:ext cx="5533506"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屯堡文化是安顺独有的600年明代军屯文化遗产。AIGC可应用于：</a:t>
            </a:r>
            <a:endParaRPr lang="en-US" sz="900" dirty="0"/>
          </a:p>
        </p:txBody>
      </p:sp>
      <p:pic>
        <p:nvPicPr>
          <p:cNvPr id="13" name="Image 3" descr="preencoded.png">    </p:cNvPr>
          <p:cNvPicPr>
            <a:picLocks noChangeAspect="1"/>
          </p:cNvPicPr>
          <p:nvPr/>
        </p:nvPicPr>
        <p:blipFill>
          <a:blip r:embed="rId4"/>
          <a:stretch>
            <a:fillRect/>
          </a:stretch>
        </p:blipFill>
        <p:spPr>
          <a:xfrm>
            <a:off x="6210145" y="1828754"/>
            <a:ext cx="5524362" cy="304792"/>
          </a:xfrm>
          <a:prstGeom prst="rect">
            <a:avLst/>
          </a:prstGeom>
        </p:spPr>
      </p:pic>
      <p:sp>
        <p:nvSpPr>
          <p:cNvPr id="14" name="Text 8"/>
          <p:cNvSpPr/>
          <p:nvPr/>
        </p:nvSpPr>
        <p:spPr>
          <a:xfrm>
            <a:off x="6286343" y="1904952"/>
            <a:ext cx="5381110"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地戏面具数字化生成与风格迁移</a:t>
            </a:r>
            <a:endParaRPr lang="en-US" sz="900" dirty="0"/>
          </a:p>
        </p:txBody>
      </p:sp>
      <p:pic>
        <p:nvPicPr>
          <p:cNvPr id="15" name="Image 4" descr="preencoded.png">    </p:cNvPr>
          <p:cNvPicPr>
            <a:picLocks noChangeAspect="1"/>
          </p:cNvPicPr>
          <p:nvPr/>
        </p:nvPicPr>
        <p:blipFill>
          <a:blip r:embed="rId5"/>
          <a:stretch>
            <a:fillRect/>
          </a:stretch>
        </p:blipFill>
        <p:spPr>
          <a:xfrm>
            <a:off x="6210145" y="2209745"/>
            <a:ext cx="5524362" cy="304792"/>
          </a:xfrm>
          <a:prstGeom prst="rect">
            <a:avLst/>
          </a:prstGeom>
        </p:spPr>
      </p:pic>
      <p:sp>
        <p:nvSpPr>
          <p:cNvPr id="16" name="Text 9"/>
          <p:cNvSpPr/>
          <p:nvPr/>
        </p:nvSpPr>
        <p:spPr>
          <a:xfrm>
            <a:off x="6286343" y="2285943"/>
            <a:ext cx="5381110"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屯堡建筑三维重建与虚拟漫游</a:t>
            </a:r>
            <a:endParaRPr lang="en-US" sz="900" dirty="0"/>
          </a:p>
        </p:txBody>
      </p:sp>
      <p:pic>
        <p:nvPicPr>
          <p:cNvPr id="17" name="Image 5" descr="preencoded.png">    </p:cNvPr>
          <p:cNvPicPr>
            <a:picLocks noChangeAspect="1"/>
          </p:cNvPicPr>
          <p:nvPr/>
        </p:nvPicPr>
        <p:blipFill>
          <a:blip r:embed="rId6"/>
          <a:stretch>
            <a:fillRect/>
          </a:stretch>
        </p:blipFill>
        <p:spPr>
          <a:xfrm>
            <a:off x="6210145" y="2590735"/>
            <a:ext cx="5524362" cy="304792"/>
          </a:xfrm>
          <a:prstGeom prst="rect">
            <a:avLst/>
          </a:prstGeom>
        </p:spPr>
      </p:pic>
      <p:sp>
        <p:nvSpPr>
          <p:cNvPr id="18" name="Text 10"/>
          <p:cNvSpPr/>
          <p:nvPr/>
        </p:nvSpPr>
        <p:spPr>
          <a:xfrm>
            <a:off x="6286343" y="2666933"/>
            <a:ext cx="5381110"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多语种文化解说内容自动生成</a:t>
            </a:r>
            <a:endParaRPr lang="en-US" sz="900" dirty="0"/>
          </a:p>
        </p:txBody>
      </p:sp>
      <p:pic>
        <p:nvPicPr>
          <p:cNvPr id="19" name="Image 6" descr="preencoded.png">    </p:cNvPr>
          <p:cNvPicPr>
            <a:picLocks noChangeAspect="1"/>
          </p:cNvPicPr>
          <p:nvPr/>
        </p:nvPicPr>
        <p:blipFill>
          <a:blip r:embed="rId7"/>
          <a:stretch>
            <a:fillRect/>
          </a:stretch>
        </p:blipFill>
        <p:spPr>
          <a:xfrm>
            <a:off x="6210145" y="2971726"/>
            <a:ext cx="5524362" cy="304792"/>
          </a:xfrm>
          <a:prstGeom prst="rect">
            <a:avLst/>
          </a:prstGeom>
        </p:spPr>
      </p:pic>
      <p:sp>
        <p:nvSpPr>
          <p:cNvPr id="20" name="Text 11"/>
          <p:cNvSpPr/>
          <p:nvPr/>
        </p:nvSpPr>
        <p:spPr>
          <a:xfrm>
            <a:off x="6286343" y="3047924"/>
            <a:ext cx="5381110" cy="152396"/>
          </a:xfrm>
          <a:prstGeom prst="rect">
            <a:avLst/>
          </a:prstGeom>
          <a:noFill/>
          <a:ln/>
        </p:spPr>
        <p:txBody>
          <a:bodyPr wrap="non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 沉浸式叙事设计：从"看"到"参与"</a:t>
            </a:r>
            <a:endParaRPr lang="en-US" sz="900" dirty="0"/>
          </a:p>
        </p:txBody>
      </p:sp>
      <p:pic>
        <p:nvPicPr>
          <p:cNvPr id="21" name="Image 7" descr="preencoded.png">    </p:cNvPr>
          <p:cNvPicPr>
            <a:picLocks noChangeAspect="1"/>
          </p:cNvPicPr>
          <p:nvPr/>
        </p:nvPicPr>
        <p:blipFill>
          <a:blip r:embed="rId8"/>
          <a:stretch>
            <a:fillRect/>
          </a:stretch>
        </p:blipFill>
        <p:spPr>
          <a:xfrm>
            <a:off x="457189" y="3428914"/>
            <a:ext cx="11277318" cy="495288"/>
          </a:xfrm>
          <a:prstGeom prst="rect">
            <a:avLst/>
          </a:prstGeom>
        </p:spPr>
      </p:pic>
      <p:sp>
        <p:nvSpPr>
          <p:cNvPr id="22" name="Text 12"/>
          <p:cNvSpPr/>
          <p:nvPr/>
        </p:nvSpPr>
        <p:spPr>
          <a:xfrm>
            <a:off x="609585" y="3581310"/>
            <a:ext cx="1098167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核心方法：</a:t>
            </a:r>
            <a:pPr algn="l" indent="0" marL="0">
              <a:buNone/>
            </a:pPr>
            <a:r>
              <a:rPr lang="en-US" sz="1050" dirty="0">
                <a:solidFill>
                  <a:srgbClr val="D6D3D1"/>
                </a:solidFill>
                <a:latin typeface="等线" pitchFamily="34" charset="0"/>
                <a:ea typeface="等线" pitchFamily="34" charset="-122"/>
                <a:cs typeface="等线" pitchFamily="34" charset="-120"/>
              </a:rPr>
              <a:t>内容策划画布 → IP开发路径 → 数字叙事结构 → 版权与伦理审查。文旅融合的关键命题：效率提升与人文关怀的平衡——AIGC生成的屯堡故事是否保有文化温度？</a:t>
            </a:r>
            <a:endParaRPr lang="en-US" sz="1050" dirty="0"/>
          </a:p>
        </p:txBody>
      </p:sp>
      <p:sp>
        <p:nvSpPr>
          <p:cNvPr id="23" name="Text 13"/>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15 / 42</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第11章 · 旅游信息化项目管理与绩效评价</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WBS · 甘特图 · 平衡计分卡 · PDCA持续改进</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380710"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项目生命周期管理</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① 立项：</a:t>
            </a:r>
            <a:pPr algn="l" indent="0" marL="0">
              <a:buNone/>
            </a:pPr>
            <a:r>
              <a:rPr lang="en-US" sz="900" dirty="0">
                <a:solidFill>
                  <a:srgbClr val="000000"/>
                </a:solidFill>
                <a:latin typeface="等线" pitchFamily="34" charset="0"/>
                <a:ea typeface="等线" pitchFamily="34" charset="-122"/>
                <a:cs typeface="等线" pitchFamily="34" charset="-120"/>
              </a:rPr>
              <a:t>需求分析、可行性论证、干系人识别</a:t>
            </a:r>
            <a:endParaRPr lang="en-US" sz="900" dirty="0"/>
          </a:p>
        </p:txBody>
      </p:sp>
      <p:sp>
        <p:nvSpPr>
          <p:cNvPr id="8" name="Text 4"/>
          <p:cNvSpPr/>
          <p:nvPr/>
        </p:nvSpPr>
        <p:spPr>
          <a:xfrm>
            <a:off x="457189"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② 规划：</a:t>
            </a:r>
            <a:pPr algn="l" indent="0" marL="0">
              <a:buNone/>
            </a:pPr>
            <a:r>
              <a:rPr lang="en-US" sz="900" dirty="0">
                <a:solidFill>
                  <a:srgbClr val="000000"/>
                </a:solidFill>
                <a:latin typeface="等线" pitchFamily="34" charset="0"/>
                <a:ea typeface="等线" pitchFamily="34" charset="-122"/>
                <a:cs typeface="等线" pitchFamily="34" charset="-120"/>
              </a:rPr>
              <a:t>WBS任务分解、甘特图排期、资源分配、风险管理</a:t>
            </a:r>
            <a:endParaRPr lang="en-US" sz="900" dirty="0"/>
          </a:p>
        </p:txBody>
      </p:sp>
      <p:sp>
        <p:nvSpPr>
          <p:cNvPr id="9" name="Text 5"/>
          <p:cNvSpPr/>
          <p:nvPr/>
        </p:nvSpPr>
        <p:spPr>
          <a:xfrm>
            <a:off x="457189"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③ 执行：</a:t>
            </a:r>
            <a:pPr algn="l" indent="0" marL="0">
              <a:buNone/>
            </a:pPr>
            <a:r>
              <a:rPr lang="en-US" sz="900" dirty="0">
                <a:solidFill>
                  <a:srgbClr val="000000"/>
                </a:solidFill>
                <a:latin typeface="等线" pitchFamily="34" charset="0"/>
                <a:ea typeface="等线" pitchFamily="34" charset="-122"/>
                <a:cs typeface="等线" pitchFamily="34" charset="-120"/>
              </a:rPr>
              <a:t>开发/采购、系统集成、测试验收、用户培训</a:t>
            </a:r>
            <a:endParaRPr lang="en-US" sz="900" dirty="0"/>
          </a:p>
        </p:txBody>
      </p:sp>
      <p:sp>
        <p:nvSpPr>
          <p:cNvPr id="10" name="Text 6"/>
          <p:cNvSpPr/>
          <p:nvPr/>
        </p:nvSpPr>
        <p:spPr>
          <a:xfrm>
            <a:off x="457189" y="268598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④ 收尾：</a:t>
            </a:r>
            <a:pPr algn="l" indent="0" marL="0">
              <a:buNone/>
            </a:pPr>
            <a:r>
              <a:rPr lang="en-US" sz="900" dirty="0">
                <a:solidFill>
                  <a:srgbClr val="000000"/>
                </a:solidFill>
                <a:latin typeface="等线" pitchFamily="34" charset="0"/>
                <a:ea typeface="等线" pitchFamily="34" charset="-122"/>
                <a:cs typeface="等线" pitchFamily="34" charset="-120"/>
              </a:rPr>
              <a:t>交付验收、知识转移、运维交接</a:t>
            </a:r>
            <a:endParaRPr lang="en-US" sz="900" dirty="0"/>
          </a:p>
        </p:txBody>
      </p:sp>
      <p:pic>
        <p:nvPicPr>
          <p:cNvPr id="11" name="Image 2" descr="preencoded.png">    </p:cNvPr>
          <p:cNvPicPr>
            <a:picLocks noChangeAspect="1"/>
          </p:cNvPicPr>
          <p:nvPr/>
        </p:nvPicPr>
        <p:blipFill>
          <a:blip r:embed="rId3"/>
          <a:stretch>
            <a:fillRect/>
          </a:stretch>
        </p:blipFill>
        <p:spPr>
          <a:xfrm>
            <a:off x="6210145" y="1304892"/>
            <a:ext cx="171446" cy="171446"/>
          </a:xfrm>
          <a:prstGeom prst="rect">
            <a:avLst/>
          </a:prstGeom>
        </p:spPr>
      </p:pic>
      <p:sp>
        <p:nvSpPr>
          <p:cNvPr id="12" name="Text 7"/>
          <p:cNvSpPr/>
          <p:nvPr/>
        </p:nvSpPr>
        <p:spPr>
          <a:xfrm>
            <a:off x="6457789"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绩效评价体系</a:t>
            </a:r>
            <a:endParaRPr lang="en-US" sz="1350" dirty="0"/>
          </a:p>
        </p:txBody>
      </p:sp>
      <p:sp>
        <p:nvSpPr>
          <p:cNvPr id="13" name="Text 8"/>
          <p:cNvSpPr/>
          <p:nvPr/>
        </p:nvSpPr>
        <p:spPr>
          <a:xfrm>
            <a:off x="6210145"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平衡计分卡(BSC)：</a:t>
            </a:r>
            <a:pPr algn="l" indent="0" marL="0">
              <a:buNone/>
            </a:pPr>
            <a:r>
              <a:rPr lang="en-US" sz="900" dirty="0">
                <a:solidFill>
                  <a:srgbClr val="000000"/>
                </a:solidFill>
                <a:latin typeface="等线" pitchFamily="34" charset="0"/>
                <a:ea typeface="等线" pitchFamily="34" charset="-122"/>
                <a:cs typeface="等线" pitchFamily="34" charset="-120"/>
              </a:rPr>
              <a:t>财务·客户·流程·学习成长四维度</a:t>
            </a:r>
            <a:endParaRPr lang="en-US" sz="900" dirty="0"/>
          </a:p>
        </p:txBody>
      </p:sp>
      <p:sp>
        <p:nvSpPr>
          <p:cNvPr id="14" name="Text 9"/>
          <p:cNvSpPr/>
          <p:nvPr/>
        </p:nvSpPr>
        <p:spPr>
          <a:xfrm>
            <a:off x="6210145"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KPI体系：</a:t>
            </a:r>
            <a:pPr algn="l" indent="0" marL="0">
              <a:buNone/>
            </a:pPr>
            <a:r>
              <a:rPr lang="en-US" sz="900" dirty="0">
                <a:solidFill>
                  <a:srgbClr val="000000"/>
                </a:solidFill>
                <a:latin typeface="等线" pitchFamily="34" charset="0"/>
                <a:ea typeface="等线" pitchFamily="34" charset="-122"/>
                <a:cs typeface="等线" pitchFamily="34" charset="-120"/>
              </a:rPr>
              <a:t>系统可用率、用户满意度、业务处理效率、数据质量</a:t>
            </a:r>
            <a:endParaRPr lang="en-US" sz="900" dirty="0"/>
          </a:p>
        </p:txBody>
      </p:sp>
      <p:sp>
        <p:nvSpPr>
          <p:cNvPr id="15" name="Text 10"/>
          <p:cNvSpPr/>
          <p:nvPr/>
        </p:nvSpPr>
        <p:spPr>
          <a:xfrm>
            <a:off x="6210145"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PDCA闭环：</a:t>
            </a:r>
            <a:pPr algn="l" indent="0" marL="0">
              <a:buNone/>
            </a:pPr>
            <a:r>
              <a:rPr lang="en-US" sz="900" dirty="0">
                <a:solidFill>
                  <a:srgbClr val="000000"/>
                </a:solidFill>
                <a:latin typeface="等线" pitchFamily="34" charset="0"/>
                <a:ea typeface="等线" pitchFamily="34" charset="-122"/>
                <a:cs typeface="等线" pitchFamily="34" charset="-120"/>
              </a:rPr>
              <a:t>Plan(计划)→Do(执行)→Check(检查)→Act(改进)</a:t>
            </a:r>
            <a:endParaRPr lang="en-US" sz="900" dirty="0"/>
          </a:p>
        </p:txBody>
      </p:sp>
      <p:sp>
        <p:nvSpPr>
          <p:cNvPr id="16" name="Text 11"/>
          <p:cNvSpPr/>
          <p:nvPr/>
        </p:nvSpPr>
        <p:spPr>
          <a:xfrm>
            <a:off x="6210145" y="2705032"/>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评价量规五大维度：问题识别、数据意识、方法应用、本土结合、表达呈现。</a:t>
            </a:r>
            <a:endParaRPr lang="en-US" sz="900" dirty="0"/>
          </a:p>
        </p:txBody>
      </p:sp>
      <p:pic>
        <p:nvPicPr>
          <p:cNvPr id="17" name="Image 3" descr="preencoded.png">    </p:cNvPr>
          <p:cNvPicPr>
            <a:picLocks noChangeAspect="1"/>
          </p:cNvPicPr>
          <p:nvPr/>
        </p:nvPicPr>
        <p:blipFill>
          <a:blip r:embed="rId4"/>
          <a:stretch>
            <a:fillRect/>
          </a:stretch>
        </p:blipFill>
        <p:spPr>
          <a:xfrm>
            <a:off x="457189" y="3143171"/>
            <a:ext cx="11277318" cy="495288"/>
          </a:xfrm>
          <a:prstGeom prst="rect">
            <a:avLst/>
          </a:prstGeom>
        </p:spPr>
      </p:pic>
      <p:sp>
        <p:nvSpPr>
          <p:cNvPr id="18" name="Text 12"/>
          <p:cNvSpPr/>
          <p:nvPr/>
        </p:nvSpPr>
        <p:spPr>
          <a:xfrm>
            <a:off x="609585" y="3295568"/>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章节案例：</a:t>
            </a:r>
            <a:pPr algn="l" indent="0" marL="0">
              <a:buNone/>
            </a:pPr>
            <a:r>
              <a:rPr lang="en-US" sz="1050" dirty="0">
                <a:solidFill>
                  <a:srgbClr val="44403C"/>
                </a:solidFill>
                <a:latin typeface="等线" pitchFamily="34" charset="0"/>
                <a:ea typeface="等线" pitchFamily="34" charset="-122"/>
                <a:cs typeface="等线" pitchFamily="34" charset="-120"/>
              </a:rPr>
              <a:t>智慧景区平台建设从立项到运营评估全流程。需求分析是信息化项目成功的最关键环节——70%的失败项目源于需求不清晰。</a:t>
            </a:r>
            <a:endParaRPr lang="en-US" sz="1050" dirty="0"/>
          </a:p>
        </p:txBody>
      </p:sp>
      <p:sp>
        <p:nvSpPr>
          <p:cNvPr id="19" name="Text 13"/>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16 / 42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第12章 · 旅游信息化人才培养与未来趋势</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复合型人才 · OBE · 人机协同 · 终身学习</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复合型人才能力矩阵</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问题识别：</a:t>
            </a:r>
            <a:pPr algn="l" indent="0" marL="0">
              <a:buNone/>
            </a:pPr>
            <a:r>
              <a:rPr lang="en-US" sz="900" dirty="0">
                <a:solidFill>
                  <a:srgbClr val="000000"/>
                </a:solidFill>
                <a:latin typeface="等线" pitchFamily="34" charset="0"/>
                <a:ea typeface="等线" pitchFamily="34" charset="-122"/>
                <a:cs typeface="等线" pitchFamily="34" charset="-120"/>
              </a:rPr>
              <a:t>能从旅游管理场景中识别信息化需求</a:t>
            </a:r>
            <a:endParaRPr lang="en-US" sz="900" dirty="0"/>
          </a:p>
        </p:txBody>
      </p:sp>
      <p:sp>
        <p:nvSpPr>
          <p:cNvPr id="8" name="Text 4"/>
          <p:cNvSpPr/>
          <p:nvPr/>
        </p:nvSpPr>
        <p:spPr>
          <a:xfrm>
            <a:off x="457189"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数据分析：</a:t>
            </a:r>
            <a:pPr algn="l" indent="0" marL="0">
              <a:buNone/>
            </a:pPr>
            <a:r>
              <a:rPr lang="en-US" sz="900" dirty="0">
                <a:solidFill>
                  <a:srgbClr val="000000"/>
                </a:solidFill>
                <a:latin typeface="等线" pitchFamily="34" charset="0"/>
                <a:ea typeface="等线" pitchFamily="34" charset="-122"/>
                <a:cs typeface="等线" pitchFamily="34" charset="-120"/>
              </a:rPr>
              <a:t>理解数据来源、字段和质量风险</a:t>
            </a:r>
            <a:endParaRPr lang="en-US" sz="900" dirty="0"/>
          </a:p>
        </p:txBody>
      </p:sp>
      <p:sp>
        <p:nvSpPr>
          <p:cNvPr id="9" name="Text 5"/>
          <p:cNvSpPr/>
          <p:nvPr/>
        </p:nvSpPr>
        <p:spPr>
          <a:xfrm>
            <a:off x="457189"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流程设计：</a:t>
            </a:r>
            <a:pPr algn="l" indent="0" marL="0">
              <a:buNone/>
            </a:pPr>
            <a:r>
              <a:rPr lang="en-US" sz="900" dirty="0">
                <a:solidFill>
                  <a:srgbClr val="000000"/>
                </a:solidFill>
                <a:latin typeface="等线" pitchFamily="34" charset="0"/>
                <a:ea typeface="等线" pitchFamily="34" charset="-122"/>
                <a:cs typeface="等线" pitchFamily="34" charset="-120"/>
              </a:rPr>
              <a:t>能梳理业务流程并识别信息化改造点</a:t>
            </a:r>
            <a:endParaRPr lang="en-US" sz="900" dirty="0"/>
          </a:p>
        </p:txBody>
      </p:sp>
      <p:sp>
        <p:nvSpPr>
          <p:cNvPr id="10" name="Text 6"/>
          <p:cNvSpPr/>
          <p:nvPr/>
        </p:nvSpPr>
        <p:spPr>
          <a:xfrm>
            <a:off x="457189" y="268598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方案表达：</a:t>
            </a:r>
            <a:pPr algn="l" indent="0" marL="0">
              <a:buNone/>
            </a:pPr>
            <a:r>
              <a:rPr lang="en-US" sz="900" dirty="0">
                <a:solidFill>
                  <a:srgbClr val="000000"/>
                </a:solidFill>
                <a:latin typeface="等线" pitchFamily="34" charset="0"/>
                <a:ea typeface="等线" pitchFamily="34" charset="-122"/>
                <a:cs typeface="等线" pitchFamily="34" charset="-120"/>
              </a:rPr>
              <a:t>结构清晰、图表规范、建议可执行</a:t>
            </a:r>
            <a:endParaRPr lang="en-US" sz="900" dirty="0"/>
          </a:p>
        </p:txBody>
      </p:sp>
      <p:sp>
        <p:nvSpPr>
          <p:cNvPr id="11" name="Text 7"/>
          <p:cNvSpPr/>
          <p:nvPr/>
        </p:nvSpPr>
        <p:spPr>
          <a:xfrm>
            <a:off x="457189" y="3047924"/>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伦理判断：</a:t>
            </a:r>
            <a:pPr algn="l" indent="0" marL="0">
              <a:buNone/>
            </a:pPr>
            <a:r>
              <a:rPr lang="en-US" sz="900" dirty="0">
                <a:solidFill>
                  <a:srgbClr val="000000"/>
                </a:solidFill>
                <a:latin typeface="等线" pitchFamily="34" charset="0"/>
                <a:ea typeface="等线" pitchFamily="34" charset="-122"/>
                <a:cs typeface="等线" pitchFamily="34" charset="-120"/>
              </a:rPr>
              <a:t>兼顾效率、隐私、文化与公共利益</a:t>
            </a:r>
            <a:endParaRPr lang="en-US" sz="900" dirty="0"/>
          </a:p>
        </p:txBody>
      </p:sp>
      <p:pic>
        <p:nvPicPr>
          <p:cNvPr id="12" name="Image 2" descr="preencoded.png">    </p:cNvPr>
          <p:cNvPicPr>
            <a:picLocks noChangeAspect="1"/>
          </p:cNvPicPr>
          <p:nvPr/>
        </p:nvPicPr>
        <p:blipFill>
          <a:blip r:embed="rId3"/>
          <a:stretch>
            <a:fillRect/>
          </a:stretch>
        </p:blipFill>
        <p:spPr>
          <a:xfrm>
            <a:off x="6210145" y="1304892"/>
            <a:ext cx="219070" cy="171446"/>
          </a:xfrm>
          <a:prstGeom prst="rect">
            <a:avLst/>
          </a:prstGeom>
        </p:spPr>
      </p:pic>
      <p:sp>
        <p:nvSpPr>
          <p:cNvPr id="13" name="Text 8"/>
          <p:cNvSpPr/>
          <p:nvPr/>
        </p:nvSpPr>
        <p:spPr>
          <a:xfrm>
            <a:off x="6505412"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人机协同与未来趋势</a:t>
            </a:r>
            <a:endParaRPr lang="en-US" sz="1350" dirty="0"/>
          </a:p>
        </p:txBody>
      </p:sp>
      <p:sp>
        <p:nvSpPr>
          <p:cNvPr id="14" name="Text 9"/>
          <p:cNvSpPr/>
          <p:nvPr/>
        </p:nvSpPr>
        <p:spPr>
          <a:xfrm>
            <a:off x="6210145"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人机协同：</a:t>
            </a:r>
            <a:pPr algn="l" indent="0" marL="0">
              <a:buNone/>
            </a:pPr>
            <a:r>
              <a:rPr lang="en-US" sz="900" dirty="0">
                <a:solidFill>
                  <a:srgbClr val="000000"/>
                </a:solidFill>
                <a:latin typeface="等线" pitchFamily="34" charset="0"/>
                <a:ea typeface="等线" pitchFamily="34" charset="-122"/>
                <a:cs typeface="等线" pitchFamily="34" charset="-120"/>
              </a:rPr>
              <a:t>AI处理标准化任务，人专注于创造性判断和情感交互</a:t>
            </a:r>
            <a:endParaRPr lang="en-US" sz="900" dirty="0"/>
          </a:p>
        </p:txBody>
      </p:sp>
      <p:sp>
        <p:nvSpPr>
          <p:cNvPr id="15" name="Text 10"/>
          <p:cNvSpPr/>
          <p:nvPr/>
        </p:nvSpPr>
        <p:spPr>
          <a:xfrm>
            <a:off x="6210145" y="196210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项目制教学：</a:t>
            </a:r>
            <a:pPr algn="l" indent="0" marL="0">
              <a:buNone/>
            </a:pPr>
            <a:r>
              <a:rPr lang="en-US" sz="900" dirty="0">
                <a:solidFill>
                  <a:srgbClr val="000000"/>
                </a:solidFill>
                <a:latin typeface="等线" pitchFamily="34" charset="0"/>
                <a:ea typeface="等线" pitchFamily="34" charset="-122"/>
                <a:cs typeface="等线" pitchFamily="34" charset="-120"/>
              </a:rPr>
              <a:t>OBE成果导向+项目制学习+能力矩阵评价</a:t>
            </a:r>
            <a:endParaRPr lang="en-US" sz="900" dirty="0"/>
          </a:p>
        </p:txBody>
      </p:sp>
      <p:sp>
        <p:nvSpPr>
          <p:cNvPr id="16" name="Text 11"/>
          <p:cNvSpPr/>
          <p:nvPr/>
        </p:nvSpPr>
        <p:spPr>
          <a:xfrm>
            <a:off x="6210145" y="2324042"/>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数字素养：</a:t>
            </a:r>
            <a:pPr algn="l" indent="0" marL="0">
              <a:buNone/>
            </a:pPr>
            <a:r>
              <a:rPr lang="en-US" sz="900" dirty="0">
                <a:solidFill>
                  <a:srgbClr val="000000"/>
                </a:solidFill>
                <a:latin typeface="等线" pitchFamily="34" charset="0"/>
                <a:ea typeface="等线" pitchFamily="34" charset="-122"/>
                <a:cs typeface="等线" pitchFamily="34" charset="-120"/>
              </a:rPr>
              <a:t>不仅是技术使用能力，更是数字时代的批判思维与伦理判断</a:t>
            </a:r>
            <a:endParaRPr lang="en-US" sz="900" dirty="0"/>
          </a:p>
        </p:txBody>
      </p:sp>
      <p:pic>
        <p:nvPicPr>
          <p:cNvPr id="17" name="Image 3" descr="preencoded.png">    </p:cNvPr>
          <p:cNvPicPr>
            <a:picLocks noChangeAspect="1"/>
          </p:cNvPicPr>
          <p:nvPr/>
        </p:nvPicPr>
        <p:blipFill>
          <a:blip r:embed="rId4"/>
          <a:stretch>
            <a:fillRect/>
          </a:stretch>
        </p:blipFill>
        <p:spPr>
          <a:xfrm>
            <a:off x="457189" y="3505112"/>
            <a:ext cx="11277318" cy="495288"/>
          </a:xfrm>
          <a:prstGeom prst="rect">
            <a:avLst/>
          </a:prstGeom>
        </p:spPr>
      </p:pic>
      <p:sp>
        <p:nvSpPr>
          <p:cNvPr id="18" name="Text 12"/>
          <p:cNvSpPr/>
          <p:nvPr/>
        </p:nvSpPr>
        <p:spPr>
          <a:xfrm>
            <a:off x="609585" y="3657509"/>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章节案例：</a:t>
            </a:r>
            <a:pPr algn="l" indent="0" marL="0">
              <a:buNone/>
            </a:pPr>
            <a:r>
              <a:rPr lang="en-US" sz="1050" dirty="0">
                <a:solidFill>
                  <a:srgbClr val="44403C"/>
                </a:solidFill>
                <a:latin typeface="等线" pitchFamily="34" charset="0"/>
                <a:ea typeface="等线" pitchFamily="34" charset="-122"/>
                <a:cs typeface="等线" pitchFamily="34" charset="-120"/>
              </a:rPr>
              <a:t>地方高校数字文旅复合型人才培养——安顺学院"山地旅游+民族文化+大数据"特色路径。教材配套项目制实践任务与量规评价体系。</a:t>
            </a:r>
            <a:endParaRPr lang="en-US" sz="1050" dirty="0"/>
          </a:p>
        </p:txBody>
      </p:sp>
      <p:sp>
        <p:nvSpPr>
          <p:cNvPr id="19" name="Text 13"/>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17 / 42</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第1章 · 发展背景</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数字经济与游客需求双轮驱动旅游信息化</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5524362" cy="1600160"/>
          </a:xfrm>
          <a:prstGeom prst="rect">
            <a:avLst/>
          </a:prstGeom>
        </p:spPr>
      </p:pic>
      <p:pic>
        <p:nvPicPr>
          <p:cNvPr id="6" name="Image 2" descr="preencoded.png">    </p:cNvPr>
          <p:cNvPicPr>
            <a:picLocks noChangeAspect="1"/>
          </p:cNvPicPr>
          <p:nvPr/>
        </p:nvPicPr>
        <p:blipFill>
          <a:blip r:embed="rId3"/>
          <a:stretch>
            <a:fillRect/>
          </a:stretch>
        </p:blipFill>
        <p:spPr>
          <a:xfrm>
            <a:off x="647684" y="1533487"/>
            <a:ext cx="171446" cy="171446"/>
          </a:xfrm>
          <a:prstGeom prst="rect">
            <a:avLst/>
          </a:prstGeom>
        </p:spPr>
      </p:pic>
      <p:sp>
        <p:nvSpPr>
          <p:cNvPr id="7" name="Text 2"/>
          <p:cNvSpPr/>
          <p:nvPr/>
        </p:nvSpPr>
        <p:spPr>
          <a:xfrm>
            <a:off x="895328" y="1514437"/>
            <a:ext cx="1380710"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数字经济推动变革</a:t>
            </a:r>
            <a:endParaRPr lang="en-US" sz="1350" dirty="0"/>
          </a:p>
        </p:txBody>
      </p:sp>
      <p:sp>
        <p:nvSpPr>
          <p:cNvPr id="8" name="Text 3"/>
          <p:cNvSpPr/>
          <p:nvPr/>
        </p:nvSpPr>
        <p:spPr>
          <a:xfrm>
            <a:off x="647684" y="1828754"/>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在线交易渗透率持续提升——OTA已占旅游预订市场60%以上份额</a:t>
            </a:r>
            <a:endParaRPr lang="en-US" sz="900" dirty="0"/>
          </a:p>
        </p:txBody>
      </p:sp>
      <p:sp>
        <p:nvSpPr>
          <p:cNvPr id="9" name="Text 4"/>
          <p:cNvSpPr/>
          <p:nvPr/>
        </p:nvSpPr>
        <p:spPr>
          <a:xfrm>
            <a:off x="647684" y="2057349"/>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平台经济重塑产业竞争格局——传统旅行社面临"要么上平台、要么被淘汰"</a:t>
            </a:r>
            <a:endParaRPr lang="en-US" sz="900" dirty="0"/>
          </a:p>
        </p:txBody>
      </p:sp>
      <p:sp>
        <p:nvSpPr>
          <p:cNvPr id="10" name="Text 5"/>
          <p:cNvSpPr/>
          <p:nvPr/>
        </p:nvSpPr>
        <p:spPr>
          <a:xfrm>
            <a:off x="647684" y="2285943"/>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数据成为核心资产——游客数据驱动精准营销和个性化服务</a:t>
            </a:r>
            <a:endParaRPr lang="en-US" sz="900" dirty="0"/>
          </a:p>
        </p:txBody>
      </p:sp>
      <p:sp>
        <p:nvSpPr>
          <p:cNvPr id="11" name="Text 6"/>
          <p:cNvSpPr/>
          <p:nvPr/>
        </p:nvSpPr>
        <p:spPr>
          <a:xfrm>
            <a:off x="647684" y="2514537"/>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移动支付让"一部手机游天下"成为现实</a:t>
            </a:r>
            <a:endParaRPr lang="en-US" sz="900" dirty="0"/>
          </a:p>
        </p:txBody>
      </p:sp>
      <p:pic>
        <p:nvPicPr>
          <p:cNvPr id="12" name="Image 3" descr="preencoded.png">    </p:cNvPr>
          <p:cNvPicPr>
            <a:picLocks noChangeAspect="1"/>
          </p:cNvPicPr>
          <p:nvPr/>
        </p:nvPicPr>
        <p:blipFill>
          <a:blip r:embed="rId4"/>
          <a:stretch>
            <a:fillRect/>
          </a:stretch>
        </p:blipFill>
        <p:spPr>
          <a:xfrm>
            <a:off x="6210145" y="1257269"/>
            <a:ext cx="5524362" cy="1600160"/>
          </a:xfrm>
          <a:prstGeom prst="rect">
            <a:avLst/>
          </a:prstGeom>
        </p:spPr>
      </p:pic>
      <p:pic>
        <p:nvPicPr>
          <p:cNvPr id="13" name="Image 4" descr="preencoded.png">    </p:cNvPr>
          <p:cNvPicPr>
            <a:picLocks noChangeAspect="1"/>
          </p:cNvPicPr>
          <p:nvPr/>
        </p:nvPicPr>
        <p:blipFill>
          <a:blip r:embed="rId5"/>
          <a:stretch>
            <a:fillRect/>
          </a:stretch>
        </p:blipFill>
        <p:spPr>
          <a:xfrm>
            <a:off x="6400640" y="1533487"/>
            <a:ext cx="219070" cy="171446"/>
          </a:xfrm>
          <a:prstGeom prst="rect">
            <a:avLst/>
          </a:prstGeom>
        </p:spPr>
      </p:pic>
      <p:sp>
        <p:nvSpPr>
          <p:cNvPr id="14" name="Text 7"/>
          <p:cNvSpPr/>
          <p:nvPr/>
        </p:nvSpPr>
        <p:spPr>
          <a:xfrm>
            <a:off x="6695908" y="1514437"/>
            <a:ext cx="1380710"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游客需求驱动变化</a:t>
            </a:r>
            <a:endParaRPr lang="en-US" sz="1350" dirty="0"/>
          </a:p>
        </p:txBody>
      </p:sp>
      <p:sp>
        <p:nvSpPr>
          <p:cNvPr id="15" name="Text 8"/>
          <p:cNvSpPr/>
          <p:nvPr/>
        </p:nvSpPr>
        <p:spPr>
          <a:xfrm>
            <a:off x="6400640" y="1828754"/>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"说走就走"——即时预订替代提前规划</a:t>
            </a:r>
            <a:endParaRPr lang="en-US" sz="900" dirty="0"/>
          </a:p>
        </p:txBody>
      </p:sp>
      <p:sp>
        <p:nvSpPr>
          <p:cNvPr id="16" name="Text 9"/>
          <p:cNvSpPr/>
          <p:nvPr/>
        </p:nvSpPr>
        <p:spPr>
          <a:xfrm>
            <a:off x="6400640" y="2057349"/>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"碎片化"消费——单一行程通过多个APP独立预订</a:t>
            </a:r>
            <a:endParaRPr lang="en-US" sz="900" dirty="0"/>
          </a:p>
        </p:txBody>
      </p:sp>
      <p:sp>
        <p:nvSpPr>
          <p:cNvPr id="17" name="Text 10"/>
          <p:cNvSpPr/>
          <p:nvPr/>
        </p:nvSpPr>
        <p:spPr>
          <a:xfrm>
            <a:off x="6400640" y="2285943"/>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"种草"文化——社交媒体替代传统旅行社推荐</a:t>
            </a:r>
            <a:endParaRPr lang="en-US" sz="900" dirty="0"/>
          </a:p>
        </p:txBody>
      </p:sp>
      <p:sp>
        <p:nvSpPr>
          <p:cNvPr id="18" name="Text 11"/>
          <p:cNvSpPr/>
          <p:nvPr/>
        </p:nvSpPr>
        <p:spPr>
          <a:xfrm>
            <a:off x="6400640" y="2514537"/>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"体验至上"——追求个性化、差异化而非标准化产品</a:t>
            </a:r>
            <a:endParaRPr lang="en-US" sz="900" dirty="0"/>
          </a:p>
        </p:txBody>
      </p:sp>
      <p:pic>
        <p:nvPicPr>
          <p:cNvPr id="19" name="Image 5" descr="preencoded.png">    </p:cNvPr>
          <p:cNvPicPr>
            <a:picLocks noChangeAspect="1"/>
          </p:cNvPicPr>
          <p:nvPr/>
        </p:nvPicPr>
        <p:blipFill>
          <a:blip r:embed="rId6"/>
          <a:stretch>
            <a:fillRect/>
          </a:stretch>
        </p:blipFill>
        <p:spPr>
          <a:xfrm>
            <a:off x="457189" y="3009825"/>
            <a:ext cx="11277318" cy="495288"/>
          </a:xfrm>
          <a:prstGeom prst="rect">
            <a:avLst/>
          </a:prstGeom>
        </p:spPr>
      </p:pic>
      <p:sp>
        <p:nvSpPr>
          <p:cNvPr id="20" name="Text 12"/>
          <p:cNvSpPr/>
          <p:nvPr/>
        </p:nvSpPr>
        <p:spPr>
          <a:xfrm>
            <a:off x="609585" y="3162221"/>
            <a:ext cx="1098167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核心判断：</a:t>
            </a:r>
            <a:pPr algn="l" indent="0" marL="0">
              <a:buNone/>
            </a:pPr>
            <a:r>
              <a:rPr lang="en-US" sz="1050" dirty="0">
                <a:solidFill>
                  <a:srgbClr val="D6D3D1"/>
                </a:solidFill>
                <a:latin typeface="等线" pitchFamily="34" charset="0"/>
                <a:ea typeface="等线" pitchFamily="34" charset="-122"/>
                <a:cs typeface="等线" pitchFamily="34" charset="-120"/>
              </a:rPr>
              <a:t>旅游企业的竞争核心从"资源占有"转向"数据能力+服务体验"。信息化管理不是"锦上添花"的可选项，而是决定企业生存的核心竞争力。</a:t>
            </a:r>
            <a:endParaRPr lang="en-US" sz="1050" dirty="0"/>
          </a:p>
        </p:txBody>
      </p:sp>
      <p:sp>
        <p:nvSpPr>
          <p:cNvPr id="21" name="Text 13"/>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18 / 42</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第1章 · 章节案例</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黄果树智慧运行技术底座设计</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57509" cy="1028674"/>
          </a:xfrm>
          <a:prstGeom prst="rect">
            <a:avLst/>
          </a:prstGeom>
        </p:spPr>
      </p:pic>
      <p:sp>
        <p:nvSpPr>
          <p:cNvPr id="6" name="Text 2"/>
          <p:cNvSpPr/>
          <p:nvPr/>
        </p:nvSpPr>
        <p:spPr>
          <a:xfrm>
            <a:off x="609585" y="1409665"/>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 案例材料</a:t>
            </a:r>
            <a:endParaRPr lang="en-US" sz="1050" dirty="0"/>
          </a:p>
        </p:txBody>
      </p:sp>
      <p:sp>
        <p:nvSpPr>
          <p:cNvPr id="7" name="Text 3"/>
          <p:cNvSpPr/>
          <p:nvPr/>
        </p:nvSpPr>
        <p:spPr>
          <a:xfrm>
            <a:off x="609585" y="1676358"/>
            <a:ext cx="3361860" cy="457189"/>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黄果树景区面临的核心矛盾：世界级旅游资源与有限的物理承载能力之间的矛盾。客流高峰时段核心景点严重拥堵、安全隐患突出。需要信息化手段实现"时空分流+动态管控"。</a:t>
            </a:r>
            <a:endParaRPr lang="en-US" sz="900" dirty="0"/>
          </a:p>
        </p:txBody>
      </p:sp>
      <p:pic>
        <p:nvPicPr>
          <p:cNvPr id="8" name="Image 2" descr="preencoded.png">    </p:cNvPr>
          <p:cNvPicPr>
            <a:picLocks noChangeAspect="1"/>
          </p:cNvPicPr>
          <p:nvPr/>
        </p:nvPicPr>
        <p:blipFill>
          <a:blip r:embed="rId3"/>
          <a:stretch>
            <a:fillRect/>
          </a:stretch>
        </p:blipFill>
        <p:spPr>
          <a:xfrm>
            <a:off x="4267093" y="1257269"/>
            <a:ext cx="3657509" cy="1028674"/>
          </a:xfrm>
          <a:prstGeom prst="rect">
            <a:avLst/>
          </a:prstGeom>
        </p:spPr>
      </p:pic>
      <p:sp>
        <p:nvSpPr>
          <p:cNvPr id="9" name="Text 4"/>
          <p:cNvSpPr/>
          <p:nvPr/>
        </p:nvSpPr>
        <p:spPr>
          <a:xfrm>
            <a:off x="4419490" y="1409665"/>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 案例任务</a:t>
            </a:r>
            <a:endParaRPr lang="en-US" sz="1050" dirty="0"/>
          </a:p>
        </p:txBody>
      </p:sp>
      <p:sp>
        <p:nvSpPr>
          <p:cNvPr id="10" name="Text 5"/>
          <p:cNvSpPr/>
          <p:nvPr/>
        </p:nvSpPr>
        <p:spPr>
          <a:xfrm>
            <a:off x="4419490" y="1676358"/>
            <a:ext cx="3361860" cy="457189"/>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1. 运用"问题-数据-流程-平台-组织-绩效"框架分析黄果树景区管理痛点。2. 设计智慧运行技术底座的核心模块。3. 评估方案的可行性和潜在风险。</a:t>
            </a:r>
            <a:endParaRPr lang="en-US" sz="900" dirty="0"/>
          </a:p>
        </p:txBody>
      </p:sp>
      <p:pic>
        <p:nvPicPr>
          <p:cNvPr id="11" name="Image 3" descr="preencoded.png">    </p:cNvPr>
          <p:cNvPicPr>
            <a:picLocks noChangeAspect="1"/>
          </p:cNvPicPr>
          <p:nvPr/>
        </p:nvPicPr>
        <p:blipFill>
          <a:blip r:embed="rId4"/>
          <a:stretch>
            <a:fillRect/>
          </a:stretch>
        </p:blipFill>
        <p:spPr>
          <a:xfrm>
            <a:off x="8076998" y="1257269"/>
            <a:ext cx="3657509" cy="1028674"/>
          </a:xfrm>
          <a:prstGeom prst="rect">
            <a:avLst/>
          </a:prstGeom>
        </p:spPr>
      </p:pic>
      <p:sp>
        <p:nvSpPr>
          <p:cNvPr id="12" name="Text 6"/>
          <p:cNvSpPr/>
          <p:nvPr/>
        </p:nvSpPr>
        <p:spPr>
          <a:xfrm>
            <a:off x="8229394" y="1409665"/>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 分析提示</a:t>
            </a:r>
            <a:endParaRPr lang="en-US" sz="1050" dirty="0"/>
          </a:p>
        </p:txBody>
      </p:sp>
      <p:sp>
        <p:nvSpPr>
          <p:cNvPr id="13" name="Text 7"/>
          <p:cNvSpPr/>
          <p:nvPr/>
        </p:nvSpPr>
        <p:spPr>
          <a:xfrm>
            <a:off x="8229394" y="1676358"/>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从管理问题出发而非技术出发。客流管理不仅是"数人头"，更涉及空间设计、动线规划、定价策略、信息沟通等多维度协同。</a:t>
            </a:r>
            <a:endParaRPr lang="en-US" sz="900" dirty="0"/>
          </a:p>
        </p:txBody>
      </p:sp>
      <p:pic>
        <p:nvPicPr>
          <p:cNvPr id="14" name="Image 4" descr="preencoded.png">    </p:cNvPr>
          <p:cNvPicPr>
            <a:picLocks noChangeAspect="1"/>
          </p:cNvPicPr>
          <p:nvPr/>
        </p:nvPicPr>
        <p:blipFill>
          <a:blip r:embed="rId5"/>
          <a:stretch>
            <a:fillRect/>
          </a:stretch>
        </p:blipFill>
        <p:spPr>
          <a:xfrm>
            <a:off x="457189" y="2438339"/>
            <a:ext cx="11277318" cy="495288"/>
          </a:xfrm>
          <a:prstGeom prst="rect">
            <a:avLst/>
          </a:prstGeom>
        </p:spPr>
      </p:pic>
      <p:sp>
        <p:nvSpPr>
          <p:cNvPr id="15" name="Text 8"/>
          <p:cNvSpPr/>
          <p:nvPr/>
        </p:nvSpPr>
        <p:spPr>
          <a:xfrm>
            <a:off x="609585" y="2590735"/>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教学启发：</a:t>
            </a:r>
            <a:pPr algn="l" indent="0" marL="0">
              <a:buNone/>
            </a:pPr>
            <a:r>
              <a:rPr lang="en-US" sz="1050" dirty="0">
                <a:solidFill>
                  <a:srgbClr val="44403C"/>
                </a:solidFill>
                <a:latin typeface="等线" pitchFamily="34" charset="0"/>
                <a:ea typeface="等线" pitchFamily="34" charset="-122"/>
                <a:cs typeface="等线" pitchFamily="34" charset="-120"/>
              </a:rPr>
              <a:t>引导学生理解——旅游信息化管理的核心不是技术选型，而是对管理问题的深刻理解。同一个景区，不同的管理目标（安全优先 vs 收益优先）会导向完全不同的信息化方案。</a:t>
            </a:r>
            <a:endParaRPr lang="en-US" sz="1050" dirty="0"/>
          </a:p>
        </p:txBody>
      </p:sp>
      <p:sp>
        <p:nvSpPr>
          <p:cNvPr id="16" name="Text 9"/>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19 / 42</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第2章 · 技术-场景匹配</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技术-场景匹配矩阵：从管理问题到技术方案</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11277318" cy="304792"/>
          </a:xfrm>
          <a:prstGeom prst="rect">
            <a:avLst/>
          </a:prstGeom>
        </p:spPr>
      </p:pic>
      <p:sp>
        <p:nvSpPr>
          <p:cNvPr id="6" name="Text 2"/>
          <p:cNvSpPr/>
          <p:nvPr/>
        </p:nvSpPr>
        <p:spPr>
          <a:xfrm>
            <a:off x="457189" y="1257269"/>
            <a:ext cx="1999819"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管理问题</a:t>
            </a:r>
            <a:endParaRPr lang="en-US" sz="900" dirty="0"/>
          </a:p>
        </p:txBody>
      </p:sp>
      <p:sp>
        <p:nvSpPr>
          <p:cNvPr id="7" name="Text 3"/>
          <p:cNvSpPr/>
          <p:nvPr/>
        </p:nvSpPr>
        <p:spPr>
          <a:xfrm>
            <a:off x="2447864" y="1257269"/>
            <a:ext cx="3285662"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所需数据</a:t>
            </a:r>
            <a:endParaRPr lang="en-US" sz="900" dirty="0"/>
          </a:p>
        </p:txBody>
      </p:sp>
      <p:sp>
        <p:nvSpPr>
          <p:cNvPr id="8" name="Text 4"/>
          <p:cNvSpPr/>
          <p:nvPr/>
        </p:nvSpPr>
        <p:spPr>
          <a:xfrm>
            <a:off x="5724382" y="1257269"/>
            <a:ext cx="3152315"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适配技术</a:t>
            </a:r>
            <a:endParaRPr lang="en-US" sz="900" dirty="0"/>
          </a:p>
        </p:txBody>
      </p:sp>
      <p:sp>
        <p:nvSpPr>
          <p:cNvPr id="9" name="Text 5"/>
          <p:cNvSpPr/>
          <p:nvPr/>
        </p:nvSpPr>
        <p:spPr>
          <a:xfrm>
            <a:off x="8858029" y="1257269"/>
            <a:ext cx="2895147"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预期效果</a:t>
            </a:r>
            <a:endParaRPr lang="en-US" sz="900" dirty="0"/>
          </a:p>
        </p:txBody>
      </p:sp>
      <p:pic>
        <p:nvPicPr>
          <p:cNvPr id="10" name="Image 2" descr="preencoded.png">    </p:cNvPr>
          <p:cNvPicPr>
            <a:picLocks noChangeAspect="1"/>
          </p:cNvPicPr>
          <p:nvPr/>
        </p:nvPicPr>
        <p:blipFill>
          <a:blip r:embed="rId3"/>
          <a:stretch>
            <a:fillRect/>
          </a:stretch>
        </p:blipFill>
        <p:spPr>
          <a:xfrm>
            <a:off x="457189" y="1562061"/>
            <a:ext cx="11277318" cy="304792"/>
          </a:xfrm>
          <a:prstGeom prst="rect">
            <a:avLst/>
          </a:prstGeom>
        </p:spPr>
      </p:pic>
      <p:sp>
        <p:nvSpPr>
          <p:cNvPr id="11" name="Text 6"/>
          <p:cNvSpPr/>
          <p:nvPr/>
        </p:nvSpPr>
        <p:spPr>
          <a:xfrm>
            <a:off x="457189" y="1562061"/>
            <a:ext cx="1999819"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高峰客流拥堵</a:t>
            </a:r>
            <a:endParaRPr lang="en-US" sz="900" dirty="0"/>
          </a:p>
        </p:txBody>
      </p:sp>
      <p:sp>
        <p:nvSpPr>
          <p:cNvPr id="12" name="Text 7"/>
          <p:cNvSpPr/>
          <p:nvPr/>
        </p:nvSpPr>
        <p:spPr>
          <a:xfrm>
            <a:off x="2447864" y="1562061"/>
            <a:ext cx="328566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实时客流密度、历史数据、天气</a:t>
            </a:r>
            <a:endParaRPr lang="en-US" sz="900" dirty="0"/>
          </a:p>
        </p:txBody>
      </p:sp>
      <p:sp>
        <p:nvSpPr>
          <p:cNvPr id="13" name="Text 8"/>
          <p:cNvSpPr/>
          <p:nvPr/>
        </p:nvSpPr>
        <p:spPr>
          <a:xfrm>
            <a:off x="5724382" y="1562061"/>
            <a:ext cx="3152315"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IoT传感器+AI预测+动态定价</a:t>
            </a:r>
            <a:endParaRPr lang="en-US" sz="900" dirty="0"/>
          </a:p>
        </p:txBody>
      </p:sp>
      <p:sp>
        <p:nvSpPr>
          <p:cNvPr id="14" name="Text 9"/>
          <p:cNvSpPr/>
          <p:nvPr/>
        </p:nvSpPr>
        <p:spPr>
          <a:xfrm>
            <a:off x="8858029" y="1562061"/>
            <a:ext cx="2895147"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排队时间降低30%</a:t>
            </a:r>
            <a:endParaRPr lang="en-US" sz="900" dirty="0"/>
          </a:p>
        </p:txBody>
      </p:sp>
      <p:pic>
        <p:nvPicPr>
          <p:cNvPr id="15" name="Image 3" descr="preencoded.png">    </p:cNvPr>
          <p:cNvPicPr>
            <a:picLocks noChangeAspect="1"/>
          </p:cNvPicPr>
          <p:nvPr/>
        </p:nvPicPr>
        <p:blipFill>
          <a:blip r:embed="rId4"/>
          <a:stretch>
            <a:fillRect/>
          </a:stretch>
        </p:blipFill>
        <p:spPr>
          <a:xfrm>
            <a:off x="457189" y="1866853"/>
            <a:ext cx="11277318" cy="304792"/>
          </a:xfrm>
          <a:prstGeom prst="rect">
            <a:avLst/>
          </a:prstGeom>
        </p:spPr>
      </p:pic>
      <p:sp>
        <p:nvSpPr>
          <p:cNvPr id="16" name="Text 10"/>
          <p:cNvSpPr/>
          <p:nvPr/>
        </p:nvSpPr>
        <p:spPr>
          <a:xfrm>
            <a:off x="457189" y="1866853"/>
            <a:ext cx="1999819"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游客服务效率低</a:t>
            </a:r>
            <a:endParaRPr lang="en-US" sz="900" dirty="0"/>
          </a:p>
        </p:txBody>
      </p:sp>
      <p:sp>
        <p:nvSpPr>
          <p:cNvPr id="17" name="Text 11"/>
          <p:cNvSpPr/>
          <p:nvPr/>
        </p:nvSpPr>
        <p:spPr>
          <a:xfrm>
            <a:off x="2447864" y="1866853"/>
            <a:ext cx="328566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常见问题库、FAQ数据</a:t>
            </a:r>
            <a:endParaRPr lang="en-US" sz="900" dirty="0"/>
          </a:p>
        </p:txBody>
      </p:sp>
      <p:sp>
        <p:nvSpPr>
          <p:cNvPr id="18" name="Text 12"/>
          <p:cNvSpPr/>
          <p:nvPr/>
        </p:nvSpPr>
        <p:spPr>
          <a:xfrm>
            <a:off x="5724382" y="1866853"/>
            <a:ext cx="3152315"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大模型智能客服</a:t>
            </a:r>
            <a:endParaRPr lang="en-US" sz="900" dirty="0"/>
          </a:p>
        </p:txBody>
      </p:sp>
      <p:sp>
        <p:nvSpPr>
          <p:cNvPr id="19" name="Text 13"/>
          <p:cNvSpPr/>
          <p:nvPr/>
        </p:nvSpPr>
        <p:spPr>
          <a:xfrm>
            <a:off x="8858029" y="1866853"/>
            <a:ext cx="2895147"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常见问题自动解决率80%+</a:t>
            </a:r>
            <a:endParaRPr lang="en-US" sz="900" dirty="0"/>
          </a:p>
        </p:txBody>
      </p:sp>
      <p:pic>
        <p:nvPicPr>
          <p:cNvPr id="20" name="Image 4" descr="preencoded.png">    </p:cNvPr>
          <p:cNvPicPr>
            <a:picLocks noChangeAspect="1"/>
          </p:cNvPicPr>
          <p:nvPr/>
        </p:nvPicPr>
        <p:blipFill>
          <a:blip r:embed="rId5"/>
          <a:stretch>
            <a:fillRect/>
          </a:stretch>
        </p:blipFill>
        <p:spPr>
          <a:xfrm>
            <a:off x="457189" y="2171646"/>
            <a:ext cx="11277318" cy="304792"/>
          </a:xfrm>
          <a:prstGeom prst="rect">
            <a:avLst/>
          </a:prstGeom>
        </p:spPr>
      </p:pic>
      <p:sp>
        <p:nvSpPr>
          <p:cNvPr id="21" name="Text 14"/>
          <p:cNvSpPr/>
          <p:nvPr/>
        </p:nvSpPr>
        <p:spPr>
          <a:xfrm>
            <a:off x="457189" y="2171646"/>
            <a:ext cx="1999819"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安全风险识别慢</a:t>
            </a:r>
            <a:endParaRPr lang="en-US" sz="900" dirty="0"/>
          </a:p>
        </p:txBody>
      </p:sp>
      <p:sp>
        <p:nvSpPr>
          <p:cNvPr id="22" name="Text 15"/>
          <p:cNvSpPr/>
          <p:nvPr/>
        </p:nvSpPr>
        <p:spPr>
          <a:xfrm>
            <a:off x="2447864" y="2171646"/>
            <a:ext cx="328566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视频监控流、环境传感器</a:t>
            </a:r>
            <a:endParaRPr lang="en-US" sz="900" dirty="0"/>
          </a:p>
        </p:txBody>
      </p:sp>
      <p:sp>
        <p:nvSpPr>
          <p:cNvPr id="23" name="Text 16"/>
          <p:cNvSpPr/>
          <p:nvPr/>
        </p:nvSpPr>
        <p:spPr>
          <a:xfrm>
            <a:off x="5724382" y="2171646"/>
            <a:ext cx="3152315"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计算机视觉+边缘计算</a:t>
            </a:r>
            <a:endParaRPr lang="en-US" sz="900" dirty="0"/>
          </a:p>
        </p:txBody>
      </p:sp>
      <p:sp>
        <p:nvSpPr>
          <p:cNvPr id="24" name="Text 17"/>
          <p:cNvSpPr/>
          <p:nvPr/>
        </p:nvSpPr>
        <p:spPr>
          <a:xfrm>
            <a:off x="8858029" y="2171646"/>
            <a:ext cx="2895147"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危险行为秒级预警</a:t>
            </a:r>
            <a:endParaRPr lang="en-US" sz="900" dirty="0"/>
          </a:p>
        </p:txBody>
      </p:sp>
      <p:pic>
        <p:nvPicPr>
          <p:cNvPr id="25" name="Image 5" descr="preencoded.png">    </p:cNvPr>
          <p:cNvPicPr>
            <a:picLocks noChangeAspect="1"/>
          </p:cNvPicPr>
          <p:nvPr/>
        </p:nvPicPr>
        <p:blipFill>
          <a:blip r:embed="rId6"/>
          <a:stretch>
            <a:fillRect/>
          </a:stretch>
        </p:blipFill>
        <p:spPr>
          <a:xfrm>
            <a:off x="457189" y="2476438"/>
            <a:ext cx="11277318" cy="304792"/>
          </a:xfrm>
          <a:prstGeom prst="rect">
            <a:avLst/>
          </a:prstGeom>
        </p:spPr>
      </p:pic>
      <p:sp>
        <p:nvSpPr>
          <p:cNvPr id="26" name="Text 18"/>
          <p:cNvSpPr/>
          <p:nvPr/>
        </p:nvSpPr>
        <p:spPr>
          <a:xfrm>
            <a:off x="457189" y="2476438"/>
            <a:ext cx="1999819"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多平台订单不同步</a:t>
            </a:r>
            <a:endParaRPr lang="en-US" sz="900" dirty="0"/>
          </a:p>
        </p:txBody>
      </p:sp>
      <p:sp>
        <p:nvSpPr>
          <p:cNvPr id="27" name="Text 19"/>
          <p:cNvSpPr/>
          <p:nvPr/>
        </p:nvSpPr>
        <p:spPr>
          <a:xfrm>
            <a:off x="2447864" y="2476438"/>
            <a:ext cx="328566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OTA订单数据、库存数据</a:t>
            </a:r>
            <a:endParaRPr lang="en-US" sz="900" dirty="0"/>
          </a:p>
        </p:txBody>
      </p:sp>
      <p:sp>
        <p:nvSpPr>
          <p:cNvPr id="28" name="Text 20"/>
          <p:cNvSpPr/>
          <p:nvPr/>
        </p:nvSpPr>
        <p:spPr>
          <a:xfrm>
            <a:off x="5724382" y="2476438"/>
            <a:ext cx="3152315"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渠道管理系统+数据中台</a:t>
            </a:r>
            <a:endParaRPr lang="en-US" sz="900" dirty="0"/>
          </a:p>
        </p:txBody>
      </p:sp>
      <p:sp>
        <p:nvSpPr>
          <p:cNvPr id="29" name="Text 21"/>
          <p:cNvSpPr/>
          <p:nvPr/>
        </p:nvSpPr>
        <p:spPr>
          <a:xfrm>
            <a:off x="8858029" y="2476438"/>
            <a:ext cx="2895147"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杜绝超卖，库存实时同步</a:t>
            </a:r>
            <a:endParaRPr lang="en-US" sz="900" dirty="0"/>
          </a:p>
        </p:txBody>
      </p:sp>
      <p:pic>
        <p:nvPicPr>
          <p:cNvPr id="30" name="Image 6" descr="preencoded.png">    </p:cNvPr>
          <p:cNvPicPr>
            <a:picLocks noChangeAspect="1"/>
          </p:cNvPicPr>
          <p:nvPr/>
        </p:nvPicPr>
        <p:blipFill>
          <a:blip r:embed="rId7"/>
          <a:stretch>
            <a:fillRect/>
          </a:stretch>
        </p:blipFill>
        <p:spPr>
          <a:xfrm>
            <a:off x="457189" y="2933627"/>
            <a:ext cx="5562461" cy="838179"/>
          </a:xfrm>
          <a:prstGeom prst="rect">
            <a:avLst/>
          </a:prstGeom>
        </p:spPr>
      </p:pic>
      <p:sp>
        <p:nvSpPr>
          <p:cNvPr id="31" name="Text 22"/>
          <p:cNvSpPr/>
          <p:nvPr/>
        </p:nvSpPr>
        <p:spPr>
          <a:xfrm>
            <a:off x="609585" y="3086023"/>
            <a:ext cx="5266813"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系统集成原则</a:t>
            </a:r>
            <a:endParaRPr lang="en-US" sz="1050" dirty="0"/>
          </a:p>
        </p:txBody>
      </p:sp>
      <p:sp>
        <p:nvSpPr>
          <p:cNvPr id="32" name="Text 23"/>
          <p:cNvSpPr/>
          <p:nvPr/>
        </p:nvSpPr>
        <p:spPr>
          <a:xfrm>
            <a:off x="609585" y="3314617"/>
            <a:ext cx="5266813"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① 标准化接口优先 ② 主数据统一管理 ③ 松耦合架构 ④ 数据中台汇聚 ⑤ 渐进式集成（非大爆炸式替换）</a:t>
            </a:r>
            <a:endParaRPr lang="en-US" sz="900" dirty="0"/>
          </a:p>
        </p:txBody>
      </p:sp>
      <p:pic>
        <p:nvPicPr>
          <p:cNvPr id="33" name="Image 7" descr="preencoded.png">    </p:cNvPr>
          <p:cNvPicPr>
            <a:picLocks noChangeAspect="1"/>
          </p:cNvPicPr>
          <p:nvPr/>
        </p:nvPicPr>
        <p:blipFill>
          <a:blip r:embed="rId8"/>
          <a:stretch>
            <a:fillRect/>
          </a:stretch>
        </p:blipFill>
        <p:spPr>
          <a:xfrm>
            <a:off x="6172046" y="2933627"/>
            <a:ext cx="5562461" cy="838179"/>
          </a:xfrm>
          <a:prstGeom prst="rect">
            <a:avLst/>
          </a:prstGeom>
        </p:spPr>
      </p:pic>
      <p:sp>
        <p:nvSpPr>
          <p:cNvPr id="34" name="Text 24"/>
          <p:cNvSpPr/>
          <p:nvPr/>
        </p:nvSpPr>
        <p:spPr>
          <a:xfrm>
            <a:off x="6324442" y="3086023"/>
            <a:ext cx="5266813"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数据孤岛的三大成因</a:t>
            </a:r>
            <a:endParaRPr lang="en-US" sz="1050" dirty="0"/>
          </a:p>
        </p:txBody>
      </p:sp>
      <p:sp>
        <p:nvSpPr>
          <p:cNvPr id="35" name="Text 25"/>
          <p:cNvSpPr/>
          <p:nvPr/>
        </p:nvSpPr>
        <p:spPr>
          <a:xfrm>
            <a:off x="6324442" y="3314617"/>
            <a:ext cx="5266813"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① 系统独立采购，缺乏统一规划 ② 部门利益壁垒，不愿共享数据 ③ 技术标准不统一，接口不兼容</a:t>
            </a:r>
            <a:endParaRPr lang="en-US" sz="900" dirty="0"/>
          </a:p>
        </p:txBody>
      </p:sp>
      <p:sp>
        <p:nvSpPr>
          <p:cNvPr id="36" name="Text 26"/>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20 / 42</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第3章 · 数据资产化</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从数据资源到数据资产：旅游数据治理闭环</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33347" cy="171446"/>
          </a:xfrm>
          <a:prstGeom prst="rect">
            <a:avLst/>
          </a:prstGeom>
        </p:spPr>
      </p:pic>
      <p:sp>
        <p:nvSpPr>
          <p:cNvPr id="6" name="Text 2"/>
          <p:cNvSpPr/>
          <p:nvPr/>
        </p:nvSpPr>
        <p:spPr>
          <a:xfrm>
            <a:off x="666733" y="1285843"/>
            <a:ext cx="1647403"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数据资源化 → 资产化</a:t>
            </a:r>
            <a:endParaRPr lang="en-US" sz="1350" dirty="0"/>
          </a:p>
        </p:txBody>
      </p:sp>
      <p:sp>
        <p:nvSpPr>
          <p:cNvPr id="7" name="Text 3"/>
          <p:cNvSpPr/>
          <p:nvPr/>
        </p:nvSpPr>
        <p:spPr>
          <a:xfrm>
            <a:off x="457189" y="1600160"/>
            <a:ext cx="5533506" cy="380990"/>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原始数据：</a:t>
            </a:r>
            <a:pPr algn="l" indent="0" marL="0">
              <a:buNone/>
            </a:pPr>
            <a:r>
              <a:rPr lang="en-US" sz="900" dirty="0">
                <a:solidFill>
                  <a:srgbClr val="000000"/>
                </a:solidFill>
                <a:latin typeface="等线" pitchFamily="34" charset="0"/>
                <a:ea typeface="等线" pitchFamily="34" charset="-122"/>
                <a:cs typeface="等线" pitchFamily="34" charset="-120"/>
              </a:rPr>
              <a:t>分散在票务系统、监控系统、OTA平台中的碎片化数据</a:t>
            </a:r>
            <a:endParaRPr lang="en-US" sz="900" dirty="0"/>
          </a:p>
        </p:txBody>
      </p:sp>
      <p:pic>
        <p:nvPicPr>
          <p:cNvPr id="8" name="Image 2" descr="preencoded.png">    </p:cNvPr>
          <p:cNvPicPr>
            <a:picLocks noChangeAspect="1"/>
          </p:cNvPicPr>
          <p:nvPr/>
        </p:nvPicPr>
        <p:blipFill>
          <a:blip r:embed="rId3"/>
          <a:stretch>
            <a:fillRect/>
          </a:stretch>
        </p:blipFill>
        <p:spPr>
          <a:xfrm>
            <a:off x="457189" y="2057349"/>
            <a:ext cx="5524362" cy="533387"/>
          </a:xfrm>
          <a:prstGeom prst="rect">
            <a:avLst/>
          </a:prstGeom>
        </p:spPr>
      </p:pic>
      <p:sp>
        <p:nvSpPr>
          <p:cNvPr id="9" name="Text 4"/>
          <p:cNvSpPr/>
          <p:nvPr/>
        </p:nvSpPr>
        <p:spPr>
          <a:xfrm>
            <a:off x="571486" y="2171646"/>
            <a:ext cx="456808" cy="142871"/>
          </a:xfrm>
          <a:prstGeom prst="rect">
            <a:avLst/>
          </a:prstGeom>
          <a:noFill/>
          <a:ln/>
        </p:spPr>
        <p:txBody>
          <a:bodyPr wrap="non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 资源化</a:t>
            </a:r>
            <a:endParaRPr lang="en-US" sz="900" dirty="0"/>
          </a:p>
        </p:txBody>
      </p:sp>
      <p:sp>
        <p:nvSpPr>
          <p:cNvPr id="10" name="Text 5"/>
          <p:cNvSpPr/>
          <p:nvPr/>
        </p:nvSpPr>
        <p:spPr>
          <a:xfrm>
            <a:off x="571486" y="2324042"/>
            <a:ext cx="530491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经过采集、清洗、标准化，形成可用的数据资源</a:t>
            </a:r>
            <a:endParaRPr lang="en-US" sz="900" dirty="0"/>
          </a:p>
        </p:txBody>
      </p:sp>
      <p:pic>
        <p:nvPicPr>
          <p:cNvPr id="11" name="Image 3" descr="preencoded.png">    </p:cNvPr>
          <p:cNvPicPr>
            <a:picLocks noChangeAspect="1"/>
          </p:cNvPicPr>
          <p:nvPr/>
        </p:nvPicPr>
        <p:blipFill>
          <a:blip r:embed="rId4"/>
          <a:stretch>
            <a:fillRect/>
          </a:stretch>
        </p:blipFill>
        <p:spPr>
          <a:xfrm>
            <a:off x="457189" y="2666933"/>
            <a:ext cx="5524362" cy="533387"/>
          </a:xfrm>
          <a:prstGeom prst="rect">
            <a:avLst/>
          </a:prstGeom>
        </p:spPr>
      </p:pic>
      <p:sp>
        <p:nvSpPr>
          <p:cNvPr id="12" name="Text 6"/>
          <p:cNvSpPr/>
          <p:nvPr/>
        </p:nvSpPr>
        <p:spPr>
          <a:xfrm>
            <a:off x="571486" y="2781230"/>
            <a:ext cx="456808" cy="142871"/>
          </a:xfrm>
          <a:prstGeom prst="rect">
            <a:avLst/>
          </a:prstGeom>
          <a:noFill/>
          <a:ln/>
        </p:spPr>
        <p:txBody>
          <a:bodyPr wrap="non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 资产化</a:t>
            </a:r>
            <a:endParaRPr lang="en-US" sz="900" dirty="0"/>
          </a:p>
        </p:txBody>
      </p:sp>
      <p:sp>
        <p:nvSpPr>
          <p:cNvPr id="13" name="Text 7"/>
          <p:cNvSpPr/>
          <p:nvPr/>
        </p:nvSpPr>
        <p:spPr>
          <a:xfrm>
            <a:off x="571486" y="2933627"/>
            <a:ext cx="5304912"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在合规场景中实现价值——支撑客流预测、精准营销、服务优化</a:t>
            </a:r>
            <a:endParaRPr lang="en-US" sz="900" dirty="0"/>
          </a:p>
        </p:txBody>
      </p:sp>
      <p:sp>
        <p:nvSpPr>
          <p:cNvPr id="14" name="Text 8"/>
          <p:cNvSpPr/>
          <p:nvPr/>
        </p:nvSpPr>
        <p:spPr>
          <a:xfrm>
            <a:off x="457189" y="3276518"/>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关键：资产化不是直接流通数据，而是通过合规场景实现数据价值。</a:t>
            </a:r>
            <a:endParaRPr lang="en-US" sz="900" dirty="0"/>
          </a:p>
        </p:txBody>
      </p:sp>
      <p:pic>
        <p:nvPicPr>
          <p:cNvPr id="15" name="Image 4" descr="preencoded.png">    </p:cNvPr>
          <p:cNvPicPr>
            <a:picLocks noChangeAspect="1"/>
          </p:cNvPicPr>
          <p:nvPr/>
        </p:nvPicPr>
        <p:blipFill>
          <a:blip r:embed="rId5"/>
          <a:stretch>
            <a:fillRect/>
          </a:stretch>
        </p:blipFill>
        <p:spPr>
          <a:xfrm>
            <a:off x="6210145" y="1304892"/>
            <a:ext cx="171446" cy="171446"/>
          </a:xfrm>
          <a:prstGeom prst="rect">
            <a:avLst/>
          </a:prstGeom>
        </p:spPr>
      </p:pic>
      <p:sp>
        <p:nvSpPr>
          <p:cNvPr id="16" name="Text 9"/>
          <p:cNvSpPr/>
          <p:nvPr/>
        </p:nvSpPr>
        <p:spPr>
          <a:xfrm>
            <a:off x="6457789"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数据治理闭环</a:t>
            </a:r>
            <a:endParaRPr lang="en-US" sz="1350" dirty="0"/>
          </a:p>
        </p:txBody>
      </p:sp>
      <p:pic>
        <p:nvPicPr>
          <p:cNvPr id="17" name="Image 5" descr="preencoded.png">    </p:cNvPr>
          <p:cNvPicPr>
            <a:picLocks noChangeAspect="1"/>
          </p:cNvPicPr>
          <p:nvPr/>
        </p:nvPicPr>
        <p:blipFill>
          <a:blip r:embed="rId6"/>
          <a:stretch>
            <a:fillRect/>
          </a:stretch>
        </p:blipFill>
        <p:spPr>
          <a:xfrm>
            <a:off x="6210145" y="1600160"/>
            <a:ext cx="5524362" cy="457189"/>
          </a:xfrm>
          <a:prstGeom prst="rect">
            <a:avLst/>
          </a:prstGeom>
        </p:spPr>
      </p:pic>
      <p:sp>
        <p:nvSpPr>
          <p:cNvPr id="18" name="Text 10"/>
          <p:cNvSpPr/>
          <p:nvPr/>
        </p:nvSpPr>
        <p:spPr>
          <a:xfrm>
            <a:off x="6286343" y="1676358"/>
            <a:ext cx="5381110"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① 建立数据资源目录 → ② 制定数据标准 → ③ 评估数据质量 → ④ 明确数据权责 → ⑤ 实施安全管控 → ⑥ 推进数据应用 → 反馈优化目录</a:t>
            </a:r>
            <a:endParaRPr lang="en-US" sz="900" dirty="0"/>
          </a:p>
        </p:txBody>
      </p:sp>
      <p:sp>
        <p:nvSpPr>
          <p:cNvPr id="19" name="Text 11"/>
          <p:cNvSpPr/>
          <p:nvPr/>
        </p:nvSpPr>
        <p:spPr>
          <a:xfrm>
            <a:off x="6210145" y="2171646"/>
            <a:ext cx="5533506" cy="533387"/>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章节案例：</a:t>
            </a:r>
            <a:pPr algn="l" indent="0" marL="0">
              <a:buNone/>
            </a:pPr>
            <a:r>
              <a:rPr lang="en-US" sz="900" dirty="0">
                <a:solidFill>
                  <a:srgbClr val="000000"/>
                </a:solidFill>
                <a:latin typeface="等线" pitchFamily="34" charset="0"/>
                <a:ea typeface="等线" pitchFamily="34" charset="-122"/>
                <a:cs typeface="等线" pitchFamily="34" charset="-120"/>
              </a:rPr>
              <a:t>旅游可信数据空间与景区数据孤岛治理。票务系统和闸机系统统计人数不一致的典型数据质量问题及其治理路径。</a:t>
            </a:r>
            <a:endParaRPr lang="en-US" sz="900" dirty="0"/>
          </a:p>
        </p:txBody>
      </p:sp>
      <p:sp>
        <p:nvSpPr>
          <p:cNvPr id="20" name="Text 12"/>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21 / 42</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第4章 · 智慧景区深度实践</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预约分流 · 排队瓶颈分析 · PDCA质量改进</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57509" cy="1295368"/>
          </a:xfrm>
          <a:prstGeom prst="rect">
            <a:avLst/>
          </a:prstGeom>
        </p:spPr>
      </p:pic>
      <p:sp>
        <p:nvSpPr>
          <p:cNvPr id="6" name="Text 2"/>
          <p:cNvSpPr/>
          <p:nvPr/>
        </p:nvSpPr>
        <p:spPr>
          <a:xfrm>
            <a:off x="609585" y="1409665"/>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 容量规划三层次</a:t>
            </a:r>
            <a:endParaRPr lang="en-US" sz="1050" dirty="0"/>
          </a:p>
        </p:txBody>
      </p:sp>
      <p:sp>
        <p:nvSpPr>
          <p:cNvPr id="7" name="Text 3"/>
          <p:cNvSpPr/>
          <p:nvPr/>
        </p:nvSpPr>
        <p:spPr>
          <a:xfrm>
            <a:off x="609585" y="1676358"/>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空间容量：</a:t>
            </a:r>
            <a:pPr algn="l" indent="0" marL="0">
              <a:buNone/>
            </a:pPr>
            <a:r>
              <a:rPr lang="en-US" sz="900" dirty="0">
                <a:solidFill>
                  <a:srgbClr val="57534E"/>
                </a:solidFill>
                <a:latin typeface="等线" pitchFamily="34" charset="0"/>
                <a:ea typeface="等线" pitchFamily="34" charset="-122"/>
                <a:cs typeface="等线" pitchFamily="34" charset="-120"/>
              </a:rPr>
              <a:t>物理空间可容纳的最大游客数</a:t>
            </a:r>
            <a:endParaRPr lang="en-US" sz="900" dirty="0"/>
          </a:p>
        </p:txBody>
      </p:sp>
      <p:sp>
        <p:nvSpPr>
          <p:cNvPr id="8" name="Text 4"/>
          <p:cNvSpPr/>
          <p:nvPr/>
        </p:nvSpPr>
        <p:spPr>
          <a:xfrm>
            <a:off x="609585" y="1866853"/>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设施容量：</a:t>
            </a:r>
            <a:pPr algn="l" indent="0" marL="0">
              <a:buNone/>
            </a:pPr>
            <a:r>
              <a:rPr lang="en-US" sz="900" dirty="0">
                <a:solidFill>
                  <a:srgbClr val="57534E"/>
                </a:solidFill>
                <a:latin typeface="等线" pitchFamily="34" charset="0"/>
                <a:ea typeface="等线" pitchFamily="34" charset="-122"/>
                <a:cs typeface="等线" pitchFamily="34" charset="-120"/>
              </a:rPr>
              <a:t>观光车、扶梯、厕所等设施服务能力</a:t>
            </a:r>
            <a:endParaRPr lang="en-US" sz="900" dirty="0"/>
          </a:p>
        </p:txBody>
      </p:sp>
      <p:sp>
        <p:nvSpPr>
          <p:cNvPr id="9" name="Text 5"/>
          <p:cNvSpPr/>
          <p:nvPr/>
        </p:nvSpPr>
        <p:spPr>
          <a:xfrm>
            <a:off x="609585" y="2057349"/>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生态容量：</a:t>
            </a:r>
            <a:pPr algn="l" indent="0" marL="0">
              <a:buNone/>
            </a:pPr>
            <a:r>
              <a:rPr lang="en-US" sz="900" dirty="0">
                <a:solidFill>
                  <a:srgbClr val="57534E"/>
                </a:solidFill>
                <a:latin typeface="等线" pitchFamily="34" charset="0"/>
                <a:ea typeface="等线" pitchFamily="34" charset="-122"/>
                <a:cs typeface="等线" pitchFamily="34" charset="-120"/>
              </a:rPr>
              <a:t>自然环境可承受的游客活动强度</a:t>
            </a:r>
            <a:endParaRPr lang="en-US" sz="900" dirty="0"/>
          </a:p>
        </p:txBody>
      </p:sp>
      <p:sp>
        <p:nvSpPr>
          <p:cNvPr id="10" name="Text 6"/>
          <p:cNvSpPr/>
          <p:nvPr/>
        </p:nvSpPr>
        <p:spPr>
          <a:xfrm>
            <a:off x="609585" y="2247844"/>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三者取最小值作为实际容量上限。</a:t>
            </a:r>
            <a:endParaRPr lang="en-US" sz="900" dirty="0"/>
          </a:p>
        </p:txBody>
      </p:sp>
      <p:pic>
        <p:nvPicPr>
          <p:cNvPr id="11" name="Image 2" descr="preencoded.png">    </p:cNvPr>
          <p:cNvPicPr>
            <a:picLocks noChangeAspect="1"/>
          </p:cNvPicPr>
          <p:nvPr/>
        </p:nvPicPr>
        <p:blipFill>
          <a:blip r:embed="rId3"/>
          <a:stretch>
            <a:fillRect/>
          </a:stretch>
        </p:blipFill>
        <p:spPr>
          <a:xfrm>
            <a:off x="4267093" y="1257269"/>
            <a:ext cx="3657509" cy="1295368"/>
          </a:xfrm>
          <a:prstGeom prst="rect">
            <a:avLst/>
          </a:prstGeom>
        </p:spPr>
      </p:pic>
      <p:sp>
        <p:nvSpPr>
          <p:cNvPr id="12" name="Text 7"/>
          <p:cNvSpPr/>
          <p:nvPr/>
        </p:nvSpPr>
        <p:spPr>
          <a:xfrm>
            <a:off x="4419490" y="1409665"/>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 排队瓶颈分析</a:t>
            </a:r>
            <a:endParaRPr lang="en-US" sz="1050" dirty="0"/>
          </a:p>
        </p:txBody>
      </p:sp>
      <p:sp>
        <p:nvSpPr>
          <p:cNvPr id="13" name="Text 8"/>
          <p:cNvSpPr/>
          <p:nvPr/>
        </p:nvSpPr>
        <p:spPr>
          <a:xfrm>
            <a:off x="4419490" y="1676358"/>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识别瓶颈节点——哪个环节排队时间最长？</a:t>
            </a:r>
            <a:endParaRPr lang="en-US" sz="900" dirty="0"/>
          </a:p>
        </p:txBody>
      </p:sp>
      <p:sp>
        <p:nvSpPr>
          <p:cNvPr id="14" name="Text 9"/>
          <p:cNvSpPr/>
          <p:nvPr/>
        </p:nvSpPr>
        <p:spPr>
          <a:xfrm>
            <a:off x="4419490" y="1866853"/>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分析瓶颈成因——空间限制？流程低效？信息不对称？</a:t>
            </a:r>
            <a:endParaRPr lang="en-US" sz="900" dirty="0"/>
          </a:p>
        </p:txBody>
      </p:sp>
      <p:sp>
        <p:nvSpPr>
          <p:cNvPr id="15" name="Text 10"/>
          <p:cNvSpPr/>
          <p:nvPr/>
        </p:nvSpPr>
        <p:spPr>
          <a:xfrm>
            <a:off x="4419490" y="2057349"/>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设计解决方案——物理扩容？流程优化？虚拟排队？</a:t>
            </a:r>
            <a:endParaRPr lang="en-US" sz="900" dirty="0"/>
          </a:p>
        </p:txBody>
      </p:sp>
      <p:sp>
        <p:nvSpPr>
          <p:cNvPr id="16" name="Text 11"/>
          <p:cNvSpPr/>
          <p:nvPr/>
        </p:nvSpPr>
        <p:spPr>
          <a:xfrm>
            <a:off x="4419490" y="2247844"/>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验证改进效果——排队时间变化+游客满意度变化</a:t>
            </a:r>
            <a:endParaRPr lang="en-US" sz="900" dirty="0"/>
          </a:p>
        </p:txBody>
      </p:sp>
      <p:pic>
        <p:nvPicPr>
          <p:cNvPr id="17" name="Image 3" descr="preencoded.png">    </p:cNvPr>
          <p:cNvPicPr>
            <a:picLocks noChangeAspect="1"/>
          </p:cNvPicPr>
          <p:nvPr/>
        </p:nvPicPr>
        <p:blipFill>
          <a:blip r:embed="rId4"/>
          <a:stretch>
            <a:fillRect/>
          </a:stretch>
        </p:blipFill>
        <p:spPr>
          <a:xfrm>
            <a:off x="8076998" y="1257269"/>
            <a:ext cx="3657509" cy="1295368"/>
          </a:xfrm>
          <a:prstGeom prst="rect">
            <a:avLst/>
          </a:prstGeom>
        </p:spPr>
      </p:pic>
      <p:sp>
        <p:nvSpPr>
          <p:cNvPr id="18" name="Text 12"/>
          <p:cNvSpPr/>
          <p:nvPr/>
        </p:nvSpPr>
        <p:spPr>
          <a:xfrm>
            <a:off x="8229394" y="1409665"/>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 PDCA改进循环</a:t>
            </a:r>
            <a:endParaRPr lang="en-US" sz="1050" dirty="0"/>
          </a:p>
        </p:txBody>
      </p:sp>
      <p:sp>
        <p:nvSpPr>
          <p:cNvPr id="19" name="Text 13"/>
          <p:cNvSpPr/>
          <p:nvPr/>
        </p:nvSpPr>
        <p:spPr>
          <a:xfrm>
            <a:off x="8229394" y="1676358"/>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P：</a:t>
            </a:r>
            <a:pPr algn="l" indent="0" marL="0">
              <a:buNone/>
            </a:pPr>
            <a:r>
              <a:rPr lang="en-US" sz="900" dirty="0">
                <a:solidFill>
                  <a:srgbClr val="57534E"/>
                </a:solidFill>
                <a:latin typeface="等线" pitchFamily="34" charset="0"/>
                <a:ea typeface="等线" pitchFamily="34" charset="-122"/>
                <a:cs typeface="等线" pitchFamily="34" charset="-120"/>
              </a:rPr>
              <a:t>基于数据分析制定改进计划</a:t>
            </a:r>
            <a:endParaRPr lang="en-US" sz="900" dirty="0"/>
          </a:p>
        </p:txBody>
      </p:sp>
      <p:sp>
        <p:nvSpPr>
          <p:cNvPr id="20" name="Text 14"/>
          <p:cNvSpPr/>
          <p:nvPr/>
        </p:nvSpPr>
        <p:spPr>
          <a:xfrm>
            <a:off x="8229394" y="1866853"/>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D：</a:t>
            </a:r>
            <a:pPr algn="l" indent="0" marL="0">
              <a:buNone/>
            </a:pPr>
            <a:r>
              <a:rPr lang="en-US" sz="900" dirty="0">
                <a:solidFill>
                  <a:srgbClr val="57534E"/>
                </a:solidFill>
                <a:latin typeface="等线" pitchFamily="34" charset="0"/>
                <a:ea typeface="等线" pitchFamily="34" charset="-122"/>
                <a:cs typeface="等线" pitchFamily="34" charset="-120"/>
              </a:rPr>
              <a:t>小范围试点执行</a:t>
            </a:r>
            <a:endParaRPr lang="en-US" sz="900" dirty="0"/>
          </a:p>
        </p:txBody>
      </p:sp>
      <p:sp>
        <p:nvSpPr>
          <p:cNvPr id="21" name="Text 15"/>
          <p:cNvSpPr/>
          <p:nvPr/>
        </p:nvSpPr>
        <p:spPr>
          <a:xfrm>
            <a:off x="8229394" y="2057349"/>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C：</a:t>
            </a:r>
            <a:pPr algn="l" indent="0" marL="0">
              <a:buNone/>
            </a:pPr>
            <a:r>
              <a:rPr lang="en-US" sz="900" dirty="0">
                <a:solidFill>
                  <a:srgbClr val="57534E"/>
                </a:solidFill>
                <a:latin typeface="等线" pitchFamily="34" charset="0"/>
                <a:ea typeface="等线" pitchFamily="34" charset="-122"/>
                <a:cs typeface="等线" pitchFamily="34" charset="-120"/>
              </a:rPr>
              <a:t>用指标验证改进效果</a:t>
            </a:r>
            <a:endParaRPr lang="en-US" sz="900" dirty="0"/>
          </a:p>
        </p:txBody>
      </p:sp>
      <p:sp>
        <p:nvSpPr>
          <p:cNvPr id="22" name="Text 16"/>
          <p:cNvSpPr/>
          <p:nvPr/>
        </p:nvSpPr>
        <p:spPr>
          <a:xfrm>
            <a:off x="8229394" y="2247844"/>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A：</a:t>
            </a:r>
            <a:pPr algn="l" indent="0" marL="0">
              <a:buNone/>
            </a:pPr>
            <a:r>
              <a:rPr lang="en-US" sz="900" dirty="0">
                <a:solidFill>
                  <a:srgbClr val="57534E"/>
                </a:solidFill>
                <a:latin typeface="等线" pitchFamily="34" charset="0"/>
                <a:ea typeface="等线" pitchFamily="34" charset="-122"/>
                <a:cs typeface="等线" pitchFamily="34" charset="-120"/>
              </a:rPr>
              <a:t>固化成功经验/调整失败方案</a:t>
            </a:r>
            <a:endParaRPr lang="en-US" sz="900" dirty="0"/>
          </a:p>
        </p:txBody>
      </p:sp>
      <p:pic>
        <p:nvPicPr>
          <p:cNvPr id="23" name="Image 4" descr="preencoded.png">    </p:cNvPr>
          <p:cNvPicPr>
            <a:picLocks noChangeAspect="1"/>
          </p:cNvPicPr>
          <p:nvPr/>
        </p:nvPicPr>
        <p:blipFill>
          <a:blip r:embed="rId5"/>
          <a:stretch>
            <a:fillRect/>
          </a:stretch>
        </p:blipFill>
        <p:spPr>
          <a:xfrm>
            <a:off x="457189" y="2705032"/>
            <a:ext cx="11277318" cy="495288"/>
          </a:xfrm>
          <a:prstGeom prst="rect">
            <a:avLst/>
          </a:prstGeom>
        </p:spPr>
      </p:pic>
      <p:sp>
        <p:nvSpPr>
          <p:cNvPr id="24" name="Text 17"/>
          <p:cNvSpPr/>
          <p:nvPr/>
        </p:nvSpPr>
        <p:spPr>
          <a:xfrm>
            <a:off x="609585" y="2857429"/>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项目实训：</a:t>
            </a:r>
            <a:pPr algn="l" indent="0" marL="0">
              <a:buNone/>
            </a:pPr>
            <a:r>
              <a:rPr lang="en-US" sz="1050" dirty="0">
                <a:solidFill>
                  <a:srgbClr val="44403C"/>
                </a:solidFill>
                <a:latin typeface="等线" pitchFamily="34" charset="0"/>
                <a:ea typeface="等线" pitchFamily="34" charset="-122"/>
                <a:cs typeface="等线" pitchFamily="34" charset="-120"/>
              </a:rPr>
              <a:t>智慧景区运营改进方案——绘制一张游客旅程地图+一张关键触点服务蓝图+排队瓶颈分析+运营中台模块设计图+指标看板+安全应急闭环说明。</a:t>
            </a:r>
            <a:endParaRPr lang="en-US" sz="1050" dirty="0"/>
          </a:p>
        </p:txBody>
      </p:sp>
      <p:sp>
        <p:nvSpPr>
          <p:cNvPr id="25" name="Text 18"/>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22 / 42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第5-6章 · 平台运营与私域</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OTA平台流量与私域客户资产的平衡之道</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5524362" cy="1600160"/>
          </a:xfrm>
          <a:prstGeom prst="rect">
            <a:avLst/>
          </a:prstGeom>
        </p:spPr>
      </p:pic>
      <p:pic>
        <p:nvPicPr>
          <p:cNvPr id="6" name="Image 2" descr="preencoded.png">    </p:cNvPr>
          <p:cNvPicPr>
            <a:picLocks noChangeAspect="1"/>
          </p:cNvPicPr>
          <p:nvPr/>
        </p:nvPicPr>
        <p:blipFill>
          <a:blip r:embed="rId3"/>
          <a:stretch>
            <a:fillRect/>
          </a:stretch>
        </p:blipFill>
        <p:spPr>
          <a:xfrm>
            <a:off x="647684" y="1533487"/>
            <a:ext cx="171446" cy="171446"/>
          </a:xfrm>
          <a:prstGeom prst="rect">
            <a:avLst/>
          </a:prstGeom>
        </p:spPr>
      </p:pic>
      <p:sp>
        <p:nvSpPr>
          <p:cNvPr id="7" name="Text 2"/>
          <p:cNvSpPr/>
          <p:nvPr/>
        </p:nvSpPr>
        <p:spPr>
          <a:xfrm>
            <a:off x="895328" y="1514437"/>
            <a:ext cx="177122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OTA平台的优势与代价</a:t>
            </a:r>
            <a:endParaRPr lang="en-US" sz="1350" dirty="0"/>
          </a:p>
        </p:txBody>
      </p:sp>
      <p:sp>
        <p:nvSpPr>
          <p:cNvPr id="8" name="Text 3"/>
          <p:cNvSpPr/>
          <p:nvPr/>
        </p:nvSpPr>
        <p:spPr>
          <a:xfrm>
            <a:off x="647684" y="1828754"/>
            <a:ext cx="5152515"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优势：</a:t>
            </a:r>
            <a:pPr algn="l" indent="0" marL="0">
              <a:buNone/>
            </a:pPr>
            <a:r>
              <a:rPr lang="en-US" sz="900" dirty="0">
                <a:solidFill>
                  <a:srgbClr val="57534E"/>
                </a:solidFill>
                <a:latin typeface="等线" pitchFamily="34" charset="0"/>
                <a:ea typeface="等线" pitchFamily="34" charset="-122"/>
                <a:cs typeface="等线" pitchFamily="34" charset="-120"/>
              </a:rPr>
              <a:t>海量流量、品牌信任、支付物流基础设施、数据分析工具</a:t>
            </a:r>
            <a:endParaRPr lang="en-US" sz="900" dirty="0"/>
          </a:p>
        </p:txBody>
      </p:sp>
      <p:sp>
        <p:nvSpPr>
          <p:cNvPr id="9" name="Text 4"/>
          <p:cNvSpPr/>
          <p:nvPr/>
        </p:nvSpPr>
        <p:spPr>
          <a:xfrm>
            <a:off x="647684" y="2057349"/>
            <a:ext cx="5152515"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代价：</a:t>
            </a:r>
            <a:pPr algn="l" indent="0" marL="0">
              <a:buNone/>
            </a:pPr>
            <a:r>
              <a:rPr lang="en-US" sz="900" dirty="0">
                <a:solidFill>
                  <a:srgbClr val="57534E"/>
                </a:solidFill>
                <a:latin typeface="等线" pitchFamily="34" charset="0"/>
                <a:ea typeface="等线" pitchFamily="34" charset="-122"/>
                <a:cs typeface="等线" pitchFamily="34" charset="-120"/>
              </a:rPr>
              <a:t>佣金15%-25%、价格战压力、客户数据归平台、品牌独立性弱化</a:t>
            </a:r>
            <a:endParaRPr lang="en-US" sz="900" dirty="0"/>
          </a:p>
        </p:txBody>
      </p:sp>
      <p:sp>
        <p:nvSpPr>
          <p:cNvPr id="10" name="Text 5"/>
          <p:cNvSpPr/>
          <p:nvPr/>
        </p:nvSpPr>
        <p:spPr>
          <a:xfrm>
            <a:off x="647684" y="2285943"/>
            <a:ext cx="5152515"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关键问题：地方文旅企业如何在平台流量和私域客户资产之间取得平衡？</a:t>
            </a:r>
            <a:endParaRPr lang="en-US" sz="900" dirty="0"/>
          </a:p>
        </p:txBody>
      </p:sp>
      <p:pic>
        <p:nvPicPr>
          <p:cNvPr id="11" name="Image 3" descr="preencoded.png">    </p:cNvPr>
          <p:cNvPicPr>
            <a:picLocks noChangeAspect="1"/>
          </p:cNvPicPr>
          <p:nvPr/>
        </p:nvPicPr>
        <p:blipFill>
          <a:blip r:embed="rId4"/>
          <a:stretch>
            <a:fillRect/>
          </a:stretch>
        </p:blipFill>
        <p:spPr>
          <a:xfrm>
            <a:off x="6210145" y="1257269"/>
            <a:ext cx="5524362" cy="1600160"/>
          </a:xfrm>
          <a:prstGeom prst="rect">
            <a:avLst/>
          </a:prstGeom>
        </p:spPr>
      </p:pic>
      <p:pic>
        <p:nvPicPr>
          <p:cNvPr id="12" name="Image 4" descr="preencoded.png">    </p:cNvPr>
          <p:cNvPicPr>
            <a:picLocks noChangeAspect="1"/>
          </p:cNvPicPr>
          <p:nvPr/>
        </p:nvPicPr>
        <p:blipFill>
          <a:blip r:embed="rId5"/>
          <a:stretch>
            <a:fillRect/>
          </a:stretch>
        </p:blipFill>
        <p:spPr>
          <a:xfrm>
            <a:off x="6400640" y="1533487"/>
            <a:ext cx="219070" cy="171446"/>
          </a:xfrm>
          <a:prstGeom prst="rect">
            <a:avLst/>
          </a:prstGeom>
        </p:spPr>
      </p:pic>
      <p:sp>
        <p:nvSpPr>
          <p:cNvPr id="13" name="Text 6"/>
          <p:cNvSpPr/>
          <p:nvPr/>
        </p:nvSpPr>
        <p:spPr>
          <a:xfrm>
            <a:off x="6695908" y="1514437"/>
            <a:ext cx="1209264"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私域运营四步法</a:t>
            </a:r>
            <a:endParaRPr lang="en-US" sz="1350" dirty="0"/>
          </a:p>
        </p:txBody>
      </p:sp>
      <p:sp>
        <p:nvSpPr>
          <p:cNvPr id="14" name="Text 7"/>
          <p:cNvSpPr/>
          <p:nvPr/>
        </p:nvSpPr>
        <p:spPr>
          <a:xfrm>
            <a:off x="6400640" y="1828754"/>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①</a:t>
            </a:r>
            <a:pPr algn="l" indent="0" marL="0">
              <a:buNone/>
            </a:pPr>
            <a:r>
              <a:rPr lang="en-US" sz="900" b="1" dirty="0">
                <a:solidFill>
                  <a:srgbClr val="57534E"/>
                </a:solidFill>
                <a:latin typeface="等线" pitchFamily="34" charset="0"/>
                <a:ea typeface="等线" pitchFamily="34" charset="-122"/>
                <a:cs typeface="等线" pitchFamily="34" charset="-120"/>
              </a:rPr>
              <a:t>引流：</a:t>
            </a:r>
            <a:pPr algn="l" indent="0" marL="0">
              <a:buNone/>
            </a:pPr>
            <a:r>
              <a:rPr lang="en-US" sz="900" dirty="0">
                <a:solidFill>
                  <a:srgbClr val="57534E"/>
                </a:solidFill>
                <a:latin typeface="等线" pitchFamily="34" charset="0"/>
                <a:ea typeface="等线" pitchFamily="34" charset="-122"/>
                <a:cs typeface="等线" pitchFamily="34" charset="-120"/>
              </a:rPr>
              <a:t>从OTA/社交媒体将客户导入企业微信/社群</a:t>
            </a:r>
            <a:endParaRPr lang="en-US" sz="900" dirty="0"/>
          </a:p>
        </p:txBody>
      </p:sp>
      <p:sp>
        <p:nvSpPr>
          <p:cNvPr id="15" name="Text 8"/>
          <p:cNvSpPr/>
          <p:nvPr/>
        </p:nvSpPr>
        <p:spPr>
          <a:xfrm>
            <a:off x="6400640" y="2057349"/>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②</a:t>
            </a:r>
            <a:pPr algn="l" indent="0" marL="0">
              <a:buNone/>
            </a:pPr>
            <a:r>
              <a:rPr lang="en-US" sz="900" b="1" dirty="0">
                <a:solidFill>
                  <a:srgbClr val="57534E"/>
                </a:solidFill>
                <a:latin typeface="等线" pitchFamily="34" charset="0"/>
                <a:ea typeface="等线" pitchFamily="34" charset="-122"/>
                <a:cs typeface="等线" pitchFamily="34" charset="-120"/>
              </a:rPr>
              <a:t>留存：</a:t>
            </a:r>
            <a:pPr algn="l" indent="0" marL="0">
              <a:buNone/>
            </a:pPr>
            <a:r>
              <a:rPr lang="en-US" sz="900" dirty="0">
                <a:solidFill>
                  <a:srgbClr val="57534E"/>
                </a:solidFill>
                <a:latin typeface="等线" pitchFamily="34" charset="0"/>
                <a:ea typeface="等线" pitchFamily="34" charset="-122"/>
                <a:cs typeface="等线" pitchFamily="34" charset="-120"/>
              </a:rPr>
              <a:t>内容运营+会员权益+专属服务建立黏性</a:t>
            </a:r>
            <a:endParaRPr lang="en-US" sz="900" dirty="0"/>
          </a:p>
        </p:txBody>
      </p:sp>
      <p:sp>
        <p:nvSpPr>
          <p:cNvPr id="16" name="Text 9"/>
          <p:cNvSpPr/>
          <p:nvPr/>
        </p:nvSpPr>
        <p:spPr>
          <a:xfrm>
            <a:off x="6400640" y="2285943"/>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③</a:t>
            </a:r>
            <a:pPr algn="l" indent="0" marL="0">
              <a:buNone/>
            </a:pPr>
            <a:r>
              <a:rPr lang="en-US" sz="900" b="1" dirty="0">
                <a:solidFill>
                  <a:srgbClr val="57534E"/>
                </a:solidFill>
                <a:latin typeface="等线" pitchFamily="34" charset="0"/>
                <a:ea typeface="等线" pitchFamily="34" charset="-122"/>
                <a:cs typeface="等线" pitchFamily="34" charset="-120"/>
              </a:rPr>
              <a:t>转化：</a:t>
            </a:r>
            <a:pPr algn="l" indent="0" marL="0">
              <a:buNone/>
            </a:pPr>
            <a:r>
              <a:rPr lang="en-US" sz="900" dirty="0">
                <a:solidFill>
                  <a:srgbClr val="57534E"/>
                </a:solidFill>
                <a:latin typeface="等线" pitchFamily="34" charset="0"/>
                <a:ea typeface="等线" pitchFamily="34" charset="-122"/>
                <a:cs typeface="等线" pitchFamily="34" charset="-120"/>
              </a:rPr>
              <a:t>小程序直购+会员专享价+限时优惠</a:t>
            </a:r>
            <a:endParaRPr lang="en-US" sz="900" dirty="0"/>
          </a:p>
        </p:txBody>
      </p:sp>
      <p:sp>
        <p:nvSpPr>
          <p:cNvPr id="17" name="Text 10"/>
          <p:cNvSpPr/>
          <p:nvPr/>
        </p:nvSpPr>
        <p:spPr>
          <a:xfrm>
            <a:off x="6400640" y="2514537"/>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④</a:t>
            </a:r>
            <a:pPr algn="l" indent="0" marL="0">
              <a:buNone/>
            </a:pPr>
            <a:r>
              <a:rPr lang="en-US" sz="900" b="1" dirty="0">
                <a:solidFill>
                  <a:srgbClr val="57534E"/>
                </a:solidFill>
                <a:latin typeface="等线" pitchFamily="34" charset="0"/>
                <a:ea typeface="等线" pitchFamily="34" charset="-122"/>
                <a:cs typeface="等线" pitchFamily="34" charset="-120"/>
              </a:rPr>
              <a:t>裂变：</a:t>
            </a:r>
            <a:pPr algn="l" indent="0" marL="0">
              <a:buNone/>
            </a:pPr>
            <a:r>
              <a:rPr lang="en-US" sz="900" dirty="0">
                <a:solidFill>
                  <a:srgbClr val="57534E"/>
                </a:solidFill>
                <a:latin typeface="等线" pitchFamily="34" charset="0"/>
                <a:ea typeface="等线" pitchFamily="34" charset="-122"/>
                <a:cs typeface="等线" pitchFamily="34" charset="-120"/>
              </a:rPr>
              <a:t>老带新激励机制+社交分享设计</a:t>
            </a:r>
            <a:endParaRPr lang="en-US" sz="900" dirty="0"/>
          </a:p>
        </p:txBody>
      </p:sp>
      <p:pic>
        <p:nvPicPr>
          <p:cNvPr id="18" name="Image 5" descr="preencoded.png">    </p:cNvPr>
          <p:cNvPicPr>
            <a:picLocks noChangeAspect="1"/>
          </p:cNvPicPr>
          <p:nvPr/>
        </p:nvPicPr>
        <p:blipFill>
          <a:blip r:embed="rId6"/>
          <a:stretch>
            <a:fillRect/>
          </a:stretch>
        </p:blipFill>
        <p:spPr>
          <a:xfrm>
            <a:off x="457189" y="3009825"/>
            <a:ext cx="11277318" cy="495288"/>
          </a:xfrm>
          <a:prstGeom prst="rect">
            <a:avLst/>
          </a:prstGeom>
        </p:spPr>
      </p:pic>
      <p:sp>
        <p:nvSpPr>
          <p:cNvPr id="19" name="Text 11"/>
          <p:cNvSpPr/>
          <p:nvPr/>
        </p:nvSpPr>
        <p:spPr>
          <a:xfrm>
            <a:off x="609585" y="3162221"/>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本土案例：</a:t>
            </a:r>
            <a:pPr algn="l" indent="0" marL="0">
              <a:buNone/>
            </a:pPr>
            <a:r>
              <a:rPr lang="en-US" sz="1050" dirty="0">
                <a:solidFill>
                  <a:srgbClr val="44403C"/>
                </a:solidFill>
                <a:latin typeface="等线" pitchFamily="34" charset="0"/>
                <a:ea typeface="等线" pitchFamily="34" charset="-122"/>
                <a:cs typeface="等线" pitchFamily="34" charset="-120"/>
              </a:rPr>
              <a:t>安顺地方文旅企业数字化协同方案——旅行社+酒店+景区三方数据打通与联合营销。避免各自为战，形成区域数字化协同效应。</a:t>
            </a:r>
            <a:endParaRPr lang="en-US" sz="1050" dirty="0"/>
          </a:p>
        </p:txBody>
      </p:sp>
      <p:sp>
        <p:nvSpPr>
          <p:cNvPr id="20" name="Text 12"/>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23 / 42</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第7章 · 智慧导览与智能客服</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从"千人一面"到"千人千面"：个性化服务的实现路径</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智慧导览的三层进化</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1.0 语音导览器：</a:t>
            </a:r>
            <a:pPr algn="l" indent="0" marL="0">
              <a:buNone/>
            </a:pPr>
            <a:r>
              <a:rPr lang="en-US" sz="900" dirty="0">
                <a:solidFill>
                  <a:srgbClr val="000000"/>
                </a:solidFill>
                <a:latin typeface="等线" pitchFamily="34" charset="0"/>
                <a:ea typeface="等线" pitchFamily="34" charset="-122"/>
                <a:cs typeface="等线" pitchFamily="34" charset="-120"/>
              </a:rPr>
              <a:t>固定解说词，所有游客听到同样的内容</a:t>
            </a:r>
            <a:endParaRPr lang="en-US" sz="900" dirty="0"/>
          </a:p>
        </p:txBody>
      </p:sp>
      <p:sp>
        <p:nvSpPr>
          <p:cNvPr id="8" name="Text 4"/>
          <p:cNvSpPr/>
          <p:nvPr/>
        </p:nvSpPr>
        <p:spPr>
          <a:xfrm>
            <a:off x="457189" y="198115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2.0 手机APP导览：</a:t>
            </a:r>
            <a:pPr algn="l" indent="0" marL="0">
              <a:buNone/>
            </a:pPr>
            <a:r>
              <a:rPr lang="en-US" sz="900" dirty="0">
                <a:solidFill>
                  <a:srgbClr val="000000"/>
                </a:solidFill>
                <a:latin typeface="等线" pitchFamily="34" charset="0"/>
                <a:ea typeface="等线" pitchFamily="34" charset="-122"/>
                <a:cs typeface="等线" pitchFamily="34" charset="-120"/>
              </a:rPr>
              <a:t>基于位置的自动触发，多媒体形式</a:t>
            </a:r>
            <a:endParaRPr lang="en-US" sz="900" dirty="0"/>
          </a:p>
        </p:txBody>
      </p:sp>
      <p:sp>
        <p:nvSpPr>
          <p:cNvPr id="9" name="Text 5"/>
          <p:cNvSpPr/>
          <p:nvPr/>
        </p:nvSpPr>
        <p:spPr>
          <a:xfrm>
            <a:off x="457189" y="236214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3.0 AI个性化导览：</a:t>
            </a:r>
            <a:pPr algn="l" indent="0" marL="0">
              <a:buNone/>
            </a:pPr>
            <a:r>
              <a:rPr lang="en-US" sz="900" dirty="0">
                <a:solidFill>
                  <a:srgbClr val="000000"/>
                </a:solidFill>
                <a:latin typeface="等线" pitchFamily="34" charset="0"/>
                <a:ea typeface="等线" pitchFamily="34" charset="-122"/>
                <a:cs typeface="等线" pitchFamily="34" charset="-120"/>
              </a:rPr>
              <a:t>根据用户知识背景、兴趣偏好和游览节奏动态调整讲解深度和语言风格</a:t>
            </a:r>
            <a:endParaRPr lang="en-US" sz="900" dirty="0"/>
          </a:p>
        </p:txBody>
      </p:sp>
      <p:pic>
        <p:nvPicPr>
          <p:cNvPr id="10" name="Image 2" descr="preencoded.png">    </p:cNvPr>
          <p:cNvPicPr>
            <a:picLocks noChangeAspect="1"/>
          </p:cNvPicPr>
          <p:nvPr/>
        </p:nvPicPr>
        <p:blipFill>
          <a:blip r:embed="rId3"/>
          <a:stretch>
            <a:fillRect/>
          </a:stretch>
        </p:blipFill>
        <p:spPr>
          <a:xfrm>
            <a:off x="6210145" y="1304892"/>
            <a:ext cx="219070" cy="171446"/>
          </a:xfrm>
          <a:prstGeom prst="rect">
            <a:avLst/>
          </a:prstGeom>
        </p:spPr>
      </p:pic>
      <p:sp>
        <p:nvSpPr>
          <p:cNvPr id="11" name="Text 6"/>
          <p:cNvSpPr/>
          <p:nvPr/>
        </p:nvSpPr>
        <p:spPr>
          <a:xfrm>
            <a:off x="6505412" y="1285843"/>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智能客服的升级路径</a:t>
            </a:r>
            <a:endParaRPr lang="en-US" sz="1350" dirty="0"/>
          </a:p>
        </p:txBody>
      </p:sp>
      <p:sp>
        <p:nvSpPr>
          <p:cNvPr id="12" name="Text 7"/>
          <p:cNvSpPr/>
          <p:nvPr/>
        </p:nvSpPr>
        <p:spPr>
          <a:xfrm>
            <a:off x="6210145"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传统：</a:t>
            </a:r>
            <a:pPr algn="l" indent="0" marL="0">
              <a:buNone/>
            </a:pPr>
            <a:r>
              <a:rPr lang="en-US" sz="900" dirty="0">
                <a:solidFill>
                  <a:srgbClr val="000000"/>
                </a:solidFill>
                <a:latin typeface="等线" pitchFamily="34" charset="0"/>
                <a:ea typeface="等线" pitchFamily="34" charset="-122"/>
                <a:cs typeface="等线" pitchFamily="34" charset="-120"/>
              </a:rPr>
              <a:t>规则匹配+关键词识别，"不懂变通"，用户换问法就答不上来</a:t>
            </a:r>
            <a:endParaRPr lang="en-US" sz="900" dirty="0"/>
          </a:p>
        </p:txBody>
      </p:sp>
      <p:sp>
        <p:nvSpPr>
          <p:cNvPr id="13" name="Text 8"/>
          <p:cNvSpPr/>
          <p:nvPr/>
        </p:nvSpPr>
        <p:spPr>
          <a:xfrm>
            <a:off x="6210145" y="198115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大模型时代：</a:t>
            </a:r>
            <a:pPr algn="l" indent="0" marL="0">
              <a:buNone/>
            </a:pPr>
            <a:r>
              <a:rPr lang="en-US" sz="900" dirty="0">
                <a:solidFill>
                  <a:srgbClr val="000000"/>
                </a:solidFill>
                <a:latin typeface="等线" pitchFamily="34" charset="0"/>
                <a:ea typeface="等线" pitchFamily="34" charset="-122"/>
                <a:cs typeface="等线" pitchFamily="34" charset="-120"/>
              </a:rPr>
              <a:t>意图理解+知识检索+自然生成。多轮对话，像真人一样交流。多语种实时服务。</a:t>
            </a:r>
            <a:endParaRPr lang="en-US" sz="900" dirty="0"/>
          </a:p>
        </p:txBody>
      </p:sp>
      <p:sp>
        <p:nvSpPr>
          <p:cNvPr id="14" name="Text 9"/>
          <p:cNvSpPr/>
          <p:nvPr/>
        </p:nvSpPr>
        <p:spPr>
          <a:xfrm>
            <a:off x="6210145" y="2362141"/>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需保留人工复核场景（投诉、紧急情况、复杂定制需求）。</a:t>
            </a:r>
            <a:endParaRPr lang="en-US" sz="900" dirty="0"/>
          </a:p>
        </p:txBody>
      </p:sp>
      <p:pic>
        <p:nvPicPr>
          <p:cNvPr id="15" name="Image 3" descr="preencoded.png">    </p:cNvPr>
          <p:cNvPicPr>
            <a:picLocks noChangeAspect="1"/>
          </p:cNvPicPr>
          <p:nvPr/>
        </p:nvPicPr>
        <p:blipFill>
          <a:blip r:embed="rId4"/>
          <a:stretch>
            <a:fillRect/>
          </a:stretch>
        </p:blipFill>
        <p:spPr>
          <a:xfrm>
            <a:off x="457189" y="2819330"/>
            <a:ext cx="11277318" cy="495288"/>
          </a:xfrm>
          <a:prstGeom prst="rect">
            <a:avLst/>
          </a:prstGeom>
        </p:spPr>
      </p:pic>
      <p:sp>
        <p:nvSpPr>
          <p:cNvPr id="16" name="Text 10"/>
          <p:cNvSpPr/>
          <p:nvPr/>
        </p:nvSpPr>
        <p:spPr>
          <a:xfrm>
            <a:off x="609585" y="2971726"/>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教学设计：</a:t>
            </a:r>
            <a:pPr algn="l" indent="0" marL="0">
              <a:buNone/>
            </a:pPr>
            <a:r>
              <a:rPr lang="en-US" sz="1050" dirty="0">
                <a:solidFill>
                  <a:srgbClr val="44403C"/>
                </a:solidFill>
                <a:latin typeface="等线" pitchFamily="34" charset="0"/>
                <a:ea typeface="等线" pitchFamily="34" charset="-122"/>
                <a:cs typeface="等线" pitchFamily="34" charset="-120"/>
              </a:rPr>
              <a:t>为黄果树景区设计行前、行中、行后的全流程数字化服务清单。SERVQUAL评价→识别差距→制定改进方案。</a:t>
            </a:r>
            <a:endParaRPr lang="en-US" sz="1050" dirty="0"/>
          </a:p>
        </p:txBody>
      </p:sp>
      <p:sp>
        <p:nvSpPr>
          <p:cNvPr id="17" name="Text 11"/>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24 / 42</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第8章 · 数据驱动决策</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黄果树客流预测与扩容决策支持：教学转化</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71446" cy="171446"/>
          </a:xfrm>
          <a:prstGeom prst="rect">
            <a:avLst/>
          </a:prstGeom>
        </p:spPr>
      </p:pic>
      <p:sp>
        <p:nvSpPr>
          <p:cNvPr id="6" name="Text 2"/>
          <p:cNvSpPr/>
          <p:nvPr/>
        </p:nvSpPr>
        <p:spPr>
          <a:xfrm>
            <a:off x="704832" y="1285843"/>
            <a:ext cx="1380710"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客流预测数据需求</a:t>
            </a:r>
            <a:endParaRPr lang="en-US" sz="1350" dirty="0"/>
          </a:p>
        </p:txBody>
      </p:sp>
      <p:sp>
        <p:nvSpPr>
          <p:cNvPr id="7" name="Text 3"/>
          <p:cNvSpPr/>
          <p:nvPr/>
        </p:nvSpPr>
        <p:spPr>
          <a:xfrm>
            <a:off x="457189" y="1600160"/>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历史客流数据（至少3年）</a:t>
            </a:r>
            <a:endParaRPr lang="en-US" sz="900" dirty="0"/>
          </a:p>
        </p:txBody>
      </p:sp>
      <p:sp>
        <p:nvSpPr>
          <p:cNvPr id="8" name="Text 4"/>
          <p:cNvSpPr/>
          <p:nvPr/>
        </p:nvSpPr>
        <p:spPr>
          <a:xfrm>
            <a:off x="457189" y="1790655"/>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节假日日历（含调休）</a:t>
            </a:r>
            <a:endParaRPr lang="en-US" sz="900" dirty="0"/>
          </a:p>
        </p:txBody>
      </p:sp>
      <p:sp>
        <p:nvSpPr>
          <p:cNvPr id="9" name="Text 5"/>
          <p:cNvSpPr/>
          <p:nvPr/>
        </p:nvSpPr>
        <p:spPr>
          <a:xfrm>
            <a:off x="457189" y="1981150"/>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天气预报数据</a:t>
            </a:r>
            <a:endParaRPr lang="en-US" sz="900" dirty="0"/>
          </a:p>
        </p:txBody>
      </p:sp>
      <p:sp>
        <p:nvSpPr>
          <p:cNvPr id="10" name="Text 6"/>
          <p:cNvSpPr/>
          <p:nvPr/>
        </p:nvSpPr>
        <p:spPr>
          <a:xfrm>
            <a:off x="457189" y="2171646"/>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网络搜索/社交媒体热度（先行指标）</a:t>
            </a:r>
            <a:endParaRPr lang="en-US" sz="900" dirty="0"/>
          </a:p>
        </p:txBody>
      </p:sp>
      <p:sp>
        <p:nvSpPr>
          <p:cNvPr id="11" name="Text 7"/>
          <p:cNvSpPr/>
          <p:nvPr/>
        </p:nvSpPr>
        <p:spPr>
          <a:xfrm>
            <a:off x="457189" y="2362141"/>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票务预售数据（最直接的先行指标）</a:t>
            </a:r>
            <a:endParaRPr lang="en-US" sz="900" dirty="0"/>
          </a:p>
        </p:txBody>
      </p:sp>
      <p:sp>
        <p:nvSpPr>
          <p:cNvPr id="12" name="Text 8"/>
          <p:cNvSpPr/>
          <p:nvPr/>
        </p:nvSpPr>
        <p:spPr>
          <a:xfrm>
            <a:off x="457189" y="2552636"/>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数据质量风险：历史数据口径不一致、天气数据空间精度不足、舆情数据噪音大。</a:t>
            </a:r>
            <a:endParaRPr lang="en-US" sz="900" dirty="0"/>
          </a:p>
        </p:txBody>
      </p:sp>
      <p:pic>
        <p:nvPicPr>
          <p:cNvPr id="13" name="Image 2" descr="preencoded.png">    </p:cNvPr>
          <p:cNvPicPr>
            <a:picLocks noChangeAspect="1"/>
          </p:cNvPicPr>
          <p:nvPr/>
        </p:nvPicPr>
        <p:blipFill>
          <a:blip r:embed="rId3"/>
          <a:stretch>
            <a:fillRect/>
          </a:stretch>
        </p:blipFill>
        <p:spPr>
          <a:xfrm>
            <a:off x="6210145" y="1304892"/>
            <a:ext cx="133347" cy="171446"/>
          </a:xfrm>
          <a:prstGeom prst="rect">
            <a:avLst/>
          </a:prstGeom>
        </p:spPr>
      </p:pic>
      <p:sp>
        <p:nvSpPr>
          <p:cNvPr id="14" name="Text 9"/>
          <p:cNvSpPr/>
          <p:nvPr/>
        </p:nvSpPr>
        <p:spPr>
          <a:xfrm>
            <a:off x="6419690"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决策支持框架</a:t>
            </a:r>
            <a:endParaRPr lang="en-US" sz="1350" dirty="0"/>
          </a:p>
        </p:txBody>
      </p:sp>
      <p:sp>
        <p:nvSpPr>
          <p:cNvPr id="15" name="Text 10"/>
          <p:cNvSpPr/>
          <p:nvPr/>
        </p:nvSpPr>
        <p:spPr>
          <a:xfrm>
            <a:off x="6210145" y="1600160"/>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① 问题定义：是否需要扩容？扩容到什么程度？</a:t>
            </a:r>
            <a:endParaRPr lang="en-US" sz="900" dirty="0"/>
          </a:p>
        </p:txBody>
      </p:sp>
      <p:sp>
        <p:nvSpPr>
          <p:cNvPr id="16" name="Text 11"/>
          <p:cNvSpPr/>
          <p:nvPr/>
        </p:nvSpPr>
        <p:spPr>
          <a:xfrm>
            <a:off x="6210145" y="1790655"/>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② 数据准备：客流数据+财务数据+环境数据</a:t>
            </a:r>
            <a:endParaRPr lang="en-US" sz="900" dirty="0"/>
          </a:p>
        </p:txBody>
      </p:sp>
      <p:sp>
        <p:nvSpPr>
          <p:cNvPr id="17" name="Text 12"/>
          <p:cNvSpPr/>
          <p:nvPr/>
        </p:nvSpPr>
        <p:spPr>
          <a:xfrm>
            <a:off x="6210145" y="1981150"/>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③ 分析建模：时间序列预测+成本效益分析</a:t>
            </a:r>
            <a:endParaRPr lang="en-US" sz="900" dirty="0"/>
          </a:p>
        </p:txBody>
      </p:sp>
      <p:sp>
        <p:nvSpPr>
          <p:cNvPr id="18" name="Text 13"/>
          <p:cNvSpPr/>
          <p:nvPr/>
        </p:nvSpPr>
        <p:spPr>
          <a:xfrm>
            <a:off x="6210145" y="2171646"/>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④ 方案比选：AHP/TOPSIS多指标评价</a:t>
            </a:r>
            <a:endParaRPr lang="en-US" sz="900" dirty="0"/>
          </a:p>
        </p:txBody>
      </p:sp>
      <p:sp>
        <p:nvSpPr>
          <p:cNvPr id="19" name="Text 14"/>
          <p:cNvSpPr/>
          <p:nvPr/>
        </p:nvSpPr>
        <p:spPr>
          <a:xfrm>
            <a:off x="6210145" y="2362141"/>
            <a:ext cx="5533506"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⑤ 决策建议：推荐方案+风险说明</a:t>
            </a:r>
            <a:endParaRPr lang="en-US" sz="900" dirty="0"/>
          </a:p>
        </p:txBody>
      </p:sp>
      <p:sp>
        <p:nvSpPr>
          <p:cNvPr id="20" name="Text 15"/>
          <p:cNvSpPr/>
          <p:nvPr/>
        </p:nvSpPr>
        <p:spPr>
          <a:xfrm>
            <a:off x="6210145" y="2552636"/>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模型预测与现场经验冲突时——管理者判断不可替代。</a:t>
            </a:r>
            <a:endParaRPr lang="en-US" sz="900" dirty="0"/>
          </a:p>
        </p:txBody>
      </p:sp>
      <p:pic>
        <p:nvPicPr>
          <p:cNvPr id="21" name="Image 3" descr="preencoded.png">    </p:cNvPr>
          <p:cNvPicPr>
            <a:picLocks noChangeAspect="1"/>
          </p:cNvPicPr>
          <p:nvPr/>
        </p:nvPicPr>
        <p:blipFill>
          <a:blip r:embed="rId4"/>
          <a:stretch>
            <a:fillRect/>
          </a:stretch>
        </p:blipFill>
        <p:spPr>
          <a:xfrm>
            <a:off x="457189" y="2857429"/>
            <a:ext cx="11277318" cy="495288"/>
          </a:xfrm>
          <a:prstGeom prst="rect">
            <a:avLst/>
          </a:prstGeom>
        </p:spPr>
      </p:pic>
      <p:sp>
        <p:nvSpPr>
          <p:cNvPr id="22" name="Text 16"/>
          <p:cNvSpPr/>
          <p:nvPr/>
        </p:nvSpPr>
        <p:spPr>
          <a:xfrm>
            <a:off x="609585" y="3009825"/>
            <a:ext cx="1098167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核心教学点：</a:t>
            </a:r>
            <a:pPr algn="l" indent="0" marL="0">
              <a:buNone/>
            </a:pPr>
            <a:r>
              <a:rPr lang="en-US" sz="1050" dirty="0">
                <a:solidFill>
                  <a:srgbClr val="D6D3D1"/>
                </a:solidFill>
                <a:latin typeface="等线" pitchFamily="34" charset="0"/>
                <a:ea typeface="等线" pitchFamily="34" charset="-122"/>
                <a:cs typeface="等线" pitchFamily="34" charset="-120"/>
              </a:rPr>
              <a:t>旅游大数据分析必须从管理问题开始（而非从数据开始）。警惕"数据很多，洞察很少"的困境。仪表盘设计原则：关键指标优先、一目了然、支持下钻。</a:t>
            </a:r>
            <a:endParaRPr lang="en-US" sz="1050" dirty="0"/>
          </a:p>
        </p:txBody>
      </p:sp>
      <p:sp>
        <p:nvSpPr>
          <p:cNvPr id="23" name="Text 17"/>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25 / 42</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第9章 · 安全与韧性</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承载力管理 · 系统韧性 · 舆情应对</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57509" cy="1333467"/>
          </a:xfrm>
          <a:prstGeom prst="rect">
            <a:avLst/>
          </a:prstGeom>
        </p:spPr>
      </p:pic>
      <p:sp>
        <p:nvSpPr>
          <p:cNvPr id="6" name="Text 2"/>
          <p:cNvSpPr/>
          <p:nvPr/>
        </p:nvSpPr>
        <p:spPr>
          <a:xfrm>
            <a:off x="609585" y="1447764"/>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承载力三维模型</a:t>
            </a:r>
            <a:endParaRPr lang="en-US" sz="1050" dirty="0"/>
          </a:p>
        </p:txBody>
      </p:sp>
      <p:sp>
        <p:nvSpPr>
          <p:cNvPr id="7" name="Text 3"/>
          <p:cNvSpPr/>
          <p:nvPr/>
        </p:nvSpPr>
        <p:spPr>
          <a:xfrm>
            <a:off x="609585" y="1714457"/>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物理承载力：</a:t>
            </a:r>
            <a:pPr algn="l" indent="0" marL="0">
              <a:buNone/>
            </a:pPr>
            <a:r>
              <a:rPr lang="en-US" sz="900" dirty="0">
                <a:solidFill>
                  <a:srgbClr val="57534E"/>
                </a:solidFill>
                <a:latin typeface="等线" pitchFamily="34" charset="0"/>
                <a:ea typeface="等线" pitchFamily="34" charset="-122"/>
                <a:cs typeface="等线" pitchFamily="34" charset="-120"/>
              </a:rPr>
              <a:t>空间+设施上限</a:t>
            </a:r>
            <a:endParaRPr lang="en-US" sz="900" dirty="0"/>
          </a:p>
        </p:txBody>
      </p:sp>
      <p:sp>
        <p:nvSpPr>
          <p:cNvPr id="8" name="Text 4"/>
          <p:cNvSpPr/>
          <p:nvPr/>
        </p:nvSpPr>
        <p:spPr>
          <a:xfrm>
            <a:off x="609585" y="1904952"/>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生态承载力：</a:t>
            </a:r>
            <a:pPr algn="l" indent="0" marL="0">
              <a:buNone/>
            </a:pPr>
            <a:r>
              <a:rPr lang="en-US" sz="900" dirty="0">
                <a:solidFill>
                  <a:srgbClr val="57534E"/>
                </a:solidFill>
                <a:latin typeface="等线" pitchFamily="34" charset="0"/>
                <a:ea typeface="等线" pitchFamily="34" charset="-122"/>
                <a:cs typeface="等线" pitchFamily="34" charset="-120"/>
              </a:rPr>
              <a:t>环境自净能力</a:t>
            </a:r>
            <a:endParaRPr lang="en-US" sz="900" dirty="0"/>
          </a:p>
        </p:txBody>
      </p:sp>
      <p:sp>
        <p:nvSpPr>
          <p:cNvPr id="9" name="Text 5"/>
          <p:cNvSpPr/>
          <p:nvPr/>
        </p:nvSpPr>
        <p:spPr>
          <a:xfrm>
            <a:off x="609585" y="2095448"/>
            <a:ext cx="3361860" cy="152396"/>
          </a:xfrm>
          <a:prstGeom prst="rect">
            <a:avLst/>
          </a:prstGeom>
          <a:noFill/>
          <a:ln/>
        </p:spPr>
        <p:txBody>
          <a:bodyPr wrap="none" lIns="0" tIns="0" rIns="0" bIns="0" rtlCol="0" anchor="ctr"/>
          <a:lstStyle/>
          <a:p>
            <a:pPr algn="l" indent="0" marL="0">
              <a:buNone/>
            </a:pPr>
            <a:r>
              <a:rPr lang="en-US" sz="900" b="1" dirty="0">
                <a:solidFill>
                  <a:srgbClr val="57534E"/>
                </a:solidFill>
                <a:latin typeface="等线" pitchFamily="34" charset="0"/>
                <a:ea typeface="等线" pitchFamily="34" charset="-122"/>
                <a:cs typeface="等线" pitchFamily="34" charset="-120"/>
              </a:rPr>
              <a:t>社会承载力：</a:t>
            </a:r>
            <a:pPr algn="l" indent="0" marL="0">
              <a:buNone/>
            </a:pPr>
            <a:r>
              <a:rPr lang="en-US" sz="900" dirty="0">
                <a:solidFill>
                  <a:srgbClr val="57534E"/>
                </a:solidFill>
                <a:latin typeface="等线" pitchFamily="34" charset="0"/>
                <a:ea typeface="等线" pitchFamily="34" charset="-122"/>
                <a:cs typeface="等线" pitchFamily="34" charset="-120"/>
              </a:rPr>
              <a:t>游客体验可接受的拥挤程度</a:t>
            </a:r>
            <a:endParaRPr lang="en-US" sz="900" dirty="0"/>
          </a:p>
        </p:txBody>
      </p:sp>
      <p:sp>
        <p:nvSpPr>
          <p:cNvPr id="10" name="Text 6"/>
          <p:cNvSpPr/>
          <p:nvPr/>
        </p:nvSpPr>
        <p:spPr>
          <a:xfrm>
            <a:off x="609585" y="2285943"/>
            <a:ext cx="336186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三者中最小值决定安全管理红线。</a:t>
            </a:r>
            <a:endParaRPr lang="en-US" sz="900" dirty="0"/>
          </a:p>
        </p:txBody>
      </p:sp>
      <p:pic>
        <p:nvPicPr>
          <p:cNvPr id="11" name="Image 2" descr="preencoded.png">    </p:cNvPr>
          <p:cNvPicPr>
            <a:picLocks noChangeAspect="1"/>
          </p:cNvPicPr>
          <p:nvPr/>
        </p:nvPicPr>
        <p:blipFill>
          <a:blip r:embed="rId3"/>
          <a:stretch>
            <a:fillRect/>
          </a:stretch>
        </p:blipFill>
        <p:spPr>
          <a:xfrm>
            <a:off x="4267093" y="1257269"/>
            <a:ext cx="3657509" cy="1333467"/>
          </a:xfrm>
          <a:prstGeom prst="rect">
            <a:avLst/>
          </a:prstGeom>
        </p:spPr>
      </p:pic>
      <p:sp>
        <p:nvSpPr>
          <p:cNvPr id="12" name="Text 7"/>
          <p:cNvSpPr/>
          <p:nvPr/>
        </p:nvSpPr>
        <p:spPr>
          <a:xfrm>
            <a:off x="4419490" y="1447764"/>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系统韧性管理</a:t>
            </a:r>
            <a:endParaRPr lang="en-US" sz="1050" dirty="0"/>
          </a:p>
        </p:txBody>
      </p:sp>
      <p:sp>
        <p:nvSpPr>
          <p:cNvPr id="13" name="Text 8"/>
          <p:cNvSpPr/>
          <p:nvPr/>
        </p:nvSpPr>
        <p:spPr>
          <a:xfrm>
            <a:off x="4419490" y="1714457"/>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故障预案——当系统宕机，人工兜底流程是什么？</a:t>
            </a:r>
            <a:endParaRPr lang="en-US" sz="900" dirty="0"/>
          </a:p>
        </p:txBody>
      </p:sp>
      <p:sp>
        <p:nvSpPr>
          <p:cNvPr id="14" name="Text 9"/>
          <p:cNvSpPr/>
          <p:nvPr/>
        </p:nvSpPr>
        <p:spPr>
          <a:xfrm>
            <a:off x="4419490" y="1904952"/>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降级策略——核心功能在资源受限时如何运行？</a:t>
            </a:r>
            <a:endParaRPr lang="en-US" sz="900" dirty="0"/>
          </a:p>
        </p:txBody>
      </p:sp>
      <p:sp>
        <p:nvSpPr>
          <p:cNvPr id="15" name="Text 10"/>
          <p:cNvSpPr/>
          <p:nvPr/>
        </p:nvSpPr>
        <p:spPr>
          <a:xfrm>
            <a:off x="4419490" y="2095448"/>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快速恢复——从故障发生到恢复的RTO/RPO目标</a:t>
            </a:r>
            <a:endParaRPr lang="en-US" sz="900" dirty="0"/>
          </a:p>
        </p:txBody>
      </p:sp>
      <p:sp>
        <p:nvSpPr>
          <p:cNvPr id="16" name="Text 11"/>
          <p:cNvSpPr/>
          <p:nvPr/>
        </p:nvSpPr>
        <p:spPr>
          <a:xfrm>
            <a:off x="4419490" y="2285943"/>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演练机制——定期模拟故障场景测试韧性</a:t>
            </a:r>
            <a:endParaRPr lang="en-US" sz="900" dirty="0"/>
          </a:p>
        </p:txBody>
      </p:sp>
      <p:pic>
        <p:nvPicPr>
          <p:cNvPr id="17" name="Image 3" descr="preencoded.png">    </p:cNvPr>
          <p:cNvPicPr>
            <a:picLocks noChangeAspect="1"/>
          </p:cNvPicPr>
          <p:nvPr/>
        </p:nvPicPr>
        <p:blipFill>
          <a:blip r:embed="rId4"/>
          <a:stretch>
            <a:fillRect/>
          </a:stretch>
        </p:blipFill>
        <p:spPr>
          <a:xfrm>
            <a:off x="8076998" y="1257269"/>
            <a:ext cx="3657509" cy="1333467"/>
          </a:xfrm>
          <a:prstGeom prst="rect">
            <a:avLst/>
          </a:prstGeom>
        </p:spPr>
      </p:pic>
      <p:sp>
        <p:nvSpPr>
          <p:cNvPr id="18" name="Text 12"/>
          <p:cNvSpPr/>
          <p:nvPr/>
        </p:nvSpPr>
        <p:spPr>
          <a:xfrm>
            <a:off x="8229394" y="1447764"/>
            <a:ext cx="3361860"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舆情风险应对</a:t>
            </a:r>
            <a:endParaRPr lang="en-US" sz="1050" dirty="0"/>
          </a:p>
        </p:txBody>
      </p:sp>
      <p:sp>
        <p:nvSpPr>
          <p:cNvPr id="19" name="Text 13"/>
          <p:cNvSpPr/>
          <p:nvPr/>
        </p:nvSpPr>
        <p:spPr>
          <a:xfrm>
            <a:off x="8229394" y="1714457"/>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① 实时监测——多平台舆情监控</a:t>
            </a:r>
            <a:endParaRPr lang="en-US" sz="900" dirty="0"/>
          </a:p>
        </p:txBody>
      </p:sp>
      <p:sp>
        <p:nvSpPr>
          <p:cNvPr id="20" name="Text 14"/>
          <p:cNvSpPr/>
          <p:nvPr/>
        </p:nvSpPr>
        <p:spPr>
          <a:xfrm>
            <a:off x="8229394" y="1904952"/>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② 快速研判——是误解还是真问题？</a:t>
            </a:r>
            <a:endParaRPr lang="en-US" sz="900" dirty="0"/>
          </a:p>
        </p:txBody>
      </p:sp>
      <p:sp>
        <p:nvSpPr>
          <p:cNvPr id="21" name="Text 15"/>
          <p:cNvSpPr/>
          <p:nvPr/>
        </p:nvSpPr>
        <p:spPr>
          <a:xfrm>
            <a:off x="8229394" y="2095448"/>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③ 分级响应——根据影响范围决定响应层级</a:t>
            </a:r>
            <a:endParaRPr lang="en-US" sz="900" dirty="0"/>
          </a:p>
        </p:txBody>
      </p:sp>
      <p:sp>
        <p:nvSpPr>
          <p:cNvPr id="22" name="Text 16"/>
          <p:cNvSpPr/>
          <p:nvPr/>
        </p:nvSpPr>
        <p:spPr>
          <a:xfrm>
            <a:off x="8229394" y="2285943"/>
            <a:ext cx="3361860"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④ 真诚沟通——公开透明，承认问题并给出方案</a:t>
            </a:r>
            <a:endParaRPr lang="en-US" sz="900" dirty="0"/>
          </a:p>
        </p:txBody>
      </p:sp>
      <p:pic>
        <p:nvPicPr>
          <p:cNvPr id="23" name="Image 4" descr="preencoded.png">    </p:cNvPr>
          <p:cNvPicPr>
            <a:picLocks noChangeAspect="1"/>
          </p:cNvPicPr>
          <p:nvPr/>
        </p:nvPicPr>
        <p:blipFill>
          <a:blip r:embed="rId5"/>
          <a:stretch>
            <a:fillRect/>
          </a:stretch>
        </p:blipFill>
        <p:spPr>
          <a:xfrm>
            <a:off x="457189" y="2743131"/>
            <a:ext cx="11277318" cy="495288"/>
          </a:xfrm>
          <a:prstGeom prst="rect">
            <a:avLst/>
          </a:prstGeom>
        </p:spPr>
      </p:pic>
      <p:sp>
        <p:nvSpPr>
          <p:cNvPr id="24" name="Text 17"/>
          <p:cNvSpPr/>
          <p:nvPr/>
        </p:nvSpPr>
        <p:spPr>
          <a:xfrm>
            <a:off x="609585" y="2895528"/>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本土案例：</a:t>
            </a:r>
            <a:pPr algn="l" indent="0" marL="0">
              <a:buNone/>
            </a:pPr>
            <a:r>
              <a:rPr lang="en-US" sz="1050" dirty="0">
                <a:solidFill>
                  <a:srgbClr val="44403C"/>
                </a:solidFill>
                <a:latin typeface="等线" pitchFamily="34" charset="0"/>
                <a:ea typeface="等线" pitchFamily="34" charset="-122"/>
                <a:cs typeface="等线" pitchFamily="34" charset="-120"/>
              </a:rPr>
              <a:t>黄果树高峰客流应急调度方案。山地景区极端天气预警的数据协同需求——气象局+自然资源局+景区管理中心三方数据打通。</a:t>
            </a:r>
            <a:endParaRPr lang="en-US" sz="1050" dirty="0"/>
          </a:p>
        </p:txBody>
      </p:sp>
      <p:sp>
        <p:nvSpPr>
          <p:cNvPr id="25" name="Text 18"/>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26 / 42</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第10章 · 数字内容生产</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内容策划画布 · IP开发路径 · 版权伦理审查</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5524362" cy="1828754"/>
          </a:xfrm>
          <a:prstGeom prst="rect">
            <a:avLst/>
          </a:prstGeom>
        </p:spPr>
      </p:pic>
      <p:pic>
        <p:nvPicPr>
          <p:cNvPr id="6" name="Image 2" descr="preencoded.png">    </p:cNvPr>
          <p:cNvPicPr>
            <a:picLocks noChangeAspect="1"/>
          </p:cNvPicPr>
          <p:nvPr/>
        </p:nvPicPr>
        <p:blipFill>
          <a:blip r:embed="rId3"/>
          <a:stretch>
            <a:fillRect/>
          </a:stretch>
        </p:blipFill>
        <p:spPr>
          <a:xfrm>
            <a:off x="647684" y="1495388"/>
            <a:ext cx="200020" cy="171446"/>
          </a:xfrm>
          <a:prstGeom prst="rect">
            <a:avLst/>
          </a:prstGeom>
        </p:spPr>
      </p:pic>
      <p:sp>
        <p:nvSpPr>
          <p:cNvPr id="7" name="Text 2"/>
          <p:cNvSpPr/>
          <p:nvPr/>
        </p:nvSpPr>
        <p:spPr>
          <a:xfrm>
            <a:off x="923902" y="1476338"/>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内容策划画布</a:t>
            </a:r>
            <a:endParaRPr lang="en-US" sz="1350" dirty="0"/>
          </a:p>
        </p:txBody>
      </p:sp>
      <p:sp>
        <p:nvSpPr>
          <p:cNvPr id="8" name="Text 3"/>
          <p:cNvSpPr/>
          <p:nvPr/>
        </p:nvSpPr>
        <p:spPr>
          <a:xfrm>
            <a:off x="647684" y="1790655"/>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① 目标受众：谁在消费这个内容？</a:t>
            </a:r>
            <a:endParaRPr lang="en-US" sz="900" dirty="0"/>
          </a:p>
        </p:txBody>
      </p:sp>
      <p:sp>
        <p:nvSpPr>
          <p:cNvPr id="9" name="Text 4"/>
          <p:cNvSpPr/>
          <p:nvPr/>
        </p:nvSpPr>
        <p:spPr>
          <a:xfrm>
            <a:off x="647684" y="1981150"/>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② 核心信息：要传达什么文化价值？</a:t>
            </a:r>
            <a:endParaRPr lang="en-US" sz="900" dirty="0"/>
          </a:p>
        </p:txBody>
      </p:sp>
      <p:sp>
        <p:nvSpPr>
          <p:cNvPr id="10" name="Text 5"/>
          <p:cNvSpPr/>
          <p:nvPr/>
        </p:nvSpPr>
        <p:spPr>
          <a:xfrm>
            <a:off x="647684" y="2171646"/>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③ 内容形式：图文/短视频/直播/AR互动？</a:t>
            </a:r>
            <a:endParaRPr lang="en-US" sz="900" dirty="0"/>
          </a:p>
        </p:txBody>
      </p:sp>
      <p:sp>
        <p:nvSpPr>
          <p:cNvPr id="11" name="Text 6"/>
          <p:cNvSpPr/>
          <p:nvPr/>
        </p:nvSpPr>
        <p:spPr>
          <a:xfrm>
            <a:off x="647684" y="2362141"/>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④ 分发渠道：抖音/小红书/OTA/自有小程序？</a:t>
            </a:r>
            <a:endParaRPr lang="en-US" sz="900" dirty="0"/>
          </a:p>
        </p:txBody>
      </p:sp>
      <p:sp>
        <p:nvSpPr>
          <p:cNvPr id="12" name="Text 7"/>
          <p:cNvSpPr/>
          <p:nvPr/>
        </p:nvSpPr>
        <p:spPr>
          <a:xfrm>
            <a:off x="647684" y="2552636"/>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⑤ 转化路径：看完内容后下一步是什么？</a:t>
            </a:r>
            <a:endParaRPr lang="en-US" sz="900" dirty="0"/>
          </a:p>
        </p:txBody>
      </p:sp>
      <p:sp>
        <p:nvSpPr>
          <p:cNvPr id="13" name="Text 8"/>
          <p:cNvSpPr/>
          <p:nvPr/>
        </p:nvSpPr>
        <p:spPr>
          <a:xfrm>
            <a:off x="647684" y="2743131"/>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⑥ 评估指标：播放量？互动率？下单转化？</a:t>
            </a:r>
            <a:endParaRPr lang="en-US" sz="900" dirty="0"/>
          </a:p>
        </p:txBody>
      </p:sp>
      <p:pic>
        <p:nvPicPr>
          <p:cNvPr id="14" name="Image 3" descr="preencoded.png">    </p:cNvPr>
          <p:cNvPicPr>
            <a:picLocks noChangeAspect="1"/>
          </p:cNvPicPr>
          <p:nvPr/>
        </p:nvPicPr>
        <p:blipFill>
          <a:blip r:embed="rId4"/>
          <a:stretch>
            <a:fillRect/>
          </a:stretch>
        </p:blipFill>
        <p:spPr>
          <a:xfrm>
            <a:off x="6210145" y="1257269"/>
            <a:ext cx="5524362" cy="1828754"/>
          </a:xfrm>
          <a:prstGeom prst="rect">
            <a:avLst/>
          </a:prstGeom>
        </p:spPr>
      </p:pic>
      <p:pic>
        <p:nvPicPr>
          <p:cNvPr id="15" name="Image 4" descr="preencoded.png">    </p:cNvPr>
          <p:cNvPicPr>
            <a:picLocks noChangeAspect="1"/>
          </p:cNvPicPr>
          <p:nvPr/>
        </p:nvPicPr>
        <p:blipFill>
          <a:blip r:embed="rId5"/>
          <a:stretch>
            <a:fillRect/>
          </a:stretch>
        </p:blipFill>
        <p:spPr>
          <a:xfrm>
            <a:off x="6400640" y="1495388"/>
            <a:ext cx="171446" cy="171446"/>
          </a:xfrm>
          <a:prstGeom prst="rect">
            <a:avLst/>
          </a:prstGeom>
        </p:spPr>
      </p:pic>
      <p:sp>
        <p:nvSpPr>
          <p:cNvPr id="16" name="Text 9"/>
          <p:cNvSpPr/>
          <p:nvPr/>
        </p:nvSpPr>
        <p:spPr>
          <a:xfrm>
            <a:off x="6648284" y="1476338"/>
            <a:ext cx="1552155"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版权与伦理审查清单</a:t>
            </a:r>
            <a:endParaRPr lang="en-US" sz="1350" dirty="0"/>
          </a:p>
        </p:txBody>
      </p:sp>
      <p:sp>
        <p:nvSpPr>
          <p:cNvPr id="17" name="Text 10"/>
          <p:cNvSpPr/>
          <p:nvPr/>
        </p:nvSpPr>
        <p:spPr>
          <a:xfrm>
            <a:off x="6400640" y="1790655"/>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文化资源使用是否获得授权？</a:t>
            </a:r>
            <a:endParaRPr lang="en-US" sz="900" dirty="0"/>
          </a:p>
        </p:txBody>
      </p:sp>
      <p:sp>
        <p:nvSpPr>
          <p:cNvPr id="18" name="Text 11"/>
          <p:cNvSpPr/>
          <p:nvPr/>
        </p:nvSpPr>
        <p:spPr>
          <a:xfrm>
            <a:off x="6400640" y="1981150"/>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AIGC生成内容是否标注AI参与？</a:t>
            </a:r>
            <a:endParaRPr lang="en-US" sz="900" dirty="0"/>
          </a:p>
        </p:txBody>
      </p:sp>
      <p:sp>
        <p:nvSpPr>
          <p:cNvPr id="19" name="Text 12"/>
          <p:cNvSpPr/>
          <p:nvPr/>
        </p:nvSpPr>
        <p:spPr>
          <a:xfrm>
            <a:off x="6400640" y="2171646"/>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数字IP开发是否尊重原住民知识产权？</a:t>
            </a:r>
            <a:endParaRPr lang="en-US" sz="900" dirty="0"/>
          </a:p>
        </p:txBody>
      </p:sp>
      <p:sp>
        <p:nvSpPr>
          <p:cNvPr id="20" name="Text 13"/>
          <p:cNvSpPr/>
          <p:nvPr/>
        </p:nvSpPr>
        <p:spPr>
          <a:xfrm>
            <a:off x="6400640" y="2362141"/>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内容是否有文化误读或浅表化风险？</a:t>
            </a:r>
            <a:endParaRPr lang="en-US" sz="900" dirty="0"/>
          </a:p>
        </p:txBody>
      </p:sp>
      <p:sp>
        <p:nvSpPr>
          <p:cNvPr id="21" name="Text 14"/>
          <p:cNvSpPr/>
          <p:nvPr/>
        </p:nvSpPr>
        <p:spPr>
          <a:xfrm>
            <a:off x="6400640" y="2552636"/>
            <a:ext cx="515251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 是否考虑了数字鸿沟——非数字化受众如何获取信息？</a:t>
            </a:r>
            <a:endParaRPr lang="en-US" sz="900" dirty="0"/>
          </a:p>
        </p:txBody>
      </p:sp>
      <p:pic>
        <p:nvPicPr>
          <p:cNvPr id="22" name="Image 5" descr="preencoded.png">    </p:cNvPr>
          <p:cNvPicPr>
            <a:picLocks noChangeAspect="1"/>
          </p:cNvPicPr>
          <p:nvPr/>
        </p:nvPicPr>
        <p:blipFill>
          <a:blip r:embed="rId6"/>
          <a:stretch>
            <a:fillRect/>
          </a:stretch>
        </p:blipFill>
        <p:spPr>
          <a:xfrm>
            <a:off x="457189" y="3238419"/>
            <a:ext cx="11277318" cy="495288"/>
          </a:xfrm>
          <a:prstGeom prst="rect">
            <a:avLst/>
          </a:prstGeom>
        </p:spPr>
      </p:pic>
      <p:sp>
        <p:nvSpPr>
          <p:cNvPr id="23" name="Text 15"/>
          <p:cNvSpPr/>
          <p:nvPr/>
        </p:nvSpPr>
        <p:spPr>
          <a:xfrm>
            <a:off x="609585" y="3390815"/>
            <a:ext cx="10981670" cy="190495"/>
          </a:xfrm>
          <a:prstGeom prst="rect">
            <a:avLst/>
          </a:prstGeom>
          <a:noFill/>
          <a:ln/>
        </p:spPr>
        <p:txBody>
          <a:bodyPr wrap="non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核心命题：</a:t>
            </a:r>
            <a:pPr algn="l" indent="0" marL="0">
              <a:buNone/>
            </a:pPr>
            <a:r>
              <a:rPr lang="en-US" sz="1050" dirty="0">
                <a:solidFill>
                  <a:srgbClr val="D6D3D1"/>
                </a:solidFill>
                <a:latin typeface="等线" pitchFamily="34" charset="0"/>
                <a:ea typeface="等线" pitchFamily="34" charset="-122"/>
                <a:cs typeface="等线" pitchFamily="34" charset="-120"/>
              </a:rPr>
              <a:t>旅游信息化管理不等于旅游网站建设或电子票务建设——它是技术、管理、文化与伦理的综合实践。文旅融合的关键在"内容为王，技术为用"。</a:t>
            </a:r>
            <a:endParaRPr lang="en-US" sz="1050" dirty="0"/>
          </a:p>
        </p:txBody>
      </p:sp>
      <p:sp>
        <p:nvSpPr>
          <p:cNvPr id="24" name="Text 16"/>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27 / 42</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第11章 · 绩效评价</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平衡计分卡四维度：旅游信息化绩效评价体系</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2705032" cy="1219170"/>
          </a:xfrm>
          <a:prstGeom prst="rect">
            <a:avLst/>
          </a:prstGeom>
        </p:spPr>
      </p:pic>
      <p:sp>
        <p:nvSpPr>
          <p:cNvPr id="6" name="Text 2"/>
          <p:cNvSpPr/>
          <p:nvPr/>
        </p:nvSpPr>
        <p:spPr>
          <a:xfrm>
            <a:off x="609585" y="1447764"/>
            <a:ext cx="2409384"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7" name="Text 3"/>
          <p:cNvSpPr/>
          <p:nvPr/>
        </p:nvSpPr>
        <p:spPr>
          <a:xfrm>
            <a:off x="609585" y="1790655"/>
            <a:ext cx="2409384"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财务维度</a:t>
            </a:r>
            <a:endParaRPr lang="en-US" sz="1050" dirty="0"/>
          </a:p>
        </p:txBody>
      </p:sp>
      <p:sp>
        <p:nvSpPr>
          <p:cNvPr id="8" name="Text 4"/>
          <p:cNvSpPr/>
          <p:nvPr/>
        </p:nvSpPr>
        <p:spPr>
          <a:xfrm>
            <a:off x="609585" y="2019250"/>
            <a:ext cx="2409384"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收入增长、成本节约、投资回报率(ROI)、客单价提升</a:t>
            </a:r>
            <a:endParaRPr lang="en-US" sz="900" dirty="0"/>
          </a:p>
        </p:txBody>
      </p:sp>
      <p:pic>
        <p:nvPicPr>
          <p:cNvPr id="9" name="Image 2" descr="preencoded.png">    </p:cNvPr>
          <p:cNvPicPr>
            <a:picLocks noChangeAspect="1"/>
          </p:cNvPicPr>
          <p:nvPr/>
        </p:nvPicPr>
        <p:blipFill>
          <a:blip r:embed="rId3"/>
          <a:stretch>
            <a:fillRect/>
          </a:stretch>
        </p:blipFill>
        <p:spPr>
          <a:xfrm>
            <a:off x="3314617" y="1257269"/>
            <a:ext cx="2705032" cy="1219170"/>
          </a:xfrm>
          <a:prstGeom prst="rect">
            <a:avLst/>
          </a:prstGeom>
        </p:spPr>
      </p:pic>
      <p:sp>
        <p:nvSpPr>
          <p:cNvPr id="10" name="Text 5"/>
          <p:cNvSpPr/>
          <p:nvPr/>
        </p:nvSpPr>
        <p:spPr>
          <a:xfrm>
            <a:off x="3467013" y="1447764"/>
            <a:ext cx="2409384"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11" name="Text 6"/>
          <p:cNvSpPr/>
          <p:nvPr/>
        </p:nvSpPr>
        <p:spPr>
          <a:xfrm>
            <a:off x="3467013" y="1790655"/>
            <a:ext cx="2409384"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客户维度</a:t>
            </a:r>
            <a:endParaRPr lang="en-US" sz="1050" dirty="0"/>
          </a:p>
        </p:txBody>
      </p:sp>
      <p:sp>
        <p:nvSpPr>
          <p:cNvPr id="12" name="Text 7"/>
          <p:cNvSpPr/>
          <p:nvPr/>
        </p:nvSpPr>
        <p:spPr>
          <a:xfrm>
            <a:off x="3467013" y="2019250"/>
            <a:ext cx="2409384"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满意度、NPS净推荐值、复购率、投诉率、服务响应速度</a:t>
            </a:r>
            <a:endParaRPr lang="en-US" sz="900" dirty="0"/>
          </a:p>
        </p:txBody>
      </p:sp>
      <p:pic>
        <p:nvPicPr>
          <p:cNvPr id="13" name="Image 3" descr="preencoded.png">    </p:cNvPr>
          <p:cNvPicPr>
            <a:picLocks noChangeAspect="1"/>
          </p:cNvPicPr>
          <p:nvPr/>
        </p:nvPicPr>
        <p:blipFill>
          <a:blip r:embed="rId4"/>
          <a:stretch>
            <a:fillRect/>
          </a:stretch>
        </p:blipFill>
        <p:spPr>
          <a:xfrm>
            <a:off x="6172046" y="1257269"/>
            <a:ext cx="2705032" cy="1219170"/>
          </a:xfrm>
          <a:prstGeom prst="rect">
            <a:avLst/>
          </a:prstGeom>
        </p:spPr>
      </p:pic>
      <p:sp>
        <p:nvSpPr>
          <p:cNvPr id="14" name="Text 8"/>
          <p:cNvSpPr/>
          <p:nvPr/>
        </p:nvSpPr>
        <p:spPr>
          <a:xfrm>
            <a:off x="6324442" y="1447764"/>
            <a:ext cx="2409384"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15" name="Text 9"/>
          <p:cNvSpPr/>
          <p:nvPr/>
        </p:nvSpPr>
        <p:spPr>
          <a:xfrm>
            <a:off x="6324442" y="1790655"/>
            <a:ext cx="2409384"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内部流程</a:t>
            </a:r>
            <a:endParaRPr lang="en-US" sz="1050" dirty="0"/>
          </a:p>
        </p:txBody>
      </p:sp>
      <p:sp>
        <p:nvSpPr>
          <p:cNvPr id="16" name="Text 10"/>
          <p:cNvSpPr/>
          <p:nvPr/>
        </p:nvSpPr>
        <p:spPr>
          <a:xfrm>
            <a:off x="6324442" y="2019250"/>
            <a:ext cx="2409384"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业务处理效率、系统可用率、数据准确率、流程自动化率</a:t>
            </a:r>
            <a:endParaRPr lang="en-US" sz="900" dirty="0"/>
          </a:p>
        </p:txBody>
      </p:sp>
      <p:pic>
        <p:nvPicPr>
          <p:cNvPr id="17" name="Image 4" descr="preencoded.png">    </p:cNvPr>
          <p:cNvPicPr>
            <a:picLocks noChangeAspect="1"/>
          </p:cNvPicPr>
          <p:nvPr/>
        </p:nvPicPr>
        <p:blipFill>
          <a:blip r:embed="rId5"/>
          <a:stretch>
            <a:fillRect/>
          </a:stretch>
        </p:blipFill>
        <p:spPr>
          <a:xfrm>
            <a:off x="9029474" y="1257269"/>
            <a:ext cx="2705032" cy="1219170"/>
          </a:xfrm>
          <a:prstGeom prst="rect">
            <a:avLst/>
          </a:prstGeom>
        </p:spPr>
      </p:pic>
      <p:sp>
        <p:nvSpPr>
          <p:cNvPr id="18" name="Text 11"/>
          <p:cNvSpPr/>
          <p:nvPr/>
        </p:nvSpPr>
        <p:spPr>
          <a:xfrm>
            <a:off x="9181870" y="1447764"/>
            <a:ext cx="2409384"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19" name="Text 12"/>
          <p:cNvSpPr/>
          <p:nvPr/>
        </p:nvSpPr>
        <p:spPr>
          <a:xfrm>
            <a:off x="9181870" y="1790655"/>
            <a:ext cx="2409384"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学习成长</a:t>
            </a:r>
            <a:endParaRPr lang="en-US" sz="1050" dirty="0"/>
          </a:p>
        </p:txBody>
      </p:sp>
      <p:sp>
        <p:nvSpPr>
          <p:cNvPr id="20" name="Text 13"/>
          <p:cNvSpPr/>
          <p:nvPr/>
        </p:nvSpPr>
        <p:spPr>
          <a:xfrm>
            <a:off x="9181870" y="2019250"/>
            <a:ext cx="2409384" cy="304792"/>
          </a:xfrm>
          <a:prstGeom prst="rect">
            <a:avLst/>
          </a:prstGeom>
          <a:noFill/>
          <a:ln/>
        </p:spPr>
        <p:txBody>
          <a:bodyPr wrap="squar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员工数字素养、系统使用培训完成率、创新能力指标</a:t>
            </a:r>
            <a:endParaRPr lang="en-US" sz="900" dirty="0"/>
          </a:p>
        </p:txBody>
      </p:sp>
      <p:pic>
        <p:nvPicPr>
          <p:cNvPr id="21" name="Image 5" descr="preencoded.png">    </p:cNvPr>
          <p:cNvPicPr>
            <a:picLocks noChangeAspect="1"/>
          </p:cNvPicPr>
          <p:nvPr/>
        </p:nvPicPr>
        <p:blipFill>
          <a:blip r:embed="rId6"/>
          <a:stretch>
            <a:fillRect/>
          </a:stretch>
        </p:blipFill>
        <p:spPr>
          <a:xfrm>
            <a:off x="457189" y="2705032"/>
            <a:ext cx="11277318" cy="685783"/>
          </a:xfrm>
          <a:prstGeom prst="rect">
            <a:avLst/>
          </a:prstGeom>
        </p:spPr>
      </p:pic>
      <p:sp>
        <p:nvSpPr>
          <p:cNvPr id="22" name="Text 14"/>
          <p:cNvSpPr/>
          <p:nvPr/>
        </p:nvSpPr>
        <p:spPr>
          <a:xfrm>
            <a:off x="609585" y="2857429"/>
            <a:ext cx="10981670"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评价量规：</a:t>
            </a:r>
            <a:pPr algn="l" indent="0" marL="0">
              <a:buNone/>
            </a:pPr>
            <a:r>
              <a:rPr lang="en-US" sz="1050" dirty="0">
                <a:solidFill>
                  <a:srgbClr val="44403C"/>
                </a:solidFill>
                <a:latin typeface="等线" pitchFamily="34" charset="0"/>
                <a:ea typeface="等线" pitchFamily="34" charset="-122"/>
                <a:cs typeface="等线" pitchFamily="34" charset="-120"/>
              </a:rPr>
              <a:t>优秀——能抓住关键管理矛盾并说明原因、能说明数据来源字段和质量风险、能正确使用方法并解释结果、能结合安顺/黄果树/贵州案例提出方案、结构清晰图表规范建议可执行。</a:t>
            </a:r>
            <a:endParaRPr lang="en-US" sz="1050" dirty="0"/>
          </a:p>
        </p:txBody>
      </p:sp>
      <p:sp>
        <p:nvSpPr>
          <p:cNvPr id="23" name="Text 15"/>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28 / 42</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第5章 · 系统选型与需求分析</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系统选型五步法 · 需求分析 · 权限设计</a:t>
            </a:r>
            <a:endParaRPr lang="en-US" sz="2700" dirty="0"/>
          </a:p>
        </p:txBody>
      </p:sp>
      <p:pic>
        <p:nvPicPr>
          <p:cNvPr id="5" name="Image 1" descr="preencoded.png">    </p:cNvPr>
          <p:cNvPicPr>
            <a:picLocks noChangeAspect="1"/>
          </p:cNvPicPr>
          <p:nvPr/>
        </p:nvPicPr>
        <p:blipFill>
          <a:blip r:embed="rId2"/>
          <a:stretch>
            <a:fillRect/>
          </a:stretch>
        </p:blipFill>
        <p:spPr>
          <a:xfrm>
            <a:off x="457189" y="1304892"/>
            <a:ext cx="133347" cy="171446"/>
          </a:xfrm>
          <a:prstGeom prst="rect">
            <a:avLst/>
          </a:prstGeom>
        </p:spPr>
      </p:pic>
      <p:sp>
        <p:nvSpPr>
          <p:cNvPr id="6" name="Text 2"/>
          <p:cNvSpPr/>
          <p:nvPr/>
        </p:nvSpPr>
        <p:spPr>
          <a:xfrm>
            <a:off x="666733" y="1285843"/>
            <a:ext cx="1209264"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系统选型五步法</a:t>
            </a:r>
            <a:endParaRPr lang="en-US" sz="1350" dirty="0"/>
          </a:p>
        </p:txBody>
      </p:sp>
      <p:sp>
        <p:nvSpPr>
          <p:cNvPr id="7" name="Text 3"/>
          <p:cNvSpPr/>
          <p:nvPr/>
        </p:nvSpPr>
        <p:spPr>
          <a:xfrm>
            <a:off x="457189" y="1600160"/>
            <a:ext cx="5533506"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①</a:t>
            </a:r>
            <a:pPr algn="l" indent="0" marL="0">
              <a:buNone/>
            </a:pPr>
            <a:r>
              <a:rPr lang="en-US" sz="900" b="1" dirty="0">
                <a:solidFill>
                  <a:srgbClr val="000000"/>
                </a:solidFill>
                <a:latin typeface="等线" pitchFamily="34" charset="0"/>
                <a:ea typeface="等线" pitchFamily="34" charset="-122"/>
                <a:cs typeface="等线" pitchFamily="34" charset="-120"/>
              </a:rPr>
              <a:t>业务盘点：</a:t>
            </a:r>
            <a:pPr algn="l" indent="0" marL="0">
              <a:buNone/>
            </a:pPr>
            <a:r>
              <a:rPr lang="en-US" sz="900" dirty="0">
                <a:solidFill>
                  <a:srgbClr val="000000"/>
                </a:solidFill>
                <a:latin typeface="等线" pitchFamily="34" charset="0"/>
                <a:ea typeface="等线" pitchFamily="34" charset="-122"/>
                <a:cs typeface="等线" pitchFamily="34" charset="-120"/>
              </a:rPr>
              <a:t>梳理核心业务流程和数据需求</a:t>
            </a:r>
            <a:endParaRPr lang="en-US" sz="900" dirty="0"/>
          </a:p>
        </p:txBody>
      </p:sp>
      <p:sp>
        <p:nvSpPr>
          <p:cNvPr id="8" name="Text 4"/>
          <p:cNvSpPr/>
          <p:nvPr/>
        </p:nvSpPr>
        <p:spPr>
          <a:xfrm>
            <a:off x="457189" y="1943051"/>
            <a:ext cx="5533506"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②</a:t>
            </a:r>
            <a:pPr algn="l" indent="0" marL="0">
              <a:buNone/>
            </a:pPr>
            <a:r>
              <a:rPr lang="en-US" sz="900" b="1" dirty="0">
                <a:solidFill>
                  <a:srgbClr val="000000"/>
                </a:solidFill>
                <a:latin typeface="等线" pitchFamily="34" charset="0"/>
                <a:ea typeface="等线" pitchFamily="34" charset="-122"/>
                <a:cs typeface="等线" pitchFamily="34" charset="-120"/>
              </a:rPr>
              <a:t>市场调研：</a:t>
            </a:r>
            <a:pPr algn="l" indent="0" marL="0">
              <a:buNone/>
            </a:pPr>
            <a:r>
              <a:rPr lang="en-US" sz="900" dirty="0">
                <a:solidFill>
                  <a:srgbClr val="000000"/>
                </a:solidFill>
                <a:latin typeface="等线" pitchFamily="34" charset="0"/>
                <a:ea typeface="等线" pitchFamily="34" charset="-122"/>
                <a:cs typeface="等线" pitchFamily="34" charset="-120"/>
              </a:rPr>
              <a:t>了解主流供应商和产品功能</a:t>
            </a:r>
            <a:endParaRPr lang="en-US" sz="900" dirty="0"/>
          </a:p>
        </p:txBody>
      </p:sp>
      <p:sp>
        <p:nvSpPr>
          <p:cNvPr id="9" name="Text 5"/>
          <p:cNvSpPr/>
          <p:nvPr/>
        </p:nvSpPr>
        <p:spPr>
          <a:xfrm>
            <a:off x="457189" y="2285943"/>
            <a:ext cx="5533506"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③</a:t>
            </a:r>
            <a:pPr algn="l" indent="0" marL="0">
              <a:buNone/>
            </a:pPr>
            <a:r>
              <a:rPr lang="en-US" sz="900" b="1" dirty="0">
                <a:solidFill>
                  <a:srgbClr val="000000"/>
                </a:solidFill>
                <a:latin typeface="等线" pitchFamily="34" charset="0"/>
                <a:ea typeface="等线" pitchFamily="34" charset="-122"/>
                <a:cs typeface="等线" pitchFamily="34" charset="-120"/>
              </a:rPr>
              <a:t>需求匹配：</a:t>
            </a:r>
            <a:pPr algn="l" indent="0" marL="0">
              <a:buNone/>
            </a:pPr>
            <a:r>
              <a:rPr lang="en-US" sz="900" dirty="0">
                <a:solidFill>
                  <a:srgbClr val="000000"/>
                </a:solidFill>
                <a:latin typeface="等线" pitchFamily="34" charset="0"/>
                <a:ea typeface="等线" pitchFamily="34" charset="-122"/>
                <a:cs typeface="等线" pitchFamily="34" charset="-120"/>
              </a:rPr>
              <a:t>对比功能清单与业务需求</a:t>
            </a:r>
            <a:endParaRPr lang="en-US" sz="900" dirty="0"/>
          </a:p>
        </p:txBody>
      </p:sp>
      <p:sp>
        <p:nvSpPr>
          <p:cNvPr id="10" name="Text 6"/>
          <p:cNvSpPr/>
          <p:nvPr/>
        </p:nvSpPr>
        <p:spPr>
          <a:xfrm>
            <a:off x="457189" y="2628834"/>
            <a:ext cx="5533506"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④</a:t>
            </a:r>
            <a:pPr algn="l" indent="0" marL="0">
              <a:buNone/>
            </a:pPr>
            <a:r>
              <a:rPr lang="en-US" sz="900" b="1" dirty="0">
                <a:solidFill>
                  <a:srgbClr val="000000"/>
                </a:solidFill>
                <a:latin typeface="等线" pitchFamily="34" charset="0"/>
                <a:ea typeface="等线" pitchFamily="34" charset="-122"/>
                <a:cs typeface="等线" pitchFamily="34" charset="-120"/>
              </a:rPr>
              <a:t>验证测试：</a:t>
            </a:r>
            <a:pPr algn="l" indent="0" marL="0">
              <a:buNone/>
            </a:pPr>
            <a:r>
              <a:rPr lang="en-US" sz="900" dirty="0">
                <a:solidFill>
                  <a:srgbClr val="000000"/>
                </a:solidFill>
                <a:latin typeface="等线" pitchFamily="34" charset="0"/>
                <a:ea typeface="等线" pitchFamily="34" charset="-122"/>
                <a:cs typeface="等线" pitchFamily="34" charset="-120"/>
              </a:rPr>
              <a:t>试用/演示+参考案例验证</a:t>
            </a:r>
            <a:endParaRPr lang="en-US" sz="900" dirty="0"/>
          </a:p>
        </p:txBody>
      </p:sp>
      <p:sp>
        <p:nvSpPr>
          <p:cNvPr id="11" name="Text 7"/>
          <p:cNvSpPr/>
          <p:nvPr/>
        </p:nvSpPr>
        <p:spPr>
          <a:xfrm>
            <a:off x="457189" y="2971726"/>
            <a:ext cx="5533506"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⑤</a:t>
            </a:r>
            <a:pPr algn="l" indent="0" marL="0">
              <a:buNone/>
            </a:pPr>
            <a:r>
              <a:rPr lang="en-US" sz="900" b="1" dirty="0">
                <a:solidFill>
                  <a:srgbClr val="000000"/>
                </a:solidFill>
                <a:latin typeface="等线" pitchFamily="34" charset="0"/>
                <a:ea typeface="等线" pitchFamily="34" charset="-122"/>
                <a:cs typeface="等线" pitchFamily="34" charset="-120"/>
              </a:rPr>
              <a:t>综合决策：</a:t>
            </a:r>
            <a:pPr algn="l" indent="0" marL="0">
              <a:buNone/>
            </a:pPr>
            <a:r>
              <a:rPr lang="en-US" sz="900" dirty="0">
                <a:solidFill>
                  <a:srgbClr val="000000"/>
                </a:solidFill>
                <a:latin typeface="等线" pitchFamily="34" charset="0"/>
                <a:ea typeface="等线" pitchFamily="34" charset="-122"/>
                <a:cs typeface="等线" pitchFamily="34" charset="-120"/>
              </a:rPr>
              <a:t>功能+成本+服务+扩展性的平衡</a:t>
            </a:r>
            <a:endParaRPr lang="en-US" sz="900" dirty="0"/>
          </a:p>
        </p:txBody>
      </p:sp>
      <p:pic>
        <p:nvPicPr>
          <p:cNvPr id="12" name="Image 2" descr="preencoded.png">    </p:cNvPr>
          <p:cNvPicPr>
            <a:picLocks noChangeAspect="1"/>
          </p:cNvPicPr>
          <p:nvPr/>
        </p:nvPicPr>
        <p:blipFill>
          <a:blip r:embed="rId3"/>
          <a:stretch>
            <a:fillRect/>
          </a:stretch>
        </p:blipFill>
        <p:spPr>
          <a:xfrm>
            <a:off x="6210145" y="1304892"/>
            <a:ext cx="152396" cy="171446"/>
          </a:xfrm>
          <a:prstGeom prst="rect">
            <a:avLst/>
          </a:prstGeom>
        </p:spPr>
      </p:pic>
      <p:sp>
        <p:nvSpPr>
          <p:cNvPr id="13" name="Text 8"/>
          <p:cNvSpPr/>
          <p:nvPr/>
        </p:nvSpPr>
        <p:spPr>
          <a:xfrm>
            <a:off x="6438739" y="1285843"/>
            <a:ext cx="1037818"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用户权限设计</a:t>
            </a:r>
            <a:endParaRPr lang="en-US" sz="1350" dirty="0"/>
          </a:p>
        </p:txBody>
      </p:sp>
      <p:sp>
        <p:nvSpPr>
          <p:cNvPr id="14" name="Text 9"/>
          <p:cNvSpPr/>
          <p:nvPr/>
        </p:nvSpPr>
        <p:spPr>
          <a:xfrm>
            <a:off x="6210145" y="1600160"/>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RBAC模型：</a:t>
            </a:r>
            <a:pPr algn="l" indent="0" marL="0">
              <a:buNone/>
            </a:pPr>
            <a:r>
              <a:rPr lang="en-US" sz="900" dirty="0">
                <a:solidFill>
                  <a:srgbClr val="000000"/>
                </a:solidFill>
                <a:latin typeface="等线" pitchFamily="34" charset="0"/>
                <a:ea typeface="等线" pitchFamily="34" charset="-122"/>
                <a:cs typeface="等线" pitchFamily="34" charset="-120"/>
              </a:rPr>
              <a:t>角色→权限→用户三层映射</a:t>
            </a:r>
            <a:endParaRPr lang="en-US" sz="900" dirty="0"/>
          </a:p>
        </p:txBody>
      </p:sp>
      <p:sp>
        <p:nvSpPr>
          <p:cNvPr id="15" name="Text 10"/>
          <p:cNvSpPr/>
          <p:nvPr/>
        </p:nvSpPr>
        <p:spPr>
          <a:xfrm>
            <a:off x="6210145" y="1943051"/>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最小权限原则：</a:t>
            </a:r>
            <a:pPr algn="l" indent="0" marL="0">
              <a:buNone/>
            </a:pPr>
            <a:r>
              <a:rPr lang="en-US" sz="900" dirty="0">
                <a:solidFill>
                  <a:srgbClr val="000000"/>
                </a:solidFill>
                <a:latin typeface="等线" pitchFamily="34" charset="0"/>
                <a:ea typeface="等线" pitchFamily="34" charset="-122"/>
                <a:cs typeface="等线" pitchFamily="34" charset="-120"/>
              </a:rPr>
              <a:t>仅授予完成工作所需的最小权限</a:t>
            </a:r>
            <a:endParaRPr lang="en-US" sz="900" dirty="0"/>
          </a:p>
        </p:txBody>
      </p:sp>
      <p:sp>
        <p:nvSpPr>
          <p:cNvPr id="16" name="Text 11"/>
          <p:cNvSpPr/>
          <p:nvPr/>
        </p:nvSpPr>
        <p:spPr>
          <a:xfrm>
            <a:off x="6210145" y="2285943"/>
            <a:ext cx="5533506"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职责分离：</a:t>
            </a:r>
            <a:pPr algn="l" indent="0" marL="0">
              <a:buNone/>
            </a:pPr>
            <a:r>
              <a:rPr lang="en-US" sz="900" dirty="0">
                <a:solidFill>
                  <a:srgbClr val="000000"/>
                </a:solidFill>
                <a:latin typeface="等线" pitchFamily="34" charset="0"/>
                <a:ea typeface="等线" pitchFamily="34" charset="-122"/>
                <a:cs typeface="等线" pitchFamily="34" charset="-120"/>
              </a:rPr>
              <a:t>关键操作需多人审批（如退款审批）</a:t>
            </a:r>
            <a:endParaRPr lang="en-US" sz="900" dirty="0"/>
          </a:p>
        </p:txBody>
      </p:sp>
      <p:sp>
        <p:nvSpPr>
          <p:cNvPr id="17" name="Text 12"/>
          <p:cNvSpPr/>
          <p:nvPr/>
        </p:nvSpPr>
        <p:spPr>
          <a:xfrm>
            <a:off x="6210145" y="2628834"/>
            <a:ext cx="5533506"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数据闭环：系统数据→运营分析→决策调整→系统优化配置。</a:t>
            </a:r>
            <a:endParaRPr lang="en-US" sz="900" dirty="0"/>
          </a:p>
        </p:txBody>
      </p:sp>
      <p:pic>
        <p:nvPicPr>
          <p:cNvPr id="18" name="Image 3" descr="preencoded.png">    </p:cNvPr>
          <p:cNvPicPr>
            <a:picLocks noChangeAspect="1"/>
          </p:cNvPicPr>
          <p:nvPr/>
        </p:nvPicPr>
        <p:blipFill>
          <a:blip r:embed="rId4"/>
          <a:stretch>
            <a:fillRect/>
          </a:stretch>
        </p:blipFill>
        <p:spPr>
          <a:xfrm>
            <a:off x="457189" y="3428914"/>
            <a:ext cx="11277318" cy="495288"/>
          </a:xfrm>
          <a:prstGeom prst="rect">
            <a:avLst/>
          </a:prstGeom>
        </p:spPr>
      </p:pic>
      <p:sp>
        <p:nvSpPr>
          <p:cNvPr id="19" name="Text 13"/>
          <p:cNvSpPr/>
          <p:nvPr/>
        </p:nvSpPr>
        <p:spPr>
          <a:xfrm>
            <a:off x="609585" y="3581310"/>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本土案例：</a:t>
            </a:r>
            <a:pPr algn="l" indent="0" marL="0">
              <a:buNone/>
            </a:pPr>
            <a:r>
              <a:rPr lang="en-US" sz="1050" dirty="0">
                <a:solidFill>
                  <a:srgbClr val="44403C"/>
                </a:solidFill>
                <a:latin typeface="等线" pitchFamily="34" charset="0"/>
                <a:ea typeface="等线" pitchFamily="34" charset="-122"/>
                <a:cs typeface="等线" pitchFamily="34" charset="-120"/>
              </a:rPr>
              <a:t>安顺地方文旅企业数字化协同方案——旅行社+酒店+景区的联合需求分析、系统选型和权限设计。</a:t>
            </a:r>
            <a:endParaRPr lang="en-US" sz="1050" dirty="0"/>
          </a:p>
        </p:txBody>
      </p:sp>
      <p:sp>
        <p:nvSpPr>
          <p:cNvPr id="20" name="Text 14"/>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29 / 42</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教学模块</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项目实训体系：五大核心实训模块</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5562461" cy="838179"/>
          </a:xfrm>
          <a:prstGeom prst="rect">
            <a:avLst/>
          </a:prstGeom>
        </p:spPr>
      </p:pic>
      <p:sp>
        <p:nvSpPr>
          <p:cNvPr id="6" name="Text 2"/>
          <p:cNvSpPr/>
          <p:nvPr/>
        </p:nvSpPr>
        <p:spPr>
          <a:xfrm>
            <a:off x="647684" y="1409665"/>
            <a:ext cx="522871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实训一：景区数据治理工作包</a:t>
            </a:r>
            <a:endParaRPr lang="en-US" sz="1050" dirty="0"/>
          </a:p>
        </p:txBody>
      </p:sp>
      <p:sp>
        <p:nvSpPr>
          <p:cNvPr id="7" name="Text 3"/>
          <p:cNvSpPr/>
          <p:nvPr/>
        </p:nvSpPr>
        <p:spPr>
          <a:xfrm>
            <a:off x="647684" y="1638259"/>
            <a:ext cx="5228714" cy="304792"/>
          </a:xfrm>
          <a:prstGeom prst="rect">
            <a:avLst/>
          </a:prstGeom>
          <a:noFill/>
          <a:ln/>
        </p:spPr>
        <p:txBody>
          <a:bodyPr wrap="squar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数据资源目录表+指标口径说明表+数据质量检查表+数据权责矩阵+数据安全与共享规则+数据应用场景说明</a:t>
            </a:r>
            <a:endParaRPr lang="en-US" sz="900" dirty="0"/>
          </a:p>
        </p:txBody>
      </p:sp>
      <p:pic>
        <p:nvPicPr>
          <p:cNvPr id="8" name="Image 2" descr="preencoded.png">    </p:cNvPr>
          <p:cNvPicPr>
            <a:picLocks noChangeAspect="1"/>
          </p:cNvPicPr>
          <p:nvPr/>
        </p:nvPicPr>
        <p:blipFill>
          <a:blip r:embed="rId3"/>
          <a:stretch>
            <a:fillRect/>
          </a:stretch>
        </p:blipFill>
        <p:spPr>
          <a:xfrm>
            <a:off x="6172046" y="1257269"/>
            <a:ext cx="5562461" cy="838179"/>
          </a:xfrm>
          <a:prstGeom prst="rect">
            <a:avLst/>
          </a:prstGeom>
        </p:spPr>
      </p:pic>
      <p:sp>
        <p:nvSpPr>
          <p:cNvPr id="9" name="Text 4"/>
          <p:cNvSpPr/>
          <p:nvPr/>
        </p:nvSpPr>
        <p:spPr>
          <a:xfrm>
            <a:off x="6362541" y="1409665"/>
            <a:ext cx="522871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实训二：智慧景区运营改进方案</a:t>
            </a:r>
            <a:endParaRPr lang="en-US" sz="1050" dirty="0"/>
          </a:p>
        </p:txBody>
      </p:sp>
      <p:sp>
        <p:nvSpPr>
          <p:cNvPr id="10" name="Text 5"/>
          <p:cNvSpPr/>
          <p:nvPr/>
        </p:nvSpPr>
        <p:spPr>
          <a:xfrm>
            <a:off x="6362541" y="1638259"/>
            <a:ext cx="522871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游客旅程地图+服务蓝图+排队瓶颈分析+运营中台设计+指标看板+安全应急闭环说明</a:t>
            </a:r>
            <a:endParaRPr lang="en-US" sz="900" dirty="0"/>
          </a:p>
        </p:txBody>
      </p:sp>
      <p:pic>
        <p:nvPicPr>
          <p:cNvPr id="11" name="Image 3" descr="preencoded.png">    </p:cNvPr>
          <p:cNvPicPr>
            <a:picLocks noChangeAspect="1"/>
          </p:cNvPicPr>
          <p:nvPr/>
        </p:nvPicPr>
        <p:blipFill>
          <a:blip r:embed="rId4"/>
          <a:stretch>
            <a:fillRect/>
          </a:stretch>
        </p:blipFill>
        <p:spPr>
          <a:xfrm>
            <a:off x="457189" y="2247844"/>
            <a:ext cx="5562461" cy="685783"/>
          </a:xfrm>
          <a:prstGeom prst="rect">
            <a:avLst/>
          </a:prstGeom>
        </p:spPr>
      </p:pic>
      <p:sp>
        <p:nvSpPr>
          <p:cNvPr id="12" name="Text 6"/>
          <p:cNvSpPr/>
          <p:nvPr/>
        </p:nvSpPr>
        <p:spPr>
          <a:xfrm>
            <a:off x="647684" y="2400240"/>
            <a:ext cx="522871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实训三：企业数字化运营诊断</a:t>
            </a:r>
            <a:endParaRPr lang="en-US" sz="1050" dirty="0"/>
          </a:p>
        </p:txBody>
      </p:sp>
      <p:sp>
        <p:nvSpPr>
          <p:cNvPr id="13" name="Text 7"/>
          <p:cNvSpPr/>
          <p:nvPr/>
        </p:nvSpPr>
        <p:spPr>
          <a:xfrm>
            <a:off x="647684" y="2628834"/>
            <a:ext cx="522871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业务流程图+核心数据字段表+系统需求清单+用户权限设计表+平台运营指标表+数字化改进路线图</a:t>
            </a:r>
            <a:endParaRPr lang="en-US" sz="900" dirty="0"/>
          </a:p>
        </p:txBody>
      </p:sp>
      <p:pic>
        <p:nvPicPr>
          <p:cNvPr id="14" name="Image 4" descr="preencoded.png">    </p:cNvPr>
          <p:cNvPicPr>
            <a:picLocks noChangeAspect="1"/>
          </p:cNvPicPr>
          <p:nvPr/>
        </p:nvPicPr>
        <p:blipFill>
          <a:blip r:embed="rId5"/>
          <a:stretch>
            <a:fillRect/>
          </a:stretch>
        </p:blipFill>
        <p:spPr>
          <a:xfrm>
            <a:off x="6172046" y="2247844"/>
            <a:ext cx="5562461" cy="685783"/>
          </a:xfrm>
          <a:prstGeom prst="rect">
            <a:avLst/>
          </a:prstGeom>
        </p:spPr>
      </p:pic>
      <p:sp>
        <p:nvSpPr>
          <p:cNvPr id="15" name="Text 8"/>
          <p:cNvSpPr/>
          <p:nvPr/>
        </p:nvSpPr>
        <p:spPr>
          <a:xfrm>
            <a:off x="6362541" y="2400240"/>
            <a:ext cx="5228714" cy="190495"/>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实训四：数据分析与决策支持</a:t>
            </a:r>
            <a:endParaRPr lang="en-US" sz="1050" dirty="0"/>
          </a:p>
        </p:txBody>
      </p:sp>
      <p:sp>
        <p:nvSpPr>
          <p:cNvPr id="16" name="Text 9"/>
          <p:cNvSpPr/>
          <p:nvPr/>
        </p:nvSpPr>
        <p:spPr>
          <a:xfrm>
            <a:off x="6362541" y="2628834"/>
            <a:ext cx="5228714"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问题定义表+数据资源清单+数据质量检查表+分析方法说明+可视化仪表盘草图+决策建议和风险说明</a:t>
            </a:r>
            <a:endParaRPr lang="en-US" sz="900" dirty="0"/>
          </a:p>
        </p:txBody>
      </p:sp>
      <p:pic>
        <p:nvPicPr>
          <p:cNvPr id="17" name="Image 5" descr="preencoded.png">    </p:cNvPr>
          <p:cNvPicPr>
            <a:picLocks noChangeAspect="1"/>
          </p:cNvPicPr>
          <p:nvPr/>
        </p:nvPicPr>
        <p:blipFill>
          <a:blip r:embed="rId6"/>
          <a:stretch>
            <a:fillRect/>
          </a:stretch>
        </p:blipFill>
        <p:spPr>
          <a:xfrm>
            <a:off x="457189" y="3047924"/>
            <a:ext cx="11277318" cy="495288"/>
          </a:xfrm>
          <a:prstGeom prst="rect">
            <a:avLst/>
          </a:prstGeom>
        </p:spPr>
      </p:pic>
      <p:sp>
        <p:nvSpPr>
          <p:cNvPr id="18" name="Text 10"/>
          <p:cNvSpPr/>
          <p:nvPr/>
        </p:nvSpPr>
        <p:spPr>
          <a:xfrm>
            <a:off x="609585" y="3200320"/>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实训五：景区应急信息化方案——</a:t>
            </a:r>
            <a:pPr algn="l" indent="0" marL="0">
              <a:buNone/>
            </a:pPr>
            <a:r>
              <a:rPr lang="en-US" sz="1050" dirty="0">
                <a:solidFill>
                  <a:srgbClr val="44403C"/>
                </a:solidFill>
                <a:latin typeface="等线" pitchFamily="34" charset="0"/>
                <a:ea typeface="等线" pitchFamily="34" charset="-122"/>
                <a:cs typeface="等线" pitchFamily="34" charset="-120"/>
              </a:rPr>
              <a:t>风险矩阵+预警指标和阈值+应急流程图+应急资源清单+游客沟通方案+复盘指标表。每章2-3课时，实践题可作为项目制课程任务。</a:t>
            </a:r>
            <a:endParaRPr lang="en-US" sz="1050" dirty="0"/>
          </a:p>
        </p:txBody>
      </p:sp>
      <p:sp>
        <p:nvSpPr>
          <p:cNvPr id="19" name="Text 11"/>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30 / 42</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全书总结</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关键概念辨析：一张表看清五大递进关系</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11277318" cy="304792"/>
          </a:xfrm>
          <a:prstGeom prst="rect">
            <a:avLst/>
          </a:prstGeom>
        </p:spPr>
      </p:pic>
      <p:sp>
        <p:nvSpPr>
          <p:cNvPr id="6" name="Text 2"/>
          <p:cNvSpPr/>
          <p:nvPr/>
        </p:nvSpPr>
        <p:spPr>
          <a:xfrm>
            <a:off x="457189" y="1257269"/>
            <a:ext cx="2123641"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概念</a:t>
            </a:r>
            <a:endParaRPr lang="en-US" sz="900" dirty="0"/>
          </a:p>
        </p:txBody>
      </p:sp>
      <p:sp>
        <p:nvSpPr>
          <p:cNvPr id="7" name="Text 3"/>
          <p:cNvSpPr/>
          <p:nvPr/>
        </p:nvSpPr>
        <p:spPr>
          <a:xfrm>
            <a:off x="2571686" y="1257269"/>
            <a:ext cx="2637978"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核心定位</a:t>
            </a:r>
            <a:endParaRPr lang="en-US" sz="900" dirty="0"/>
          </a:p>
        </p:txBody>
      </p:sp>
      <p:sp>
        <p:nvSpPr>
          <p:cNvPr id="8" name="Text 4"/>
          <p:cNvSpPr/>
          <p:nvPr/>
        </p:nvSpPr>
        <p:spPr>
          <a:xfrm>
            <a:off x="5200520" y="1257269"/>
            <a:ext cx="3904772"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关键特征</a:t>
            </a:r>
            <a:endParaRPr lang="en-US" sz="900" dirty="0"/>
          </a:p>
        </p:txBody>
      </p:sp>
      <p:sp>
        <p:nvSpPr>
          <p:cNvPr id="9" name="Text 5"/>
          <p:cNvSpPr/>
          <p:nvPr/>
        </p:nvSpPr>
        <p:spPr>
          <a:xfrm>
            <a:off x="9086623" y="1257269"/>
            <a:ext cx="2666553" cy="304792"/>
          </a:xfrm>
          <a:prstGeom prst="rect">
            <a:avLst/>
          </a:prstGeom>
          <a:noFill/>
          <a:ln/>
        </p:spPr>
        <p:txBody>
          <a:bodyPr wrap="square" lIns="0" tIns="0" rIns="0" bIns="0" rtlCol="0" anchor="ctr"/>
          <a:lstStyle/>
          <a:p>
            <a:pPr algn="l" indent="0" marL="0">
              <a:buNone/>
            </a:pPr>
            <a:r>
              <a:rPr lang="en-US" sz="900" b="1" dirty="0">
                <a:solidFill>
                  <a:srgbClr val="FAFAF9"/>
                </a:solidFill>
                <a:latin typeface="等线" pitchFamily="34" charset="0"/>
                <a:ea typeface="等线" pitchFamily="34" charset="-122"/>
                <a:cs typeface="等线" pitchFamily="34" charset="-120"/>
              </a:rPr>
              <a:t>典型实践</a:t>
            </a:r>
            <a:endParaRPr lang="en-US" sz="900" dirty="0"/>
          </a:p>
        </p:txBody>
      </p:sp>
      <p:pic>
        <p:nvPicPr>
          <p:cNvPr id="10" name="Image 2" descr="preencoded.png">    </p:cNvPr>
          <p:cNvPicPr>
            <a:picLocks noChangeAspect="1"/>
          </p:cNvPicPr>
          <p:nvPr/>
        </p:nvPicPr>
        <p:blipFill>
          <a:blip r:embed="rId3"/>
          <a:stretch>
            <a:fillRect/>
          </a:stretch>
        </p:blipFill>
        <p:spPr>
          <a:xfrm>
            <a:off x="457189" y="1562061"/>
            <a:ext cx="11277318" cy="304792"/>
          </a:xfrm>
          <a:prstGeom prst="rect">
            <a:avLst/>
          </a:prstGeom>
        </p:spPr>
      </p:pic>
      <p:sp>
        <p:nvSpPr>
          <p:cNvPr id="11" name="Text 6"/>
          <p:cNvSpPr/>
          <p:nvPr/>
        </p:nvSpPr>
        <p:spPr>
          <a:xfrm>
            <a:off x="457189" y="1562061"/>
            <a:ext cx="2123641"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旅游信息化</a:t>
            </a:r>
            <a:endParaRPr lang="en-US" sz="900" dirty="0"/>
          </a:p>
        </p:txBody>
      </p:sp>
      <p:sp>
        <p:nvSpPr>
          <p:cNvPr id="12" name="Text 7"/>
          <p:cNvSpPr/>
          <p:nvPr/>
        </p:nvSpPr>
        <p:spPr>
          <a:xfrm>
            <a:off x="2571686" y="1562061"/>
            <a:ext cx="2637978"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基础层：技术引入</a:t>
            </a:r>
            <a:endParaRPr lang="en-US" sz="900" dirty="0"/>
          </a:p>
        </p:txBody>
      </p:sp>
      <p:sp>
        <p:nvSpPr>
          <p:cNvPr id="13" name="Text 8"/>
          <p:cNvSpPr/>
          <p:nvPr/>
        </p:nvSpPr>
        <p:spPr>
          <a:xfrm>
            <a:off x="5200520" y="1562061"/>
            <a:ext cx="390477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将IT技术引入旅游行业</a:t>
            </a:r>
            <a:endParaRPr lang="en-US" sz="900" dirty="0"/>
          </a:p>
        </p:txBody>
      </p:sp>
      <p:sp>
        <p:nvSpPr>
          <p:cNvPr id="14" name="Text 9"/>
          <p:cNvSpPr/>
          <p:nvPr/>
        </p:nvSpPr>
        <p:spPr>
          <a:xfrm>
            <a:off x="9086623" y="1562061"/>
            <a:ext cx="2666553"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电子票务、酒店PMS</a:t>
            </a:r>
            <a:endParaRPr lang="en-US" sz="900" dirty="0"/>
          </a:p>
        </p:txBody>
      </p:sp>
      <p:pic>
        <p:nvPicPr>
          <p:cNvPr id="15" name="Image 3" descr="preencoded.png">    </p:cNvPr>
          <p:cNvPicPr>
            <a:picLocks noChangeAspect="1"/>
          </p:cNvPicPr>
          <p:nvPr/>
        </p:nvPicPr>
        <p:blipFill>
          <a:blip r:embed="rId4"/>
          <a:stretch>
            <a:fillRect/>
          </a:stretch>
        </p:blipFill>
        <p:spPr>
          <a:xfrm>
            <a:off x="457189" y="1866853"/>
            <a:ext cx="11277318" cy="304792"/>
          </a:xfrm>
          <a:prstGeom prst="rect">
            <a:avLst/>
          </a:prstGeom>
        </p:spPr>
      </p:pic>
      <p:sp>
        <p:nvSpPr>
          <p:cNvPr id="16" name="Text 10"/>
          <p:cNvSpPr/>
          <p:nvPr/>
        </p:nvSpPr>
        <p:spPr>
          <a:xfrm>
            <a:off x="457189" y="1866853"/>
            <a:ext cx="2123641"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旅游信息化管理</a:t>
            </a:r>
            <a:endParaRPr lang="en-US" sz="900" dirty="0"/>
          </a:p>
        </p:txBody>
      </p:sp>
      <p:sp>
        <p:nvSpPr>
          <p:cNvPr id="17" name="Text 11"/>
          <p:cNvSpPr/>
          <p:nvPr/>
        </p:nvSpPr>
        <p:spPr>
          <a:xfrm>
            <a:off x="2571686" y="1866853"/>
            <a:ext cx="2637978"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管理层：管理视角</a:t>
            </a:r>
            <a:endParaRPr lang="en-US" sz="900" dirty="0"/>
          </a:p>
        </p:txBody>
      </p:sp>
      <p:sp>
        <p:nvSpPr>
          <p:cNvPr id="18" name="Text 12"/>
          <p:cNvSpPr/>
          <p:nvPr/>
        </p:nvSpPr>
        <p:spPr>
          <a:xfrm>
            <a:off x="5200520" y="1866853"/>
            <a:ext cx="390477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以管理问题牵引技术应用</a:t>
            </a:r>
            <a:endParaRPr lang="en-US" sz="900" dirty="0"/>
          </a:p>
        </p:txBody>
      </p:sp>
      <p:sp>
        <p:nvSpPr>
          <p:cNvPr id="19" name="Text 13"/>
          <p:cNvSpPr/>
          <p:nvPr/>
        </p:nvSpPr>
        <p:spPr>
          <a:xfrm>
            <a:off x="9086623" y="1866853"/>
            <a:ext cx="2666553"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黄果树智慧运行方案</a:t>
            </a:r>
            <a:endParaRPr lang="en-US" sz="900" dirty="0"/>
          </a:p>
        </p:txBody>
      </p:sp>
      <p:pic>
        <p:nvPicPr>
          <p:cNvPr id="20" name="Image 4" descr="preencoded.png">    </p:cNvPr>
          <p:cNvPicPr>
            <a:picLocks noChangeAspect="1"/>
          </p:cNvPicPr>
          <p:nvPr/>
        </p:nvPicPr>
        <p:blipFill>
          <a:blip r:embed="rId5"/>
          <a:stretch>
            <a:fillRect/>
          </a:stretch>
        </p:blipFill>
        <p:spPr>
          <a:xfrm>
            <a:off x="457189" y="2171646"/>
            <a:ext cx="11277318" cy="304792"/>
          </a:xfrm>
          <a:prstGeom prst="rect">
            <a:avLst/>
          </a:prstGeom>
        </p:spPr>
      </p:pic>
      <p:sp>
        <p:nvSpPr>
          <p:cNvPr id="21" name="Text 14"/>
          <p:cNvSpPr/>
          <p:nvPr/>
        </p:nvSpPr>
        <p:spPr>
          <a:xfrm>
            <a:off x="457189" y="2171646"/>
            <a:ext cx="2123641"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智慧旅游</a:t>
            </a:r>
            <a:endParaRPr lang="en-US" sz="900" dirty="0"/>
          </a:p>
        </p:txBody>
      </p:sp>
      <p:sp>
        <p:nvSpPr>
          <p:cNvPr id="22" name="Text 15"/>
          <p:cNvSpPr/>
          <p:nvPr/>
        </p:nvSpPr>
        <p:spPr>
          <a:xfrm>
            <a:off x="2571686" y="2171646"/>
            <a:ext cx="2637978"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智能化层：实时智能</a:t>
            </a:r>
            <a:endParaRPr lang="en-US" sz="900" dirty="0"/>
          </a:p>
        </p:txBody>
      </p:sp>
      <p:sp>
        <p:nvSpPr>
          <p:cNvPr id="23" name="Text 16"/>
          <p:cNvSpPr/>
          <p:nvPr/>
        </p:nvSpPr>
        <p:spPr>
          <a:xfrm>
            <a:off x="5200520" y="2171646"/>
            <a:ext cx="390477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基于IoT/AI的实时感知与响应</a:t>
            </a:r>
            <a:endParaRPr lang="en-US" sz="900" dirty="0"/>
          </a:p>
        </p:txBody>
      </p:sp>
      <p:sp>
        <p:nvSpPr>
          <p:cNvPr id="24" name="Text 17"/>
          <p:cNvSpPr/>
          <p:nvPr/>
        </p:nvSpPr>
        <p:spPr>
          <a:xfrm>
            <a:off x="9086623" y="2171646"/>
            <a:ext cx="2666553"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智能客流调度</a:t>
            </a:r>
            <a:endParaRPr lang="en-US" sz="900" dirty="0"/>
          </a:p>
        </p:txBody>
      </p:sp>
      <p:pic>
        <p:nvPicPr>
          <p:cNvPr id="25" name="Image 5" descr="preencoded.png">    </p:cNvPr>
          <p:cNvPicPr>
            <a:picLocks noChangeAspect="1"/>
          </p:cNvPicPr>
          <p:nvPr/>
        </p:nvPicPr>
        <p:blipFill>
          <a:blip r:embed="rId6"/>
          <a:stretch>
            <a:fillRect/>
          </a:stretch>
        </p:blipFill>
        <p:spPr>
          <a:xfrm>
            <a:off x="457189" y="2476438"/>
            <a:ext cx="11277318" cy="304792"/>
          </a:xfrm>
          <a:prstGeom prst="rect">
            <a:avLst/>
          </a:prstGeom>
        </p:spPr>
      </p:pic>
      <p:sp>
        <p:nvSpPr>
          <p:cNvPr id="26" name="Text 18"/>
          <p:cNvSpPr/>
          <p:nvPr/>
        </p:nvSpPr>
        <p:spPr>
          <a:xfrm>
            <a:off x="457189" y="2476438"/>
            <a:ext cx="2123641" cy="304792"/>
          </a:xfrm>
          <a:prstGeom prst="rect">
            <a:avLst/>
          </a:prstGeom>
          <a:noFill/>
          <a:ln/>
        </p:spPr>
        <p:txBody>
          <a:bodyPr wrap="square" lIns="0" tIns="0" rIns="0" bIns="0" rtlCol="0" anchor="ctr"/>
          <a:lstStyle/>
          <a:p>
            <a:pPr algn="l" indent="0" marL="0">
              <a:buNone/>
            </a:pPr>
            <a:r>
              <a:rPr lang="en-US" sz="900" b="1" dirty="0">
                <a:solidFill>
                  <a:srgbClr val="000000"/>
                </a:solidFill>
                <a:latin typeface="等线" pitchFamily="34" charset="0"/>
                <a:ea typeface="等线" pitchFamily="34" charset="-122"/>
                <a:cs typeface="等线" pitchFamily="34" charset="-120"/>
              </a:rPr>
              <a:t>数字文旅</a:t>
            </a:r>
            <a:endParaRPr lang="en-US" sz="900" dirty="0"/>
          </a:p>
        </p:txBody>
      </p:sp>
      <p:sp>
        <p:nvSpPr>
          <p:cNvPr id="27" name="Text 19"/>
          <p:cNvSpPr/>
          <p:nvPr/>
        </p:nvSpPr>
        <p:spPr>
          <a:xfrm>
            <a:off x="2571686" y="2476438"/>
            <a:ext cx="2637978"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融合层：文化+旅游</a:t>
            </a:r>
            <a:endParaRPr lang="en-US" sz="900" dirty="0"/>
          </a:p>
        </p:txBody>
      </p:sp>
      <p:sp>
        <p:nvSpPr>
          <p:cNvPr id="28" name="Text 20"/>
          <p:cNvSpPr/>
          <p:nvPr/>
        </p:nvSpPr>
        <p:spPr>
          <a:xfrm>
            <a:off x="5200520" y="2476438"/>
            <a:ext cx="3904772"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文化数字化+旅游数字化协同</a:t>
            </a:r>
            <a:endParaRPr lang="en-US" sz="900" dirty="0"/>
          </a:p>
        </p:txBody>
      </p:sp>
      <p:sp>
        <p:nvSpPr>
          <p:cNvPr id="29" name="Text 21"/>
          <p:cNvSpPr/>
          <p:nvPr/>
        </p:nvSpPr>
        <p:spPr>
          <a:xfrm>
            <a:off x="9086623" y="2476438"/>
            <a:ext cx="2666553" cy="304792"/>
          </a:xfrm>
          <a:prstGeom prst="rect">
            <a:avLst/>
          </a:prstGeom>
          <a:noFill/>
          <a:ln/>
        </p:spPr>
        <p:txBody>
          <a:bodyPr wrap="square" lIns="0" tIns="0" rIns="0" bIns="0" rtlCol="0" anchor="ctr"/>
          <a:lstStyle/>
          <a:p>
            <a:pPr algn="l" indent="0" marL="0">
              <a:buNone/>
            </a:pPr>
            <a:r>
              <a:rPr lang="en-US" sz="900" dirty="0">
                <a:solidFill>
                  <a:srgbClr val="000000"/>
                </a:solidFill>
                <a:latin typeface="等线" pitchFamily="34" charset="0"/>
                <a:ea typeface="等线" pitchFamily="34" charset="-122"/>
                <a:cs typeface="等线" pitchFamily="34" charset="-120"/>
              </a:rPr>
              <a:t>"一码游贵州"</a:t>
            </a:r>
            <a:endParaRPr lang="en-US" sz="900" dirty="0"/>
          </a:p>
        </p:txBody>
      </p:sp>
      <p:pic>
        <p:nvPicPr>
          <p:cNvPr id="30" name="Image 6" descr="preencoded.png">    </p:cNvPr>
          <p:cNvPicPr>
            <a:picLocks noChangeAspect="1"/>
          </p:cNvPicPr>
          <p:nvPr/>
        </p:nvPicPr>
        <p:blipFill>
          <a:blip r:embed="rId7"/>
          <a:stretch>
            <a:fillRect/>
          </a:stretch>
        </p:blipFill>
        <p:spPr>
          <a:xfrm>
            <a:off x="457189" y="2781230"/>
            <a:ext cx="11277318" cy="304792"/>
          </a:xfrm>
          <a:prstGeom prst="rect">
            <a:avLst/>
          </a:prstGeom>
        </p:spPr>
      </p:pic>
      <p:sp>
        <p:nvSpPr>
          <p:cNvPr id="31" name="Text 22"/>
          <p:cNvSpPr/>
          <p:nvPr/>
        </p:nvSpPr>
        <p:spPr>
          <a:xfrm>
            <a:off x="457189" y="2781230"/>
            <a:ext cx="2123641" cy="304792"/>
          </a:xfrm>
          <a:prstGeom prst="rect">
            <a:avLst/>
          </a:prstGeom>
          <a:noFill/>
          <a:ln/>
        </p:spPr>
        <p:txBody>
          <a:bodyPr wrap="square" lIns="0" tIns="0" rIns="0" bIns="0" rtlCol="0" anchor="ctr"/>
          <a:lstStyle/>
          <a:p>
            <a:pPr algn="l" indent="0" marL="0">
              <a:buNone/>
            </a:pPr>
            <a:r>
              <a:rPr lang="en-US" sz="900" b="1" dirty="0">
                <a:solidFill>
                  <a:srgbClr val="B45309"/>
                </a:solidFill>
                <a:latin typeface="等线" pitchFamily="34" charset="0"/>
                <a:ea typeface="等线" pitchFamily="34" charset="-122"/>
                <a:cs typeface="等线" pitchFamily="34" charset="-120"/>
              </a:rPr>
              <a:t>旅游数字化转型</a:t>
            </a:r>
            <a:endParaRPr lang="en-US" sz="900" dirty="0"/>
          </a:p>
        </p:txBody>
      </p:sp>
      <p:sp>
        <p:nvSpPr>
          <p:cNvPr id="32" name="Text 23"/>
          <p:cNvSpPr/>
          <p:nvPr/>
        </p:nvSpPr>
        <p:spPr>
          <a:xfrm>
            <a:off x="2571686" y="2781230"/>
            <a:ext cx="2637978" cy="304792"/>
          </a:xfrm>
          <a:prstGeom prst="rect">
            <a:avLst/>
          </a:prstGeom>
          <a:noFill/>
          <a:ln/>
        </p:spPr>
        <p:txBody>
          <a:bodyPr wrap="square" lIns="0" tIns="0" rIns="0" bIns="0" rtlCol="0" anchor="ctr"/>
          <a:lstStyle/>
          <a:p>
            <a:pPr algn="l" indent="0" marL="0">
              <a:buNone/>
            </a:pPr>
            <a:r>
              <a:rPr lang="en-US" sz="900" dirty="0">
                <a:solidFill>
                  <a:srgbClr val="B45309"/>
                </a:solidFill>
                <a:latin typeface="等线" pitchFamily="34" charset="0"/>
                <a:ea typeface="等线" pitchFamily="34" charset="-122"/>
                <a:cs typeface="等线" pitchFamily="34" charset="-120"/>
              </a:rPr>
              <a:t>战略层：全面变革</a:t>
            </a:r>
            <a:endParaRPr lang="en-US" sz="900" dirty="0"/>
          </a:p>
        </p:txBody>
      </p:sp>
      <p:sp>
        <p:nvSpPr>
          <p:cNvPr id="33" name="Text 24"/>
          <p:cNvSpPr/>
          <p:nvPr/>
        </p:nvSpPr>
        <p:spPr>
          <a:xfrm>
            <a:off x="5200520" y="2781230"/>
            <a:ext cx="3904772" cy="304792"/>
          </a:xfrm>
          <a:prstGeom prst="rect">
            <a:avLst/>
          </a:prstGeom>
          <a:noFill/>
          <a:ln/>
        </p:spPr>
        <p:txBody>
          <a:bodyPr wrap="square" lIns="0" tIns="0" rIns="0" bIns="0" rtlCol="0" anchor="ctr"/>
          <a:lstStyle/>
          <a:p>
            <a:pPr algn="l" indent="0" marL="0">
              <a:buNone/>
            </a:pPr>
            <a:r>
              <a:rPr lang="en-US" sz="900" dirty="0">
                <a:solidFill>
                  <a:srgbClr val="B45309"/>
                </a:solidFill>
                <a:latin typeface="等线" pitchFamily="34" charset="0"/>
                <a:ea typeface="等线" pitchFamily="34" charset="-122"/>
                <a:cs typeface="等线" pitchFamily="34" charset="-120"/>
              </a:rPr>
              <a:t>技术驱动的组织与商业模式重构</a:t>
            </a:r>
            <a:endParaRPr lang="en-US" sz="900" dirty="0"/>
          </a:p>
        </p:txBody>
      </p:sp>
      <p:sp>
        <p:nvSpPr>
          <p:cNvPr id="34" name="Text 25"/>
          <p:cNvSpPr/>
          <p:nvPr/>
        </p:nvSpPr>
        <p:spPr>
          <a:xfrm>
            <a:off x="9086623" y="2781230"/>
            <a:ext cx="2666553" cy="304792"/>
          </a:xfrm>
          <a:prstGeom prst="rect">
            <a:avLst/>
          </a:prstGeom>
          <a:noFill/>
          <a:ln/>
        </p:spPr>
        <p:txBody>
          <a:bodyPr wrap="square" lIns="0" tIns="0" rIns="0" bIns="0" rtlCol="0" anchor="ctr"/>
          <a:lstStyle/>
          <a:p>
            <a:pPr algn="l" indent="0" marL="0">
              <a:buNone/>
            </a:pPr>
            <a:r>
              <a:rPr lang="en-US" sz="900" dirty="0">
                <a:solidFill>
                  <a:srgbClr val="B45309"/>
                </a:solidFill>
                <a:latin typeface="等线" pitchFamily="34" charset="0"/>
                <a:ea typeface="等线" pitchFamily="34" charset="-122"/>
                <a:cs typeface="等线" pitchFamily="34" charset="-120"/>
              </a:rPr>
              <a:t>OTA平台生态</a:t>
            </a:r>
            <a:endParaRPr lang="en-US" sz="900" dirty="0"/>
          </a:p>
        </p:txBody>
      </p:sp>
      <p:pic>
        <p:nvPicPr>
          <p:cNvPr id="35" name="Image 7" descr="preencoded.png">    </p:cNvPr>
          <p:cNvPicPr>
            <a:picLocks noChangeAspect="1"/>
          </p:cNvPicPr>
          <p:nvPr/>
        </p:nvPicPr>
        <p:blipFill>
          <a:blip r:embed="rId8"/>
          <a:stretch>
            <a:fillRect/>
          </a:stretch>
        </p:blipFill>
        <p:spPr>
          <a:xfrm>
            <a:off x="457189" y="3238419"/>
            <a:ext cx="11277318" cy="685783"/>
          </a:xfrm>
          <a:prstGeom prst="rect">
            <a:avLst/>
          </a:prstGeom>
        </p:spPr>
      </p:pic>
      <p:sp>
        <p:nvSpPr>
          <p:cNvPr id="36" name="Text 26"/>
          <p:cNvSpPr/>
          <p:nvPr/>
        </p:nvSpPr>
        <p:spPr>
          <a:xfrm>
            <a:off x="609585" y="3390815"/>
            <a:ext cx="10981670" cy="380990"/>
          </a:xfrm>
          <a:prstGeom prst="rect">
            <a:avLst/>
          </a:prstGeom>
          <a:noFill/>
          <a:ln/>
        </p:spPr>
        <p:txBody>
          <a:bodyPr wrap="square" lIns="0" tIns="0" rIns="0" bIns="0" rtlCol="0" anchor="ctr"/>
          <a:lstStyle/>
          <a:p>
            <a:pPr algn="l" indent="0" marL="0">
              <a:buNone/>
            </a:pPr>
            <a:r>
              <a:rPr lang="en-US" sz="1050" b="1" dirty="0">
                <a:solidFill>
                  <a:srgbClr val="FBBF24"/>
                </a:solidFill>
                <a:latin typeface="等线" pitchFamily="34" charset="0"/>
                <a:ea typeface="等线" pitchFamily="34" charset="-122"/>
                <a:cs typeface="等线" pitchFamily="34" charset="-120"/>
              </a:rPr>
              <a:t>核心分析框架：</a:t>
            </a:r>
            <a:pPr algn="l" indent="0" marL="0">
              <a:buNone/>
            </a:pPr>
            <a:r>
              <a:rPr lang="en-US" sz="1050" dirty="0">
                <a:solidFill>
                  <a:srgbClr val="D6D3D1"/>
                </a:solidFill>
                <a:latin typeface="等线" pitchFamily="34" charset="0"/>
                <a:ea typeface="等线" pitchFamily="34" charset="-122"/>
                <a:cs typeface="等线" pitchFamily="34" charset="-120"/>
              </a:rPr>
              <a:t>问题—数据—流程—平台—组织—绩效。六个维度构成从管理痛点到价值实现的完整链条。管理问题牵引技术应用——不是"有什么技术可以用"，而是"解决这个问题需要什么"。旅游信息化管理不等于旅游网站建设或电子票务建设。</a:t>
            </a:r>
            <a:endParaRPr lang="en-US" sz="1050" dirty="0"/>
          </a:p>
        </p:txBody>
      </p:sp>
      <p:sp>
        <p:nvSpPr>
          <p:cNvPr id="37" name="Text 27"/>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31 / 42</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教学资源</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各章教学案例与本土实践总览</a:t>
            </a:r>
            <a:endParaRPr lang="en-US" sz="2700" dirty="0"/>
          </a:p>
        </p:txBody>
      </p:sp>
      <p:sp>
        <p:nvSpPr>
          <p:cNvPr id="5" name="Text 2"/>
          <p:cNvSpPr/>
          <p:nvPr/>
        </p:nvSpPr>
        <p:spPr>
          <a:xfrm>
            <a:off x="457189" y="1257269"/>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第1章：</a:t>
            </a:r>
            <a:pPr algn="l" indent="0" marL="0">
              <a:buNone/>
            </a:pPr>
            <a:r>
              <a:rPr lang="en-US" sz="900" dirty="0">
                <a:solidFill>
                  <a:srgbClr val="000000"/>
                </a:solidFill>
                <a:latin typeface="等线" pitchFamily="34" charset="0"/>
                <a:ea typeface="等线" pitchFamily="34" charset="-122"/>
                <a:cs typeface="等线" pitchFamily="34" charset="-120"/>
              </a:rPr>
              <a:t>黄果树智慧运行技术底座设计</a:t>
            </a:r>
            <a:endParaRPr lang="en-US" sz="900" dirty="0"/>
          </a:p>
        </p:txBody>
      </p:sp>
      <p:sp>
        <p:nvSpPr>
          <p:cNvPr id="6" name="Text 3"/>
          <p:cNvSpPr/>
          <p:nvPr/>
        </p:nvSpPr>
        <p:spPr>
          <a:xfrm>
            <a:off x="6152996" y="1257269"/>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第2章：</a:t>
            </a:r>
            <a:pPr algn="l" indent="0" marL="0">
              <a:buNone/>
            </a:pPr>
            <a:r>
              <a:rPr lang="en-US" sz="900" dirty="0">
                <a:solidFill>
                  <a:srgbClr val="000000"/>
                </a:solidFill>
                <a:latin typeface="等线" pitchFamily="34" charset="0"/>
                <a:ea typeface="等线" pitchFamily="34" charset="-122"/>
                <a:cs typeface="等线" pitchFamily="34" charset="-120"/>
              </a:rPr>
              <a:t>面向黄果树的智慧运行技术方案</a:t>
            </a:r>
            <a:endParaRPr lang="en-US" sz="900" dirty="0"/>
          </a:p>
        </p:txBody>
      </p:sp>
      <p:sp>
        <p:nvSpPr>
          <p:cNvPr id="7" name="Text 4"/>
          <p:cNvSpPr/>
          <p:nvPr/>
        </p:nvSpPr>
        <p:spPr>
          <a:xfrm>
            <a:off x="457189" y="1752556"/>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第3章：</a:t>
            </a:r>
            <a:pPr algn="l" indent="0" marL="0">
              <a:buNone/>
            </a:pPr>
            <a:r>
              <a:rPr lang="en-US" sz="900" dirty="0">
                <a:solidFill>
                  <a:srgbClr val="000000"/>
                </a:solidFill>
                <a:latin typeface="等线" pitchFamily="34" charset="0"/>
                <a:ea typeface="等线" pitchFamily="34" charset="-122"/>
                <a:cs typeface="等线" pitchFamily="34" charset="-120"/>
              </a:rPr>
              <a:t>旅游可信数据空间与景区数据孤岛治理</a:t>
            </a:r>
            <a:endParaRPr lang="en-US" sz="900" dirty="0"/>
          </a:p>
        </p:txBody>
      </p:sp>
      <p:sp>
        <p:nvSpPr>
          <p:cNvPr id="8" name="Text 5"/>
          <p:cNvSpPr/>
          <p:nvPr/>
        </p:nvSpPr>
        <p:spPr>
          <a:xfrm>
            <a:off x="6152996" y="1752556"/>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第4章：</a:t>
            </a:r>
            <a:pPr algn="l" indent="0" marL="0">
              <a:buNone/>
            </a:pPr>
            <a:r>
              <a:rPr lang="en-US" sz="900" dirty="0">
                <a:solidFill>
                  <a:srgbClr val="000000"/>
                </a:solidFill>
                <a:latin typeface="等线" pitchFamily="34" charset="0"/>
                <a:ea typeface="等线" pitchFamily="34" charset="-122"/>
                <a:cs typeface="等线" pitchFamily="34" charset="-120"/>
              </a:rPr>
              <a:t>黄果树夜游与智慧旅游沉浸式体验新空间</a:t>
            </a:r>
            <a:endParaRPr lang="en-US" sz="900" dirty="0"/>
          </a:p>
        </p:txBody>
      </p:sp>
      <p:sp>
        <p:nvSpPr>
          <p:cNvPr id="9" name="Text 6"/>
          <p:cNvSpPr/>
          <p:nvPr/>
        </p:nvSpPr>
        <p:spPr>
          <a:xfrm>
            <a:off x="457189" y="2247844"/>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第5章：</a:t>
            </a:r>
            <a:pPr algn="l" indent="0" marL="0">
              <a:buNone/>
            </a:pPr>
            <a:r>
              <a:rPr lang="en-US" sz="900" dirty="0">
                <a:solidFill>
                  <a:srgbClr val="000000"/>
                </a:solidFill>
                <a:latin typeface="等线" pitchFamily="34" charset="0"/>
                <a:ea typeface="等线" pitchFamily="34" charset="-122"/>
                <a:cs typeface="等线" pitchFamily="34" charset="-120"/>
              </a:rPr>
              <a:t>安顺地方文旅企业数字化协同方案</a:t>
            </a:r>
            <a:endParaRPr lang="en-US" sz="900" dirty="0"/>
          </a:p>
        </p:txBody>
      </p:sp>
      <p:sp>
        <p:nvSpPr>
          <p:cNvPr id="10" name="Text 7"/>
          <p:cNvSpPr/>
          <p:nvPr/>
        </p:nvSpPr>
        <p:spPr>
          <a:xfrm>
            <a:off x="6152996" y="2247844"/>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第6章：</a:t>
            </a:r>
            <a:pPr algn="l" indent="0" marL="0">
              <a:buNone/>
            </a:pPr>
            <a:r>
              <a:rPr lang="en-US" sz="900" dirty="0">
                <a:solidFill>
                  <a:srgbClr val="000000"/>
                </a:solidFill>
                <a:latin typeface="等线" pitchFamily="34" charset="0"/>
                <a:ea typeface="等线" pitchFamily="34" charset="-122"/>
                <a:cs typeface="等线" pitchFamily="34" charset="-120"/>
              </a:rPr>
              <a:t>从内容种草到订单转化的文旅数字营销链路</a:t>
            </a:r>
            <a:endParaRPr lang="en-US" sz="900" dirty="0"/>
          </a:p>
        </p:txBody>
      </p:sp>
      <p:sp>
        <p:nvSpPr>
          <p:cNvPr id="11" name="Text 8"/>
          <p:cNvSpPr/>
          <p:nvPr/>
        </p:nvSpPr>
        <p:spPr>
          <a:xfrm>
            <a:off x="457189" y="2743131"/>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第7章：</a:t>
            </a:r>
            <a:pPr algn="l" indent="0" marL="0">
              <a:buNone/>
            </a:pPr>
            <a:r>
              <a:rPr lang="en-US" sz="900" dirty="0">
                <a:solidFill>
                  <a:srgbClr val="000000"/>
                </a:solidFill>
                <a:latin typeface="等线" pitchFamily="34" charset="0"/>
                <a:ea typeface="等线" pitchFamily="34" charset="-122"/>
                <a:cs typeface="等线" pitchFamily="34" charset="-120"/>
              </a:rPr>
              <a:t>行前、行中、行后的全流程智慧服务</a:t>
            </a:r>
            <a:endParaRPr lang="en-US" sz="900" dirty="0"/>
          </a:p>
        </p:txBody>
      </p:sp>
      <p:sp>
        <p:nvSpPr>
          <p:cNvPr id="12" name="Text 9"/>
          <p:cNvSpPr/>
          <p:nvPr/>
        </p:nvSpPr>
        <p:spPr>
          <a:xfrm>
            <a:off x="6152996" y="2743131"/>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第8章：</a:t>
            </a:r>
            <a:pPr algn="l" indent="0" marL="0">
              <a:buNone/>
            </a:pPr>
            <a:r>
              <a:rPr lang="en-US" sz="900" dirty="0">
                <a:solidFill>
                  <a:srgbClr val="000000"/>
                </a:solidFill>
                <a:latin typeface="等线" pitchFamily="34" charset="0"/>
                <a:ea typeface="等线" pitchFamily="34" charset="-122"/>
                <a:cs typeface="等线" pitchFamily="34" charset="-120"/>
              </a:rPr>
              <a:t>黄果树投资预测项目的教学转化</a:t>
            </a:r>
            <a:endParaRPr lang="en-US" sz="900" dirty="0"/>
          </a:p>
        </p:txBody>
      </p:sp>
      <p:sp>
        <p:nvSpPr>
          <p:cNvPr id="13" name="Text 10"/>
          <p:cNvSpPr/>
          <p:nvPr/>
        </p:nvSpPr>
        <p:spPr>
          <a:xfrm>
            <a:off x="457189" y="3238419"/>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第9章：</a:t>
            </a:r>
            <a:pPr algn="l" indent="0" marL="0">
              <a:buNone/>
            </a:pPr>
            <a:r>
              <a:rPr lang="en-US" sz="900" dirty="0">
                <a:solidFill>
                  <a:srgbClr val="000000"/>
                </a:solidFill>
                <a:latin typeface="等线" pitchFamily="34" charset="0"/>
                <a:ea typeface="等线" pitchFamily="34" charset="-122"/>
                <a:cs typeface="等线" pitchFamily="34" charset="-120"/>
              </a:rPr>
              <a:t>高峰客流、极端天气与景区应急调度</a:t>
            </a:r>
            <a:endParaRPr lang="en-US" sz="900" dirty="0"/>
          </a:p>
        </p:txBody>
      </p:sp>
      <p:sp>
        <p:nvSpPr>
          <p:cNvPr id="14" name="Text 11"/>
          <p:cNvSpPr/>
          <p:nvPr/>
        </p:nvSpPr>
        <p:spPr>
          <a:xfrm>
            <a:off x="6152996" y="3238419"/>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第10章：</a:t>
            </a:r>
            <a:pPr algn="l" indent="0" marL="0">
              <a:buNone/>
            </a:pPr>
            <a:r>
              <a:rPr lang="en-US" sz="900" dirty="0">
                <a:solidFill>
                  <a:srgbClr val="000000"/>
                </a:solidFill>
                <a:latin typeface="等线" pitchFamily="34" charset="0"/>
                <a:ea typeface="等线" pitchFamily="34" charset="-122"/>
                <a:cs typeface="等线" pitchFamily="34" charset="-120"/>
              </a:rPr>
              <a:t>屯堡文化、布依族文化与AIGC内容转化</a:t>
            </a:r>
            <a:endParaRPr lang="en-US" sz="900" dirty="0"/>
          </a:p>
        </p:txBody>
      </p:sp>
      <p:sp>
        <p:nvSpPr>
          <p:cNvPr id="15" name="Text 12"/>
          <p:cNvSpPr/>
          <p:nvPr/>
        </p:nvSpPr>
        <p:spPr>
          <a:xfrm>
            <a:off x="457189" y="3733707"/>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第11章：</a:t>
            </a:r>
            <a:pPr algn="l" indent="0" marL="0">
              <a:buNone/>
            </a:pPr>
            <a:r>
              <a:rPr lang="en-US" sz="900" dirty="0">
                <a:solidFill>
                  <a:srgbClr val="000000"/>
                </a:solidFill>
                <a:latin typeface="等线" pitchFamily="34" charset="0"/>
                <a:ea typeface="等线" pitchFamily="34" charset="-122"/>
                <a:cs typeface="等线" pitchFamily="34" charset="-120"/>
              </a:rPr>
              <a:t>智慧景区平台建设从立项到运营评估</a:t>
            </a:r>
            <a:endParaRPr lang="en-US" sz="900" dirty="0"/>
          </a:p>
        </p:txBody>
      </p:sp>
      <p:sp>
        <p:nvSpPr>
          <p:cNvPr id="16" name="Text 13"/>
          <p:cNvSpPr/>
          <p:nvPr/>
        </p:nvSpPr>
        <p:spPr>
          <a:xfrm>
            <a:off x="6152996" y="3733707"/>
            <a:ext cx="5590654" cy="380990"/>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第12章：</a:t>
            </a:r>
            <a:pPr algn="l" indent="0" marL="0">
              <a:buNone/>
            </a:pPr>
            <a:r>
              <a:rPr lang="en-US" sz="900" dirty="0">
                <a:solidFill>
                  <a:srgbClr val="000000"/>
                </a:solidFill>
                <a:latin typeface="等线" pitchFamily="34" charset="0"/>
                <a:ea typeface="等线" pitchFamily="34" charset="-122"/>
                <a:cs typeface="等线" pitchFamily="34" charset="-120"/>
              </a:rPr>
              <a:t>地方高校数字文旅复合型人才培养</a:t>
            </a:r>
            <a:endParaRPr lang="en-US" sz="900" dirty="0"/>
          </a:p>
        </p:txBody>
      </p:sp>
      <p:pic>
        <p:nvPicPr>
          <p:cNvPr id="17" name="Image 1" descr="preencoded.png">    </p:cNvPr>
          <p:cNvPicPr>
            <a:picLocks noChangeAspect="1"/>
          </p:cNvPicPr>
          <p:nvPr/>
        </p:nvPicPr>
        <p:blipFill>
          <a:blip r:embed="rId2"/>
          <a:stretch>
            <a:fillRect/>
          </a:stretch>
        </p:blipFill>
        <p:spPr>
          <a:xfrm>
            <a:off x="457189" y="4267093"/>
            <a:ext cx="11277318" cy="495288"/>
          </a:xfrm>
          <a:prstGeom prst="rect">
            <a:avLst/>
          </a:prstGeom>
        </p:spPr>
      </p:pic>
      <p:sp>
        <p:nvSpPr>
          <p:cNvPr id="18" name="Text 14"/>
          <p:cNvSpPr/>
          <p:nvPr/>
        </p:nvSpPr>
        <p:spPr>
          <a:xfrm>
            <a:off x="609585" y="4419490"/>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教材定位：</a:t>
            </a:r>
            <a:pPr algn="l" indent="0" marL="0">
              <a:buNone/>
            </a:pPr>
            <a:r>
              <a:rPr lang="en-US" sz="1050" dirty="0">
                <a:solidFill>
                  <a:srgbClr val="44403C"/>
                </a:solidFill>
                <a:latin typeface="等线" pitchFamily="34" charset="0"/>
                <a:ea typeface="等线" pitchFamily="34" charset="-122"/>
                <a:cs typeface="等线" pitchFamily="34" charset="-120"/>
              </a:rPr>
              <a:t>面向旅游管理、数字文旅等专业本科教学及地方文旅管理部门、景区和企业培训。立足数字经济与文旅融合背景，以"管理问题牵引技术应用"为核心逻辑。</a:t>
            </a:r>
            <a:endParaRPr lang="en-US" sz="1050" dirty="0"/>
          </a:p>
        </p:txBody>
      </p:sp>
      <p:sp>
        <p:nvSpPr>
          <p:cNvPr id="19" name="Text 15"/>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32 / 42</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第3章 · 数据应用场景</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从数据治理到价值创造：四大应用场景</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5543411" cy="876278"/>
          </a:xfrm>
          <a:prstGeom prst="rect">
            <a:avLst/>
          </a:prstGeom>
        </p:spPr>
      </p:pic>
      <p:pic>
        <p:nvPicPr>
          <p:cNvPr id="6" name="Image 2" descr="preencoded.png">    </p:cNvPr>
          <p:cNvPicPr>
            <a:picLocks noChangeAspect="1"/>
          </p:cNvPicPr>
          <p:nvPr/>
        </p:nvPicPr>
        <p:blipFill>
          <a:blip r:embed="rId3"/>
          <a:stretch>
            <a:fillRect/>
          </a:stretch>
        </p:blipFill>
        <p:spPr>
          <a:xfrm>
            <a:off x="609585" y="1438239"/>
            <a:ext cx="133347" cy="133347"/>
          </a:xfrm>
          <a:prstGeom prst="rect">
            <a:avLst/>
          </a:prstGeom>
        </p:spPr>
      </p:pic>
      <p:sp>
        <p:nvSpPr>
          <p:cNvPr id="7" name="Text 2"/>
          <p:cNvSpPr/>
          <p:nvPr/>
        </p:nvSpPr>
        <p:spPr>
          <a:xfrm>
            <a:off x="781030" y="1419190"/>
            <a:ext cx="1209264"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客流预测与容量管理</a:t>
            </a:r>
            <a:endParaRPr lang="en-US" sz="1050" dirty="0"/>
          </a:p>
        </p:txBody>
      </p:sp>
      <p:sp>
        <p:nvSpPr>
          <p:cNvPr id="8" name="Text 3"/>
          <p:cNvSpPr/>
          <p:nvPr/>
        </p:nvSpPr>
        <p:spPr>
          <a:xfrm>
            <a:off x="609585" y="1676358"/>
            <a:ext cx="5247763"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融合历史客流+天气+节假日+票务预售数据。时间序列预测模型输出未来时段客流预测→触发动态容量调整和分流预案。</a:t>
            </a:r>
            <a:endParaRPr lang="en-US" sz="900" dirty="0"/>
          </a:p>
        </p:txBody>
      </p:sp>
      <p:pic>
        <p:nvPicPr>
          <p:cNvPr id="9" name="Image 3" descr="preencoded.png">    </p:cNvPr>
          <p:cNvPicPr>
            <a:picLocks noChangeAspect="1"/>
          </p:cNvPicPr>
          <p:nvPr/>
        </p:nvPicPr>
        <p:blipFill>
          <a:blip r:embed="rId4"/>
          <a:stretch>
            <a:fillRect/>
          </a:stretch>
        </p:blipFill>
        <p:spPr>
          <a:xfrm>
            <a:off x="6191095" y="1257269"/>
            <a:ext cx="5543411" cy="876278"/>
          </a:xfrm>
          <a:prstGeom prst="rect">
            <a:avLst/>
          </a:prstGeom>
        </p:spPr>
      </p:pic>
      <p:pic>
        <p:nvPicPr>
          <p:cNvPr id="10" name="Image 4" descr="preencoded.png">    </p:cNvPr>
          <p:cNvPicPr>
            <a:picLocks noChangeAspect="1"/>
          </p:cNvPicPr>
          <p:nvPr/>
        </p:nvPicPr>
        <p:blipFill>
          <a:blip r:embed="rId5"/>
          <a:stretch>
            <a:fillRect/>
          </a:stretch>
        </p:blipFill>
        <p:spPr>
          <a:xfrm>
            <a:off x="6343491" y="1438239"/>
            <a:ext cx="133347" cy="133347"/>
          </a:xfrm>
          <a:prstGeom prst="rect">
            <a:avLst/>
          </a:prstGeom>
        </p:spPr>
      </p:pic>
      <p:sp>
        <p:nvSpPr>
          <p:cNvPr id="11" name="Text 4"/>
          <p:cNvSpPr/>
          <p:nvPr/>
        </p:nvSpPr>
        <p:spPr>
          <a:xfrm>
            <a:off x="6514937" y="1419190"/>
            <a:ext cx="1209264"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游客画像与精准服务</a:t>
            </a:r>
            <a:endParaRPr lang="en-US" sz="1050" dirty="0"/>
          </a:p>
        </p:txBody>
      </p:sp>
      <p:sp>
        <p:nvSpPr>
          <p:cNvPr id="12" name="Text 5"/>
          <p:cNvSpPr/>
          <p:nvPr/>
        </p:nvSpPr>
        <p:spPr>
          <a:xfrm>
            <a:off x="6343491" y="1676358"/>
            <a:ext cx="5247763"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多维度游客画像构建（人口属性+行为偏好+消费能力+兴趣标签）。市场细分→产品匹配→个性化推荐。</a:t>
            </a:r>
            <a:endParaRPr lang="en-US" sz="900" dirty="0"/>
          </a:p>
        </p:txBody>
      </p:sp>
      <p:pic>
        <p:nvPicPr>
          <p:cNvPr id="13" name="Image 5" descr="preencoded.png">    </p:cNvPr>
          <p:cNvPicPr>
            <a:picLocks noChangeAspect="1"/>
          </p:cNvPicPr>
          <p:nvPr/>
        </p:nvPicPr>
        <p:blipFill>
          <a:blip r:embed="rId6"/>
          <a:stretch>
            <a:fillRect/>
          </a:stretch>
        </p:blipFill>
        <p:spPr>
          <a:xfrm>
            <a:off x="457189" y="2324042"/>
            <a:ext cx="5543411" cy="876278"/>
          </a:xfrm>
          <a:prstGeom prst="rect">
            <a:avLst/>
          </a:prstGeom>
        </p:spPr>
      </p:pic>
      <p:pic>
        <p:nvPicPr>
          <p:cNvPr id="14" name="Image 6" descr="preencoded.png">    </p:cNvPr>
          <p:cNvPicPr>
            <a:picLocks noChangeAspect="1"/>
          </p:cNvPicPr>
          <p:nvPr/>
        </p:nvPicPr>
        <p:blipFill>
          <a:blip r:embed="rId7"/>
          <a:stretch>
            <a:fillRect/>
          </a:stretch>
        </p:blipFill>
        <p:spPr>
          <a:xfrm>
            <a:off x="609585" y="2505012"/>
            <a:ext cx="104772" cy="133347"/>
          </a:xfrm>
          <a:prstGeom prst="rect">
            <a:avLst/>
          </a:prstGeom>
        </p:spPr>
      </p:pic>
      <p:sp>
        <p:nvSpPr>
          <p:cNvPr id="15" name="Text 6"/>
          <p:cNvSpPr/>
          <p:nvPr/>
        </p:nvSpPr>
        <p:spPr>
          <a:xfrm>
            <a:off x="752456" y="2485963"/>
            <a:ext cx="809224"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服务质量诊断</a:t>
            </a:r>
            <a:endParaRPr lang="en-US" sz="1050" dirty="0"/>
          </a:p>
        </p:txBody>
      </p:sp>
      <p:sp>
        <p:nvSpPr>
          <p:cNvPr id="16" name="Text 7"/>
          <p:cNvSpPr/>
          <p:nvPr/>
        </p:nvSpPr>
        <p:spPr>
          <a:xfrm>
            <a:off x="609585" y="2743131"/>
            <a:ext cx="5247763"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在线评论情感分析+投诉文本主题挖掘。识别高频问题→定位服务短板→驱动流程改进。从"事后灭火"到"事前预防"。</a:t>
            </a:r>
            <a:endParaRPr lang="en-US" sz="900" dirty="0"/>
          </a:p>
        </p:txBody>
      </p:sp>
      <p:pic>
        <p:nvPicPr>
          <p:cNvPr id="17" name="Image 7" descr="preencoded.png">    </p:cNvPr>
          <p:cNvPicPr>
            <a:picLocks noChangeAspect="1"/>
          </p:cNvPicPr>
          <p:nvPr/>
        </p:nvPicPr>
        <p:blipFill>
          <a:blip r:embed="rId8"/>
          <a:stretch>
            <a:fillRect/>
          </a:stretch>
        </p:blipFill>
        <p:spPr>
          <a:xfrm>
            <a:off x="6191095" y="2324042"/>
            <a:ext cx="5543411" cy="876278"/>
          </a:xfrm>
          <a:prstGeom prst="rect">
            <a:avLst/>
          </a:prstGeom>
        </p:spPr>
      </p:pic>
      <p:pic>
        <p:nvPicPr>
          <p:cNvPr id="18" name="Image 8" descr="preencoded.png">    </p:cNvPr>
          <p:cNvPicPr>
            <a:picLocks noChangeAspect="1"/>
          </p:cNvPicPr>
          <p:nvPr/>
        </p:nvPicPr>
        <p:blipFill>
          <a:blip r:embed="rId9"/>
          <a:stretch>
            <a:fillRect/>
          </a:stretch>
        </p:blipFill>
        <p:spPr>
          <a:xfrm>
            <a:off x="6343491" y="2505012"/>
            <a:ext cx="133347" cy="133347"/>
          </a:xfrm>
          <a:prstGeom prst="rect">
            <a:avLst/>
          </a:prstGeom>
        </p:spPr>
      </p:pic>
      <p:sp>
        <p:nvSpPr>
          <p:cNvPr id="19" name="Text 8"/>
          <p:cNvSpPr/>
          <p:nvPr/>
        </p:nvSpPr>
        <p:spPr>
          <a:xfrm>
            <a:off x="6514937" y="2485963"/>
            <a:ext cx="942571"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文化资源数字化</a:t>
            </a:r>
            <a:endParaRPr lang="en-US" sz="1050" dirty="0"/>
          </a:p>
        </p:txBody>
      </p:sp>
      <p:sp>
        <p:nvSpPr>
          <p:cNvPr id="20" name="Text 9"/>
          <p:cNvSpPr/>
          <p:nvPr/>
        </p:nvSpPr>
        <p:spPr>
          <a:xfrm>
            <a:off x="6343491" y="2743131"/>
            <a:ext cx="5247763"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文化遗产数据资源化→数字内容生产→多平台分发→数据反馈优化内容策略。形成文化资源数字化的良性循环。</a:t>
            </a:r>
            <a:endParaRPr lang="en-US" sz="900" dirty="0"/>
          </a:p>
        </p:txBody>
      </p:sp>
      <p:pic>
        <p:nvPicPr>
          <p:cNvPr id="21" name="Image 9" descr="preencoded.png">    </p:cNvPr>
          <p:cNvPicPr>
            <a:picLocks noChangeAspect="1"/>
          </p:cNvPicPr>
          <p:nvPr/>
        </p:nvPicPr>
        <p:blipFill>
          <a:blip r:embed="rId10"/>
          <a:stretch>
            <a:fillRect/>
          </a:stretch>
        </p:blipFill>
        <p:spPr>
          <a:xfrm>
            <a:off x="457189" y="3352716"/>
            <a:ext cx="11277318" cy="495288"/>
          </a:xfrm>
          <a:prstGeom prst="rect">
            <a:avLst/>
          </a:prstGeom>
        </p:spPr>
      </p:pic>
      <p:sp>
        <p:nvSpPr>
          <p:cNvPr id="22" name="Text 10"/>
          <p:cNvSpPr/>
          <p:nvPr/>
        </p:nvSpPr>
        <p:spPr>
          <a:xfrm>
            <a:off x="609585" y="3505112"/>
            <a:ext cx="10981670" cy="190495"/>
          </a:xfrm>
          <a:prstGeom prst="rect">
            <a:avLst/>
          </a:prstGeom>
          <a:noFill/>
          <a:ln/>
        </p:spPr>
        <p:txBody>
          <a:bodyPr wrap="non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本土实践：</a:t>
            </a:r>
            <a:pPr algn="l" indent="0" marL="0">
              <a:buNone/>
            </a:pPr>
            <a:r>
              <a:rPr lang="en-US" sz="1050" dirty="0">
                <a:solidFill>
                  <a:srgbClr val="44403C"/>
                </a:solidFill>
                <a:latin typeface="等线" pitchFamily="34" charset="0"/>
                <a:ea typeface="等线" pitchFamily="34" charset="-122"/>
                <a:cs typeface="等线" pitchFamily="34" charset="-120"/>
              </a:rPr>
              <a:t>贵州智慧旅游平台的数据治理实践——跨部门数据共享机制设计。核心原则：在释放数据要素创新价值的同时守住安全、隐私和公平底线。</a:t>
            </a:r>
            <a:endParaRPr lang="en-US" sz="1050" dirty="0"/>
          </a:p>
        </p:txBody>
      </p:sp>
      <p:sp>
        <p:nvSpPr>
          <p:cNvPr id="23" name="Text 11"/>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33 / 42</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第12章 · 人才培养理念</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OBE成果导向 · 项目制学习 · 能力矩阵评价</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38459" cy="1485863"/>
          </a:xfrm>
          <a:prstGeom prst="rect">
            <a:avLst/>
          </a:prstGeom>
        </p:spPr>
      </p:pic>
      <p:sp>
        <p:nvSpPr>
          <p:cNvPr id="6" name="Text 2"/>
          <p:cNvSpPr/>
          <p:nvPr/>
        </p:nvSpPr>
        <p:spPr>
          <a:xfrm>
            <a:off x="647684" y="1485863"/>
            <a:ext cx="3266613" cy="342891"/>
          </a:xfrm>
          <a:prstGeom prst="rect">
            <a:avLst/>
          </a:prstGeom>
          <a:noFill/>
          <a:ln/>
        </p:spPr>
        <p:txBody>
          <a:bodyPr wrap="none" lIns="0" tIns="0" rIns="0" bIns="0" rtlCol="0" anchor="ctr"/>
          <a:lstStyle/>
          <a:p>
            <a:pPr algn="ctr" indent="0" marL="0">
              <a:buNone/>
            </a:pPr>
            <a:r>
              <a:rPr lang="en-US" sz="2250" dirty="0">
                <a:solidFill>
                  <a:srgbClr val="000000"/>
                </a:solidFill>
                <a:latin typeface="等线" pitchFamily="34" charset="0"/>
                <a:ea typeface="等线" pitchFamily="34" charset="-122"/>
                <a:cs typeface="等线" pitchFamily="34" charset="-120"/>
              </a:rPr>
              <a:t>🎯</a:t>
            </a:r>
            <a:endParaRPr lang="en-US" sz="2250" dirty="0"/>
          </a:p>
        </p:txBody>
      </p:sp>
      <p:sp>
        <p:nvSpPr>
          <p:cNvPr id="7" name="Text 3"/>
          <p:cNvSpPr/>
          <p:nvPr/>
        </p:nvSpPr>
        <p:spPr>
          <a:xfrm>
            <a:off x="647684" y="1904952"/>
            <a:ext cx="3266613" cy="266693"/>
          </a:xfrm>
          <a:prstGeom prst="rect">
            <a:avLst/>
          </a:prstGeom>
          <a:noFill/>
          <a:ln/>
        </p:spPr>
        <p:txBody>
          <a:bodyPr wrap="none" lIns="0" tIns="0" rIns="0" bIns="0" rtlCol="0" anchor="ctr"/>
          <a:lstStyle/>
          <a:p>
            <a:pPr algn="ctr" indent="0" marL="0">
              <a:buNone/>
            </a:pPr>
            <a:r>
              <a:rPr lang="en-US" sz="1350" b="1" dirty="0">
                <a:solidFill>
                  <a:srgbClr val="292524"/>
                </a:solidFill>
                <a:latin typeface="宋体" pitchFamily="34" charset="0"/>
                <a:ea typeface="宋体" pitchFamily="34" charset="-122"/>
                <a:cs typeface="宋体" pitchFamily="34" charset="-120"/>
              </a:rPr>
              <a:t>OBE理念</a:t>
            </a:r>
            <a:endParaRPr lang="en-US" sz="1350" dirty="0"/>
          </a:p>
        </p:txBody>
      </p:sp>
      <p:sp>
        <p:nvSpPr>
          <p:cNvPr id="8" name="Text 4"/>
          <p:cNvSpPr/>
          <p:nvPr/>
        </p:nvSpPr>
        <p:spPr>
          <a:xfrm>
            <a:off x="647684" y="2247844"/>
            <a:ext cx="3266613" cy="304792"/>
          </a:xfrm>
          <a:prstGeom prst="rect">
            <a:avLst/>
          </a:prstGeom>
          <a:noFill/>
          <a:ln/>
        </p:spPr>
        <p:txBody>
          <a:bodyPr wrap="squar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从"教了什么"转向"学会了什么"。以学生为中心、以成果为导向、持续改进。每个学习目标都有可测量的达成标准。</a:t>
            </a:r>
            <a:endParaRPr lang="en-US" sz="900" dirty="0"/>
          </a:p>
        </p:txBody>
      </p:sp>
      <p:pic>
        <p:nvPicPr>
          <p:cNvPr id="9" name="Image 2" descr="preencoded.png">    </p:cNvPr>
          <p:cNvPicPr>
            <a:picLocks noChangeAspect="1"/>
          </p:cNvPicPr>
          <p:nvPr/>
        </p:nvPicPr>
        <p:blipFill>
          <a:blip r:embed="rId3"/>
          <a:stretch>
            <a:fillRect/>
          </a:stretch>
        </p:blipFill>
        <p:spPr>
          <a:xfrm>
            <a:off x="4286143" y="1257269"/>
            <a:ext cx="3638459" cy="1485863"/>
          </a:xfrm>
          <a:prstGeom prst="rect">
            <a:avLst/>
          </a:prstGeom>
        </p:spPr>
      </p:pic>
      <p:sp>
        <p:nvSpPr>
          <p:cNvPr id="10" name="Text 5"/>
          <p:cNvSpPr/>
          <p:nvPr/>
        </p:nvSpPr>
        <p:spPr>
          <a:xfrm>
            <a:off x="4476638" y="1485863"/>
            <a:ext cx="3266613" cy="342891"/>
          </a:xfrm>
          <a:prstGeom prst="rect">
            <a:avLst/>
          </a:prstGeom>
          <a:noFill/>
          <a:ln/>
        </p:spPr>
        <p:txBody>
          <a:bodyPr wrap="none" lIns="0" tIns="0" rIns="0" bIns="0" rtlCol="0" anchor="ctr"/>
          <a:lstStyle/>
          <a:p>
            <a:pPr algn="ctr" indent="0" marL="0">
              <a:buNone/>
            </a:pPr>
            <a:r>
              <a:rPr lang="en-US" sz="2250" dirty="0">
                <a:solidFill>
                  <a:srgbClr val="000000"/>
                </a:solidFill>
                <a:latin typeface="等线" pitchFamily="34" charset="0"/>
                <a:ea typeface="等线" pitchFamily="34" charset="-122"/>
                <a:cs typeface="等线" pitchFamily="34" charset="-120"/>
              </a:rPr>
              <a:t>🛠️</a:t>
            </a:r>
            <a:endParaRPr lang="en-US" sz="2250" dirty="0"/>
          </a:p>
        </p:txBody>
      </p:sp>
      <p:sp>
        <p:nvSpPr>
          <p:cNvPr id="11" name="Text 6"/>
          <p:cNvSpPr/>
          <p:nvPr/>
        </p:nvSpPr>
        <p:spPr>
          <a:xfrm>
            <a:off x="4476638" y="1904952"/>
            <a:ext cx="3266613" cy="266693"/>
          </a:xfrm>
          <a:prstGeom prst="rect">
            <a:avLst/>
          </a:prstGeom>
          <a:noFill/>
          <a:ln/>
        </p:spPr>
        <p:txBody>
          <a:bodyPr wrap="none" lIns="0" tIns="0" rIns="0" bIns="0" rtlCol="0" anchor="ctr"/>
          <a:lstStyle/>
          <a:p>
            <a:pPr algn="ctr" indent="0" marL="0">
              <a:buNone/>
            </a:pPr>
            <a:r>
              <a:rPr lang="en-US" sz="1350" b="1" dirty="0">
                <a:solidFill>
                  <a:srgbClr val="292524"/>
                </a:solidFill>
                <a:latin typeface="宋体" pitchFamily="34" charset="0"/>
                <a:ea typeface="宋体" pitchFamily="34" charset="-122"/>
                <a:cs typeface="宋体" pitchFamily="34" charset="-120"/>
              </a:rPr>
              <a:t>项目制学习</a:t>
            </a:r>
            <a:endParaRPr lang="en-US" sz="1350" dirty="0"/>
          </a:p>
        </p:txBody>
      </p:sp>
      <p:sp>
        <p:nvSpPr>
          <p:cNvPr id="12" name="Text 7"/>
          <p:cNvSpPr/>
          <p:nvPr/>
        </p:nvSpPr>
        <p:spPr>
          <a:xfrm>
            <a:off x="4476638" y="2247844"/>
            <a:ext cx="3266613" cy="304792"/>
          </a:xfrm>
          <a:prstGeom prst="rect">
            <a:avLst/>
          </a:prstGeom>
          <a:noFill/>
          <a:ln/>
        </p:spPr>
        <p:txBody>
          <a:bodyPr wrap="squar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五大实训模块覆盖景区、企业、数据、应急全场景。真实案例+模拟数据+量规评价。"做中学、学中做"。</a:t>
            </a:r>
            <a:endParaRPr lang="en-US" sz="900" dirty="0"/>
          </a:p>
        </p:txBody>
      </p:sp>
      <p:pic>
        <p:nvPicPr>
          <p:cNvPr id="13" name="Image 3" descr="preencoded.png">    </p:cNvPr>
          <p:cNvPicPr>
            <a:picLocks noChangeAspect="1"/>
          </p:cNvPicPr>
          <p:nvPr/>
        </p:nvPicPr>
        <p:blipFill>
          <a:blip r:embed="rId4"/>
          <a:stretch>
            <a:fillRect/>
          </a:stretch>
        </p:blipFill>
        <p:spPr>
          <a:xfrm>
            <a:off x="8105572" y="1257269"/>
            <a:ext cx="3638459" cy="1485863"/>
          </a:xfrm>
          <a:prstGeom prst="rect">
            <a:avLst/>
          </a:prstGeom>
        </p:spPr>
      </p:pic>
      <p:sp>
        <p:nvSpPr>
          <p:cNvPr id="14" name="Text 8"/>
          <p:cNvSpPr/>
          <p:nvPr/>
        </p:nvSpPr>
        <p:spPr>
          <a:xfrm>
            <a:off x="8296068" y="1485863"/>
            <a:ext cx="3266613" cy="342891"/>
          </a:xfrm>
          <a:prstGeom prst="rect">
            <a:avLst/>
          </a:prstGeom>
          <a:noFill/>
          <a:ln/>
        </p:spPr>
        <p:txBody>
          <a:bodyPr wrap="none" lIns="0" tIns="0" rIns="0" bIns="0" rtlCol="0" anchor="ctr"/>
          <a:lstStyle/>
          <a:p>
            <a:pPr algn="ctr" indent="0" marL="0">
              <a:buNone/>
            </a:pPr>
            <a:r>
              <a:rPr lang="en-US" sz="2250" dirty="0">
                <a:solidFill>
                  <a:srgbClr val="000000"/>
                </a:solidFill>
                <a:latin typeface="等线" pitchFamily="34" charset="0"/>
                <a:ea typeface="等线" pitchFamily="34" charset="-122"/>
                <a:cs typeface="等线" pitchFamily="34" charset="-120"/>
              </a:rPr>
              <a:t>📊</a:t>
            </a:r>
            <a:endParaRPr lang="en-US" sz="2250" dirty="0"/>
          </a:p>
        </p:txBody>
      </p:sp>
      <p:sp>
        <p:nvSpPr>
          <p:cNvPr id="15" name="Text 9"/>
          <p:cNvSpPr/>
          <p:nvPr/>
        </p:nvSpPr>
        <p:spPr>
          <a:xfrm>
            <a:off x="8296068" y="1904952"/>
            <a:ext cx="3266613" cy="266693"/>
          </a:xfrm>
          <a:prstGeom prst="rect">
            <a:avLst/>
          </a:prstGeom>
          <a:noFill/>
          <a:ln/>
        </p:spPr>
        <p:txBody>
          <a:bodyPr wrap="none" lIns="0" tIns="0" rIns="0" bIns="0" rtlCol="0" anchor="ctr"/>
          <a:lstStyle/>
          <a:p>
            <a:pPr algn="ctr" indent="0" marL="0">
              <a:buNone/>
            </a:pPr>
            <a:r>
              <a:rPr lang="en-US" sz="1350" b="1" dirty="0">
                <a:solidFill>
                  <a:srgbClr val="292524"/>
                </a:solidFill>
                <a:latin typeface="宋体" pitchFamily="34" charset="0"/>
                <a:ea typeface="宋体" pitchFamily="34" charset="-122"/>
                <a:cs typeface="宋体" pitchFamily="34" charset="-120"/>
              </a:rPr>
              <a:t>能力矩阵</a:t>
            </a:r>
            <a:endParaRPr lang="en-US" sz="1350" dirty="0"/>
          </a:p>
        </p:txBody>
      </p:sp>
      <p:sp>
        <p:nvSpPr>
          <p:cNvPr id="16" name="Text 10"/>
          <p:cNvSpPr/>
          <p:nvPr/>
        </p:nvSpPr>
        <p:spPr>
          <a:xfrm>
            <a:off x="8296068" y="2247844"/>
            <a:ext cx="3266613" cy="304792"/>
          </a:xfrm>
          <a:prstGeom prst="rect">
            <a:avLst/>
          </a:prstGeom>
          <a:noFill/>
          <a:ln/>
        </p:spPr>
        <p:txBody>
          <a:bodyPr wrap="square" lIns="0" tIns="0" rIns="0" bIns="0" rtlCol="0" anchor="ctr"/>
          <a:lstStyle/>
          <a:p>
            <a:pPr algn="ctr" indent="0" marL="0">
              <a:buNone/>
            </a:pPr>
            <a:r>
              <a:rPr lang="en-US" sz="900" dirty="0">
                <a:solidFill>
                  <a:srgbClr val="57534E"/>
                </a:solidFill>
                <a:latin typeface="等线" pitchFamily="34" charset="0"/>
                <a:ea typeface="等线" pitchFamily="34" charset="-122"/>
                <a:cs typeface="等线" pitchFamily="34" charset="-120"/>
              </a:rPr>
              <a:t>问题识别能力·数据分析能力·流程设计能力·案例解释能力·方案表达能力。五个维度，每个维度设"优秀-合格-需改进"三级。</a:t>
            </a:r>
            <a:endParaRPr lang="en-US" sz="900" dirty="0"/>
          </a:p>
        </p:txBody>
      </p:sp>
      <p:pic>
        <p:nvPicPr>
          <p:cNvPr id="17" name="Image 4" descr="preencoded.png">    </p:cNvPr>
          <p:cNvPicPr>
            <a:picLocks noChangeAspect="1"/>
          </p:cNvPicPr>
          <p:nvPr/>
        </p:nvPicPr>
        <p:blipFill>
          <a:blip r:embed="rId5"/>
          <a:stretch>
            <a:fillRect/>
          </a:stretch>
        </p:blipFill>
        <p:spPr>
          <a:xfrm>
            <a:off x="457189" y="2971726"/>
            <a:ext cx="11277318" cy="876278"/>
          </a:xfrm>
          <a:prstGeom prst="rect">
            <a:avLst/>
          </a:prstGeom>
        </p:spPr>
      </p:pic>
      <p:sp>
        <p:nvSpPr>
          <p:cNvPr id="18" name="Text 11"/>
          <p:cNvSpPr/>
          <p:nvPr/>
        </p:nvSpPr>
        <p:spPr>
          <a:xfrm>
            <a:off x="647684" y="3162221"/>
            <a:ext cx="10905472" cy="495288"/>
          </a:xfrm>
          <a:prstGeom prst="rect">
            <a:avLst/>
          </a:prstGeom>
          <a:noFill/>
          <a:ln/>
        </p:spPr>
        <p:txBody>
          <a:bodyPr wrap="square" lIns="0" tIns="0" rIns="0" bIns="0" rtlCol="0" anchor="ctr"/>
          <a:lstStyle/>
          <a:p>
            <a:pPr algn="ctr" indent="0" marL="0">
              <a:buNone/>
            </a:pPr>
            <a:r>
              <a:rPr lang="en-US" sz="1200" b="1" dirty="0">
                <a:solidFill>
                  <a:srgbClr val="FBBF24"/>
                </a:solidFill>
                <a:latin typeface="等线" pitchFamily="34" charset="0"/>
                <a:ea typeface="等线" pitchFamily="34" charset="-122"/>
                <a:cs typeface="等线" pitchFamily="34" charset="-120"/>
              </a:rPr>
              <a:t>人才培养目标：</a:t>
            </a:r>
            <a:pPr algn="ctr" indent="0" marL="0">
              <a:buNone/>
            </a:pPr>
            <a:r>
              <a:rPr lang="en-US" sz="1200" dirty="0">
                <a:solidFill>
                  <a:srgbClr val="E7E5E4"/>
                </a:solidFill>
                <a:latin typeface="等线" pitchFamily="34" charset="0"/>
                <a:ea typeface="等线" pitchFamily="34" charset="-122"/>
                <a:cs typeface="等线" pitchFamily="34" charset="-120"/>
              </a:rPr>
              <a:t>培养"懂业务、会分析、能决策"的复合型旅游信息化管理人才。不是技术专家，而是能够</a:t>
            </a:r>
            <a:pPr algn="ctr" indent="0" marL="0">
              <a:buNone/>
            </a:pPr>
            <a:r>
              <a:rPr lang="en-US" sz="1200" dirty="0">
                <a:solidFill>
                  <a:srgbClr val="FBBF24"/>
                </a:solidFill>
                <a:latin typeface="等线" pitchFamily="34" charset="0"/>
                <a:ea typeface="等线" pitchFamily="34" charset="-122"/>
                <a:cs typeface="等线" pitchFamily="34" charset="-120"/>
              </a:rPr>
              <a:t>将业务需求翻译为技术方案、将数据分析转化为管理决策</a:t>
            </a:r>
            <a:pPr algn="ctr" indent="0" marL="0">
              <a:buNone/>
            </a:pPr>
            <a:r>
              <a:rPr lang="en-US" sz="1200" dirty="0">
                <a:solidFill>
                  <a:srgbClr val="E7E5E4"/>
                </a:solidFill>
                <a:latin typeface="等线" pitchFamily="34" charset="0"/>
                <a:ea typeface="等线" pitchFamily="34" charset="-122"/>
                <a:cs typeface="等线" pitchFamily="34" charset="-120"/>
              </a:rPr>
              <a:t>的"桥梁型"人才。</a:t>
            </a:r>
            <a:endParaRPr lang="en-US" sz="1200" dirty="0"/>
          </a:p>
        </p:txBody>
      </p:sp>
      <p:sp>
        <p:nvSpPr>
          <p:cNvPr id="19" name="Text 12"/>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34 / 42</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第6章 · 电商链路</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旅游电子商务完整链路：从信息展示到复购运营</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2047824" cy="1028674"/>
          </a:xfrm>
          <a:prstGeom prst="rect">
            <a:avLst/>
          </a:prstGeom>
        </p:spPr>
      </p:pic>
      <p:sp>
        <p:nvSpPr>
          <p:cNvPr id="6" name="Text 2"/>
          <p:cNvSpPr/>
          <p:nvPr/>
        </p:nvSpPr>
        <p:spPr>
          <a:xfrm>
            <a:off x="571486" y="1371566"/>
            <a:ext cx="1828374" cy="266693"/>
          </a:xfrm>
          <a:prstGeom prst="rect">
            <a:avLst/>
          </a:prstGeom>
          <a:noFill/>
          <a:ln/>
        </p:spPr>
        <p:txBody>
          <a:bodyPr wrap="none" lIns="0" tIns="0" rIns="0" bIns="0" rtlCol="0" anchor="ctr"/>
          <a:lstStyle/>
          <a:p>
            <a:pPr algn="ctr" indent="0" marL="0">
              <a:buNone/>
            </a:pPr>
            <a:r>
              <a:rPr lang="en-US" sz="1350" dirty="0">
                <a:solidFill>
                  <a:srgbClr val="000000"/>
                </a:solidFill>
                <a:latin typeface="等线" pitchFamily="34" charset="0"/>
                <a:ea typeface="等线" pitchFamily="34" charset="-122"/>
                <a:cs typeface="等线" pitchFamily="34" charset="-120"/>
              </a:rPr>
              <a:t>🔍</a:t>
            </a:r>
            <a:endParaRPr lang="en-US" sz="1350" dirty="0"/>
          </a:p>
        </p:txBody>
      </p:sp>
      <p:sp>
        <p:nvSpPr>
          <p:cNvPr id="7" name="Text 3"/>
          <p:cNvSpPr/>
          <p:nvPr/>
        </p:nvSpPr>
        <p:spPr>
          <a:xfrm>
            <a:off x="1257269" y="1676358"/>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信息展示</a:t>
            </a:r>
            <a:endParaRPr lang="en-US" sz="900" dirty="0"/>
          </a:p>
        </p:txBody>
      </p:sp>
      <p:sp>
        <p:nvSpPr>
          <p:cNvPr id="8" name="Text 4"/>
          <p:cNvSpPr/>
          <p:nvPr/>
        </p:nvSpPr>
        <p:spPr>
          <a:xfrm>
            <a:off x="1200120" y="1866853"/>
            <a:ext cx="580630"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产品详情页</a:t>
            </a:r>
            <a:endParaRPr lang="en-US" sz="900" dirty="0"/>
          </a:p>
        </p:txBody>
      </p:sp>
      <p:sp>
        <p:nvSpPr>
          <p:cNvPr id="9" name="Text 5"/>
          <p:cNvSpPr/>
          <p:nvPr/>
        </p:nvSpPr>
        <p:spPr>
          <a:xfrm>
            <a:off x="1228694" y="2019250"/>
            <a:ext cx="523481"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图文/视频</a:t>
            </a:r>
            <a:endParaRPr lang="en-US" sz="900" dirty="0"/>
          </a:p>
        </p:txBody>
      </p:sp>
      <p:sp>
        <p:nvSpPr>
          <p:cNvPr id="10" name="Text 6"/>
          <p:cNvSpPr/>
          <p:nvPr/>
        </p:nvSpPr>
        <p:spPr>
          <a:xfrm>
            <a:off x="2581210" y="1695408"/>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11" name="Image 2" descr="preencoded.png">    </p:cNvPr>
          <p:cNvPicPr>
            <a:picLocks noChangeAspect="1"/>
          </p:cNvPicPr>
          <p:nvPr/>
        </p:nvPicPr>
        <p:blipFill>
          <a:blip r:embed="rId3"/>
          <a:stretch>
            <a:fillRect/>
          </a:stretch>
        </p:blipFill>
        <p:spPr>
          <a:xfrm>
            <a:off x="2771706" y="1257269"/>
            <a:ext cx="2047824" cy="1028674"/>
          </a:xfrm>
          <a:prstGeom prst="rect">
            <a:avLst/>
          </a:prstGeom>
        </p:spPr>
      </p:pic>
      <p:sp>
        <p:nvSpPr>
          <p:cNvPr id="12" name="Text 7"/>
          <p:cNvSpPr/>
          <p:nvPr/>
        </p:nvSpPr>
        <p:spPr>
          <a:xfrm>
            <a:off x="2886003" y="1371566"/>
            <a:ext cx="1828374" cy="266693"/>
          </a:xfrm>
          <a:prstGeom prst="rect">
            <a:avLst/>
          </a:prstGeom>
          <a:noFill/>
          <a:ln/>
        </p:spPr>
        <p:txBody>
          <a:bodyPr wrap="none" lIns="0" tIns="0" rIns="0" bIns="0" rtlCol="0" anchor="ctr"/>
          <a:lstStyle/>
          <a:p>
            <a:pPr algn="ctr" indent="0" marL="0">
              <a:buNone/>
            </a:pPr>
            <a:r>
              <a:rPr lang="en-US" sz="1350" dirty="0">
                <a:solidFill>
                  <a:srgbClr val="000000"/>
                </a:solidFill>
                <a:latin typeface="等线" pitchFamily="34" charset="0"/>
                <a:ea typeface="等线" pitchFamily="34" charset="-122"/>
                <a:cs typeface="等线" pitchFamily="34" charset="-120"/>
              </a:rPr>
              <a:t>🛒</a:t>
            </a:r>
            <a:endParaRPr lang="en-US" sz="1350" dirty="0"/>
          </a:p>
        </p:txBody>
      </p:sp>
      <p:sp>
        <p:nvSpPr>
          <p:cNvPr id="13" name="Text 8"/>
          <p:cNvSpPr/>
          <p:nvPr/>
        </p:nvSpPr>
        <p:spPr>
          <a:xfrm>
            <a:off x="3562261" y="1676358"/>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在线交易</a:t>
            </a:r>
            <a:endParaRPr lang="en-US" sz="900" dirty="0"/>
          </a:p>
        </p:txBody>
      </p:sp>
      <p:sp>
        <p:nvSpPr>
          <p:cNvPr id="14" name="Text 9"/>
          <p:cNvSpPr/>
          <p:nvPr/>
        </p:nvSpPr>
        <p:spPr>
          <a:xfrm>
            <a:off x="3543211" y="1866853"/>
            <a:ext cx="513956"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比价·下单</a:t>
            </a:r>
            <a:endParaRPr lang="en-US" sz="900" dirty="0"/>
          </a:p>
        </p:txBody>
      </p:sp>
      <p:sp>
        <p:nvSpPr>
          <p:cNvPr id="15" name="Text 10"/>
          <p:cNvSpPr/>
          <p:nvPr/>
        </p:nvSpPr>
        <p:spPr>
          <a:xfrm>
            <a:off x="3543211" y="2019250"/>
            <a:ext cx="513956"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支付·出票</a:t>
            </a:r>
            <a:endParaRPr lang="en-US" sz="900" dirty="0"/>
          </a:p>
        </p:txBody>
      </p:sp>
      <p:sp>
        <p:nvSpPr>
          <p:cNvPr id="16" name="Text 11"/>
          <p:cNvSpPr/>
          <p:nvPr/>
        </p:nvSpPr>
        <p:spPr>
          <a:xfrm>
            <a:off x="4886203" y="1695408"/>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17" name="Image 3" descr="preencoded.png">    </p:cNvPr>
          <p:cNvPicPr>
            <a:picLocks noChangeAspect="1"/>
          </p:cNvPicPr>
          <p:nvPr/>
        </p:nvPicPr>
        <p:blipFill>
          <a:blip r:embed="rId4"/>
          <a:stretch>
            <a:fillRect/>
          </a:stretch>
        </p:blipFill>
        <p:spPr>
          <a:xfrm>
            <a:off x="5076698" y="1257269"/>
            <a:ext cx="2047824" cy="1028674"/>
          </a:xfrm>
          <a:prstGeom prst="rect">
            <a:avLst/>
          </a:prstGeom>
        </p:spPr>
      </p:pic>
      <p:sp>
        <p:nvSpPr>
          <p:cNvPr id="18" name="Text 12"/>
          <p:cNvSpPr/>
          <p:nvPr/>
        </p:nvSpPr>
        <p:spPr>
          <a:xfrm>
            <a:off x="5190995" y="1371566"/>
            <a:ext cx="1828374" cy="266693"/>
          </a:xfrm>
          <a:prstGeom prst="rect">
            <a:avLst/>
          </a:prstGeom>
          <a:noFill/>
          <a:ln/>
        </p:spPr>
        <p:txBody>
          <a:bodyPr wrap="none" lIns="0" tIns="0" rIns="0" bIns="0" rtlCol="0" anchor="ctr"/>
          <a:lstStyle/>
          <a:p>
            <a:pPr algn="ctr" indent="0" marL="0">
              <a:buNone/>
            </a:pPr>
            <a:r>
              <a:rPr lang="en-US" sz="1350" dirty="0">
                <a:solidFill>
                  <a:srgbClr val="000000"/>
                </a:solidFill>
                <a:latin typeface="等线" pitchFamily="34" charset="0"/>
                <a:ea typeface="等线" pitchFamily="34" charset="-122"/>
                <a:cs typeface="等线" pitchFamily="34" charset="-120"/>
              </a:rPr>
              <a:t>✅</a:t>
            </a:r>
            <a:endParaRPr lang="en-US" sz="1350" dirty="0"/>
          </a:p>
        </p:txBody>
      </p:sp>
      <p:sp>
        <p:nvSpPr>
          <p:cNvPr id="19" name="Text 13"/>
          <p:cNvSpPr/>
          <p:nvPr/>
        </p:nvSpPr>
        <p:spPr>
          <a:xfrm>
            <a:off x="5876778" y="1676358"/>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服务履约</a:t>
            </a:r>
            <a:endParaRPr lang="en-US" sz="900" dirty="0"/>
          </a:p>
        </p:txBody>
      </p:sp>
      <p:sp>
        <p:nvSpPr>
          <p:cNvPr id="20" name="Text 14"/>
          <p:cNvSpPr/>
          <p:nvPr/>
        </p:nvSpPr>
        <p:spPr>
          <a:xfrm>
            <a:off x="5876778" y="1866853"/>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入园核销</a:t>
            </a:r>
            <a:endParaRPr lang="en-US" sz="900" dirty="0"/>
          </a:p>
        </p:txBody>
      </p:sp>
      <p:sp>
        <p:nvSpPr>
          <p:cNvPr id="21" name="Text 15"/>
          <p:cNvSpPr/>
          <p:nvPr/>
        </p:nvSpPr>
        <p:spPr>
          <a:xfrm>
            <a:off x="5876778" y="2019250"/>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实际体验</a:t>
            </a:r>
            <a:endParaRPr lang="en-US" sz="900" dirty="0"/>
          </a:p>
        </p:txBody>
      </p:sp>
      <p:sp>
        <p:nvSpPr>
          <p:cNvPr id="22" name="Text 16"/>
          <p:cNvSpPr/>
          <p:nvPr/>
        </p:nvSpPr>
        <p:spPr>
          <a:xfrm>
            <a:off x="7200720" y="1695408"/>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23" name="Image 4" descr="preencoded.png">    </p:cNvPr>
          <p:cNvPicPr>
            <a:picLocks noChangeAspect="1"/>
          </p:cNvPicPr>
          <p:nvPr/>
        </p:nvPicPr>
        <p:blipFill>
          <a:blip r:embed="rId5"/>
          <a:stretch>
            <a:fillRect/>
          </a:stretch>
        </p:blipFill>
        <p:spPr>
          <a:xfrm>
            <a:off x="7391215" y="1257269"/>
            <a:ext cx="2047824" cy="1028674"/>
          </a:xfrm>
          <a:prstGeom prst="rect">
            <a:avLst/>
          </a:prstGeom>
        </p:spPr>
      </p:pic>
      <p:sp>
        <p:nvSpPr>
          <p:cNvPr id="24" name="Text 17"/>
          <p:cNvSpPr/>
          <p:nvPr/>
        </p:nvSpPr>
        <p:spPr>
          <a:xfrm>
            <a:off x="7505512" y="1371566"/>
            <a:ext cx="1828374" cy="266693"/>
          </a:xfrm>
          <a:prstGeom prst="rect">
            <a:avLst/>
          </a:prstGeom>
          <a:noFill/>
          <a:ln/>
        </p:spPr>
        <p:txBody>
          <a:bodyPr wrap="none" lIns="0" tIns="0" rIns="0" bIns="0" rtlCol="0" anchor="ctr"/>
          <a:lstStyle/>
          <a:p>
            <a:pPr algn="ctr" indent="0" marL="0">
              <a:buNone/>
            </a:pPr>
            <a:r>
              <a:rPr lang="en-US" sz="1350" dirty="0">
                <a:solidFill>
                  <a:srgbClr val="000000"/>
                </a:solidFill>
                <a:latin typeface="等线" pitchFamily="34" charset="0"/>
                <a:ea typeface="等线" pitchFamily="34" charset="-122"/>
                <a:cs typeface="等线" pitchFamily="34" charset="-120"/>
              </a:rPr>
              <a:t>⭐</a:t>
            </a:r>
            <a:endParaRPr lang="en-US" sz="1350" dirty="0"/>
          </a:p>
        </p:txBody>
      </p:sp>
      <p:sp>
        <p:nvSpPr>
          <p:cNvPr id="25" name="Text 18"/>
          <p:cNvSpPr/>
          <p:nvPr/>
        </p:nvSpPr>
        <p:spPr>
          <a:xfrm>
            <a:off x="8181770" y="1676358"/>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评价反馈</a:t>
            </a:r>
            <a:endParaRPr lang="en-US" sz="900" dirty="0"/>
          </a:p>
        </p:txBody>
      </p:sp>
      <p:sp>
        <p:nvSpPr>
          <p:cNvPr id="26" name="Text 19"/>
          <p:cNvSpPr/>
          <p:nvPr/>
        </p:nvSpPr>
        <p:spPr>
          <a:xfrm>
            <a:off x="8162721" y="1866853"/>
            <a:ext cx="513956"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评分·评论</a:t>
            </a:r>
            <a:endParaRPr lang="en-US" sz="900" dirty="0"/>
          </a:p>
        </p:txBody>
      </p:sp>
      <p:sp>
        <p:nvSpPr>
          <p:cNvPr id="27" name="Text 20"/>
          <p:cNvSpPr/>
          <p:nvPr/>
        </p:nvSpPr>
        <p:spPr>
          <a:xfrm>
            <a:off x="8181770" y="2019250"/>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社交分享</a:t>
            </a:r>
            <a:endParaRPr lang="en-US" sz="900" dirty="0"/>
          </a:p>
        </p:txBody>
      </p:sp>
      <p:sp>
        <p:nvSpPr>
          <p:cNvPr id="28" name="Text 21"/>
          <p:cNvSpPr/>
          <p:nvPr/>
        </p:nvSpPr>
        <p:spPr>
          <a:xfrm>
            <a:off x="9505712" y="1695408"/>
            <a:ext cx="123441" cy="152396"/>
          </a:xfrm>
          <a:prstGeom prst="rect">
            <a:avLst/>
          </a:prstGeom>
          <a:noFill/>
          <a:ln/>
        </p:spPr>
        <p:txBody>
          <a:bodyPr wrap="none" lIns="0" tIns="0" rIns="0" bIns="0" rtlCol="0" anchor="ctr"/>
          <a:lstStyle/>
          <a:p>
            <a:pPr algn="l" indent="0" marL="0">
              <a:buNone/>
            </a:pPr>
            <a:r>
              <a:rPr lang="en-US" sz="900" dirty="0">
                <a:solidFill>
                  <a:srgbClr val="A8A29E"/>
                </a:solidFill>
                <a:latin typeface="等线" pitchFamily="34" charset="0"/>
                <a:ea typeface="等线" pitchFamily="34" charset="-122"/>
                <a:cs typeface="等线" pitchFamily="34" charset="-120"/>
              </a:rPr>
              <a:t>→</a:t>
            </a:r>
            <a:endParaRPr lang="en-US" sz="900" dirty="0"/>
          </a:p>
        </p:txBody>
      </p:sp>
      <p:pic>
        <p:nvPicPr>
          <p:cNvPr id="29" name="Image 5" descr="preencoded.png">    </p:cNvPr>
          <p:cNvPicPr>
            <a:picLocks noChangeAspect="1"/>
          </p:cNvPicPr>
          <p:nvPr/>
        </p:nvPicPr>
        <p:blipFill>
          <a:blip r:embed="rId6"/>
          <a:stretch>
            <a:fillRect/>
          </a:stretch>
        </p:blipFill>
        <p:spPr>
          <a:xfrm>
            <a:off x="9696208" y="1257269"/>
            <a:ext cx="2047824" cy="1028674"/>
          </a:xfrm>
          <a:prstGeom prst="rect">
            <a:avLst/>
          </a:prstGeom>
        </p:spPr>
      </p:pic>
      <p:sp>
        <p:nvSpPr>
          <p:cNvPr id="30" name="Text 22"/>
          <p:cNvSpPr/>
          <p:nvPr/>
        </p:nvSpPr>
        <p:spPr>
          <a:xfrm>
            <a:off x="9810505" y="1371566"/>
            <a:ext cx="1828374" cy="266693"/>
          </a:xfrm>
          <a:prstGeom prst="rect">
            <a:avLst/>
          </a:prstGeom>
          <a:noFill/>
          <a:ln/>
        </p:spPr>
        <p:txBody>
          <a:bodyPr wrap="none" lIns="0" tIns="0" rIns="0" bIns="0" rtlCol="0" anchor="ctr"/>
          <a:lstStyle/>
          <a:p>
            <a:pPr algn="ctr" indent="0" marL="0">
              <a:buNone/>
            </a:pPr>
            <a:r>
              <a:rPr lang="en-US" sz="1350" dirty="0">
                <a:solidFill>
                  <a:srgbClr val="000000"/>
                </a:solidFill>
                <a:latin typeface="等线" pitchFamily="34" charset="0"/>
                <a:ea typeface="等线" pitchFamily="34" charset="-122"/>
                <a:cs typeface="等线" pitchFamily="34" charset="-120"/>
              </a:rPr>
              <a:t>🔄</a:t>
            </a:r>
            <a:endParaRPr lang="en-US" sz="1350" dirty="0"/>
          </a:p>
        </p:txBody>
      </p:sp>
      <p:sp>
        <p:nvSpPr>
          <p:cNvPr id="31" name="Text 23"/>
          <p:cNvSpPr/>
          <p:nvPr/>
        </p:nvSpPr>
        <p:spPr>
          <a:xfrm>
            <a:off x="10486763" y="1676358"/>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复购运营</a:t>
            </a:r>
            <a:endParaRPr lang="en-US" sz="900" dirty="0"/>
          </a:p>
        </p:txBody>
      </p:sp>
      <p:sp>
        <p:nvSpPr>
          <p:cNvPr id="32" name="Text 24"/>
          <p:cNvSpPr/>
          <p:nvPr/>
        </p:nvSpPr>
        <p:spPr>
          <a:xfrm>
            <a:off x="10486763" y="1866853"/>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会员权益</a:t>
            </a:r>
            <a:endParaRPr lang="en-US" sz="900" dirty="0"/>
          </a:p>
        </p:txBody>
      </p:sp>
      <p:sp>
        <p:nvSpPr>
          <p:cNvPr id="33" name="Text 25"/>
          <p:cNvSpPr/>
          <p:nvPr/>
        </p:nvSpPr>
        <p:spPr>
          <a:xfrm>
            <a:off x="10486763" y="2019250"/>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精准召回</a:t>
            </a:r>
            <a:endParaRPr lang="en-US" sz="900" dirty="0"/>
          </a:p>
        </p:txBody>
      </p:sp>
      <p:pic>
        <p:nvPicPr>
          <p:cNvPr id="34" name="Image 6" descr="preencoded.png">    </p:cNvPr>
          <p:cNvPicPr>
            <a:picLocks noChangeAspect="1"/>
          </p:cNvPicPr>
          <p:nvPr/>
        </p:nvPicPr>
        <p:blipFill>
          <a:blip r:embed="rId7"/>
          <a:stretch>
            <a:fillRect/>
          </a:stretch>
        </p:blipFill>
        <p:spPr>
          <a:xfrm>
            <a:off x="457189" y="2514537"/>
            <a:ext cx="3657509" cy="838179"/>
          </a:xfrm>
          <a:prstGeom prst="rect">
            <a:avLst/>
          </a:prstGeom>
        </p:spPr>
      </p:pic>
      <p:pic>
        <p:nvPicPr>
          <p:cNvPr id="35" name="Image 7" descr="preencoded.png">    </p:cNvPr>
          <p:cNvPicPr>
            <a:picLocks noChangeAspect="1"/>
          </p:cNvPicPr>
          <p:nvPr/>
        </p:nvPicPr>
        <p:blipFill>
          <a:blip r:embed="rId8"/>
          <a:stretch>
            <a:fillRect/>
          </a:stretch>
        </p:blipFill>
        <p:spPr>
          <a:xfrm>
            <a:off x="609585" y="2695508"/>
            <a:ext cx="152396" cy="133347"/>
          </a:xfrm>
          <a:prstGeom prst="rect">
            <a:avLst/>
          </a:prstGeom>
        </p:spPr>
      </p:pic>
      <p:sp>
        <p:nvSpPr>
          <p:cNvPr id="36" name="Text 26"/>
          <p:cNvSpPr/>
          <p:nvPr/>
        </p:nvSpPr>
        <p:spPr>
          <a:xfrm>
            <a:off x="800080" y="2676458"/>
            <a:ext cx="675877"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短视频种草</a:t>
            </a:r>
            <a:endParaRPr lang="en-US" sz="1050" dirty="0"/>
          </a:p>
        </p:txBody>
      </p:sp>
      <p:sp>
        <p:nvSpPr>
          <p:cNvPr id="37" name="Text 27"/>
          <p:cNvSpPr/>
          <p:nvPr/>
        </p:nvSpPr>
        <p:spPr>
          <a:xfrm>
            <a:off x="609585" y="2895528"/>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高曝光但转化率低的常见原因：产品信息不清晰、购买路径过长、价格缺乏竞争力。优化：缩短从"看到"到"下单"的链路。</a:t>
            </a:r>
            <a:endParaRPr lang="en-US" sz="900" dirty="0"/>
          </a:p>
        </p:txBody>
      </p:sp>
      <p:pic>
        <p:nvPicPr>
          <p:cNvPr id="38" name="Image 8" descr="preencoded.png">    </p:cNvPr>
          <p:cNvPicPr>
            <a:picLocks noChangeAspect="1"/>
          </p:cNvPicPr>
          <p:nvPr/>
        </p:nvPicPr>
        <p:blipFill>
          <a:blip r:embed="rId9"/>
          <a:stretch>
            <a:fillRect/>
          </a:stretch>
        </p:blipFill>
        <p:spPr>
          <a:xfrm>
            <a:off x="4267093" y="2514537"/>
            <a:ext cx="3657509" cy="838179"/>
          </a:xfrm>
          <a:prstGeom prst="rect">
            <a:avLst/>
          </a:prstGeom>
        </p:spPr>
      </p:pic>
      <p:pic>
        <p:nvPicPr>
          <p:cNvPr id="39" name="Image 9" descr="preencoded.png">    </p:cNvPr>
          <p:cNvPicPr>
            <a:picLocks noChangeAspect="1"/>
          </p:cNvPicPr>
          <p:nvPr/>
        </p:nvPicPr>
        <p:blipFill>
          <a:blip r:embed="rId10"/>
          <a:stretch>
            <a:fillRect/>
          </a:stretch>
        </p:blipFill>
        <p:spPr>
          <a:xfrm>
            <a:off x="4419490" y="2695508"/>
            <a:ext cx="171446" cy="133347"/>
          </a:xfrm>
          <a:prstGeom prst="rect">
            <a:avLst/>
          </a:prstGeom>
        </p:spPr>
      </p:pic>
      <p:sp>
        <p:nvSpPr>
          <p:cNvPr id="40" name="Text 28"/>
          <p:cNvSpPr/>
          <p:nvPr/>
        </p:nvSpPr>
        <p:spPr>
          <a:xfrm>
            <a:off x="4629034" y="2676458"/>
            <a:ext cx="542531"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舆情管理</a:t>
            </a:r>
            <a:endParaRPr lang="en-US" sz="1050" dirty="0"/>
          </a:p>
        </p:txBody>
      </p:sp>
      <p:sp>
        <p:nvSpPr>
          <p:cNvPr id="41" name="Text 29"/>
          <p:cNvSpPr/>
          <p:nvPr/>
        </p:nvSpPr>
        <p:spPr>
          <a:xfrm>
            <a:off x="4419490" y="2895528"/>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评价数据是"免费顾问"。差评不是敌人，不回复的差评才是。建立"监测→研判→响应→改进"的舆情闭环。</a:t>
            </a:r>
            <a:endParaRPr lang="en-US" sz="900" dirty="0"/>
          </a:p>
        </p:txBody>
      </p:sp>
      <p:pic>
        <p:nvPicPr>
          <p:cNvPr id="42" name="Image 10" descr="preencoded.png">    </p:cNvPr>
          <p:cNvPicPr>
            <a:picLocks noChangeAspect="1"/>
          </p:cNvPicPr>
          <p:nvPr/>
        </p:nvPicPr>
        <p:blipFill>
          <a:blip r:embed="rId11"/>
          <a:stretch>
            <a:fillRect/>
          </a:stretch>
        </p:blipFill>
        <p:spPr>
          <a:xfrm>
            <a:off x="8076998" y="2514537"/>
            <a:ext cx="3657509" cy="838179"/>
          </a:xfrm>
          <a:prstGeom prst="rect">
            <a:avLst/>
          </a:prstGeom>
        </p:spPr>
      </p:pic>
      <p:pic>
        <p:nvPicPr>
          <p:cNvPr id="43" name="Image 11" descr="preencoded.png">    </p:cNvPr>
          <p:cNvPicPr>
            <a:picLocks noChangeAspect="1"/>
          </p:cNvPicPr>
          <p:nvPr/>
        </p:nvPicPr>
        <p:blipFill>
          <a:blip r:embed="rId12"/>
          <a:stretch>
            <a:fillRect/>
          </a:stretch>
        </p:blipFill>
        <p:spPr>
          <a:xfrm>
            <a:off x="8229394" y="2695508"/>
            <a:ext cx="133347" cy="133347"/>
          </a:xfrm>
          <a:prstGeom prst="rect">
            <a:avLst/>
          </a:prstGeom>
        </p:spPr>
      </p:pic>
      <p:sp>
        <p:nvSpPr>
          <p:cNvPr id="44" name="Text 30"/>
          <p:cNvSpPr/>
          <p:nvPr/>
        </p:nvSpPr>
        <p:spPr>
          <a:xfrm>
            <a:off x="8400840" y="2676458"/>
            <a:ext cx="809224" cy="161921"/>
          </a:xfrm>
          <a:prstGeom prst="rect">
            <a:avLst/>
          </a:prstGeom>
          <a:noFill/>
          <a:ln/>
        </p:spPr>
        <p:txBody>
          <a:bodyPr wrap="none" lIns="0" tIns="0" rIns="0" bIns="0" rtlCol="0" anchor="ctr"/>
          <a:lstStyle/>
          <a:p>
            <a:pPr algn="l" indent="0" marL="0">
              <a:buNone/>
            </a:pPr>
            <a:r>
              <a:rPr lang="en-US" sz="1050" b="1" dirty="0">
                <a:solidFill>
                  <a:srgbClr val="292524"/>
                </a:solidFill>
                <a:latin typeface="等线" pitchFamily="34" charset="0"/>
                <a:ea typeface="等线" pitchFamily="34" charset="-122"/>
                <a:cs typeface="等线" pitchFamily="34" charset="-120"/>
              </a:rPr>
              <a:t>屯堡研学营销</a:t>
            </a:r>
            <a:endParaRPr lang="en-US" sz="1050" dirty="0"/>
          </a:p>
        </p:txBody>
      </p:sp>
      <p:sp>
        <p:nvSpPr>
          <p:cNvPr id="45" name="Text 31"/>
          <p:cNvSpPr/>
          <p:nvPr/>
        </p:nvSpPr>
        <p:spPr>
          <a:xfrm>
            <a:off x="8229394" y="2895528"/>
            <a:ext cx="3361860"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抖音地戏表演短视频（曝光）→ 小红书深度攻略（种草）→ 小程序预约下单（转化）→ 社群分享体验（裂变）。</a:t>
            </a:r>
            <a:endParaRPr lang="en-US" sz="900" dirty="0"/>
          </a:p>
        </p:txBody>
      </p:sp>
      <p:sp>
        <p:nvSpPr>
          <p:cNvPr id="46" name="Text 32"/>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35 / 42</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思政园地</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价值引领：旅游信息化管理的思政融入</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38459" cy="1333467"/>
          </a:xfrm>
          <a:prstGeom prst="rect">
            <a:avLst/>
          </a:prstGeom>
        </p:spPr>
      </p:pic>
      <p:pic>
        <p:nvPicPr>
          <p:cNvPr id="6" name="Image 2" descr="preencoded.png">    </p:cNvPr>
          <p:cNvPicPr>
            <a:picLocks noChangeAspect="1"/>
          </p:cNvPicPr>
          <p:nvPr/>
        </p:nvPicPr>
        <p:blipFill>
          <a:blip r:embed="rId3"/>
          <a:stretch>
            <a:fillRect/>
          </a:stretch>
        </p:blipFill>
        <p:spPr>
          <a:xfrm>
            <a:off x="647684" y="1533487"/>
            <a:ext cx="171446" cy="171446"/>
          </a:xfrm>
          <a:prstGeom prst="rect">
            <a:avLst/>
          </a:prstGeom>
        </p:spPr>
      </p:pic>
      <p:sp>
        <p:nvSpPr>
          <p:cNvPr id="7" name="Text 2"/>
          <p:cNvSpPr/>
          <p:nvPr/>
        </p:nvSpPr>
        <p:spPr>
          <a:xfrm>
            <a:off x="895328" y="1514437"/>
            <a:ext cx="694927"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安全至上</a:t>
            </a:r>
            <a:endParaRPr lang="en-US" sz="1350" dirty="0"/>
          </a:p>
        </p:txBody>
      </p:sp>
      <p:sp>
        <p:nvSpPr>
          <p:cNvPr id="8" name="Text 3"/>
          <p:cNvSpPr/>
          <p:nvPr/>
        </p:nvSpPr>
        <p:spPr>
          <a:xfrm>
            <a:off x="647684" y="1828754"/>
            <a:ext cx="3266613" cy="571486"/>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把游客生命安全放在智慧管理的首位。安全不是技术的附加项，而是信息化的第一设计原则。客流收益与安全承载发生冲突时，安全优先。</a:t>
            </a:r>
            <a:endParaRPr lang="en-US" sz="1050" dirty="0"/>
          </a:p>
        </p:txBody>
      </p:sp>
      <p:pic>
        <p:nvPicPr>
          <p:cNvPr id="9" name="Image 3" descr="preencoded.png">    </p:cNvPr>
          <p:cNvPicPr>
            <a:picLocks noChangeAspect="1"/>
          </p:cNvPicPr>
          <p:nvPr/>
        </p:nvPicPr>
        <p:blipFill>
          <a:blip r:embed="rId4"/>
          <a:stretch>
            <a:fillRect/>
          </a:stretch>
        </p:blipFill>
        <p:spPr>
          <a:xfrm>
            <a:off x="4286143" y="1257269"/>
            <a:ext cx="3638459" cy="1333467"/>
          </a:xfrm>
          <a:prstGeom prst="rect">
            <a:avLst/>
          </a:prstGeom>
        </p:spPr>
      </p:pic>
      <p:pic>
        <p:nvPicPr>
          <p:cNvPr id="10" name="Image 4" descr="preencoded.png">    </p:cNvPr>
          <p:cNvPicPr>
            <a:picLocks noChangeAspect="1"/>
          </p:cNvPicPr>
          <p:nvPr/>
        </p:nvPicPr>
        <p:blipFill>
          <a:blip r:embed="rId5"/>
          <a:stretch>
            <a:fillRect/>
          </a:stretch>
        </p:blipFill>
        <p:spPr>
          <a:xfrm>
            <a:off x="4476638" y="1533487"/>
            <a:ext cx="171446" cy="171446"/>
          </a:xfrm>
          <a:prstGeom prst="rect">
            <a:avLst/>
          </a:prstGeom>
        </p:spPr>
      </p:pic>
      <p:sp>
        <p:nvSpPr>
          <p:cNvPr id="11" name="Text 4"/>
          <p:cNvSpPr/>
          <p:nvPr/>
        </p:nvSpPr>
        <p:spPr>
          <a:xfrm>
            <a:off x="4724282" y="1514437"/>
            <a:ext cx="694927"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文化自信</a:t>
            </a:r>
            <a:endParaRPr lang="en-US" sz="1350" dirty="0"/>
          </a:p>
        </p:txBody>
      </p:sp>
      <p:sp>
        <p:nvSpPr>
          <p:cNvPr id="12" name="Text 5"/>
          <p:cNvSpPr/>
          <p:nvPr/>
        </p:nvSpPr>
        <p:spPr>
          <a:xfrm>
            <a:off x="4476638" y="1828754"/>
            <a:ext cx="3266613" cy="571486"/>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数字化不是要替代传统文化，而是让文化以新的方式被感知和传承。屯堡文化、布依族文化等地方文化资源的数字化保护与活化。</a:t>
            </a:r>
            <a:endParaRPr lang="en-US" sz="1050" dirty="0"/>
          </a:p>
        </p:txBody>
      </p:sp>
      <p:pic>
        <p:nvPicPr>
          <p:cNvPr id="13" name="Image 5" descr="preencoded.png">    </p:cNvPr>
          <p:cNvPicPr>
            <a:picLocks noChangeAspect="1"/>
          </p:cNvPicPr>
          <p:nvPr/>
        </p:nvPicPr>
        <p:blipFill>
          <a:blip r:embed="rId6"/>
          <a:stretch>
            <a:fillRect/>
          </a:stretch>
        </p:blipFill>
        <p:spPr>
          <a:xfrm>
            <a:off x="8105572" y="1257269"/>
            <a:ext cx="3638459" cy="1333467"/>
          </a:xfrm>
          <a:prstGeom prst="rect">
            <a:avLst/>
          </a:prstGeom>
        </p:spPr>
      </p:pic>
      <p:pic>
        <p:nvPicPr>
          <p:cNvPr id="14" name="Image 6" descr="preencoded.png">    </p:cNvPr>
          <p:cNvPicPr>
            <a:picLocks noChangeAspect="1"/>
          </p:cNvPicPr>
          <p:nvPr/>
        </p:nvPicPr>
        <p:blipFill>
          <a:blip r:embed="rId7"/>
          <a:stretch>
            <a:fillRect/>
          </a:stretch>
        </p:blipFill>
        <p:spPr>
          <a:xfrm>
            <a:off x="8296068" y="1533487"/>
            <a:ext cx="200020" cy="171446"/>
          </a:xfrm>
          <a:prstGeom prst="rect">
            <a:avLst/>
          </a:prstGeom>
        </p:spPr>
      </p:pic>
      <p:sp>
        <p:nvSpPr>
          <p:cNvPr id="15" name="Text 6"/>
          <p:cNvSpPr/>
          <p:nvPr/>
        </p:nvSpPr>
        <p:spPr>
          <a:xfrm>
            <a:off x="8562761" y="1514437"/>
            <a:ext cx="694927" cy="200020"/>
          </a:xfrm>
          <a:prstGeom prst="rect">
            <a:avLst/>
          </a:prstGeom>
          <a:noFill/>
          <a:ln/>
        </p:spPr>
        <p:txBody>
          <a:bodyPr wrap="none" lIns="0" tIns="0" rIns="0" bIns="0" rtlCol="0" anchor="ctr"/>
          <a:lstStyle/>
          <a:p>
            <a:pPr algn="l" indent="0" marL="0">
              <a:buNone/>
            </a:pPr>
            <a:r>
              <a:rPr lang="en-US" sz="1350" b="1" dirty="0">
                <a:solidFill>
                  <a:srgbClr val="292524"/>
                </a:solidFill>
                <a:latin typeface="宋体" pitchFamily="34" charset="0"/>
                <a:ea typeface="宋体" pitchFamily="34" charset="-122"/>
                <a:cs typeface="宋体" pitchFamily="34" charset="-120"/>
              </a:rPr>
              <a:t>数字包容</a:t>
            </a:r>
            <a:endParaRPr lang="en-US" sz="1350" dirty="0"/>
          </a:p>
        </p:txBody>
      </p:sp>
      <p:sp>
        <p:nvSpPr>
          <p:cNvPr id="16" name="Text 7"/>
          <p:cNvSpPr/>
          <p:nvPr/>
        </p:nvSpPr>
        <p:spPr>
          <a:xfrm>
            <a:off x="8296068" y="1828754"/>
            <a:ext cx="3266613" cy="571486"/>
          </a:xfrm>
          <a:prstGeom prst="rect">
            <a:avLst/>
          </a:prstGeom>
          <a:noFill/>
          <a:ln/>
        </p:spPr>
        <p:txBody>
          <a:bodyPr wrap="squar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技术应用不能制造新的不平等。保留人工服务窗口、关注老年游客的数字鸿沟、保障偏远地区旅游从业者的数字化权益。</a:t>
            </a:r>
            <a:endParaRPr lang="en-US" sz="1050" dirty="0"/>
          </a:p>
        </p:txBody>
      </p:sp>
      <p:pic>
        <p:nvPicPr>
          <p:cNvPr id="17" name="Image 7" descr="preencoded.png">    </p:cNvPr>
          <p:cNvPicPr>
            <a:picLocks noChangeAspect="1"/>
          </p:cNvPicPr>
          <p:nvPr/>
        </p:nvPicPr>
        <p:blipFill>
          <a:blip r:embed="rId8"/>
          <a:stretch>
            <a:fillRect/>
          </a:stretch>
        </p:blipFill>
        <p:spPr>
          <a:xfrm>
            <a:off x="457189" y="2819330"/>
            <a:ext cx="11277318" cy="685783"/>
          </a:xfrm>
          <a:prstGeom prst="rect">
            <a:avLst/>
          </a:prstGeom>
        </p:spPr>
      </p:pic>
      <p:sp>
        <p:nvSpPr>
          <p:cNvPr id="18" name="Text 8"/>
          <p:cNvSpPr/>
          <p:nvPr/>
        </p:nvSpPr>
        <p:spPr>
          <a:xfrm>
            <a:off x="609585" y="2971726"/>
            <a:ext cx="10981670"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负责任的技术观：</a:t>
            </a:r>
            <a:pPr algn="l" indent="0" marL="0">
              <a:buNone/>
            </a:pPr>
            <a:r>
              <a:rPr lang="en-US" sz="1050" dirty="0">
                <a:solidFill>
                  <a:srgbClr val="44403C"/>
                </a:solidFill>
                <a:latin typeface="等线" pitchFamily="34" charset="0"/>
                <a:ea typeface="等线" pitchFamily="34" charset="-122"/>
                <a:cs typeface="等线" pitchFamily="34" charset="-120"/>
              </a:rPr>
              <a:t>效率提升与人文关怀可能发生的冲突有哪些？旅游信息化项目中如何兼顾效率、隐私、文化与公共利益？这些是贯穿全书的价值追问。教材明确说明若用于正式出版，需进一步核验统计数据、项目名称、政策文件出处及图片版权。</a:t>
            </a:r>
            <a:endParaRPr lang="en-US" sz="1050" dirty="0"/>
          </a:p>
        </p:txBody>
      </p:sp>
      <p:sp>
        <p:nvSpPr>
          <p:cNvPr id="19" name="Text 9"/>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36 / 42</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教材特色</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本教材与普通技术导论类书籍的核心差异</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11277318" cy="419090"/>
          </a:xfrm>
          <a:prstGeom prst="rect">
            <a:avLst/>
          </a:prstGeom>
        </p:spPr>
      </p:pic>
      <p:sp>
        <p:nvSpPr>
          <p:cNvPr id="6" name="Text 2"/>
          <p:cNvSpPr/>
          <p:nvPr/>
        </p:nvSpPr>
        <p:spPr>
          <a:xfrm>
            <a:off x="457189" y="1257269"/>
            <a:ext cx="1437858" cy="419090"/>
          </a:xfrm>
          <a:prstGeom prst="rect">
            <a:avLst/>
          </a:prstGeom>
          <a:noFill/>
          <a:ln/>
        </p:spPr>
        <p:txBody>
          <a:bodyPr wrap="square" lIns="0" tIns="0" rIns="0" bIns="0" rtlCol="0" anchor="ctr"/>
          <a:lstStyle/>
          <a:p>
            <a:pPr algn="l" indent="0" marL="0">
              <a:buNone/>
            </a:pPr>
            <a:r>
              <a:rPr lang="en-US" sz="1050" b="1" dirty="0">
                <a:solidFill>
                  <a:srgbClr val="FAFAF9"/>
                </a:solidFill>
                <a:latin typeface="等线" pitchFamily="34" charset="0"/>
                <a:ea typeface="等线" pitchFamily="34" charset="-122"/>
                <a:cs typeface="等线" pitchFamily="34" charset="-120"/>
              </a:rPr>
              <a:t>对比维度</a:t>
            </a:r>
            <a:endParaRPr lang="en-US" sz="1050" dirty="0"/>
          </a:p>
        </p:txBody>
      </p:sp>
      <p:sp>
        <p:nvSpPr>
          <p:cNvPr id="7" name="Text 3"/>
          <p:cNvSpPr/>
          <p:nvPr/>
        </p:nvSpPr>
        <p:spPr>
          <a:xfrm>
            <a:off x="1885903" y="1257269"/>
            <a:ext cx="3923821" cy="419090"/>
          </a:xfrm>
          <a:prstGeom prst="rect">
            <a:avLst/>
          </a:prstGeom>
          <a:noFill/>
          <a:ln/>
        </p:spPr>
        <p:txBody>
          <a:bodyPr wrap="square" lIns="0" tIns="0" rIns="0" bIns="0" rtlCol="0" anchor="ctr"/>
          <a:lstStyle/>
          <a:p>
            <a:pPr algn="l" indent="0" marL="0">
              <a:buNone/>
            </a:pPr>
            <a:r>
              <a:rPr lang="en-US" sz="1050" b="1" dirty="0">
                <a:solidFill>
                  <a:srgbClr val="FAFAF9"/>
                </a:solidFill>
                <a:latin typeface="等线" pitchFamily="34" charset="0"/>
                <a:ea typeface="等线" pitchFamily="34" charset="-122"/>
                <a:cs typeface="等线" pitchFamily="34" charset="-120"/>
              </a:rPr>
              <a:t>普通技术导论</a:t>
            </a:r>
            <a:endParaRPr lang="en-US" sz="1050" dirty="0"/>
          </a:p>
        </p:txBody>
      </p:sp>
      <p:sp>
        <p:nvSpPr>
          <p:cNvPr id="8" name="Text 4"/>
          <p:cNvSpPr/>
          <p:nvPr/>
        </p:nvSpPr>
        <p:spPr>
          <a:xfrm>
            <a:off x="5791055" y="1257269"/>
            <a:ext cx="5962120" cy="419090"/>
          </a:xfrm>
          <a:prstGeom prst="rect">
            <a:avLst/>
          </a:prstGeom>
          <a:noFill/>
          <a:ln/>
        </p:spPr>
        <p:txBody>
          <a:bodyPr wrap="square" lIns="0" tIns="0" rIns="0" bIns="0" rtlCol="0" anchor="ctr"/>
          <a:lstStyle/>
          <a:p>
            <a:pPr algn="l" indent="0" marL="0">
              <a:buNone/>
            </a:pPr>
            <a:r>
              <a:rPr lang="en-US" sz="1050" b="1" dirty="0">
                <a:solidFill>
                  <a:srgbClr val="FDE68A"/>
                </a:solidFill>
                <a:latin typeface="等线" pitchFamily="34" charset="0"/>
                <a:ea typeface="等线" pitchFamily="34" charset="-122"/>
                <a:cs typeface="等线" pitchFamily="34" charset="-120"/>
              </a:rPr>
              <a:t>本教材</a:t>
            </a:r>
            <a:endParaRPr lang="en-US" sz="1050" dirty="0"/>
          </a:p>
        </p:txBody>
      </p:sp>
      <p:pic>
        <p:nvPicPr>
          <p:cNvPr id="9" name="Image 2" descr="preencoded.png">    </p:cNvPr>
          <p:cNvPicPr>
            <a:picLocks noChangeAspect="1"/>
          </p:cNvPicPr>
          <p:nvPr/>
        </p:nvPicPr>
        <p:blipFill>
          <a:blip r:embed="rId3"/>
          <a:stretch>
            <a:fillRect/>
          </a:stretch>
        </p:blipFill>
        <p:spPr>
          <a:xfrm>
            <a:off x="457189" y="1676358"/>
            <a:ext cx="11277318" cy="428614"/>
          </a:xfrm>
          <a:prstGeom prst="rect">
            <a:avLst/>
          </a:prstGeom>
        </p:spPr>
      </p:pic>
      <p:sp>
        <p:nvSpPr>
          <p:cNvPr id="10" name="Text 5"/>
          <p:cNvSpPr/>
          <p:nvPr/>
        </p:nvSpPr>
        <p:spPr>
          <a:xfrm>
            <a:off x="457189" y="1676358"/>
            <a:ext cx="1437858"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核心逻辑</a:t>
            </a:r>
            <a:endParaRPr lang="en-US" sz="1050" dirty="0"/>
          </a:p>
        </p:txBody>
      </p:sp>
      <p:sp>
        <p:nvSpPr>
          <p:cNvPr id="11" name="Text 6"/>
          <p:cNvSpPr/>
          <p:nvPr/>
        </p:nvSpPr>
        <p:spPr>
          <a:xfrm>
            <a:off x="1885903" y="1676358"/>
            <a:ext cx="3923821"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技术驱动：有什么新技术可用？</a:t>
            </a:r>
            <a:endParaRPr lang="en-US" sz="1050" dirty="0"/>
          </a:p>
        </p:txBody>
      </p:sp>
      <p:sp>
        <p:nvSpPr>
          <p:cNvPr id="12" name="Text 7"/>
          <p:cNvSpPr/>
          <p:nvPr/>
        </p:nvSpPr>
        <p:spPr>
          <a:xfrm>
            <a:off x="5791055" y="1676358"/>
            <a:ext cx="5962120" cy="428614"/>
          </a:xfrm>
          <a:prstGeom prst="rect">
            <a:avLst/>
          </a:prstGeom>
          <a:noFill/>
          <a:ln/>
        </p:spPr>
        <p:txBody>
          <a:bodyPr wrap="square" lIns="0" tIns="0" rIns="0" bIns="0" rtlCol="0" anchor="ctr"/>
          <a:lstStyle/>
          <a:p>
            <a:pPr algn="l" indent="0" marL="0">
              <a:buNone/>
            </a:pPr>
            <a:r>
              <a:rPr lang="en-US" sz="1050" b="1" dirty="0">
                <a:solidFill>
                  <a:srgbClr val="B45309"/>
                </a:solidFill>
                <a:latin typeface="等线" pitchFamily="34" charset="0"/>
                <a:ea typeface="等线" pitchFamily="34" charset="-122"/>
                <a:cs typeface="等线" pitchFamily="34" charset="-120"/>
              </a:rPr>
              <a:t>管理问题牵引：解决什么问题需要什么技术？</a:t>
            </a:r>
            <a:endParaRPr lang="en-US" sz="1050" dirty="0"/>
          </a:p>
        </p:txBody>
      </p:sp>
      <p:pic>
        <p:nvPicPr>
          <p:cNvPr id="13" name="Image 3" descr="preencoded.png">    </p:cNvPr>
          <p:cNvPicPr>
            <a:picLocks noChangeAspect="1"/>
          </p:cNvPicPr>
          <p:nvPr/>
        </p:nvPicPr>
        <p:blipFill>
          <a:blip r:embed="rId4"/>
          <a:stretch>
            <a:fillRect/>
          </a:stretch>
        </p:blipFill>
        <p:spPr>
          <a:xfrm>
            <a:off x="457189" y="2104972"/>
            <a:ext cx="11277318" cy="428614"/>
          </a:xfrm>
          <a:prstGeom prst="rect">
            <a:avLst/>
          </a:prstGeom>
        </p:spPr>
      </p:pic>
      <p:sp>
        <p:nvSpPr>
          <p:cNvPr id="14" name="Text 8"/>
          <p:cNvSpPr/>
          <p:nvPr/>
        </p:nvSpPr>
        <p:spPr>
          <a:xfrm>
            <a:off x="457189" y="2104972"/>
            <a:ext cx="1437858"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知识体系</a:t>
            </a:r>
            <a:endParaRPr lang="en-US" sz="1050" dirty="0"/>
          </a:p>
        </p:txBody>
      </p:sp>
      <p:sp>
        <p:nvSpPr>
          <p:cNvPr id="15" name="Text 9"/>
          <p:cNvSpPr/>
          <p:nvPr/>
        </p:nvSpPr>
        <p:spPr>
          <a:xfrm>
            <a:off x="1885903" y="2104972"/>
            <a:ext cx="3923821"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技术分模块独立介绍</a:t>
            </a:r>
            <a:endParaRPr lang="en-US" sz="1050" dirty="0"/>
          </a:p>
        </p:txBody>
      </p:sp>
      <p:sp>
        <p:nvSpPr>
          <p:cNvPr id="16" name="Text 10"/>
          <p:cNvSpPr/>
          <p:nvPr/>
        </p:nvSpPr>
        <p:spPr>
          <a:xfrm>
            <a:off x="5791055" y="2104972"/>
            <a:ext cx="5962120" cy="428614"/>
          </a:xfrm>
          <a:prstGeom prst="rect">
            <a:avLst/>
          </a:prstGeom>
          <a:noFill/>
          <a:ln/>
        </p:spPr>
        <p:txBody>
          <a:bodyPr wrap="square" lIns="0" tIns="0" rIns="0" bIns="0" rtlCol="0" anchor="ctr"/>
          <a:lstStyle/>
          <a:p>
            <a:pPr algn="l" indent="0" marL="0">
              <a:buNone/>
            </a:pPr>
            <a:r>
              <a:rPr lang="en-US" sz="1050" b="1" dirty="0">
                <a:solidFill>
                  <a:srgbClr val="B45309"/>
                </a:solidFill>
                <a:latin typeface="等线" pitchFamily="34" charset="0"/>
                <a:ea typeface="等线" pitchFamily="34" charset="-122"/>
                <a:cs typeface="等线" pitchFamily="34" charset="-120"/>
              </a:rPr>
              <a:t>"问题→数据→流程→平台→组织→绩效"统一框架</a:t>
            </a:r>
            <a:endParaRPr lang="en-US" sz="1050" dirty="0"/>
          </a:p>
        </p:txBody>
      </p:sp>
      <p:pic>
        <p:nvPicPr>
          <p:cNvPr id="17" name="Image 4" descr="preencoded.png">    </p:cNvPr>
          <p:cNvPicPr>
            <a:picLocks noChangeAspect="1"/>
          </p:cNvPicPr>
          <p:nvPr/>
        </p:nvPicPr>
        <p:blipFill>
          <a:blip r:embed="rId5"/>
          <a:stretch>
            <a:fillRect/>
          </a:stretch>
        </p:blipFill>
        <p:spPr>
          <a:xfrm>
            <a:off x="457189" y="2533587"/>
            <a:ext cx="11277318" cy="428614"/>
          </a:xfrm>
          <a:prstGeom prst="rect">
            <a:avLst/>
          </a:prstGeom>
        </p:spPr>
      </p:pic>
      <p:sp>
        <p:nvSpPr>
          <p:cNvPr id="18" name="Text 11"/>
          <p:cNvSpPr/>
          <p:nvPr/>
        </p:nvSpPr>
        <p:spPr>
          <a:xfrm>
            <a:off x="457189" y="2533587"/>
            <a:ext cx="1437858"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案例来源</a:t>
            </a:r>
            <a:endParaRPr lang="en-US" sz="1050" dirty="0"/>
          </a:p>
        </p:txBody>
      </p:sp>
      <p:sp>
        <p:nvSpPr>
          <p:cNvPr id="19" name="Text 12"/>
          <p:cNvSpPr/>
          <p:nvPr/>
        </p:nvSpPr>
        <p:spPr>
          <a:xfrm>
            <a:off x="1885903" y="2533587"/>
            <a:ext cx="3923821"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通用/国际案例</a:t>
            </a:r>
            <a:endParaRPr lang="en-US" sz="1050" dirty="0"/>
          </a:p>
        </p:txBody>
      </p:sp>
      <p:sp>
        <p:nvSpPr>
          <p:cNvPr id="20" name="Text 13"/>
          <p:cNvSpPr/>
          <p:nvPr/>
        </p:nvSpPr>
        <p:spPr>
          <a:xfrm>
            <a:off x="5791055" y="2533587"/>
            <a:ext cx="5962120" cy="428614"/>
          </a:xfrm>
          <a:prstGeom prst="rect">
            <a:avLst/>
          </a:prstGeom>
          <a:noFill/>
          <a:ln/>
        </p:spPr>
        <p:txBody>
          <a:bodyPr wrap="square" lIns="0" tIns="0" rIns="0" bIns="0" rtlCol="0" anchor="ctr"/>
          <a:lstStyle/>
          <a:p>
            <a:pPr algn="l" indent="0" marL="0">
              <a:buNone/>
            </a:pPr>
            <a:r>
              <a:rPr lang="en-US" sz="1050" b="1" dirty="0">
                <a:solidFill>
                  <a:srgbClr val="B45309"/>
                </a:solidFill>
                <a:latin typeface="等线" pitchFamily="34" charset="0"/>
                <a:ea typeface="等线" pitchFamily="34" charset="-122"/>
                <a:cs typeface="等线" pitchFamily="34" charset="-120"/>
              </a:rPr>
              <a:t>黄果树/安顺/贵州本土案例为主</a:t>
            </a:r>
            <a:endParaRPr lang="en-US" sz="1050" dirty="0"/>
          </a:p>
        </p:txBody>
      </p:sp>
      <p:pic>
        <p:nvPicPr>
          <p:cNvPr id="21" name="Image 5" descr="preencoded.png">    </p:cNvPr>
          <p:cNvPicPr>
            <a:picLocks noChangeAspect="1"/>
          </p:cNvPicPr>
          <p:nvPr/>
        </p:nvPicPr>
        <p:blipFill>
          <a:blip r:embed="rId6"/>
          <a:stretch>
            <a:fillRect/>
          </a:stretch>
        </p:blipFill>
        <p:spPr>
          <a:xfrm>
            <a:off x="457189" y="2962201"/>
            <a:ext cx="11277318" cy="428614"/>
          </a:xfrm>
          <a:prstGeom prst="rect">
            <a:avLst/>
          </a:prstGeom>
        </p:spPr>
      </p:pic>
      <p:sp>
        <p:nvSpPr>
          <p:cNvPr id="22" name="Text 14"/>
          <p:cNvSpPr/>
          <p:nvPr/>
        </p:nvSpPr>
        <p:spPr>
          <a:xfrm>
            <a:off x="457189" y="2962201"/>
            <a:ext cx="1437858"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教学模块</a:t>
            </a:r>
            <a:endParaRPr lang="en-US" sz="1050" dirty="0"/>
          </a:p>
        </p:txBody>
      </p:sp>
      <p:sp>
        <p:nvSpPr>
          <p:cNvPr id="23" name="Text 15"/>
          <p:cNvSpPr/>
          <p:nvPr/>
        </p:nvSpPr>
        <p:spPr>
          <a:xfrm>
            <a:off x="1885903" y="2962201"/>
            <a:ext cx="3923821"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理论学习为主</a:t>
            </a:r>
            <a:endParaRPr lang="en-US" sz="1050" dirty="0"/>
          </a:p>
        </p:txBody>
      </p:sp>
      <p:sp>
        <p:nvSpPr>
          <p:cNvPr id="24" name="Text 16"/>
          <p:cNvSpPr/>
          <p:nvPr/>
        </p:nvSpPr>
        <p:spPr>
          <a:xfrm>
            <a:off x="5791055" y="2962201"/>
            <a:ext cx="5962120" cy="428614"/>
          </a:xfrm>
          <a:prstGeom prst="rect">
            <a:avLst/>
          </a:prstGeom>
          <a:noFill/>
          <a:ln/>
        </p:spPr>
        <p:txBody>
          <a:bodyPr wrap="square" lIns="0" tIns="0" rIns="0" bIns="0" rtlCol="0" anchor="ctr"/>
          <a:lstStyle/>
          <a:p>
            <a:pPr algn="l" indent="0" marL="0">
              <a:buNone/>
            </a:pPr>
            <a:r>
              <a:rPr lang="en-US" sz="1050" b="1" dirty="0">
                <a:solidFill>
                  <a:srgbClr val="B45309"/>
                </a:solidFill>
                <a:latin typeface="等线" pitchFamily="34" charset="0"/>
                <a:ea typeface="等线" pitchFamily="34" charset="-122"/>
                <a:cs typeface="等线" pitchFamily="34" charset="-120"/>
              </a:rPr>
              <a:t>每章设学习目标+案例导入+课后实践+评价量规</a:t>
            </a:r>
            <a:endParaRPr lang="en-US" sz="1050" dirty="0"/>
          </a:p>
        </p:txBody>
      </p:sp>
      <p:pic>
        <p:nvPicPr>
          <p:cNvPr id="25" name="Image 6" descr="preencoded.png">    </p:cNvPr>
          <p:cNvPicPr>
            <a:picLocks noChangeAspect="1"/>
          </p:cNvPicPr>
          <p:nvPr/>
        </p:nvPicPr>
        <p:blipFill>
          <a:blip r:embed="rId7"/>
          <a:stretch>
            <a:fillRect/>
          </a:stretch>
        </p:blipFill>
        <p:spPr>
          <a:xfrm>
            <a:off x="457189" y="3390815"/>
            <a:ext cx="11277318" cy="428614"/>
          </a:xfrm>
          <a:prstGeom prst="rect">
            <a:avLst/>
          </a:prstGeom>
        </p:spPr>
      </p:pic>
      <p:sp>
        <p:nvSpPr>
          <p:cNvPr id="26" name="Text 17"/>
          <p:cNvSpPr/>
          <p:nvPr/>
        </p:nvSpPr>
        <p:spPr>
          <a:xfrm>
            <a:off x="457189" y="3390815"/>
            <a:ext cx="1437858"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价值导向</a:t>
            </a:r>
            <a:endParaRPr lang="en-US" sz="1050" dirty="0"/>
          </a:p>
        </p:txBody>
      </p:sp>
      <p:sp>
        <p:nvSpPr>
          <p:cNvPr id="27" name="Text 18"/>
          <p:cNvSpPr/>
          <p:nvPr/>
        </p:nvSpPr>
        <p:spPr>
          <a:xfrm>
            <a:off x="1885903" y="3390815"/>
            <a:ext cx="3923821" cy="428614"/>
          </a:xfrm>
          <a:prstGeom prst="rect">
            <a:avLst/>
          </a:prstGeom>
          <a:noFill/>
          <a:ln/>
        </p:spPr>
        <p:txBody>
          <a:bodyPr wrap="square" lIns="0" tIns="0" rIns="0" bIns="0" rtlCol="0" anchor="ctr"/>
          <a:lstStyle/>
          <a:p>
            <a:pPr algn="l" indent="0" marL="0">
              <a:buNone/>
            </a:pPr>
            <a:r>
              <a:rPr lang="en-US" sz="1050" dirty="0">
                <a:solidFill>
                  <a:srgbClr val="000000"/>
                </a:solidFill>
                <a:latin typeface="等线" pitchFamily="34" charset="0"/>
                <a:ea typeface="等线" pitchFamily="34" charset="-122"/>
                <a:cs typeface="等线" pitchFamily="34" charset="-120"/>
              </a:rPr>
              <a:t>技术中性</a:t>
            </a:r>
            <a:endParaRPr lang="en-US" sz="1050" dirty="0"/>
          </a:p>
        </p:txBody>
      </p:sp>
      <p:sp>
        <p:nvSpPr>
          <p:cNvPr id="28" name="Text 19"/>
          <p:cNvSpPr/>
          <p:nvPr/>
        </p:nvSpPr>
        <p:spPr>
          <a:xfrm>
            <a:off x="5791055" y="3390815"/>
            <a:ext cx="5962120" cy="428614"/>
          </a:xfrm>
          <a:prstGeom prst="rect">
            <a:avLst/>
          </a:prstGeom>
          <a:noFill/>
          <a:ln/>
        </p:spPr>
        <p:txBody>
          <a:bodyPr wrap="square" lIns="0" tIns="0" rIns="0" bIns="0" rtlCol="0" anchor="ctr"/>
          <a:lstStyle/>
          <a:p>
            <a:pPr algn="l" indent="0" marL="0">
              <a:buNone/>
            </a:pPr>
            <a:r>
              <a:rPr lang="en-US" sz="1050" b="1" dirty="0">
                <a:solidFill>
                  <a:srgbClr val="B45309"/>
                </a:solidFill>
                <a:latin typeface="等线" pitchFamily="34" charset="0"/>
                <a:ea typeface="等线" pitchFamily="34" charset="-122"/>
                <a:cs typeface="等线" pitchFamily="34" charset="-120"/>
              </a:rPr>
              <a:t>明确思政融入+伦理边界+数字包容</a:t>
            </a:r>
            <a:endParaRPr lang="en-US" sz="1050" dirty="0"/>
          </a:p>
        </p:txBody>
      </p:sp>
      <p:pic>
        <p:nvPicPr>
          <p:cNvPr id="29" name="Image 7" descr="preencoded.png">    </p:cNvPr>
          <p:cNvPicPr>
            <a:picLocks noChangeAspect="1"/>
          </p:cNvPicPr>
          <p:nvPr/>
        </p:nvPicPr>
        <p:blipFill>
          <a:blip r:embed="rId8"/>
          <a:stretch>
            <a:fillRect/>
          </a:stretch>
        </p:blipFill>
        <p:spPr>
          <a:xfrm>
            <a:off x="457189" y="3962301"/>
            <a:ext cx="5562461" cy="609585"/>
          </a:xfrm>
          <a:prstGeom prst="rect">
            <a:avLst/>
          </a:prstGeom>
        </p:spPr>
      </p:pic>
      <p:sp>
        <p:nvSpPr>
          <p:cNvPr id="30" name="Text 20"/>
          <p:cNvSpPr/>
          <p:nvPr/>
        </p:nvSpPr>
        <p:spPr>
          <a:xfrm>
            <a:off x="609585" y="4114697"/>
            <a:ext cx="5266813" cy="304792"/>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出版提示：</a:t>
            </a:r>
            <a:pPr algn="l" indent="0" marL="0">
              <a:buNone/>
            </a:pPr>
            <a:r>
              <a:rPr lang="en-US" sz="900" dirty="0">
                <a:solidFill>
                  <a:srgbClr val="57534E"/>
                </a:solidFill>
                <a:latin typeface="等线" pitchFamily="34" charset="0"/>
                <a:ea typeface="等线" pitchFamily="34" charset="-122"/>
                <a:cs typeface="等线" pitchFamily="34" charset="-120"/>
              </a:rPr>
              <a:t>若用于正式出版，需进一步核验：统计数据（时效性和权威性）、项目名称（以官方批复为准）、政策文件出处（核实文号和条款）、图片版权（取得授权或替换为公共领域素材）。</a:t>
            </a:r>
            <a:endParaRPr lang="en-US" sz="900" dirty="0"/>
          </a:p>
        </p:txBody>
      </p:sp>
      <p:pic>
        <p:nvPicPr>
          <p:cNvPr id="31" name="Image 8" descr="preencoded.png">    </p:cNvPr>
          <p:cNvPicPr>
            <a:picLocks noChangeAspect="1"/>
          </p:cNvPicPr>
          <p:nvPr/>
        </p:nvPicPr>
        <p:blipFill>
          <a:blip r:embed="rId9"/>
          <a:stretch>
            <a:fillRect/>
          </a:stretch>
        </p:blipFill>
        <p:spPr>
          <a:xfrm>
            <a:off x="6172046" y="3962301"/>
            <a:ext cx="5562461" cy="609585"/>
          </a:xfrm>
          <a:prstGeom prst="rect">
            <a:avLst/>
          </a:prstGeom>
        </p:spPr>
      </p:pic>
      <p:sp>
        <p:nvSpPr>
          <p:cNvPr id="32" name="Text 21"/>
          <p:cNvSpPr/>
          <p:nvPr/>
        </p:nvSpPr>
        <p:spPr>
          <a:xfrm>
            <a:off x="6324442" y="4114697"/>
            <a:ext cx="5266813" cy="304792"/>
          </a:xfrm>
          <a:prstGeom prst="rect">
            <a:avLst/>
          </a:prstGeom>
          <a:noFill/>
          <a:ln/>
        </p:spPr>
        <p:txBody>
          <a:bodyPr wrap="squar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使用建议：</a:t>
            </a:r>
            <a:pPr algn="l" indent="0" marL="0">
              <a:buNone/>
            </a:pPr>
            <a:r>
              <a:rPr lang="en-US" sz="900" dirty="0">
                <a:solidFill>
                  <a:srgbClr val="57534E"/>
                </a:solidFill>
                <a:latin typeface="等线" pitchFamily="34" charset="0"/>
                <a:ea typeface="等线" pitchFamily="34" charset="-122"/>
                <a:cs typeface="等线" pitchFamily="34" charset="-120"/>
              </a:rPr>
              <a:t>教师按每章2-3课时组织教学，实践题可作为项目制课程任务。学生应把技术概念与旅游管理场景对应，重点训练问题识别、数据分析、流程设计和方案表达能力。</a:t>
            </a:r>
            <a:endParaRPr lang="en-US" sz="900" dirty="0"/>
          </a:p>
        </p:txBody>
      </p:sp>
      <p:sp>
        <p:nvSpPr>
          <p:cNvPr id="33" name="Text 22"/>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37 / 42</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全书总结</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旅游信息化管理的"变"与"不变"</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5524362" cy="2133547"/>
          </a:xfrm>
          <a:prstGeom prst="rect">
            <a:avLst/>
          </a:prstGeom>
        </p:spPr>
      </p:pic>
      <p:pic>
        <p:nvPicPr>
          <p:cNvPr id="6" name="Image 2" descr="preencoded.png">    </p:cNvPr>
          <p:cNvPicPr>
            <a:picLocks noChangeAspect="1"/>
          </p:cNvPicPr>
          <p:nvPr/>
        </p:nvPicPr>
        <p:blipFill>
          <a:blip r:embed="rId3"/>
          <a:stretch>
            <a:fillRect/>
          </a:stretch>
        </p:blipFill>
        <p:spPr>
          <a:xfrm>
            <a:off x="685783" y="1562061"/>
            <a:ext cx="190495" cy="190495"/>
          </a:xfrm>
          <a:prstGeom prst="rect">
            <a:avLst/>
          </a:prstGeom>
        </p:spPr>
      </p:pic>
      <p:sp>
        <p:nvSpPr>
          <p:cNvPr id="7" name="Text 2"/>
          <p:cNvSpPr/>
          <p:nvPr/>
        </p:nvSpPr>
        <p:spPr>
          <a:xfrm>
            <a:off x="952476" y="1552536"/>
            <a:ext cx="1923621" cy="209545"/>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旅游信息化管理的"变"</a:t>
            </a:r>
            <a:endParaRPr lang="en-US" sz="1500" dirty="0"/>
          </a:p>
        </p:txBody>
      </p:sp>
      <p:sp>
        <p:nvSpPr>
          <p:cNvPr id="8" name="Text 3"/>
          <p:cNvSpPr/>
          <p:nvPr/>
        </p:nvSpPr>
        <p:spPr>
          <a:xfrm>
            <a:off x="685783" y="1904952"/>
            <a:ext cx="142491"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a:t>
            </a:r>
            <a:endParaRPr lang="en-US" sz="1050" dirty="0"/>
          </a:p>
        </p:txBody>
      </p:sp>
      <p:sp>
        <p:nvSpPr>
          <p:cNvPr id="9" name="Text 4"/>
          <p:cNvSpPr/>
          <p:nvPr/>
        </p:nvSpPr>
        <p:spPr>
          <a:xfrm>
            <a:off x="895328" y="1904952"/>
            <a:ext cx="3361860"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管理工具变了：从纸质台账到数字化系统再到AI辅助决策</a:t>
            </a:r>
            <a:endParaRPr lang="en-US" sz="1050" dirty="0"/>
          </a:p>
        </p:txBody>
      </p:sp>
      <p:sp>
        <p:nvSpPr>
          <p:cNvPr id="10" name="Text 5"/>
          <p:cNvSpPr/>
          <p:nvPr/>
        </p:nvSpPr>
        <p:spPr>
          <a:xfrm>
            <a:off x="685783" y="2171646"/>
            <a:ext cx="142491"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a:t>
            </a:r>
            <a:endParaRPr lang="en-US" sz="1050" dirty="0"/>
          </a:p>
        </p:txBody>
      </p:sp>
      <p:sp>
        <p:nvSpPr>
          <p:cNvPr id="11" name="Text 6"/>
          <p:cNvSpPr/>
          <p:nvPr/>
        </p:nvSpPr>
        <p:spPr>
          <a:xfrm>
            <a:off x="895328" y="2171646"/>
            <a:ext cx="3199939"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数据地位变了：从业务"副产品"到核心资产和决策依据</a:t>
            </a:r>
            <a:endParaRPr lang="en-US" sz="1050" dirty="0"/>
          </a:p>
        </p:txBody>
      </p:sp>
      <p:sp>
        <p:nvSpPr>
          <p:cNvPr id="12" name="Text 7"/>
          <p:cNvSpPr/>
          <p:nvPr/>
        </p:nvSpPr>
        <p:spPr>
          <a:xfrm>
            <a:off x="685783" y="2438339"/>
            <a:ext cx="142491"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a:t>
            </a:r>
            <a:endParaRPr lang="en-US" sz="1050" dirty="0"/>
          </a:p>
        </p:txBody>
      </p:sp>
      <p:sp>
        <p:nvSpPr>
          <p:cNvPr id="13" name="Text 8"/>
          <p:cNvSpPr/>
          <p:nvPr/>
        </p:nvSpPr>
        <p:spPr>
          <a:xfrm>
            <a:off x="895328" y="2438339"/>
            <a:ext cx="2542731"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组织边界变了：从单打独斗到平台生态协同</a:t>
            </a:r>
            <a:endParaRPr lang="en-US" sz="1050" dirty="0"/>
          </a:p>
        </p:txBody>
      </p:sp>
      <p:sp>
        <p:nvSpPr>
          <p:cNvPr id="14" name="Text 9"/>
          <p:cNvSpPr/>
          <p:nvPr/>
        </p:nvSpPr>
        <p:spPr>
          <a:xfrm>
            <a:off x="685783" y="2705032"/>
            <a:ext cx="142491"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a:t>
            </a:r>
            <a:endParaRPr lang="en-US" sz="1050" dirty="0"/>
          </a:p>
        </p:txBody>
      </p:sp>
      <p:sp>
        <p:nvSpPr>
          <p:cNvPr id="15" name="Text 10"/>
          <p:cNvSpPr/>
          <p:nvPr/>
        </p:nvSpPr>
        <p:spPr>
          <a:xfrm>
            <a:off x="895328" y="2705032"/>
            <a:ext cx="227603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游客关系变了：从单向服务到价值共创</a:t>
            </a:r>
            <a:endParaRPr lang="en-US" sz="1050" dirty="0"/>
          </a:p>
        </p:txBody>
      </p:sp>
      <p:sp>
        <p:nvSpPr>
          <p:cNvPr id="16" name="Text 11"/>
          <p:cNvSpPr/>
          <p:nvPr/>
        </p:nvSpPr>
        <p:spPr>
          <a:xfrm>
            <a:off x="685783" y="2971726"/>
            <a:ext cx="142491"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a:t>
            </a:r>
            <a:endParaRPr lang="en-US" sz="1050" dirty="0"/>
          </a:p>
        </p:txBody>
      </p:sp>
      <p:sp>
        <p:nvSpPr>
          <p:cNvPr id="17" name="Text 12"/>
          <p:cNvSpPr/>
          <p:nvPr/>
        </p:nvSpPr>
        <p:spPr>
          <a:xfrm>
            <a:off x="895328" y="2971726"/>
            <a:ext cx="2942771"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竞争维度变了：从资源占有到数据能力和服务体验</a:t>
            </a:r>
            <a:endParaRPr lang="en-US" sz="1050" dirty="0"/>
          </a:p>
        </p:txBody>
      </p:sp>
      <p:pic>
        <p:nvPicPr>
          <p:cNvPr id="18" name="Image 3" descr="preencoded.png">    </p:cNvPr>
          <p:cNvPicPr>
            <a:picLocks noChangeAspect="1"/>
          </p:cNvPicPr>
          <p:nvPr/>
        </p:nvPicPr>
        <p:blipFill>
          <a:blip r:embed="rId4"/>
          <a:stretch>
            <a:fillRect/>
          </a:stretch>
        </p:blipFill>
        <p:spPr>
          <a:xfrm>
            <a:off x="6210145" y="1257269"/>
            <a:ext cx="5524362" cy="2133547"/>
          </a:xfrm>
          <a:prstGeom prst="rect">
            <a:avLst/>
          </a:prstGeom>
        </p:spPr>
      </p:pic>
      <p:pic>
        <p:nvPicPr>
          <p:cNvPr id="19" name="Image 4" descr="preencoded.png">    </p:cNvPr>
          <p:cNvPicPr>
            <a:picLocks noChangeAspect="1"/>
          </p:cNvPicPr>
          <p:nvPr/>
        </p:nvPicPr>
        <p:blipFill>
          <a:blip r:embed="rId5"/>
          <a:stretch>
            <a:fillRect/>
          </a:stretch>
        </p:blipFill>
        <p:spPr>
          <a:xfrm>
            <a:off x="6438739" y="1562061"/>
            <a:ext cx="219070" cy="190495"/>
          </a:xfrm>
          <a:prstGeom prst="rect">
            <a:avLst/>
          </a:prstGeom>
        </p:spPr>
      </p:pic>
      <p:sp>
        <p:nvSpPr>
          <p:cNvPr id="20" name="Text 13"/>
          <p:cNvSpPr/>
          <p:nvPr/>
        </p:nvSpPr>
        <p:spPr>
          <a:xfrm>
            <a:off x="6734007" y="1552536"/>
            <a:ext cx="2114116" cy="209545"/>
          </a:xfrm>
          <a:prstGeom prst="rect">
            <a:avLst/>
          </a:prstGeom>
          <a:noFill/>
          <a:ln/>
        </p:spPr>
        <p:txBody>
          <a:bodyPr wrap="none" lIns="0" tIns="0" rIns="0" bIns="0" rtlCol="0" anchor="ctr"/>
          <a:lstStyle/>
          <a:p>
            <a:pPr algn="l" indent="0" marL="0">
              <a:buNone/>
            </a:pPr>
            <a:r>
              <a:rPr lang="en-US" sz="1500" b="1" dirty="0">
                <a:solidFill>
                  <a:srgbClr val="292524"/>
                </a:solidFill>
                <a:latin typeface="宋体" pitchFamily="34" charset="0"/>
                <a:ea typeface="宋体" pitchFamily="34" charset="-122"/>
                <a:cs typeface="宋体" pitchFamily="34" charset="-120"/>
              </a:rPr>
              <a:t>旅游信息化管理的"不变"</a:t>
            </a:r>
            <a:endParaRPr lang="en-US" sz="1500" dirty="0"/>
          </a:p>
        </p:txBody>
      </p:sp>
      <p:sp>
        <p:nvSpPr>
          <p:cNvPr id="21" name="Text 14"/>
          <p:cNvSpPr/>
          <p:nvPr/>
        </p:nvSpPr>
        <p:spPr>
          <a:xfrm>
            <a:off x="6438739" y="1904952"/>
            <a:ext cx="142491"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t>
            </a:r>
            <a:endParaRPr lang="en-US" sz="1050" dirty="0"/>
          </a:p>
        </p:txBody>
      </p:sp>
      <p:sp>
        <p:nvSpPr>
          <p:cNvPr id="22" name="Text 15"/>
          <p:cNvSpPr/>
          <p:nvPr/>
        </p:nvSpPr>
        <p:spPr>
          <a:xfrm>
            <a:off x="6648284" y="1904952"/>
            <a:ext cx="347615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管理本质不变：解决问题、优化流程、提升效率、创造价值</a:t>
            </a:r>
            <a:endParaRPr lang="en-US" sz="1050" dirty="0"/>
          </a:p>
        </p:txBody>
      </p:sp>
      <p:sp>
        <p:nvSpPr>
          <p:cNvPr id="23" name="Text 16"/>
          <p:cNvSpPr/>
          <p:nvPr/>
        </p:nvSpPr>
        <p:spPr>
          <a:xfrm>
            <a:off x="6438739" y="2171646"/>
            <a:ext cx="142491"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t>
            </a:r>
            <a:endParaRPr lang="en-US" sz="1050" dirty="0"/>
          </a:p>
        </p:txBody>
      </p:sp>
      <p:sp>
        <p:nvSpPr>
          <p:cNvPr id="24" name="Text 17"/>
          <p:cNvSpPr/>
          <p:nvPr/>
        </p:nvSpPr>
        <p:spPr>
          <a:xfrm>
            <a:off x="6648284" y="2171646"/>
            <a:ext cx="347615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安全底线不变：游客生命安全和数据安全的优先级永远第一</a:t>
            </a:r>
            <a:endParaRPr lang="en-US" sz="1050" dirty="0"/>
          </a:p>
        </p:txBody>
      </p:sp>
      <p:sp>
        <p:nvSpPr>
          <p:cNvPr id="25" name="Text 18"/>
          <p:cNvSpPr/>
          <p:nvPr/>
        </p:nvSpPr>
        <p:spPr>
          <a:xfrm>
            <a:off x="6438739" y="2438339"/>
            <a:ext cx="142491"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t>
            </a:r>
            <a:endParaRPr lang="en-US" sz="1050" dirty="0"/>
          </a:p>
        </p:txBody>
      </p:sp>
      <p:sp>
        <p:nvSpPr>
          <p:cNvPr id="26" name="Text 19"/>
          <p:cNvSpPr/>
          <p:nvPr/>
        </p:nvSpPr>
        <p:spPr>
          <a:xfrm>
            <a:off x="6648284" y="2438339"/>
            <a:ext cx="2676077"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人文关怀不变：技术赋能不能替代人性的温度</a:t>
            </a:r>
            <a:endParaRPr lang="en-US" sz="1050" dirty="0"/>
          </a:p>
        </p:txBody>
      </p:sp>
      <p:sp>
        <p:nvSpPr>
          <p:cNvPr id="27" name="Text 20"/>
          <p:cNvSpPr/>
          <p:nvPr/>
        </p:nvSpPr>
        <p:spPr>
          <a:xfrm>
            <a:off x="6438739" y="2705032"/>
            <a:ext cx="142491"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t>
            </a:r>
            <a:endParaRPr lang="en-US" sz="1050" dirty="0"/>
          </a:p>
        </p:txBody>
      </p:sp>
      <p:sp>
        <p:nvSpPr>
          <p:cNvPr id="28" name="Text 21"/>
          <p:cNvSpPr/>
          <p:nvPr/>
        </p:nvSpPr>
        <p:spPr>
          <a:xfrm>
            <a:off x="6648284" y="2705032"/>
            <a:ext cx="3209464"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文化根脉不变：旅游的灵魂永远是文化，技术只是载体</a:t>
            </a:r>
            <a:endParaRPr lang="en-US" sz="1050" dirty="0"/>
          </a:p>
        </p:txBody>
      </p:sp>
      <p:sp>
        <p:nvSpPr>
          <p:cNvPr id="29" name="Text 22"/>
          <p:cNvSpPr/>
          <p:nvPr/>
        </p:nvSpPr>
        <p:spPr>
          <a:xfrm>
            <a:off x="6438739" y="2971726"/>
            <a:ext cx="142491" cy="190495"/>
          </a:xfrm>
          <a:prstGeom prst="rect">
            <a:avLst/>
          </a:prstGeom>
          <a:noFill/>
          <a:ln/>
        </p:spPr>
        <p:txBody>
          <a:bodyPr wrap="none" lIns="0" tIns="0" rIns="0" bIns="0" rtlCol="0" anchor="ctr"/>
          <a:lstStyle/>
          <a:p>
            <a:pPr algn="l" indent="0" marL="0">
              <a:buNone/>
            </a:pPr>
            <a:r>
              <a:rPr lang="en-US" sz="1050" dirty="0">
                <a:solidFill>
                  <a:srgbClr val="78716C"/>
                </a:solidFill>
                <a:latin typeface="等线" pitchFamily="34" charset="0"/>
                <a:ea typeface="等线" pitchFamily="34" charset="-122"/>
                <a:cs typeface="等线" pitchFamily="34" charset="-120"/>
              </a:rPr>
              <a:t>▸</a:t>
            </a:r>
            <a:endParaRPr lang="en-US" sz="1050" dirty="0"/>
          </a:p>
        </p:txBody>
      </p:sp>
      <p:sp>
        <p:nvSpPr>
          <p:cNvPr id="30" name="Text 23"/>
          <p:cNvSpPr/>
          <p:nvPr/>
        </p:nvSpPr>
        <p:spPr>
          <a:xfrm>
            <a:off x="6648284" y="2971726"/>
            <a:ext cx="2942771" cy="190495"/>
          </a:xfrm>
          <a:prstGeom prst="rect">
            <a:avLst/>
          </a:prstGeom>
          <a:noFill/>
          <a:ln/>
        </p:spPr>
        <p:txBody>
          <a:bodyPr wrap="none" lIns="0" tIns="0" rIns="0" bIns="0" rtlCol="0" anchor="ctr"/>
          <a:lstStyle/>
          <a:p>
            <a:pPr algn="l" indent="0" marL="0">
              <a:buNone/>
            </a:pPr>
            <a:r>
              <a:rPr lang="en-US" sz="1050" dirty="0">
                <a:solidFill>
                  <a:srgbClr val="57534E"/>
                </a:solidFill>
                <a:latin typeface="等线" pitchFamily="34" charset="0"/>
                <a:ea typeface="等线" pitchFamily="34" charset="-122"/>
                <a:cs typeface="等线" pitchFamily="34" charset="-120"/>
              </a:rPr>
              <a:t>实践出真知不变：管理是干出来的，不是讲出来的</a:t>
            </a:r>
            <a:endParaRPr lang="en-US" sz="1050" dirty="0"/>
          </a:p>
        </p:txBody>
      </p:sp>
      <p:sp>
        <p:nvSpPr>
          <p:cNvPr id="31" name="Text 24"/>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38 / 42</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全书总结</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旅游信息化管理：关键概念回顾</a:t>
            </a:r>
            <a:endParaRPr lang="en-US" sz="2700" dirty="0"/>
          </a:p>
        </p:txBody>
      </p:sp>
      <p:pic>
        <p:nvPicPr>
          <p:cNvPr id="5" name="Image 1" descr="preencoded.png">    </p:cNvPr>
          <p:cNvPicPr>
            <a:picLocks noChangeAspect="1"/>
          </p:cNvPicPr>
          <p:nvPr/>
        </p:nvPicPr>
        <p:blipFill>
          <a:blip r:embed="rId2"/>
          <a:stretch>
            <a:fillRect/>
          </a:stretch>
        </p:blipFill>
        <p:spPr>
          <a:xfrm>
            <a:off x="457189" y="1257269"/>
            <a:ext cx="3686083" cy="647684"/>
          </a:xfrm>
          <a:prstGeom prst="rect">
            <a:avLst/>
          </a:prstGeom>
        </p:spPr>
      </p:pic>
      <p:sp>
        <p:nvSpPr>
          <p:cNvPr id="6" name="Text 2"/>
          <p:cNvSpPr/>
          <p:nvPr/>
        </p:nvSpPr>
        <p:spPr>
          <a:xfrm>
            <a:off x="571486" y="1428714"/>
            <a:ext cx="628254"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六维框架</a:t>
            </a:r>
            <a:endParaRPr lang="en-US" sz="900" dirty="0"/>
          </a:p>
        </p:txBody>
      </p:sp>
      <p:sp>
        <p:nvSpPr>
          <p:cNvPr id="7" name="Text 3"/>
          <p:cNvSpPr/>
          <p:nvPr/>
        </p:nvSpPr>
        <p:spPr>
          <a:xfrm>
            <a:off x="571486" y="1638259"/>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问题→数据→流程→平台→组织→绩效</a:t>
            </a:r>
            <a:endParaRPr lang="en-US" sz="900" dirty="0"/>
          </a:p>
        </p:txBody>
      </p:sp>
      <p:pic>
        <p:nvPicPr>
          <p:cNvPr id="8" name="Image 2" descr="preencoded.png">    </p:cNvPr>
          <p:cNvPicPr>
            <a:picLocks noChangeAspect="1"/>
          </p:cNvPicPr>
          <p:nvPr/>
        </p:nvPicPr>
        <p:blipFill>
          <a:blip r:embed="rId3"/>
          <a:stretch>
            <a:fillRect/>
          </a:stretch>
        </p:blipFill>
        <p:spPr>
          <a:xfrm>
            <a:off x="4257569" y="1257269"/>
            <a:ext cx="3686083" cy="647684"/>
          </a:xfrm>
          <a:prstGeom prst="rect">
            <a:avLst/>
          </a:prstGeom>
        </p:spPr>
      </p:pic>
      <p:sp>
        <p:nvSpPr>
          <p:cNvPr id="9" name="Text 4"/>
          <p:cNvSpPr/>
          <p:nvPr/>
        </p:nvSpPr>
        <p:spPr>
          <a:xfrm>
            <a:off x="4371866" y="1428714"/>
            <a:ext cx="856848"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六层技术架构</a:t>
            </a:r>
            <a:endParaRPr lang="en-US" sz="900" dirty="0"/>
          </a:p>
        </p:txBody>
      </p:sp>
      <p:sp>
        <p:nvSpPr>
          <p:cNvPr id="10" name="Text 5"/>
          <p:cNvSpPr/>
          <p:nvPr/>
        </p:nvSpPr>
        <p:spPr>
          <a:xfrm>
            <a:off x="4371866" y="1638259"/>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感知→网络→数据→平台→应用→安全治理</a:t>
            </a:r>
            <a:endParaRPr lang="en-US" sz="900" dirty="0"/>
          </a:p>
        </p:txBody>
      </p:sp>
      <p:pic>
        <p:nvPicPr>
          <p:cNvPr id="11" name="Image 3" descr="preencoded.png">    </p:cNvPr>
          <p:cNvPicPr>
            <a:picLocks noChangeAspect="1"/>
          </p:cNvPicPr>
          <p:nvPr/>
        </p:nvPicPr>
        <p:blipFill>
          <a:blip r:embed="rId4"/>
          <a:stretch>
            <a:fillRect/>
          </a:stretch>
        </p:blipFill>
        <p:spPr>
          <a:xfrm>
            <a:off x="8057949" y="1257269"/>
            <a:ext cx="3686083" cy="647684"/>
          </a:xfrm>
          <a:prstGeom prst="rect">
            <a:avLst/>
          </a:prstGeom>
        </p:spPr>
      </p:pic>
      <p:sp>
        <p:nvSpPr>
          <p:cNvPr id="12" name="Text 6"/>
          <p:cNvSpPr/>
          <p:nvPr/>
        </p:nvSpPr>
        <p:spPr>
          <a:xfrm>
            <a:off x="8172246" y="1428714"/>
            <a:ext cx="856848"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七类旅游数据</a:t>
            </a:r>
            <a:endParaRPr lang="en-US" sz="900" dirty="0"/>
          </a:p>
        </p:txBody>
      </p:sp>
      <p:sp>
        <p:nvSpPr>
          <p:cNvPr id="13" name="Text 7"/>
          <p:cNvSpPr/>
          <p:nvPr/>
        </p:nvSpPr>
        <p:spPr>
          <a:xfrm>
            <a:off x="8172246" y="1638259"/>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游客·资源·交易·运营·评价·空间·公共治理</a:t>
            </a:r>
            <a:endParaRPr lang="en-US" sz="900" dirty="0"/>
          </a:p>
        </p:txBody>
      </p:sp>
      <p:pic>
        <p:nvPicPr>
          <p:cNvPr id="14" name="Image 4" descr="preencoded.png">    </p:cNvPr>
          <p:cNvPicPr>
            <a:picLocks noChangeAspect="1"/>
          </p:cNvPicPr>
          <p:nvPr/>
        </p:nvPicPr>
        <p:blipFill>
          <a:blip r:embed="rId5"/>
          <a:stretch>
            <a:fillRect/>
          </a:stretch>
        </p:blipFill>
        <p:spPr>
          <a:xfrm>
            <a:off x="457189" y="2019250"/>
            <a:ext cx="3686083" cy="647684"/>
          </a:xfrm>
          <a:prstGeom prst="rect">
            <a:avLst/>
          </a:prstGeom>
        </p:spPr>
      </p:pic>
      <p:sp>
        <p:nvSpPr>
          <p:cNvPr id="15" name="Text 8"/>
          <p:cNvSpPr/>
          <p:nvPr/>
        </p:nvSpPr>
        <p:spPr>
          <a:xfrm>
            <a:off x="571486" y="2190695"/>
            <a:ext cx="856848"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数据治理闭环</a:t>
            </a:r>
            <a:endParaRPr lang="en-US" sz="900" dirty="0"/>
          </a:p>
        </p:txBody>
      </p:sp>
      <p:sp>
        <p:nvSpPr>
          <p:cNvPr id="16" name="Text 9"/>
          <p:cNvSpPr/>
          <p:nvPr/>
        </p:nvSpPr>
        <p:spPr>
          <a:xfrm>
            <a:off x="571486" y="2400240"/>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目录→标准→质量→权责→安全→应用</a:t>
            </a:r>
            <a:endParaRPr lang="en-US" sz="900" dirty="0"/>
          </a:p>
        </p:txBody>
      </p:sp>
      <p:pic>
        <p:nvPicPr>
          <p:cNvPr id="17" name="Image 5" descr="preencoded.png">    </p:cNvPr>
          <p:cNvPicPr>
            <a:picLocks noChangeAspect="1"/>
          </p:cNvPicPr>
          <p:nvPr/>
        </p:nvPicPr>
        <p:blipFill>
          <a:blip r:embed="rId6"/>
          <a:stretch>
            <a:fillRect/>
          </a:stretch>
        </p:blipFill>
        <p:spPr>
          <a:xfrm>
            <a:off x="4257569" y="2019250"/>
            <a:ext cx="3686083" cy="647684"/>
          </a:xfrm>
          <a:prstGeom prst="rect">
            <a:avLst/>
          </a:prstGeom>
        </p:spPr>
      </p:pic>
      <p:sp>
        <p:nvSpPr>
          <p:cNvPr id="18" name="Text 10"/>
          <p:cNvSpPr/>
          <p:nvPr/>
        </p:nvSpPr>
        <p:spPr>
          <a:xfrm>
            <a:off x="4371866" y="2190695"/>
            <a:ext cx="856848"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四大发展阶段</a:t>
            </a:r>
            <a:endParaRPr lang="en-US" sz="900" dirty="0"/>
          </a:p>
        </p:txBody>
      </p:sp>
      <p:sp>
        <p:nvSpPr>
          <p:cNvPr id="19" name="Text 11"/>
          <p:cNvSpPr/>
          <p:nvPr/>
        </p:nvSpPr>
        <p:spPr>
          <a:xfrm>
            <a:off x="4371866" y="2400240"/>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单项工具→部门系统→平台化协同→数智化治理</a:t>
            </a:r>
            <a:endParaRPr lang="en-US" sz="900" dirty="0"/>
          </a:p>
        </p:txBody>
      </p:sp>
      <p:pic>
        <p:nvPicPr>
          <p:cNvPr id="20" name="Image 6" descr="preencoded.png">    </p:cNvPr>
          <p:cNvPicPr>
            <a:picLocks noChangeAspect="1"/>
          </p:cNvPicPr>
          <p:nvPr/>
        </p:nvPicPr>
        <p:blipFill>
          <a:blip r:embed="rId7"/>
          <a:stretch>
            <a:fillRect/>
          </a:stretch>
        </p:blipFill>
        <p:spPr>
          <a:xfrm>
            <a:off x="8057949" y="2019250"/>
            <a:ext cx="3686083" cy="647684"/>
          </a:xfrm>
          <a:prstGeom prst="rect">
            <a:avLst/>
          </a:prstGeom>
        </p:spPr>
      </p:pic>
      <p:sp>
        <p:nvSpPr>
          <p:cNvPr id="21" name="Text 12"/>
          <p:cNvSpPr/>
          <p:nvPr/>
        </p:nvSpPr>
        <p:spPr>
          <a:xfrm>
            <a:off x="8172246" y="2190695"/>
            <a:ext cx="971145"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智慧景区四系统</a:t>
            </a:r>
            <a:endParaRPr lang="en-US" sz="900" dirty="0"/>
          </a:p>
        </p:txBody>
      </p:sp>
      <p:sp>
        <p:nvSpPr>
          <p:cNvPr id="22" name="Text 13"/>
          <p:cNvSpPr/>
          <p:nvPr/>
        </p:nvSpPr>
        <p:spPr>
          <a:xfrm>
            <a:off x="8172246" y="2400240"/>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票务预约·客流监测·智能导览·安全应急</a:t>
            </a:r>
            <a:endParaRPr lang="en-US" sz="900" dirty="0"/>
          </a:p>
        </p:txBody>
      </p:sp>
      <p:pic>
        <p:nvPicPr>
          <p:cNvPr id="23" name="Image 7" descr="preencoded.png">    </p:cNvPr>
          <p:cNvPicPr>
            <a:picLocks noChangeAspect="1"/>
          </p:cNvPicPr>
          <p:nvPr/>
        </p:nvPicPr>
        <p:blipFill>
          <a:blip r:embed="rId8"/>
          <a:stretch>
            <a:fillRect/>
          </a:stretch>
        </p:blipFill>
        <p:spPr>
          <a:xfrm>
            <a:off x="457189" y="2781230"/>
            <a:ext cx="3686083" cy="647684"/>
          </a:xfrm>
          <a:prstGeom prst="rect">
            <a:avLst/>
          </a:prstGeom>
        </p:spPr>
      </p:pic>
      <p:sp>
        <p:nvSpPr>
          <p:cNvPr id="24" name="Text 14"/>
          <p:cNvSpPr/>
          <p:nvPr/>
        </p:nvSpPr>
        <p:spPr>
          <a:xfrm>
            <a:off x="571486" y="2952676"/>
            <a:ext cx="856848"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三大企业系统</a:t>
            </a:r>
            <a:endParaRPr lang="en-US" sz="900" dirty="0"/>
          </a:p>
        </p:txBody>
      </p:sp>
      <p:sp>
        <p:nvSpPr>
          <p:cNvPr id="25" name="Text 15"/>
          <p:cNvSpPr/>
          <p:nvPr/>
        </p:nvSpPr>
        <p:spPr>
          <a:xfrm>
            <a:off x="571486" y="3162221"/>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PMS酒店管理·CRM客户管理·ERP资源计划</a:t>
            </a:r>
            <a:endParaRPr lang="en-US" sz="900" dirty="0"/>
          </a:p>
        </p:txBody>
      </p:sp>
      <p:pic>
        <p:nvPicPr>
          <p:cNvPr id="26" name="Image 8" descr="preencoded.png">    </p:cNvPr>
          <p:cNvPicPr>
            <a:picLocks noChangeAspect="1"/>
          </p:cNvPicPr>
          <p:nvPr/>
        </p:nvPicPr>
        <p:blipFill>
          <a:blip r:embed="rId9"/>
          <a:stretch>
            <a:fillRect/>
          </a:stretch>
        </p:blipFill>
        <p:spPr>
          <a:xfrm>
            <a:off x="4257569" y="2781230"/>
            <a:ext cx="3686083" cy="647684"/>
          </a:xfrm>
          <a:prstGeom prst="rect">
            <a:avLst/>
          </a:prstGeom>
        </p:spPr>
      </p:pic>
      <p:sp>
        <p:nvSpPr>
          <p:cNvPr id="27" name="Text 16"/>
          <p:cNvSpPr/>
          <p:nvPr/>
        </p:nvSpPr>
        <p:spPr>
          <a:xfrm>
            <a:off x="4371866" y="2952676"/>
            <a:ext cx="837798"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AARRR模型</a:t>
            </a:r>
            <a:endParaRPr lang="en-US" sz="900" dirty="0"/>
          </a:p>
        </p:txBody>
      </p:sp>
      <p:sp>
        <p:nvSpPr>
          <p:cNvPr id="28" name="Text 17"/>
          <p:cNvSpPr/>
          <p:nvPr/>
        </p:nvSpPr>
        <p:spPr>
          <a:xfrm>
            <a:off x="4371866" y="3162221"/>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获取·激活·留存·变现·推荐</a:t>
            </a:r>
            <a:endParaRPr lang="en-US" sz="900" dirty="0"/>
          </a:p>
        </p:txBody>
      </p:sp>
      <p:pic>
        <p:nvPicPr>
          <p:cNvPr id="29" name="Image 9" descr="preencoded.png">    </p:cNvPr>
          <p:cNvPicPr>
            <a:picLocks noChangeAspect="1"/>
          </p:cNvPicPr>
          <p:nvPr/>
        </p:nvPicPr>
        <p:blipFill>
          <a:blip r:embed="rId10"/>
          <a:stretch>
            <a:fillRect/>
          </a:stretch>
        </p:blipFill>
        <p:spPr>
          <a:xfrm>
            <a:off x="8057949" y="2781230"/>
            <a:ext cx="3686083" cy="647684"/>
          </a:xfrm>
          <a:prstGeom prst="rect">
            <a:avLst/>
          </a:prstGeom>
        </p:spPr>
      </p:pic>
      <p:sp>
        <p:nvSpPr>
          <p:cNvPr id="30" name="Text 18"/>
          <p:cNvSpPr/>
          <p:nvPr/>
        </p:nvSpPr>
        <p:spPr>
          <a:xfrm>
            <a:off x="8172246" y="2952676"/>
            <a:ext cx="1085442" cy="142871"/>
          </a:xfrm>
          <a:prstGeom prst="rect">
            <a:avLst/>
          </a:prstGeom>
          <a:noFill/>
          <a:ln/>
        </p:spPr>
        <p:txBody>
          <a:bodyPr wrap="none" lIns="0" tIns="0" rIns="0" bIns="0" rtlCol="0" anchor="ctr"/>
          <a:lstStyle/>
          <a:p>
            <a:pPr algn="l" indent="0" marL="0">
              <a:buNone/>
            </a:pPr>
            <a:r>
              <a:rPr lang="en-US" sz="900" b="1" dirty="0">
                <a:solidFill>
                  <a:srgbClr val="D97706"/>
                </a:solidFill>
                <a:latin typeface="等线" pitchFamily="34" charset="0"/>
                <a:ea typeface="等线" pitchFamily="34" charset="-122"/>
                <a:cs typeface="等线" pitchFamily="34" charset="-120"/>
              </a:rPr>
              <a:t>▸ SERVQUAL五维</a:t>
            </a:r>
            <a:endParaRPr lang="en-US" sz="900" dirty="0"/>
          </a:p>
        </p:txBody>
      </p:sp>
      <p:sp>
        <p:nvSpPr>
          <p:cNvPr id="31" name="Text 19"/>
          <p:cNvSpPr/>
          <p:nvPr/>
        </p:nvSpPr>
        <p:spPr>
          <a:xfrm>
            <a:off x="8172246" y="3162221"/>
            <a:ext cx="3466633"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有形性·可靠性·响应性·保证性·移情性</a:t>
            </a:r>
            <a:endParaRPr lang="en-US" sz="900" dirty="0"/>
          </a:p>
        </p:txBody>
      </p:sp>
      <p:pic>
        <p:nvPicPr>
          <p:cNvPr id="32" name="Image 10" descr="preencoded.png">    </p:cNvPr>
          <p:cNvPicPr>
            <a:picLocks noChangeAspect="1"/>
          </p:cNvPicPr>
          <p:nvPr/>
        </p:nvPicPr>
        <p:blipFill>
          <a:blip r:embed="rId11"/>
          <a:stretch>
            <a:fillRect/>
          </a:stretch>
        </p:blipFill>
        <p:spPr>
          <a:xfrm>
            <a:off x="457189" y="3581310"/>
            <a:ext cx="11277318" cy="495288"/>
          </a:xfrm>
          <a:prstGeom prst="rect">
            <a:avLst/>
          </a:prstGeom>
        </p:spPr>
      </p:pic>
      <p:sp>
        <p:nvSpPr>
          <p:cNvPr id="33" name="Text 20"/>
          <p:cNvSpPr/>
          <p:nvPr/>
        </p:nvSpPr>
        <p:spPr>
          <a:xfrm>
            <a:off x="609585" y="3733707"/>
            <a:ext cx="10981670" cy="190495"/>
          </a:xfrm>
          <a:prstGeom prst="rect">
            <a:avLst/>
          </a:prstGeom>
          <a:noFill/>
          <a:ln/>
        </p:spPr>
        <p:txBody>
          <a:bodyPr wrap="none" lIns="0" tIns="0" rIns="0" bIns="0" rtlCol="0" anchor="ctr"/>
          <a:lstStyle/>
          <a:p>
            <a:pPr algn="ctr" indent="0" marL="0">
              <a:buNone/>
            </a:pPr>
            <a:r>
              <a:rPr lang="en-US" sz="1050" dirty="0">
                <a:solidFill>
                  <a:srgbClr val="D6D3D1"/>
                </a:solidFill>
                <a:latin typeface="宋体" pitchFamily="34" charset="0"/>
                <a:ea typeface="宋体" pitchFamily="34" charset="-122"/>
                <a:cs typeface="宋体" pitchFamily="34" charset="-120"/>
              </a:rPr>
              <a:t>"旅游信息化管理不等于旅游网站建设或电子票务建设——它是技术、管理、组织与文化的综合变革。"</a:t>
            </a:r>
            <a:endParaRPr lang="en-US" sz="1050" dirty="0"/>
          </a:p>
        </p:txBody>
      </p:sp>
      <p:pic>
        <p:nvPicPr>
          <p:cNvPr id="34" name="Image 11" descr="preencoded.png">    </p:cNvPr>
          <p:cNvPicPr>
            <a:picLocks noChangeAspect="1"/>
          </p:cNvPicPr>
          <p:nvPr/>
        </p:nvPicPr>
        <p:blipFill>
          <a:blip r:embed="rId12"/>
          <a:stretch>
            <a:fillRect/>
          </a:stretch>
        </p:blipFill>
        <p:spPr>
          <a:xfrm>
            <a:off x="457189" y="4190895"/>
            <a:ext cx="3686083" cy="533387"/>
          </a:xfrm>
          <a:prstGeom prst="rect">
            <a:avLst/>
          </a:prstGeom>
        </p:spPr>
      </p:pic>
      <p:sp>
        <p:nvSpPr>
          <p:cNvPr id="35" name="Text 21"/>
          <p:cNvSpPr/>
          <p:nvPr/>
        </p:nvSpPr>
        <p:spPr>
          <a:xfrm>
            <a:off x="2076398" y="4305192"/>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核心能力</a:t>
            </a:r>
            <a:endParaRPr lang="en-US" sz="900" dirty="0"/>
          </a:p>
        </p:txBody>
      </p:sp>
      <p:sp>
        <p:nvSpPr>
          <p:cNvPr id="36" name="Text 22"/>
          <p:cNvSpPr/>
          <p:nvPr/>
        </p:nvSpPr>
        <p:spPr>
          <a:xfrm>
            <a:off x="1247744" y="4457589"/>
            <a:ext cx="2123641"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问题识别+数据分析+流程设计+方案表达</a:t>
            </a:r>
            <a:endParaRPr lang="en-US" sz="900" dirty="0"/>
          </a:p>
        </p:txBody>
      </p:sp>
      <p:pic>
        <p:nvPicPr>
          <p:cNvPr id="37" name="Image 12" descr="preencoded.png">    </p:cNvPr>
          <p:cNvPicPr>
            <a:picLocks noChangeAspect="1"/>
          </p:cNvPicPr>
          <p:nvPr/>
        </p:nvPicPr>
        <p:blipFill>
          <a:blip r:embed="rId13"/>
          <a:stretch>
            <a:fillRect/>
          </a:stretch>
        </p:blipFill>
        <p:spPr>
          <a:xfrm>
            <a:off x="4257569" y="4190895"/>
            <a:ext cx="3686083" cy="533387"/>
          </a:xfrm>
          <a:prstGeom prst="rect">
            <a:avLst/>
          </a:prstGeom>
        </p:spPr>
      </p:pic>
      <p:sp>
        <p:nvSpPr>
          <p:cNvPr id="38" name="Text 23"/>
          <p:cNvSpPr/>
          <p:nvPr/>
        </p:nvSpPr>
        <p:spPr>
          <a:xfrm>
            <a:off x="5867253" y="4305192"/>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核心方法</a:t>
            </a:r>
            <a:endParaRPr lang="en-US" sz="900" dirty="0"/>
          </a:p>
        </p:txBody>
      </p:sp>
      <p:sp>
        <p:nvSpPr>
          <p:cNvPr id="39" name="Text 24"/>
          <p:cNvSpPr/>
          <p:nvPr/>
        </p:nvSpPr>
        <p:spPr>
          <a:xfrm>
            <a:off x="4952876" y="4457589"/>
            <a:ext cx="2314136"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技术-场景匹配矩阵+系统集成+数据治理闭环</a:t>
            </a:r>
            <a:endParaRPr lang="en-US" sz="900" dirty="0"/>
          </a:p>
        </p:txBody>
      </p:sp>
      <p:pic>
        <p:nvPicPr>
          <p:cNvPr id="40" name="Image 13" descr="preencoded.png">    </p:cNvPr>
          <p:cNvPicPr>
            <a:picLocks noChangeAspect="1"/>
          </p:cNvPicPr>
          <p:nvPr/>
        </p:nvPicPr>
        <p:blipFill>
          <a:blip r:embed="rId14"/>
          <a:stretch>
            <a:fillRect/>
          </a:stretch>
        </p:blipFill>
        <p:spPr>
          <a:xfrm>
            <a:off x="8057949" y="4190895"/>
            <a:ext cx="3686083" cy="533387"/>
          </a:xfrm>
          <a:prstGeom prst="rect">
            <a:avLst/>
          </a:prstGeom>
        </p:spPr>
      </p:pic>
      <p:sp>
        <p:nvSpPr>
          <p:cNvPr id="41" name="Text 25"/>
          <p:cNvSpPr/>
          <p:nvPr/>
        </p:nvSpPr>
        <p:spPr>
          <a:xfrm>
            <a:off x="9667633" y="4305192"/>
            <a:ext cx="466333" cy="142871"/>
          </a:xfrm>
          <a:prstGeom prst="rect">
            <a:avLst/>
          </a:prstGeom>
          <a:noFill/>
          <a:ln/>
        </p:spPr>
        <p:txBody>
          <a:bodyPr wrap="none" lIns="0" tIns="0" rIns="0" bIns="0" rtlCol="0" anchor="ctr"/>
          <a:lstStyle/>
          <a:p>
            <a:pPr algn="ctr" indent="0" marL="0">
              <a:buNone/>
            </a:pPr>
            <a:r>
              <a:rPr lang="en-US" sz="900" b="1" dirty="0">
                <a:solidFill>
                  <a:srgbClr val="000000"/>
                </a:solidFill>
                <a:latin typeface="等线" pitchFamily="34" charset="0"/>
                <a:ea typeface="等线" pitchFamily="34" charset="-122"/>
                <a:cs typeface="等线" pitchFamily="34" charset="-120"/>
              </a:rPr>
              <a:t>核心价值</a:t>
            </a:r>
            <a:endParaRPr lang="en-US" sz="900" dirty="0"/>
          </a:p>
        </p:txBody>
      </p:sp>
      <p:sp>
        <p:nvSpPr>
          <p:cNvPr id="42" name="Text 26"/>
          <p:cNvSpPr/>
          <p:nvPr/>
        </p:nvSpPr>
        <p:spPr>
          <a:xfrm>
            <a:off x="9143771" y="4457589"/>
            <a:ext cx="1533106" cy="142871"/>
          </a:xfrm>
          <a:prstGeom prst="rect">
            <a:avLst/>
          </a:prstGeom>
          <a:noFill/>
          <a:ln/>
        </p:spPr>
        <p:txBody>
          <a:bodyPr wrap="none" lIns="0" tIns="0" rIns="0" bIns="0" rtlCol="0" anchor="ctr"/>
          <a:lstStyle/>
          <a:p>
            <a:pPr algn="ctr" indent="0" marL="0">
              <a:buNone/>
            </a:pPr>
            <a:r>
              <a:rPr lang="en-US" sz="900" dirty="0">
                <a:solidFill>
                  <a:srgbClr val="000000"/>
                </a:solidFill>
                <a:latin typeface="等线" pitchFamily="34" charset="0"/>
                <a:ea typeface="等线" pitchFamily="34" charset="-122"/>
                <a:cs typeface="等线" pitchFamily="34" charset="-120"/>
              </a:rPr>
              <a:t>效率+体验+安全+文化+公平</a:t>
            </a:r>
            <a:endParaRPr lang="en-US" sz="900" dirty="0"/>
          </a:p>
        </p:txBody>
      </p:sp>
      <p:sp>
        <p:nvSpPr>
          <p:cNvPr id="43" name="Text 27"/>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39 / 42</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190495"/>
          </a:xfrm>
          <a:prstGeom prst="rect">
            <a:avLst/>
          </a:prstGeom>
          <a:noFill/>
          <a:ln/>
        </p:spPr>
        <p:txBody>
          <a:bodyPr wrap="none" lIns="0" tIns="0" rIns="0" bIns="0" rtlCol="0" anchor="ctr"/>
          <a:lstStyle/>
          <a:p>
            <a:pPr algn="l" indent="0" marL="0">
              <a:buNone/>
            </a:pPr>
            <a:r>
              <a:rPr lang="en-US" sz="1050" dirty="0">
                <a:solidFill>
                  <a:srgbClr val="D97706"/>
                </a:solidFill>
                <a:latin typeface="等线" pitchFamily="34" charset="0"/>
                <a:ea typeface="等线" pitchFamily="34" charset="-122"/>
                <a:cs typeface="等线" pitchFamily="34" charset="-120"/>
              </a:rPr>
              <a:t>学习路径</a:t>
            </a:r>
            <a:endParaRPr lang="en-US" sz="1050" dirty="0"/>
          </a:p>
        </p:txBody>
      </p:sp>
      <p:sp>
        <p:nvSpPr>
          <p:cNvPr id="4" name="Text 1"/>
          <p:cNvSpPr/>
          <p:nvPr/>
        </p:nvSpPr>
        <p:spPr>
          <a:xfrm>
            <a:off x="457189" y="723882"/>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从学习者到实践者：能力进阶路径</a:t>
            </a:r>
            <a:endParaRPr lang="en-US" sz="2700" dirty="0"/>
          </a:p>
        </p:txBody>
      </p:sp>
      <p:pic>
        <p:nvPicPr>
          <p:cNvPr id="5" name="Image 1" descr="preencoded.png">    </p:cNvPr>
          <p:cNvPicPr>
            <a:picLocks noChangeAspect="1"/>
          </p:cNvPicPr>
          <p:nvPr/>
        </p:nvPicPr>
        <p:blipFill>
          <a:blip r:embed="rId2"/>
          <a:stretch>
            <a:fillRect/>
          </a:stretch>
        </p:blipFill>
        <p:spPr>
          <a:xfrm>
            <a:off x="457189" y="1333467"/>
            <a:ext cx="2533587" cy="1485863"/>
          </a:xfrm>
          <a:prstGeom prst="rect">
            <a:avLst/>
          </a:prstGeom>
        </p:spPr>
      </p:pic>
      <p:sp>
        <p:nvSpPr>
          <p:cNvPr id="6" name="Text 2"/>
          <p:cNvSpPr/>
          <p:nvPr/>
        </p:nvSpPr>
        <p:spPr>
          <a:xfrm>
            <a:off x="609585" y="1523962"/>
            <a:ext cx="2237938"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7" name="Text 3"/>
          <p:cNvSpPr/>
          <p:nvPr/>
        </p:nvSpPr>
        <p:spPr>
          <a:xfrm>
            <a:off x="609585" y="1904952"/>
            <a:ext cx="2237938"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阶段一</a:t>
            </a:r>
            <a:endParaRPr lang="en-US" sz="1050" dirty="0"/>
          </a:p>
        </p:txBody>
      </p:sp>
      <p:sp>
        <p:nvSpPr>
          <p:cNvPr id="8" name="Text 4"/>
          <p:cNvSpPr/>
          <p:nvPr/>
        </p:nvSpPr>
        <p:spPr>
          <a:xfrm>
            <a:off x="1495388" y="2133547"/>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概念理解</a:t>
            </a:r>
            <a:endParaRPr lang="en-US" sz="900" dirty="0"/>
          </a:p>
        </p:txBody>
      </p:sp>
      <p:sp>
        <p:nvSpPr>
          <p:cNvPr id="9" name="Text 5"/>
          <p:cNvSpPr/>
          <p:nvPr/>
        </p:nvSpPr>
        <p:spPr>
          <a:xfrm>
            <a:off x="1038199" y="2285943"/>
            <a:ext cx="1380710"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掌握核心概念、框架和理论</a:t>
            </a:r>
            <a:endParaRPr lang="en-US" sz="900" dirty="0"/>
          </a:p>
        </p:txBody>
      </p:sp>
      <p:sp>
        <p:nvSpPr>
          <p:cNvPr id="10" name="Text 6"/>
          <p:cNvSpPr/>
          <p:nvPr/>
        </p:nvSpPr>
        <p:spPr>
          <a:xfrm>
            <a:off x="609585" y="2514537"/>
            <a:ext cx="2237938" cy="152396"/>
          </a:xfrm>
          <a:prstGeom prst="rect">
            <a:avLst/>
          </a:prstGeom>
          <a:noFill/>
          <a:ln/>
        </p:spPr>
        <p:txBody>
          <a:bodyPr wrap="none" lIns="0" tIns="0" rIns="0" bIns="0" rtlCol="0" anchor="ctr"/>
          <a:lstStyle/>
          <a:p>
            <a:pPr algn="ctr" indent="0" marL="0">
              <a:buNone/>
            </a:pPr>
            <a:r>
              <a:rPr lang="en-US" sz="900" dirty="0">
                <a:solidFill>
                  <a:srgbClr val="D97706"/>
                </a:solidFill>
                <a:latin typeface="等线" pitchFamily="34" charset="0"/>
                <a:ea typeface="等线" pitchFamily="34" charset="-122"/>
                <a:cs typeface="等线" pitchFamily="34" charset="-120"/>
              </a:rPr>
              <a:t>第1-3章</a:t>
            </a:r>
            <a:endParaRPr lang="en-US" sz="900" dirty="0"/>
          </a:p>
        </p:txBody>
      </p:sp>
      <p:sp>
        <p:nvSpPr>
          <p:cNvPr id="11" name="Text 7"/>
          <p:cNvSpPr/>
          <p:nvPr/>
        </p:nvSpPr>
        <p:spPr>
          <a:xfrm>
            <a:off x="3105072" y="1962101"/>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12" name="Image 2" descr="preencoded.png">    </p:cNvPr>
          <p:cNvPicPr>
            <a:picLocks noChangeAspect="1"/>
          </p:cNvPicPr>
          <p:nvPr/>
        </p:nvPicPr>
        <p:blipFill>
          <a:blip r:embed="rId3"/>
          <a:stretch>
            <a:fillRect/>
          </a:stretch>
        </p:blipFill>
        <p:spPr>
          <a:xfrm>
            <a:off x="3371766" y="1333467"/>
            <a:ext cx="2533587" cy="1485863"/>
          </a:xfrm>
          <a:prstGeom prst="rect">
            <a:avLst/>
          </a:prstGeom>
        </p:spPr>
      </p:pic>
      <p:sp>
        <p:nvSpPr>
          <p:cNvPr id="13" name="Text 8"/>
          <p:cNvSpPr/>
          <p:nvPr/>
        </p:nvSpPr>
        <p:spPr>
          <a:xfrm>
            <a:off x="3524162" y="1523962"/>
            <a:ext cx="2237938"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14" name="Text 9"/>
          <p:cNvSpPr/>
          <p:nvPr/>
        </p:nvSpPr>
        <p:spPr>
          <a:xfrm>
            <a:off x="3524162" y="1904952"/>
            <a:ext cx="2237938"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阶段二</a:t>
            </a:r>
            <a:endParaRPr lang="en-US" sz="1050" dirty="0"/>
          </a:p>
        </p:txBody>
      </p:sp>
      <p:sp>
        <p:nvSpPr>
          <p:cNvPr id="15" name="Text 10"/>
          <p:cNvSpPr/>
          <p:nvPr/>
        </p:nvSpPr>
        <p:spPr>
          <a:xfrm>
            <a:off x="4409965" y="2133547"/>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方法掌握</a:t>
            </a:r>
            <a:endParaRPr lang="en-US" sz="900" dirty="0"/>
          </a:p>
        </p:txBody>
      </p:sp>
      <p:sp>
        <p:nvSpPr>
          <p:cNvPr id="16" name="Text 11"/>
          <p:cNvSpPr/>
          <p:nvPr/>
        </p:nvSpPr>
        <p:spPr>
          <a:xfrm>
            <a:off x="3724182" y="2285943"/>
            <a:ext cx="183789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学会分析工具、技术评估和流程设计</a:t>
            </a:r>
            <a:endParaRPr lang="en-US" sz="900" dirty="0"/>
          </a:p>
        </p:txBody>
      </p:sp>
      <p:sp>
        <p:nvSpPr>
          <p:cNvPr id="17" name="Text 12"/>
          <p:cNvSpPr/>
          <p:nvPr/>
        </p:nvSpPr>
        <p:spPr>
          <a:xfrm>
            <a:off x="3524162" y="2514537"/>
            <a:ext cx="2237938" cy="152396"/>
          </a:xfrm>
          <a:prstGeom prst="rect">
            <a:avLst/>
          </a:prstGeom>
          <a:noFill/>
          <a:ln/>
        </p:spPr>
        <p:txBody>
          <a:bodyPr wrap="none" lIns="0" tIns="0" rIns="0" bIns="0" rtlCol="0" anchor="ctr"/>
          <a:lstStyle/>
          <a:p>
            <a:pPr algn="ctr" indent="0" marL="0">
              <a:buNone/>
            </a:pPr>
            <a:r>
              <a:rPr lang="en-US" sz="900" dirty="0">
                <a:solidFill>
                  <a:srgbClr val="D97706"/>
                </a:solidFill>
                <a:latin typeface="等线" pitchFamily="34" charset="0"/>
                <a:ea typeface="等线" pitchFamily="34" charset="-122"/>
                <a:cs typeface="等线" pitchFamily="34" charset="-120"/>
              </a:rPr>
              <a:t>第4-7章</a:t>
            </a:r>
            <a:endParaRPr lang="en-US" sz="900" dirty="0"/>
          </a:p>
        </p:txBody>
      </p:sp>
      <p:sp>
        <p:nvSpPr>
          <p:cNvPr id="18" name="Text 13"/>
          <p:cNvSpPr/>
          <p:nvPr/>
        </p:nvSpPr>
        <p:spPr>
          <a:xfrm>
            <a:off x="6019650" y="1962101"/>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19" name="Image 3" descr="preencoded.png">    </p:cNvPr>
          <p:cNvPicPr>
            <a:picLocks noChangeAspect="1"/>
          </p:cNvPicPr>
          <p:nvPr/>
        </p:nvPicPr>
        <p:blipFill>
          <a:blip r:embed="rId4"/>
          <a:stretch>
            <a:fillRect/>
          </a:stretch>
        </p:blipFill>
        <p:spPr>
          <a:xfrm>
            <a:off x="6286343" y="1333467"/>
            <a:ext cx="2533587" cy="1485863"/>
          </a:xfrm>
          <a:prstGeom prst="rect">
            <a:avLst/>
          </a:prstGeom>
        </p:spPr>
      </p:pic>
      <p:sp>
        <p:nvSpPr>
          <p:cNvPr id="20" name="Text 14"/>
          <p:cNvSpPr/>
          <p:nvPr/>
        </p:nvSpPr>
        <p:spPr>
          <a:xfrm>
            <a:off x="6438739" y="1523962"/>
            <a:ext cx="2237938"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21" name="Text 15"/>
          <p:cNvSpPr/>
          <p:nvPr/>
        </p:nvSpPr>
        <p:spPr>
          <a:xfrm>
            <a:off x="6438739" y="1904952"/>
            <a:ext cx="2237938"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阶段三</a:t>
            </a:r>
            <a:endParaRPr lang="en-US" sz="1050" dirty="0"/>
          </a:p>
        </p:txBody>
      </p:sp>
      <p:sp>
        <p:nvSpPr>
          <p:cNvPr id="22" name="Text 16"/>
          <p:cNvSpPr/>
          <p:nvPr/>
        </p:nvSpPr>
        <p:spPr>
          <a:xfrm>
            <a:off x="7324542" y="2133547"/>
            <a:ext cx="466333"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场景应用</a:t>
            </a:r>
            <a:endParaRPr lang="en-US" sz="900" dirty="0"/>
          </a:p>
        </p:txBody>
      </p:sp>
      <p:sp>
        <p:nvSpPr>
          <p:cNvPr id="23" name="Text 17"/>
          <p:cNvSpPr/>
          <p:nvPr/>
        </p:nvSpPr>
        <p:spPr>
          <a:xfrm>
            <a:off x="6638759" y="2285943"/>
            <a:ext cx="1837898" cy="142871"/>
          </a:xfrm>
          <a:prstGeom prst="rect">
            <a:avLst/>
          </a:prstGeom>
          <a:noFill/>
          <a:ln/>
        </p:spPr>
        <p:txBody>
          <a:bodyPr wrap="none" lIns="0" tIns="0" rIns="0" bIns="0" rtlCol="0" anchor="ctr"/>
          <a:lstStyle/>
          <a:p>
            <a:pPr algn="ctr" indent="0" marL="0">
              <a:buNone/>
            </a:pPr>
            <a:r>
              <a:rPr lang="en-US" sz="900" dirty="0">
                <a:solidFill>
                  <a:srgbClr val="78716C"/>
                </a:solidFill>
                <a:latin typeface="等线" pitchFamily="34" charset="0"/>
                <a:ea typeface="等线" pitchFamily="34" charset="-122"/>
                <a:cs typeface="等线" pitchFamily="34" charset="-120"/>
              </a:rPr>
              <a:t>在真实场景中运用知识解决管理问题</a:t>
            </a:r>
            <a:endParaRPr lang="en-US" sz="900" dirty="0"/>
          </a:p>
        </p:txBody>
      </p:sp>
      <p:sp>
        <p:nvSpPr>
          <p:cNvPr id="24" name="Text 18"/>
          <p:cNvSpPr/>
          <p:nvPr/>
        </p:nvSpPr>
        <p:spPr>
          <a:xfrm>
            <a:off x="6438739" y="2514537"/>
            <a:ext cx="2237938" cy="152396"/>
          </a:xfrm>
          <a:prstGeom prst="rect">
            <a:avLst/>
          </a:prstGeom>
          <a:noFill/>
          <a:ln/>
        </p:spPr>
        <p:txBody>
          <a:bodyPr wrap="none" lIns="0" tIns="0" rIns="0" bIns="0" rtlCol="0" anchor="ctr"/>
          <a:lstStyle/>
          <a:p>
            <a:pPr algn="ctr" indent="0" marL="0">
              <a:buNone/>
            </a:pPr>
            <a:r>
              <a:rPr lang="en-US" sz="900" dirty="0">
                <a:solidFill>
                  <a:srgbClr val="D97706"/>
                </a:solidFill>
                <a:latin typeface="等线" pitchFamily="34" charset="0"/>
                <a:ea typeface="等线" pitchFamily="34" charset="-122"/>
                <a:cs typeface="等线" pitchFamily="34" charset="-120"/>
              </a:rPr>
              <a:t>第8-10章</a:t>
            </a:r>
            <a:endParaRPr lang="en-US" sz="900" dirty="0"/>
          </a:p>
        </p:txBody>
      </p:sp>
      <p:sp>
        <p:nvSpPr>
          <p:cNvPr id="25" name="Text 19"/>
          <p:cNvSpPr/>
          <p:nvPr/>
        </p:nvSpPr>
        <p:spPr>
          <a:xfrm>
            <a:off x="8934227" y="1962101"/>
            <a:ext cx="161540" cy="228594"/>
          </a:xfrm>
          <a:prstGeom prst="rect">
            <a:avLst/>
          </a:prstGeom>
          <a:noFill/>
          <a:ln/>
        </p:spPr>
        <p:txBody>
          <a:bodyPr wrap="none" lIns="0" tIns="0" rIns="0" bIns="0" rtlCol="0" anchor="ctr"/>
          <a:lstStyle/>
          <a:p>
            <a:pPr algn="l" indent="0" marL="0">
              <a:buNone/>
            </a:pPr>
            <a:r>
              <a:rPr lang="en-US" sz="1200" dirty="0">
                <a:solidFill>
                  <a:srgbClr val="A8A29E"/>
                </a:solidFill>
                <a:latin typeface="等线" pitchFamily="34" charset="0"/>
                <a:ea typeface="等线" pitchFamily="34" charset="-122"/>
                <a:cs typeface="等线" pitchFamily="34" charset="-120"/>
              </a:rPr>
              <a:t>→</a:t>
            </a:r>
            <a:endParaRPr lang="en-US" sz="1200" dirty="0"/>
          </a:p>
        </p:txBody>
      </p:sp>
      <p:pic>
        <p:nvPicPr>
          <p:cNvPr id="26" name="Image 4" descr="preencoded.png">    </p:cNvPr>
          <p:cNvPicPr>
            <a:picLocks noChangeAspect="1"/>
          </p:cNvPicPr>
          <p:nvPr/>
        </p:nvPicPr>
        <p:blipFill>
          <a:blip r:embed="rId5"/>
          <a:stretch>
            <a:fillRect/>
          </a:stretch>
        </p:blipFill>
        <p:spPr>
          <a:xfrm>
            <a:off x="9200920" y="1333467"/>
            <a:ext cx="2533587" cy="1485863"/>
          </a:xfrm>
          <a:prstGeom prst="rect">
            <a:avLst/>
          </a:prstGeom>
        </p:spPr>
      </p:pic>
      <p:sp>
        <p:nvSpPr>
          <p:cNvPr id="27" name="Text 20"/>
          <p:cNvSpPr/>
          <p:nvPr/>
        </p:nvSpPr>
        <p:spPr>
          <a:xfrm>
            <a:off x="9353316" y="1485863"/>
            <a:ext cx="2237938" cy="304792"/>
          </a:xfrm>
          <a:prstGeom prst="rect">
            <a:avLst/>
          </a:prstGeom>
          <a:noFill/>
          <a:ln/>
        </p:spPr>
        <p:txBody>
          <a:bodyPr wrap="none" lIns="0" tIns="0" rIns="0" bIns="0" rtlCol="0" anchor="ctr"/>
          <a:lstStyle/>
          <a:p>
            <a:pPr algn="ctr" indent="0" marL="0">
              <a:buNone/>
            </a:pPr>
            <a:r>
              <a:rPr lang="en-US" sz="1800" dirty="0">
                <a:solidFill>
                  <a:srgbClr val="000000"/>
                </a:solidFill>
                <a:latin typeface="等线" pitchFamily="34" charset="0"/>
                <a:ea typeface="等线" pitchFamily="34" charset="-122"/>
                <a:cs typeface="等线" pitchFamily="34" charset="-120"/>
              </a:rPr>
              <a:t>🚀</a:t>
            </a:r>
            <a:endParaRPr lang="en-US" sz="1800" dirty="0"/>
          </a:p>
        </p:txBody>
      </p:sp>
      <p:sp>
        <p:nvSpPr>
          <p:cNvPr id="28" name="Text 21"/>
          <p:cNvSpPr/>
          <p:nvPr/>
        </p:nvSpPr>
        <p:spPr>
          <a:xfrm>
            <a:off x="9353316" y="1866853"/>
            <a:ext cx="2237938" cy="190495"/>
          </a:xfrm>
          <a:prstGeom prst="rect">
            <a:avLst/>
          </a:prstGeom>
          <a:noFill/>
          <a:ln/>
        </p:spPr>
        <p:txBody>
          <a:bodyPr wrap="none" lIns="0" tIns="0" rIns="0" bIns="0" rtlCol="0" anchor="ctr"/>
          <a:lstStyle/>
          <a:p>
            <a:pPr algn="ctr" indent="0" marL="0">
              <a:buNone/>
            </a:pPr>
            <a:r>
              <a:rPr lang="en-US" sz="1050" b="1" dirty="0">
                <a:solidFill>
                  <a:srgbClr val="292524"/>
                </a:solidFill>
                <a:latin typeface="等线" pitchFamily="34" charset="0"/>
                <a:ea typeface="等线" pitchFamily="34" charset="-122"/>
                <a:cs typeface="等线" pitchFamily="34" charset="-120"/>
              </a:rPr>
              <a:t>阶段四</a:t>
            </a:r>
            <a:endParaRPr lang="en-US" sz="1050" dirty="0"/>
          </a:p>
        </p:txBody>
      </p:sp>
      <p:sp>
        <p:nvSpPr>
          <p:cNvPr id="29" name="Text 22"/>
          <p:cNvSpPr/>
          <p:nvPr/>
        </p:nvSpPr>
        <p:spPr>
          <a:xfrm>
            <a:off x="10239119" y="2095448"/>
            <a:ext cx="466333" cy="142871"/>
          </a:xfrm>
          <a:prstGeom prst="rect">
            <a:avLst/>
          </a:prstGeom>
          <a:noFill/>
          <a:ln/>
        </p:spPr>
        <p:txBody>
          <a:bodyPr wrap="none" lIns="0" tIns="0" rIns="0" bIns="0" rtlCol="0" anchor="ctr"/>
          <a:lstStyle/>
          <a:p>
            <a:pPr algn="ctr" indent="0" marL="0">
              <a:buNone/>
            </a:pPr>
            <a:r>
              <a:rPr lang="en-US" sz="900" dirty="0">
                <a:solidFill>
                  <a:srgbClr val="44403C"/>
                </a:solidFill>
                <a:latin typeface="等线" pitchFamily="34" charset="0"/>
                <a:ea typeface="等线" pitchFamily="34" charset="-122"/>
                <a:cs typeface="等线" pitchFamily="34" charset="-120"/>
              </a:rPr>
              <a:t>综合创新</a:t>
            </a:r>
            <a:endParaRPr lang="en-US" sz="900" dirty="0"/>
          </a:p>
        </p:txBody>
      </p:sp>
      <p:sp>
        <p:nvSpPr>
          <p:cNvPr id="30" name="Text 23"/>
          <p:cNvSpPr/>
          <p:nvPr/>
        </p:nvSpPr>
        <p:spPr>
          <a:xfrm>
            <a:off x="9553336" y="2247844"/>
            <a:ext cx="1837898" cy="142871"/>
          </a:xfrm>
          <a:prstGeom prst="rect">
            <a:avLst/>
          </a:prstGeom>
          <a:noFill/>
          <a:ln/>
        </p:spPr>
        <p:txBody>
          <a:bodyPr wrap="none" lIns="0" tIns="0" rIns="0" bIns="0" rtlCol="0" anchor="ctr"/>
          <a:lstStyle/>
          <a:p>
            <a:pPr algn="ctr" indent="0" marL="0">
              <a:buNone/>
            </a:pPr>
            <a:r>
              <a:rPr lang="en-US" sz="900" dirty="0">
                <a:solidFill>
                  <a:srgbClr val="44403C"/>
                </a:solidFill>
                <a:latin typeface="等线" pitchFamily="34" charset="0"/>
                <a:ea typeface="等线" pitchFamily="34" charset="-122"/>
                <a:cs typeface="等线" pitchFamily="34" charset="-120"/>
              </a:rPr>
              <a:t>独立设计方案、管理项目、推动变革</a:t>
            </a:r>
            <a:endParaRPr lang="en-US" sz="900" dirty="0"/>
          </a:p>
        </p:txBody>
      </p:sp>
      <p:sp>
        <p:nvSpPr>
          <p:cNvPr id="31" name="Text 24"/>
          <p:cNvSpPr/>
          <p:nvPr/>
        </p:nvSpPr>
        <p:spPr>
          <a:xfrm>
            <a:off x="9353316" y="2476438"/>
            <a:ext cx="2237938" cy="152396"/>
          </a:xfrm>
          <a:prstGeom prst="rect">
            <a:avLst/>
          </a:prstGeom>
          <a:noFill/>
          <a:ln/>
        </p:spPr>
        <p:txBody>
          <a:bodyPr wrap="none" lIns="0" tIns="0" rIns="0" bIns="0" rtlCol="0" anchor="ctr"/>
          <a:lstStyle/>
          <a:p>
            <a:pPr algn="ctr" indent="0" marL="0">
              <a:buNone/>
            </a:pPr>
            <a:r>
              <a:rPr lang="en-US" sz="900" dirty="0">
                <a:solidFill>
                  <a:srgbClr val="292524"/>
                </a:solidFill>
                <a:latin typeface="等线" pitchFamily="34" charset="0"/>
                <a:ea typeface="等线" pitchFamily="34" charset="-122"/>
                <a:cs typeface="等线" pitchFamily="34" charset="-120"/>
              </a:rPr>
              <a:t>第11-12章</a:t>
            </a:r>
            <a:endParaRPr lang="en-US" sz="900" dirty="0"/>
          </a:p>
        </p:txBody>
      </p:sp>
      <p:pic>
        <p:nvPicPr>
          <p:cNvPr id="32" name="Image 5" descr="preencoded.png">    </p:cNvPr>
          <p:cNvPicPr>
            <a:picLocks noChangeAspect="1"/>
          </p:cNvPicPr>
          <p:nvPr/>
        </p:nvPicPr>
        <p:blipFill>
          <a:blip r:embed="rId6"/>
          <a:stretch>
            <a:fillRect/>
          </a:stretch>
        </p:blipFill>
        <p:spPr>
          <a:xfrm>
            <a:off x="457189" y="3124122"/>
            <a:ext cx="5562461" cy="685783"/>
          </a:xfrm>
          <a:prstGeom prst="rect">
            <a:avLst/>
          </a:prstGeom>
        </p:spPr>
      </p:pic>
      <p:sp>
        <p:nvSpPr>
          <p:cNvPr id="33" name="Text 25"/>
          <p:cNvSpPr/>
          <p:nvPr/>
        </p:nvSpPr>
        <p:spPr>
          <a:xfrm>
            <a:off x="609585" y="3276518"/>
            <a:ext cx="5266813"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学习方法建议：</a:t>
            </a:r>
            <a:pPr algn="l" indent="0" marL="0">
              <a:buNone/>
            </a:pPr>
            <a:r>
              <a:rPr lang="en-US" sz="1050" dirty="0">
                <a:solidFill>
                  <a:srgbClr val="44403C"/>
                </a:solidFill>
                <a:latin typeface="等线" pitchFamily="34" charset="0"/>
                <a:ea typeface="等线" pitchFamily="34" charset="-122"/>
                <a:cs typeface="等线" pitchFamily="34" charset="-120"/>
              </a:rPr>
              <a:t>将技术概念与旅游管理场景一一对应。每个理论/方法学完后立即匹配一个贵州本土案例。课后实践题尽量选择安顺本地文旅场景。</a:t>
            </a:r>
            <a:endParaRPr lang="en-US" sz="1050" dirty="0"/>
          </a:p>
        </p:txBody>
      </p:sp>
      <p:pic>
        <p:nvPicPr>
          <p:cNvPr id="34" name="Image 6" descr="preencoded.png">    </p:cNvPr>
          <p:cNvPicPr>
            <a:picLocks noChangeAspect="1"/>
          </p:cNvPicPr>
          <p:nvPr/>
        </p:nvPicPr>
        <p:blipFill>
          <a:blip r:embed="rId7"/>
          <a:stretch>
            <a:fillRect/>
          </a:stretch>
        </p:blipFill>
        <p:spPr>
          <a:xfrm>
            <a:off x="6172046" y="3124122"/>
            <a:ext cx="5562461" cy="685783"/>
          </a:xfrm>
          <a:prstGeom prst="rect">
            <a:avLst/>
          </a:prstGeom>
        </p:spPr>
      </p:pic>
      <p:sp>
        <p:nvSpPr>
          <p:cNvPr id="35" name="Text 26"/>
          <p:cNvSpPr/>
          <p:nvPr/>
        </p:nvSpPr>
        <p:spPr>
          <a:xfrm>
            <a:off x="6324442" y="3276518"/>
            <a:ext cx="5266813"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终身学习提示：</a:t>
            </a:r>
            <a:pPr algn="l" indent="0" marL="0">
              <a:buNone/>
            </a:pPr>
            <a:r>
              <a:rPr lang="en-US" sz="1050" dirty="0">
                <a:solidFill>
                  <a:srgbClr val="44403C"/>
                </a:solidFill>
                <a:latin typeface="等线" pitchFamily="34" charset="0"/>
                <a:ea typeface="等线" pitchFamily="34" charset="-122"/>
                <a:cs typeface="等线" pitchFamily="34" charset="-120"/>
              </a:rPr>
              <a:t>旅游信息化技术更新速度远超教材修订周期。养成跟踪行业前沿的习惯——关注文旅部政策文件、头部OTA技术博客、贵州大数据发展动态。</a:t>
            </a:r>
            <a:endParaRPr lang="en-US" sz="1050" dirty="0"/>
          </a:p>
        </p:txBody>
      </p:sp>
      <p:sp>
        <p:nvSpPr>
          <p:cNvPr id="36" name="Text 27"/>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40 / 42</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pic>
        <p:nvPicPr>
          <p:cNvPr id="3" name="Image 1" descr="preencoded.png">    </p:cNvPr>
          <p:cNvPicPr>
            <a:picLocks noChangeAspect="1"/>
          </p:cNvPicPr>
          <p:nvPr/>
        </p:nvPicPr>
        <p:blipFill>
          <a:blip r:embed="rId2"/>
          <a:stretch>
            <a:fillRect/>
          </a:stretch>
        </p:blipFill>
        <p:spPr>
          <a:xfrm>
            <a:off x="5638659" y="1676358"/>
            <a:ext cx="914377" cy="19050"/>
          </a:xfrm>
          <a:prstGeom prst="rect">
            <a:avLst/>
          </a:prstGeom>
        </p:spPr>
      </p:pic>
      <p:sp>
        <p:nvSpPr>
          <p:cNvPr id="4" name="Text 0"/>
          <p:cNvSpPr/>
          <p:nvPr/>
        </p:nvSpPr>
        <p:spPr>
          <a:xfrm>
            <a:off x="5181470" y="2000200"/>
            <a:ext cx="1837898" cy="457189"/>
          </a:xfrm>
          <a:prstGeom prst="rect">
            <a:avLst/>
          </a:prstGeom>
          <a:noFill/>
          <a:ln/>
        </p:spPr>
        <p:txBody>
          <a:bodyPr wrap="none" lIns="0" tIns="0" rIns="0" bIns="0" rtlCol="0" anchor="ctr"/>
          <a:lstStyle/>
          <a:p>
            <a:pPr algn="l" indent="0" marL="0">
              <a:buNone/>
            </a:pPr>
            <a:r>
              <a:rPr lang="en-US" sz="3600" b="1" dirty="0">
                <a:solidFill>
                  <a:srgbClr val="FAFAF9"/>
                </a:solidFill>
                <a:latin typeface="宋体" pitchFamily="34" charset="0"/>
                <a:ea typeface="宋体" pitchFamily="34" charset="-122"/>
                <a:cs typeface="宋体" pitchFamily="34" charset="-120"/>
              </a:rPr>
              <a:t>感谢聆听</a:t>
            </a:r>
            <a:endParaRPr lang="en-US" sz="3600" dirty="0"/>
          </a:p>
        </p:txBody>
      </p:sp>
      <p:sp>
        <p:nvSpPr>
          <p:cNvPr id="5" name="Text 1"/>
          <p:cNvSpPr/>
          <p:nvPr/>
        </p:nvSpPr>
        <p:spPr>
          <a:xfrm>
            <a:off x="3533687" y="2685983"/>
            <a:ext cx="5142991" cy="266693"/>
          </a:xfrm>
          <a:prstGeom prst="rect">
            <a:avLst/>
          </a:prstGeom>
          <a:noFill/>
          <a:ln/>
        </p:spPr>
        <p:txBody>
          <a:bodyPr wrap="none" lIns="0" tIns="0" rIns="0" bIns="0" rtlCol="0" anchor="ctr"/>
          <a:lstStyle/>
          <a:p>
            <a:pPr algn="l" indent="0" marL="0">
              <a:buNone/>
            </a:pPr>
            <a:r>
              <a:rPr lang="en-US" sz="1500" dirty="0">
                <a:solidFill>
                  <a:srgbClr val="A8A29E"/>
                </a:solidFill>
                <a:latin typeface="等线" pitchFamily="34" charset="0"/>
                <a:ea typeface="等线" pitchFamily="34" charset="-122"/>
                <a:cs typeface="等线" pitchFamily="34" charset="-120"/>
              </a:rPr>
              <a:t>旅游信息化管理 · Tourism Informatization Management</a:t>
            </a:r>
            <a:endParaRPr lang="en-US" sz="1500" dirty="0"/>
          </a:p>
        </p:txBody>
      </p:sp>
      <p:pic>
        <p:nvPicPr>
          <p:cNvPr id="6" name="Image 2" descr="preencoded.png">    </p:cNvPr>
          <p:cNvPicPr>
            <a:picLocks noChangeAspect="1"/>
          </p:cNvPicPr>
          <p:nvPr/>
        </p:nvPicPr>
        <p:blipFill>
          <a:blip r:embed="rId3"/>
          <a:stretch>
            <a:fillRect/>
          </a:stretch>
        </p:blipFill>
        <p:spPr>
          <a:xfrm>
            <a:off x="5638659" y="3105072"/>
            <a:ext cx="914377" cy="19050"/>
          </a:xfrm>
          <a:prstGeom prst="rect">
            <a:avLst/>
          </a:prstGeom>
        </p:spPr>
      </p:pic>
      <p:sp>
        <p:nvSpPr>
          <p:cNvPr id="7" name="Text 2"/>
          <p:cNvSpPr/>
          <p:nvPr/>
        </p:nvSpPr>
        <p:spPr>
          <a:xfrm>
            <a:off x="3914677" y="3428914"/>
            <a:ext cx="4390534" cy="266693"/>
          </a:xfrm>
          <a:prstGeom prst="rect">
            <a:avLst/>
          </a:prstGeom>
          <a:noFill/>
          <a:ln/>
        </p:spPr>
        <p:txBody>
          <a:bodyPr wrap="none" lIns="0" tIns="0" rIns="0" bIns="0" rtlCol="0" anchor="ctr"/>
          <a:lstStyle/>
          <a:p>
            <a:pPr algn="l" indent="0" marL="0">
              <a:buNone/>
            </a:pPr>
            <a:r>
              <a:rPr lang="en-US" sz="1350" dirty="0">
                <a:solidFill>
                  <a:srgbClr val="D6D3D1"/>
                </a:solidFill>
                <a:latin typeface="等线" pitchFamily="34" charset="0"/>
                <a:ea typeface="等线" pitchFamily="34" charset="-122"/>
                <a:cs typeface="等线" pitchFamily="34" charset="-120"/>
              </a:rPr>
              <a:t>安顺学院旅游管理学院 · 旅游管理/数字文旅专业系列教材</a:t>
            </a:r>
            <a:endParaRPr lang="en-US" sz="1350" dirty="0"/>
          </a:p>
        </p:txBody>
      </p:sp>
      <p:sp>
        <p:nvSpPr>
          <p:cNvPr id="8" name="Text 3"/>
          <p:cNvSpPr/>
          <p:nvPr/>
        </p:nvSpPr>
        <p:spPr>
          <a:xfrm>
            <a:off x="5257669" y="3771806"/>
            <a:ext cx="1685502" cy="228594"/>
          </a:xfrm>
          <a:prstGeom prst="rect">
            <a:avLst/>
          </a:prstGeom>
          <a:noFill/>
          <a:ln/>
        </p:spPr>
        <p:txBody>
          <a:bodyPr wrap="none" lIns="0" tIns="0" rIns="0" bIns="0" rtlCol="0" anchor="ctr"/>
          <a:lstStyle/>
          <a:p>
            <a:pPr algn="l" indent="0" marL="0">
              <a:buNone/>
            </a:pPr>
            <a:r>
              <a:rPr lang="en-US" sz="1200" dirty="0">
                <a:solidFill>
                  <a:srgbClr val="78716C"/>
                </a:solidFill>
                <a:latin typeface="等线" pitchFamily="34" charset="0"/>
                <a:ea typeface="等线" pitchFamily="34" charset="-122"/>
                <a:cs typeface="等线" pitchFamily="34" charset="-120"/>
              </a:rPr>
              <a:t>以管理问题牵引技术应用</a:t>
            </a:r>
            <a:endParaRPr lang="en-US" sz="1200" dirty="0"/>
          </a:p>
        </p:txBody>
      </p:sp>
      <p:pic>
        <p:nvPicPr>
          <p:cNvPr id="9" name="Image 3" descr="preencoded.png">    </p:cNvPr>
          <p:cNvPicPr>
            <a:picLocks noChangeAspect="1"/>
          </p:cNvPicPr>
          <p:nvPr/>
        </p:nvPicPr>
        <p:blipFill>
          <a:blip r:embed="rId4"/>
          <a:stretch>
            <a:fillRect/>
          </a:stretch>
        </p:blipFill>
        <p:spPr>
          <a:xfrm>
            <a:off x="3819430" y="4486163"/>
            <a:ext cx="133347" cy="133347"/>
          </a:xfrm>
          <a:prstGeom prst="rect">
            <a:avLst/>
          </a:prstGeom>
        </p:spPr>
      </p:pic>
      <p:sp>
        <p:nvSpPr>
          <p:cNvPr id="10" name="Text 4"/>
          <p:cNvSpPr/>
          <p:nvPr/>
        </p:nvSpPr>
        <p:spPr>
          <a:xfrm>
            <a:off x="3990875" y="4467113"/>
            <a:ext cx="847323" cy="161921"/>
          </a:xfrm>
          <a:prstGeom prst="rect">
            <a:avLst/>
          </a:prstGeom>
          <a:noFill/>
          <a:ln/>
        </p:spPr>
        <p:txBody>
          <a:bodyPr wrap="none" lIns="0" tIns="0" rIns="0" bIns="0" rtlCol="0" anchor="ctr"/>
          <a:lstStyle/>
          <a:p>
            <a:pPr algn="l" indent="0" marL="0">
              <a:buNone/>
            </a:pPr>
            <a:r>
              <a:rPr lang="en-US" sz="1050" dirty="0">
                <a:solidFill>
                  <a:srgbClr val="A8A29E"/>
                </a:solidFill>
                <a:latin typeface="等线" pitchFamily="34" charset="0"/>
                <a:ea typeface="等线" pitchFamily="34" charset="-122"/>
                <a:cs typeface="等线" pitchFamily="34" charset="-120"/>
              </a:rPr>
              <a:t>12章系统架构</a:t>
            </a:r>
            <a:endParaRPr lang="en-US" sz="1050" dirty="0"/>
          </a:p>
        </p:txBody>
      </p:sp>
      <p:pic>
        <p:nvPicPr>
          <p:cNvPr id="11" name="Image 4" descr="preencoded.png">    </p:cNvPr>
          <p:cNvPicPr>
            <a:picLocks noChangeAspect="1"/>
          </p:cNvPicPr>
          <p:nvPr/>
        </p:nvPicPr>
        <p:blipFill>
          <a:blip r:embed="rId5"/>
          <a:stretch>
            <a:fillRect/>
          </a:stretch>
        </p:blipFill>
        <p:spPr>
          <a:xfrm>
            <a:off x="5057649" y="4486163"/>
            <a:ext cx="171446" cy="133347"/>
          </a:xfrm>
          <a:prstGeom prst="rect">
            <a:avLst/>
          </a:prstGeom>
        </p:spPr>
      </p:pic>
      <p:sp>
        <p:nvSpPr>
          <p:cNvPr id="12" name="Text 5"/>
          <p:cNvSpPr/>
          <p:nvPr/>
        </p:nvSpPr>
        <p:spPr>
          <a:xfrm>
            <a:off x="5267193" y="4467113"/>
            <a:ext cx="1190214" cy="161921"/>
          </a:xfrm>
          <a:prstGeom prst="rect">
            <a:avLst/>
          </a:prstGeom>
          <a:noFill/>
          <a:ln/>
        </p:spPr>
        <p:txBody>
          <a:bodyPr wrap="none" lIns="0" tIns="0" rIns="0" bIns="0" rtlCol="0" anchor="ctr"/>
          <a:lstStyle/>
          <a:p>
            <a:pPr algn="l" indent="0" marL="0">
              <a:buNone/>
            </a:pPr>
            <a:r>
              <a:rPr lang="en-US" sz="1050" dirty="0">
                <a:solidFill>
                  <a:srgbClr val="A8A29E"/>
                </a:solidFill>
                <a:latin typeface="等线" pitchFamily="34" charset="0"/>
                <a:ea typeface="等线" pitchFamily="34" charset="-122"/>
                <a:cs typeface="等线" pitchFamily="34" charset="-120"/>
              </a:rPr>
              <a:t>本科教学+行业培训</a:t>
            </a:r>
            <a:endParaRPr lang="en-US" sz="1050" dirty="0"/>
          </a:p>
        </p:txBody>
      </p:sp>
      <p:pic>
        <p:nvPicPr>
          <p:cNvPr id="13" name="Image 5" descr="preencoded.png">    </p:cNvPr>
          <p:cNvPicPr>
            <a:picLocks noChangeAspect="1"/>
          </p:cNvPicPr>
          <p:nvPr/>
        </p:nvPicPr>
        <p:blipFill>
          <a:blip r:embed="rId6"/>
          <a:stretch>
            <a:fillRect/>
          </a:stretch>
        </p:blipFill>
        <p:spPr>
          <a:xfrm>
            <a:off x="6667333" y="4486163"/>
            <a:ext cx="85723" cy="133347"/>
          </a:xfrm>
          <a:prstGeom prst="rect">
            <a:avLst/>
          </a:prstGeom>
        </p:spPr>
      </p:pic>
      <p:sp>
        <p:nvSpPr>
          <p:cNvPr id="14" name="Text 6"/>
          <p:cNvSpPr/>
          <p:nvPr/>
        </p:nvSpPr>
        <p:spPr>
          <a:xfrm>
            <a:off x="6791155" y="4467113"/>
            <a:ext cx="1599779" cy="161921"/>
          </a:xfrm>
          <a:prstGeom prst="rect">
            <a:avLst/>
          </a:prstGeom>
          <a:noFill/>
          <a:ln/>
        </p:spPr>
        <p:txBody>
          <a:bodyPr wrap="none" lIns="0" tIns="0" rIns="0" bIns="0" rtlCol="0" anchor="ctr"/>
          <a:lstStyle/>
          <a:p>
            <a:pPr algn="l" indent="0" marL="0">
              <a:buNone/>
            </a:pPr>
            <a:r>
              <a:rPr lang="en-US" sz="1050" dirty="0">
                <a:solidFill>
                  <a:srgbClr val="A8A29E"/>
                </a:solidFill>
                <a:latin typeface="等线" pitchFamily="34" charset="0"/>
                <a:ea typeface="等线" pitchFamily="34" charset="-122"/>
                <a:cs typeface="等线" pitchFamily="34" charset="-120"/>
              </a:rPr>
              <a:t>黄果树/安顺/贵州本土案例</a:t>
            </a:r>
            <a:endParaRPr lang="en-US" sz="1050" dirty="0"/>
          </a:p>
        </p:txBody>
      </p:sp>
      <p:sp>
        <p:nvSpPr>
          <p:cNvPr id="15" name="Text 7"/>
          <p:cNvSpPr/>
          <p:nvPr/>
        </p:nvSpPr>
        <p:spPr>
          <a:xfrm>
            <a:off x="4000400" y="5029074"/>
            <a:ext cx="4219089"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本PPT内容基于安顺学院《旅游信息化管理》教材初稿、章节完善稿及配套案例制作</a:t>
            </a:r>
            <a:endParaRPr lang="en-US" sz="900" dirty="0"/>
          </a:p>
        </p:txBody>
      </p:sp>
      <p:sp>
        <p:nvSpPr>
          <p:cNvPr id="16" name="Text 8"/>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78716C"/>
                </a:solidFill>
                <a:latin typeface="等线" pitchFamily="34" charset="0"/>
                <a:ea typeface="等线" pitchFamily="34" charset="-122"/>
                <a:cs typeface="等线" pitchFamily="34" charset="-120"/>
              </a:rPr>
              <a:t>Slide 41 / 42</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7829"/>
          </a:xfrm>
          <a:prstGeom prst="rect">
            <a:avLst/>
          </a:prstGeom>
        </p:spPr>
      </p:pic>
      <p:sp>
        <p:nvSpPr>
          <p:cNvPr id="3" name="Text 0"/>
          <p:cNvSpPr/>
          <p:nvPr/>
        </p:nvSpPr>
        <p:spPr>
          <a:xfrm>
            <a:off x="457189" y="457189"/>
            <a:ext cx="11286462" cy="380990"/>
          </a:xfrm>
          <a:prstGeom prst="rect">
            <a:avLst/>
          </a:prstGeom>
          <a:noFill/>
          <a:ln/>
        </p:spPr>
        <p:txBody>
          <a:bodyPr wrap="none" lIns="0" tIns="0" rIns="0" bIns="0" rtlCol="0" anchor="ctr"/>
          <a:lstStyle/>
          <a:p>
            <a:pPr algn="l" indent="0" marL="0">
              <a:buNone/>
            </a:pPr>
            <a:r>
              <a:rPr lang="en-US" sz="2700" b="1" dirty="0">
                <a:solidFill>
                  <a:srgbClr val="292524"/>
                </a:solidFill>
                <a:latin typeface="宋体" pitchFamily="34" charset="0"/>
                <a:ea typeface="宋体" pitchFamily="34" charset="-122"/>
                <a:cs typeface="宋体" pitchFamily="34" charset="-120"/>
              </a:rPr>
              <a:t>参考文献与知识来源</a:t>
            </a:r>
            <a:endParaRPr lang="en-US" sz="2700" dirty="0"/>
          </a:p>
        </p:txBody>
      </p:sp>
      <p:sp>
        <p:nvSpPr>
          <p:cNvPr id="4" name="Text 1"/>
          <p:cNvSpPr/>
          <p:nvPr/>
        </p:nvSpPr>
        <p:spPr>
          <a:xfrm>
            <a:off x="457189" y="1066773"/>
            <a:ext cx="5571605" cy="304792"/>
          </a:xfrm>
          <a:prstGeom prst="rect">
            <a:avLst/>
          </a:prstGeom>
          <a:noFill/>
          <a:ln/>
        </p:spPr>
        <p:txBody>
          <a:bodyPr wrap="squar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[1] Buhalis D, Law R. Progress in information technology and tourism management[J]. Tourism Management, 2008.</a:t>
            </a:r>
            <a:endParaRPr lang="en-US" sz="900" dirty="0"/>
          </a:p>
        </p:txBody>
      </p:sp>
      <p:sp>
        <p:nvSpPr>
          <p:cNvPr id="5" name="Text 2"/>
          <p:cNvSpPr/>
          <p:nvPr/>
        </p:nvSpPr>
        <p:spPr>
          <a:xfrm>
            <a:off x="457189" y="1428714"/>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[2] Gretzel U, et al. Smart tourism: foundations and developments[J]. Electronic Markets, 2015.</a:t>
            </a:r>
            <a:endParaRPr lang="en-US" sz="900" dirty="0"/>
          </a:p>
        </p:txBody>
      </p:sp>
      <p:sp>
        <p:nvSpPr>
          <p:cNvPr id="6" name="Text 3"/>
          <p:cNvSpPr/>
          <p:nvPr/>
        </p:nvSpPr>
        <p:spPr>
          <a:xfrm>
            <a:off x="457189" y="1638259"/>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[3] 余意峰, 邱海莲. 数字文旅概论[M]. 高等教育出版社, 2025.</a:t>
            </a:r>
            <a:endParaRPr lang="en-US" sz="900" dirty="0"/>
          </a:p>
        </p:txBody>
      </p:sp>
      <p:sp>
        <p:nvSpPr>
          <p:cNvPr id="7" name="Text 4"/>
          <p:cNvSpPr/>
          <p:nvPr/>
        </p:nvSpPr>
        <p:spPr>
          <a:xfrm>
            <a:off x="457189" y="1847804"/>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[4] 文化和旅游部. "十四五"文化和旅游发展规划[Z]. 2021.</a:t>
            </a:r>
            <a:endParaRPr lang="en-US" sz="900" dirty="0"/>
          </a:p>
        </p:txBody>
      </p:sp>
      <p:sp>
        <p:nvSpPr>
          <p:cNvPr id="8" name="Text 5"/>
          <p:cNvSpPr/>
          <p:nvPr/>
        </p:nvSpPr>
        <p:spPr>
          <a:xfrm>
            <a:off x="457189" y="2057349"/>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[5] 国务院. 关于支持贵州在新时代西部大开发上闯新路的意见[Z]. 2022.</a:t>
            </a:r>
            <a:endParaRPr lang="en-US" sz="900" dirty="0"/>
          </a:p>
        </p:txBody>
      </p:sp>
      <p:sp>
        <p:nvSpPr>
          <p:cNvPr id="9" name="Text 6"/>
          <p:cNvSpPr/>
          <p:nvPr/>
        </p:nvSpPr>
        <p:spPr>
          <a:xfrm>
            <a:off x="457189" y="2266893"/>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[6] Buhalis D. Technology in tourism[J]. Tourism Review, 2020.</a:t>
            </a:r>
            <a:endParaRPr lang="en-US" sz="900" dirty="0"/>
          </a:p>
        </p:txBody>
      </p:sp>
      <p:sp>
        <p:nvSpPr>
          <p:cNvPr id="10" name="Text 7"/>
          <p:cNvSpPr/>
          <p:nvPr/>
        </p:nvSpPr>
        <p:spPr>
          <a:xfrm>
            <a:off x="6172046" y="1066773"/>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[7] 中办国办. 关于推进实施国家文化数字化战略的意见[Z]. 2022.</a:t>
            </a:r>
            <a:endParaRPr lang="en-US" sz="900" dirty="0"/>
          </a:p>
        </p:txBody>
      </p:sp>
      <p:sp>
        <p:nvSpPr>
          <p:cNvPr id="11" name="Text 8"/>
          <p:cNvSpPr/>
          <p:nvPr/>
        </p:nvSpPr>
        <p:spPr>
          <a:xfrm>
            <a:off x="6172046" y="1276318"/>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[8] Russell S, Norvig P. AI: A Modern Approach[M]. 4th ed. Pearson, 2020.</a:t>
            </a:r>
            <a:endParaRPr lang="en-US" sz="900" dirty="0"/>
          </a:p>
        </p:txBody>
      </p:sp>
      <p:sp>
        <p:nvSpPr>
          <p:cNvPr id="12" name="Text 9"/>
          <p:cNvSpPr/>
          <p:nvPr/>
        </p:nvSpPr>
        <p:spPr>
          <a:xfrm>
            <a:off x="6172046" y="1485863"/>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[9] 《数据安全法》《个人信息保护法》《网络安全法》</a:t>
            </a:r>
            <a:endParaRPr lang="en-US" sz="900" dirty="0"/>
          </a:p>
        </p:txBody>
      </p:sp>
      <p:sp>
        <p:nvSpPr>
          <p:cNvPr id="13" name="Text 10"/>
          <p:cNvSpPr/>
          <p:nvPr/>
        </p:nvSpPr>
        <p:spPr>
          <a:xfrm>
            <a:off x="6172046" y="1695408"/>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[10] 安顺学院旅游管理学院. 数字文旅新专业申报材料.</a:t>
            </a:r>
            <a:endParaRPr lang="en-US" sz="900" dirty="0"/>
          </a:p>
        </p:txBody>
      </p:sp>
      <p:sp>
        <p:nvSpPr>
          <p:cNvPr id="14" name="Text 11"/>
          <p:cNvSpPr/>
          <p:nvPr/>
        </p:nvSpPr>
        <p:spPr>
          <a:xfrm>
            <a:off x="6172046" y="1904952"/>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[11] 黄果树景区扩容与投资预测相关研究报告.</a:t>
            </a:r>
            <a:endParaRPr lang="en-US" sz="900" dirty="0"/>
          </a:p>
        </p:txBody>
      </p:sp>
      <p:sp>
        <p:nvSpPr>
          <p:cNvPr id="15" name="Text 12"/>
          <p:cNvSpPr/>
          <p:nvPr/>
        </p:nvSpPr>
        <p:spPr>
          <a:xfrm>
            <a:off x="6172046" y="2114497"/>
            <a:ext cx="5571605" cy="152396"/>
          </a:xfrm>
          <a:prstGeom prst="rect">
            <a:avLst/>
          </a:prstGeom>
          <a:noFill/>
          <a:ln/>
        </p:spPr>
        <p:txBody>
          <a:bodyPr wrap="none" lIns="0" tIns="0" rIns="0" bIns="0" rtlCol="0" anchor="ctr"/>
          <a:lstStyle/>
          <a:p>
            <a:pPr algn="l" indent="0" marL="0">
              <a:buNone/>
            </a:pPr>
            <a:r>
              <a:rPr lang="en-US" sz="900" dirty="0">
                <a:solidFill>
                  <a:srgbClr val="57534E"/>
                </a:solidFill>
                <a:latin typeface="等线" pitchFamily="34" charset="0"/>
                <a:ea typeface="等线" pitchFamily="34" charset="-122"/>
                <a:cs typeface="等线" pitchFamily="34" charset="-120"/>
              </a:rPr>
              <a:t>[12] 复旦-安顺学术帮扶会议资料.</a:t>
            </a:r>
            <a:endParaRPr lang="en-US" sz="900" dirty="0"/>
          </a:p>
        </p:txBody>
      </p:sp>
      <p:pic>
        <p:nvPicPr>
          <p:cNvPr id="16" name="Image 1" descr="preencoded.png">    </p:cNvPr>
          <p:cNvPicPr>
            <a:picLocks noChangeAspect="1"/>
          </p:cNvPicPr>
          <p:nvPr/>
        </p:nvPicPr>
        <p:blipFill>
          <a:blip r:embed="rId2"/>
          <a:stretch>
            <a:fillRect/>
          </a:stretch>
        </p:blipFill>
        <p:spPr>
          <a:xfrm>
            <a:off x="457189" y="2647884"/>
            <a:ext cx="11277318" cy="685783"/>
          </a:xfrm>
          <a:prstGeom prst="rect">
            <a:avLst/>
          </a:prstGeom>
        </p:spPr>
      </p:pic>
      <p:sp>
        <p:nvSpPr>
          <p:cNvPr id="17" name="Text 13"/>
          <p:cNvSpPr/>
          <p:nvPr/>
        </p:nvSpPr>
        <p:spPr>
          <a:xfrm>
            <a:off x="609585" y="2800280"/>
            <a:ext cx="10981670" cy="380990"/>
          </a:xfrm>
          <a:prstGeom prst="rect">
            <a:avLst/>
          </a:prstGeom>
          <a:noFill/>
          <a:ln/>
        </p:spPr>
        <p:txBody>
          <a:bodyPr wrap="square" lIns="0" tIns="0" rIns="0" bIns="0" rtlCol="0" anchor="ctr"/>
          <a:lstStyle/>
          <a:p>
            <a:pPr algn="l" indent="0" marL="0">
              <a:buNone/>
            </a:pPr>
            <a:r>
              <a:rPr lang="en-US" sz="1050" b="1" dirty="0">
                <a:solidFill>
                  <a:srgbClr val="D97706"/>
                </a:solidFill>
                <a:latin typeface="等线" pitchFamily="34" charset="0"/>
                <a:ea typeface="等线" pitchFamily="34" charset="-122"/>
                <a:cs typeface="等线" pitchFamily="34" charset="-120"/>
              </a:rPr>
              <a:t>内容来源：</a:t>
            </a:r>
            <a:pPr algn="l" indent="0" marL="0">
              <a:buNone/>
            </a:pPr>
            <a:r>
              <a:rPr lang="en-US" sz="1050" dirty="0">
                <a:solidFill>
                  <a:srgbClr val="44403C"/>
                </a:solidFill>
                <a:latin typeface="等线" pitchFamily="34" charset="0"/>
                <a:ea typeface="等线" pitchFamily="34" charset="-122"/>
                <a:cs typeface="等线" pitchFamily="34" charset="-120"/>
              </a:rPr>
              <a:t>本PPT基于"数智文旅教材编写"知识库（ID: iI4KEuCZxpHkD3ZrhxufLZtTvJ-ZZgABeW3yLvLE1m4=）中的以下素材制作：旅游信息化管理_教材初稿、各章节完善稿、候选参考文献、教学大纲与实训设计、本土案例材料。教材提示：若用于正式出版，需进一步核验数据、项目名称、政策出处及图片版权。</a:t>
            </a:r>
            <a:endParaRPr lang="en-US" sz="1050" dirty="0"/>
          </a:p>
        </p:txBody>
      </p:sp>
      <p:sp>
        <p:nvSpPr>
          <p:cNvPr id="18" name="Text 14"/>
          <p:cNvSpPr/>
          <p:nvPr/>
        </p:nvSpPr>
        <p:spPr>
          <a:xfrm>
            <a:off x="10991575" y="6400640"/>
            <a:ext cx="761600" cy="152396"/>
          </a:xfrm>
          <a:prstGeom prst="rect">
            <a:avLst/>
          </a:prstGeom>
          <a:noFill/>
          <a:ln/>
        </p:spPr>
        <p:txBody>
          <a:bodyPr wrap="none" lIns="0" tIns="0" rIns="0" bIns="0" rtlCol="0" anchor="ctr"/>
          <a:lstStyle/>
          <a:p>
            <a:pPr algn="l" indent="0" marL="0">
              <a:buNone/>
            </a:pPr>
            <a:r>
              <a:rPr lang="en-US" sz="900" dirty="0">
                <a:solidFill>
                  <a:srgbClr val="D6D3D1"/>
                </a:solidFill>
                <a:latin typeface="等线" pitchFamily="34" charset="0"/>
                <a:ea typeface="等线" pitchFamily="34" charset="-122"/>
                <a:cs typeface="等线" pitchFamily="34" charset="-120"/>
              </a:rPr>
              <a:t>Slide 42 / 42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2026-07-05T15:17:35Z</dcterms:created>
  <dcterms:modified xsi:type="dcterms:W3CDTF">2026-07-05T15:17:35Z</dcterms:modified>
</cp:coreProperties>
</file>