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Lst>
  <p:notesMasterIdLst>
    <p:notesMasterId r:id="rId46"/>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notesMaster" Target="notesMasters/notesMaster1.xml"/><Relationship Id="rId47" Type="http://schemas.openxmlformats.org/officeDocument/2006/relationships/presProps" Target="presProps.xml"/><Relationship Id="rId48" Type="http://schemas.openxmlformats.org/officeDocument/2006/relationships/viewProps" Target="viewProps.xml"/><Relationship Id="rId49" Type="http://schemas.openxmlformats.org/officeDocument/2006/relationships/theme" Target="theme/theme1.xml"/><Relationship Id="rId50"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4.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0" y="0"/>
            <a:ext cx="9144000" cy="5143500"/>
          </a:xfrm>
          <a:prstGeom prst="rect">
            <a:avLst/>
          </a:prstGeom>
          <a:solidFill>
            <a:srgbClr val="17313B"/>
          </a:solidFill>
          <a:ln/>
        </p:spPr>
        <p:txBody>
          <a:bodyPr wrap="square" rtlCol="0" anchor="ctr"/>
          <a:lstStyle/>
          <a:p>
            <a:pPr indent="0" marL="0">
              <a:buNone/>
            </a:pPr>
            <a:endParaRPr lang="en-US" dirty="0"/>
          </a:p>
        </p:txBody>
      </p:sp>
      <p:sp>
        <p:nvSpPr>
          <p:cNvPr id="3" name="Text 1"/>
          <p:cNvSpPr/>
          <p:nvPr/>
        </p:nvSpPr>
        <p:spPr>
          <a:xfrm>
            <a:off x="7111901" y="-444401"/>
            <a:ext cx="2286000" cy="2286000"/>
          </a:xfrm>
          <a:prstGeom prst="roundRect">
            <a:avLst>
              <a:gd name="adj" fmla="val 40000"/>
            </a:avLst>
          </a:prstGeom>
          <a:noFill/>
          <a:ln w="19050">
            <a:solidFill>
              <a:srgbClr val="3A9795"/>
            </a:solidFill>
          </a:ln>
        </p:spPr>
        <p:txBody>
          <a:bodyPr wrap="square" rtlCol="0" anchor="ctr"/>
          <a:lstStyle/>
          <a:p>
            <a:pPr indent="0" marL="0">
              <a:buNone/>
            </a:pPr>
            <a:endParaRPr lang="en-US" dirty="0"/>
          </a:p>
        </p:txBody>
      </p:sp>
      <p:sp>
        <p:nvSpPr>
          <p:cNvPr id="4" name="Text 2"/>
          <p:cNvSpPr/>
          <p:nvPr/>
        </p:nvSpPr>
        <p:spPr>
          <a:xfrm>
            <a:off x="6642199" y="3352949"/>
            <a:ext cx="1460450" cy="1460450"/>
          </a:xfrm>
          <a:prstGeom prst="roundRect">
            <a:avLst>
              <a:gd name="adj" fmla="val 62611"/>
            </a:avLst>
          </a:prstGeom>
          <a:noFill/>
          <a:ln w="19050">
            <a:solidFill>
              <a:srgbClr val="D8A63F"/>
            </a:solidFill>
          </a:ln>
        </p:spPr>
        <p:txBody>
          <a:bodyPr wrap="square" rtlCol="0" anchor="ctr"/>
          <a:lstStyle/>
          <a:p>
            <a:pPr indent="0" marL="0">
              <a:buNone/>
            </a:pPr>
            <a:endParaRPr lang="en-US" dirty="0"/>
          </a:p>
        </p:txBody>
      </p:sp>
      <p:sp>
        <p:nvSpPr>
          <p:cNvPr id="5" name="Text 3"/>
          <p:cNvSpPr/>
          <p:nvPr/>
        </p:nvSpPr>
        <p:spPr>
          <a:xfrm>
            <a:off x="355550" y="279350"/>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A8D5CF"/>
                </a:solidFill>
                <a:latin typeface="Arial" pitchFamily="34" charset="0"/>
                <a:ea typeface="Arial" pitchFamily="34" charset="-122"/>
                <a:cs typeface="Arial" pitchFamily="34" charset="-120"/>
              </a:rPr>
              <a:t>CHAPTER 11 · 数字文旅概论</a:t>
            </a:r>
            <a:endParaRPr lang="en-US" sz="850" dirty="0"/>
          </a:p>
        </p:txBody>
      </p:sp>
      <p:sp>
        <p:nvSpPr>
          <p:cNvPr id="6" name="Text 4"/>
          <p:cNvSpPr/>
          <p:nvPr/>
        </p:nvSpPr>
        <p:spPr>
          <a:xfrm>
            <a:off x="355550" y="1224855"/>
            <a:ext cx="6709160" cy="1014561"/>
          </a:xfrm>
          <a:prstGeom prst="rect">
            <a:avLst/>
          </a:prstGeom>
          <a:noFill/>
          <a:ln/>
        </p:spPr>
        <p:txBody>
          <a:bodyPr wrap="square" lIns="0" tIns="0" rIns="0" bIns="0" rtlCol="0" anchor="t"/>
          <a:lstStyle/>
          <a:p>
            <a:pPr algn="l" indent="0" marL="0">
              <a:lnSpc>
                <a:spcPts val="7990"/>
              </a:lnSpc>
              <a:buNone/>
            </a:pPr>
            <a:r>
              <a:rPr lang="en-US" sz="9400" b="1" dirty="0">
                <a:solidFill>
                  <a:srgbClr val="D8A63F"/>
                </a:solidFill>
                <a:latin typeface="Arial" pitchFamily="34" charset="0"/>
                <a:ea typeface="Arial" pitchFamily="34" charset="-122"/>
                <a:cs typeface="Arial" pitchFamily="34" charset="-120"/>
              </a:rPr>
              <a:t>11</a:t>
            </a:r>
            <a:endParaRPr lang="en-US" sz="9400" dirty="0"/>
          </a:p>
        </p:txBody>
      </p:sp>
      <p:sp>
        <p:nvSpPr>
          <p:cNvPr id="7" name="Text 5"/>
          <p:cNvSpPr/>
          <p:nvPr/>
        </p:nvSpPr>
        <p:spPr>
          <a:xfrm>
            <a:off x="355550" y="2340918"/>
            <a:ext cx="6709160" cy="456605"/>
          </a:xfrm>
          <a:prstGeom prst="rect">
            <a:avLst/>
          </a:prstGeom>
          <a:noFill/>
          <a:ln/>
        </p:spPr>
        <p:txBody>
          <a:bodyPr wrap="square" lIns="0" tIns="0" rIns="0" bIns="0" rtlCol="0" anchor="t"/>
          <a:lstStyle/>
          <a:p>
            <a:pPr algn="l" indent="0" marL="0">
              <a:lnSpc>
                <a:spcPts val="3596"/>
              </a:lnSpc>
              <a:spcBef>
                <a:spcPts val="800"/>
              </a:spcBef>
              <a:spcAft>
                <a:spcPts val="800"/>
              </a:spcAft>
              <a:buNone/>
            </a:pPr>
            <a:r>
              <a:rPr lang="en-US" sz="3100" b="1" dirty="0">
                <a:solidFill>
                  <a:srgbClr val="FFFFFF"/>
                </a:solidFill>
                <a:latin typeface="Arial" pitchFamily="34" charset="0"/>
                <a:ea typeface="Arial" pitchFamily="34" charset="-122"/>
                <a:cs typeface="Arial" pitchFamily="34" charset="-120"/>
              </a:rPr>
              <a:t>数字文旅政策与治理</a:t>
            </a:r>
            <a:endParaRPr lang="en-US" sz="3100" dirty="0"/>
          </a:p>
        </p:txBody>
      </p:sp>
      <p:sp>
        <p:nvSpPr>
          <p:cNvPr id="8" name="Text 6"/>
          <p:cNvSpPr/>
          <p:nvPr/>
        </p:nvSpPr>
        <p:spPr>
          <a:xfrm>
            <a:off x="355550" y="2899023"/>
            <a:ext cx="711101" cy="38100"/>
          </a:xfrm>
          <a:prstGeom prst="rect">
            <a:avLst/>
          </a:prstGeom>
          <a:solidFill>
            <a:srgbClr val="D8A63F"/>
          </a:solidFill>
          <a:ln/>
        </p:spPr>
        <p:txBody>
          <a:bodyPr wrap="square" rtlCol="0" anchor="ctr"/>
          <a:lstStyle/>
          <a:p>
            <a:pPr indent="0" marL="0">
              <a:buNone/>
            </a:pPr>
            <a:endParaRPr lang="en-US" dirty="0"/>
          </a:p>
        </p:txBody>
      </p:sp>
      <p:sp>
        <p:nvSpPr>
          <p:cNvPr id="9" name="Text 7"/>
          <p:cNvSpPr/>
          <p:nvPr/>
        </p:nvSpPr>
        <p:spPr>
          <a:xfrm>
            <a:off x="355550" y="3064073"/>
            <a:ext cx="6709160" cy="222796"/>
          </a:xfrm>
          <a:prstGeom prst="rect">
            <a:avLst/>
          </a:prstGeom>
          <a:noFill/>
          <a:ln/>
        </p:spPr>
        <p:txBody>
          <a:bodyPr wrap="square" lIns="0" tIns="0" rIns="0" bIns="0" rtlCol="0" anchor="t"/>
          <a:lstStyle/>
          <a:p>
            <a:pPr algn="l" indent="0" marL="0">
              <a:lnSpc>
                <a:spcPts val="1755"/>
              </a:lnSpc>
              <a:buNone/>
            </a:pPr>
            <a:r>
              <a:rPr lang="en-US" sz="1300" dirty="0">
                <a:solidFill>
                  <a:srgbClr val="D7E5E2"/>
                </a:solidFill>
                <a:latin typeface="Arial" pitchFamily="34" charset="0"/>
                <a:ea typeface="Arial" pitchFamily="34" charset="-122"/>
                <a:cs typeface="Arial" pitchFamily="34" charset="-120"/>
              </a:rPr>
              <a:t>逐章教学课件 · 44页 · 理论—技术—场景—治理</a:t>
            </a:r>
            <a:endParaRPr lang="en-US" sz="1300" dirty="0"/>
          </a:p>
        </p:txBody>
      </p:sp>
      <p:sp>
        <p:nvSpPr>
          <p:cNvPr id="10" name="Shape 8"/>
          <p:cNvSpPr/>
          <p:nvPr/>
        </p:nvSpPr>
        <p:spPr>
          <a:xfrm>
            <a:off x="355550" y="4870549"/>
            <a:ext cx="8432899" cy="0"/>
          </a:xfrm>
          <a:prstGeom prst="line">
            <a:avLst/>
          </a:prstGeom>
          <a:noFill/>
          <a:ln w="9525">
            <a:solidFill>
              <a:srgbClr val="47626A"/>
            </a:solidFill>
            <a:prstDash val="solid"/>
          </a:ln>
        </p:spPr>
      </p:sp>
      <p:sp>
        <p:nvSpPr>
          <p:cNvPr id="11" name="Text 9"/>
          <p:cNvSpPr/>
          <p:nvPr/>
        </p:nvSpPr>
        <p:spPr>
          <a:xfrm>
            <a:off x="355550" y="4926062"/>
            <a:ext cx="975345" cy="128588"/>
          </a:xfrm>
          <a:prstGeom prst="rect">
            <a:avLst/>
          </a:prstGeom>
          <a:noFill/>
          <a:ln/>
        </p:spPr>
        <p:txBody>
          <a:bodyPr wrap="square" lIns="0" tIns="0" rIns="0" bIns="0" rtlCol="0" anchor="t"/>
          <a:lstStyle/>
          <a:p>
            <a:pPr algn="l" indent="0" marL="0">
              <a:lnSpc>
                <a:spcPts val="1013"/>
              </a:lnSpc>
              <a:buNone/>
            </a:pPr>
            <a:r>
              <a:rPr lang="en-US" sz="750" dirty="0">
                <a:solidFill>
                  <a:srgbClr val="C8D7D5"/>
                </a:solidFill>
                <a:latin typeface="Arial" pitchFamily="34" charset="0"/>
                <a:ea typeface="Arial" pitchFamily="34" charset="-122"/>
                <a:cs typeface="Arial" pitchFamily="34" charset="-120"/>
              </a:rPr>
              <a:t>内容依据：原书第11章</a:t>
            </a:r>
            <a:endParaRPr lang="en-US" sz="750" dirty="0"/>
          </a:p>
        </p:txBody>
      </p:sp>
      <p:sp>
        <p:nvSpPr>
          <p:cNvPr id="12" name="Text 10"/>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C8D7D5"/>
                </a:solidFill>
                <a:latin typeface="Arial" pitchFamily="34" charset="0"/>
                <a:ea typeface="Arial" pitchFamily="34" charset="-122"/>
                <a:cs typeface="Arial" pitchFamily="34" charset="-120"/>
              </a:rPr>
              <a:t>1 / 44</a:t>
            </a:r>
            <a:endParaRPr lang="en-US" sz="7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11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导入案例：从真实问题开始</a:t>
            </a:r>
            <a:endParaRPr lang="en-US" sz="2500" dirty="0"/>
          </a:p>
        </p:txBody>
      </p:sp>
      <p:sp>
        <p:nvSpPr>
          <p:cNvPr id="5" name="Text 3"/>
          <p:cNvSpPr/>
          <p:nvPr/>
        </p:nvSpPr>
        <p:spPr>
          <a:xfrm>
            <a:off x="355550" y="1411635"/>
            <a:ext cx="3576063" cy="1983879"/>
          </a:xfrm>
          <a:prstGeom prst="rect">
            <a:avLst/>
          </a:prstGeom>
          <a:noFill/>
          <a:ln/>
        </p:spPr>
        <p:txBody>
          <a:bodyPr wrap="square" lIns="0" tIns="0" rIns="0" bIns="0" rtlCol="0" anchor="t"/>
          <a:lstStyle/>
          <a:p>
            <a:pPr algn="l" indent="0" marL="0">
              <a:lnSpc>
                <a:spcPts val="3125"/>
              </a:lnSpc>
              <a:buNone/>
            </a:pPr>
            <a:r>
              <a:rPr lang="en-US" sz="2500" b="1" dirty="0">
                <a:solidFill>
                  <a:srgbClr val="126E72"/>
                </a:solidFill>
                <a:latin typeface="Arial" pitchFamily="34" charset="0"/>
                <a:ea typeface="Arial" pitchFamily="34" charset="-122"/>
                <a:cs typeface="Arial" pitchFamily="34" charset="-120"/>
              </a:rPr>
              <a:t>2022 年 1 月，国务院印发《关于支持贵州在新时代西部大开发上闯新路的意见》（国发〔2022〕2 号）。</a:t>
            </a:r>
            <a:endParaRPr lang="en-US" sz="2500" dirty="0"/>
          </a:p>
        </p:txBody>
      </p:sp>
      <p:sp>
        <p:nvSpPr>
          <p:cNvPr id="6" name="Text 4"/>
          <p:cNvSpPr/>
          <p:nvPr/>
        </p:nvSpPr>
        <p:spPr>
          <a:xfrm>
            <a:off x="355550" y="3522464"/>
            <a:ext cx="3505944" cy="435173"/>
          </a:xfrm>
          <a:prstGeom prst="roundRect">
            <a:avLst>
              <a:gd name="adj" fmla="val 35021"/>
            </a:avLst>
          </a:prstGeom>
          <a:solidFill>
            <a:srgbClr val="E4EFEC"/>
          </a:solidFill>
          <a:ln/>
        </p:spPr>
        <p:txBody>
          <a:bodyPr wrap="square" rtlCol="0" anchor="ctr"/>
          <a:lstStyle/>
          <a:p>
            <a:pPr indent="0" marL="0">
              <a:buNone/>
            </a:pPr>
            <a:endParaRPr lang="en-US" dirty="0"/>
          </a:p>
        </p:txBody>
      </p:sp>
      <p:sp>
        <p:nvSpPr>
          <p:cNvPr id="7" name="Text 5"/>
          <p:cNvSpPr/>
          <p:nvPr/>
        </p:nvSpPr>
        <p:spPr>
          <a:xfrm>
            <a:off x="457051" y="3585865"/>
            <a:ext cx="3369001" cy="308372"/>
          </a:xfrm>
          <a:prstGeom prst="rect">
            <a:avLst/>
          </a:prstGeom>
          <a:noFill/>
          <a:ln/>
        </p:spPr>
        <p:txBody>
          <a:bodyPr wrap="square" lIns="0" tIns="0" rIns="0" bIns="0" rtlCol="0" anchor="t"/>
          <a:lstStyle/>
          <a:p>
            <a:pPr algn="l" indent="0" marL="0">
              <a:lnSpc>
                <a:spcPts val="1215"/>
              </a:lnSpc>
              <a:buNone/>
            </a:pPr>
            <a:r>
              <a:rPr lang="en-US" sz="900" b="1" dirty="0">
                <a:solidFill>
                  <a:srgbClr val="126E72"/>
                </a:solidFill>
                <a:latin typeface="Arial" pitchFamily="34" charset="0"/>
                <a:ea typeface="Arial" pitchFamily="34" charset="-122"/>
                <a:cs typeface="Arial" pitchFamily="34" charset="-120"/>
              </a:rPr>
              <a:t>这份被称为"新国发 2 号"的文件，明确支持贵州建设"数字经济发展创新区"和"国际一流山地旅游目的地"。</a:t>
            </a:r>
            <a:endParaRPr lang="en-US" sz="900" dirty="0"/>
          </a:p>
        </p:txBody>
      </p:sp>
      <p:sp>
        <p:nvSpPr>
          <p:cNvPr id="8" name="Text 6"/>
          <p:cNvSpPr/>
          <p:nvPr/>
        </p:nvSpPr>
        <p:spPr>
          <a:xfrm>
            <a:off x="355550" y="4059138"/>
            <a:ext cx="3505944" cy="589359"/>
          </a:xfrm>
          <a:prstGeom prst="roundRect">
            <a:avLst>
              <a:gd name="adj" fmla="val 25859"/>
            </a:avLst>
          </a:prstGeom>
          <a:solidFill>
            <a:srgbClr val="E4EFEC"/>
          </a:solidFill>
          <a:ln/>
        </p:spPr>
        <p:txBody>
          <a:bodyPr wrap="square" rtlCol="0" anchor="ctr"/>
          <a:lstStyle/>
          <a:p>
            <a:pPr indent="0" marL="0">
              <a:buNone/>
            </a:pPr>
            <a:endParaRPr lang="en-US" dirty="0"/>
          </a:p>
        </p:txBody>
      </p:sp>
      <p:sp>
        <p:nvSpPr>
          <p:cNvPr id="9" name="Text 7"/>
          <p:cNvSpPr/>
          <p:nvPr/>
        </p:nvSpPr>
        <p:spPr>
          <a:xfrm>
            <a:off x="457051" y="4122539"/>
            <a:ext cx="3369001" cy="462558"/>
          </a:xfrm>
          <a:prstGeom prst="rect">
            <a:avLst/>
          </a:prstGeom>
          <a:noFill/>
          <a:ln/>
        </p:spPr>
        <p:txBody>
          <a:bodyPr wrap="square" lIns="0" tIns="0" rIns="0" bIns="0" rtlCol="0" anchor="t"/>
          <a:lstStyle/>
          <a:p>
            <a:pPr algn="l" indent="0" marL="0">
              <a:lnSpc>
                <a:spcPts val="1215"/>
              </a:lnSpc>
              <a:buNone/>
            </a:pPr>
            <a:r>
              <a:rPr lang="en-US" sz="900" b="1" dirty="0">
                <a:solidFill>
                  <a:srgbClr val="126E72"/>
                </a:solidFill>
                <a:latin typeface="Arial" pitchFamily="34" charset="0"/>
                <a:ea typeface="Arial" pitchFamily="34" charset="-122"/>
                <a:cs typeface="Arial" pitchFamily="34" charset="-120"/>
              </a:rPr>
              <a:t>对贵州文旅产业而言，这份文件的意义不仅在于政策"利好"，更在于它为数字文旅发展提供了制度合法性——贵州的大数据战略、智慧旅游平台…</a:t>
            </a:r>
            <a:endParaRPr lang="en-US" sz="900" dirty="0"/>
          </a:p>
        </p:txBody>
      </p:sp>
      <p:sp>
        <p:nvSpPr>
          <p:cNvPr id="10" name="Text 8"/>
          <p:cNvSpPr/>
          <p:nvPr/>
        </p:nvSpPr>
        <p:spPr>
          <a:xfrm>
            <a:off x="5943898" y="2509242"/>
            <a:ext cx="1041350" cy="1041350"/>
          </a:xfrm>
          <a:prstGeom prst="roundRect">
            <a:avLst>
              <a:gd name="adj" fmla="val 87809"/>
            </a:avLst>
          </a:prstGeom>
          <a:solidFill>
            <a:srgbClr val="126E72"/>
          </a:solidFill>
          <a:ln/>
        </p:spPr>
        <p:txBody>
          <a:bodyPr wrap="square" rtlCol="0" anchor="ctr"/>
          <a:lstStyle/>
          <a:p>
            <a:pPr indent="0" marL="0">
              <a:buNone/>
            </a:pPr>
            <a:endParaRPr lang="en-US" dirty="0"/>
          </a:p>
        </p:txBody>
      </p:sp>
      <p:sp>
        <p:nvSpPr>
          <p:cNvPr id="11" name="Text 9"/>
          <p:cNvSpPr/>
          <p:nvPr/>
        </p:nvSpPr>
        <p:spPr>
          <a:xfrm>
            <a:off x="6328481" y="293995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FFFFFF"/>
                </a:solidFill>
                <a:latin typeface="Arial" pitchFamily="34" charset="0"/>
                <a:ea typeface="Arial" pitchFamily="34" charset="-122"/>
                <a:cs typeface="Arial" pitchFamily="34" charset="-120"/>
              </a:rPr>
              <a:t>核心</a:t>
            </a:r>
            <a:endParaRPr lang="en-US" sz="1050" dirty="0"/>
          </a:p>
        </p:txBody>
      </p:sp>
      <p:sp>
        <p:nvSpPr>
          <p:cNvPr id="12" name="Text 10"/>
          <p:cNvSpPr/>
          <p:nvPr/>
        </p:nvSpPr>
        <p:spPr>
          <a:xfrm>
            <a:off x="468659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3" name="Text 11"/>
          <p:cNvSpPr/>
          <p:nvPr/>
        </p:nvSpPr>
        <p:spPr>
          <a:xfrm>
            <a:off x="469688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年 1 月，国务院印发《关于支持贵州</a:t>
            </a:r>
            <a:endParaRPr lang="en-US" sz="1050" dirty="0"/>
          </a:p>
        </p:txBody>
      </p:sp>
      <p:sp>
        <p:nvSpPr>
          <p:cNvPr id="14" name="Text 12"/>
          <p:cNvSpPr/>
          <p:nvPr/>
        </p:nvSpPr>
        <p:spPr>
          <a:xfrm>
            <a:off x="732814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5" name="Text 13"/>
          <p:cNvSpPr/>
          <p:nvPr/>
        </p:nvSpPr>
        <p:spPr>
          <a:xfrm>
            <a:off x="733843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这份被称为"新国发 2 号"的文件，</a:t>
            </a:r>
            <a:endParaRPr lang="en-US" sz="1050" dirty="0"/>
          </a:p>
        </p:txBody>
      </p:sp>
      <p:sp>
        <p:nvSpPr>
          <p:cNvPr id="16" name="Text 14"/>
          <p:cNvSpPr/>
          <p:nvPr/>
        </p:nvSpPr>
        <p:spPr>
          <a:xfrm>
            <a:off x="468659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7" name="Text 15"/>
          <p:cNvSpPr/>
          <p:nvPr/>
        </p:nvSpPr>
        <p:spPr>
          <a:xfrm>
            <a:off x="4696885" y="3763268"/>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对贵州文旅产业而言，这份文件的意义不</a:t>
            </a:r>
            <a:endParaRPr lang="en-US" sz="1050" dirty="0"/>
          </a:p>
        </p:txBody>
      </p:sp>
      <p:sp>
        <p:nvSpPr>
          <p:cNvPr id="18" name="Text 16"/>
          <p:cNvSpPr/>
          <p:nvPr/>
        </p:nvSpPr>
        <p:spPr>
          <a:xfrm>
            <a:off x="732814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9" name="Text 17"/>
          <p:cNvSpPr/>
          <p:nvPr/>
        </p:nvSpPr>
        <p:spPr>
          <a:xfrm>
            <a:off x="7649331" y="394320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验证</a:t>
            </a:r>
            <a:endParaRPr lang="en-US" sz="1050" dirty="0"/>
          </a:p>
        </p:txBody>
      </p:sp>
      <p:sp>
        <p:nvSpPr>
          <p:cNvPr id="20" name="Shape 18"/>
          <p:cNvSpPr/>
          <p:nvPr/>
        </p:nvSpPr>
        <p:spPr>
          <a:xfrm>
            <a:off x="355550" y="4870549"/>
            <a:ext cx="8432899" cy="0"/>
          </a:xfrm>
          <a:prstGeom prst="line">
            <a:avLst/>
          </a:prstGeom>
          <a:noFill/>
          <a:ln w="9525">
            <a:solidFill>
              <a:srgbClr val="CCD8D5"/>
            </a:solidFill>
            <a:prstDash val="solid"/>
          </a:ln>
        </p:spPr>
      </p:sp>
      <p:sp>
        <p:nvSpPr>
          <p:cNvPr id="21" name="Text 19"/>
          <p:cNvSpPr/>
          <p:nvPr/>
        </p:nvSpPr>
        <p:spPr>
          <a:xfrm>
            <a:off x="355550" y="4926062"/>
            <a:ext cx="975345"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内容依据：原书第11章</a:t>
            </a:r>
            <a:endParaRPr lang="en-US" sz="750" dirty="0"/>
          </a:p>
        </p:txBody>
      </p:sp>
      <p:sp>
        <p:nvSpPr>
          <p:cNvPr id="22" name="Text 20"/>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 / 44</a:t>
            </a:r>
            <a:endParaRPr lang="en-US" sz="7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11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学习目标与成果证据</a:t>
            </a:r>
            <a:endParaRPr lang="en-US" sz="2500" dirty="0"/>
          </a:p>
        </p:txBody>
      </p:sp>
      <p:sp>
        <p:nvSpPr>
          <p:cNvPr id="5" name="Text 3"/>
          <p:cNvSpPr/>
          <p:nvPr/>
        </p:nvSpPr>
        <p:spPr>
          <a:xfrm>
            <a:off x="355550" y="1640086"/>
            <a:ext cx="3505944" cy="2779961"/>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知识目标：学生能够梳理国家数字文旅政策体系的框架与核心文件，理解数据驱动的精准治理、多元主体协同治理…</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能力目标：学生能够运用政策分析框架评估特定数字文旅政策的目标、工具和效果，识别治理体系中的制度短板。</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素养目标：学生能够形成政策敏感性和合规意识，理解国家治理现代化在数字文旅领域的具体体现，树立负责任的…</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本节核心问题是：如何把“学习目标”转化为可执行的文旅创业行动。</a:t>
            </a:r>
            <a:endParaRPr lang="en-US" sz="1400" dirty="0"/>
          </a:p>
        </p:txBody>
      </p:sp>
      <p:sp>
        <p:nvSpPr>
          <p:cNvPr id="6" name="Text 4"/>
          <p:cNvSpPr/>
          <p:nvPr/>
        </p:nvSpPr>
        <p:spPr>
          <a:xfrm>
            <a:off x="4140845" y="1997869"/>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7" name="Shape 5"/>
          <p:cNvSpPr/>
          <p:nvPr/>
        </p:nvSpPr>
        <p:spPr>
          <a:xfrm>
            <a:off x="4140845" y="2021681"/>
            <a:ext cx="2260253" cy="0"/>
          </a:xfrm>
          <a:prstGeom prst="line">
            <a:avLst/>
          </a:prstGeom>
          <a:noFill/>
          <a:ln w="47625">
            <a:solidFill>
              <a:srgbClr val="126E72"/>
            </a:solidFill>
            <a:prstDash val="solid"/>
          </a:ln>
        </p:spPr>
      </p:sp>
      <p:sp>
        <p:nvSpPr>
          <p:cNvPr id="8" name="Text 6"/>
          <p:cNvSpPr/>
          <p:nvPr/>
        </p:nvSpPr>
        <p:spPr>
          <a:xfrm>
            <a:off x="4293245" y="2197894"/>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1</a:t>
            </a:r>
            <a:endParaRPr lang="en-US" sz="900" dirty="0"/>
          </a:p>
        </p:txBody>
      </p:sp>
      <p:sp>
        <p:nvSpPr>
          <p:cNvPr id="9" name="Text 7"/>
          <p:cNvSpPr/>
          <p:nvPr/>
        </p:nvSpPr>
        <p:spPr>
          <a:xfrm>
            <a:off x="4293245" y="2402830"/>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知识目标：学生能够梳理国家数字文旅政</a:t>
            </a:r>
            <a:endParaRPr lang="en-US" sz="1200" dirty="0"/>
          </a:p>
        </p:txBody>
      </p:sp>
      <p:sp>
        <p:nvSpPr>
          <p:cNvPr id="10" name="Text 8"/>
          <p:cNvSpPr/>
          <p:nvPr/>
        </p:nvSpPr>
        <p:spPr>
          <a:xfrm>
            <a:off x="6528048" y="1997869"/>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1" name="Shape 9"/>
          <p:cNvSpPr/>
          <p:nvPr/>
        </p:nvSpPr>
        <p:spPr>
          <a:xfrm>
            <a:off x="6528048" y="2021681"/>
            <a:ext cx="2260402" cy="0"/>
          </a:xfrm>
          <a:prstGeom prst="line">
            <a:avLst/>
          </a:prstGeom>
          <a:noFill/>
          <a:ln w="47625">
            <a:solidFill>
              <a:srgbClr val="126E72"/>
            </a:solidFill>
            <a:prstDash val="solid"/>
          </a:ln>
        </p:spPr>
      </p:sp>
      <p:sp>
        <p:nvSpPr>
          <p:cNvPr id="12" name="Text 10"/>
          <p:cNvSpPr/>
          <p:nvPr/>
        </p:nvSpPr>
        <p:spPr>
          <a:xfrm>
            <a:off x="6680448" y="2197894"/>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2</a:t>
            </a:r>
            <a:endParaRPr lang="en-US" sz="900" dirty="0"/>
          </a:p>
        </p:txBody>
      </p:sp>
      <p:sp>
        <p:nvSpPr>
          <p:cNvPr id="13" name="Text 11"/>
          <p:cNvSpPr/>
          <p:nvPr/>
        </p:nvSpPr>
        <p:spPr>
          <a:xfrm>
            <a:off x="6680448" y="2402830"/>
            <a:ext cx="1994714"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能力目标：学生能够运用政策分析框架评</a:t>
            </a:r>
            <a:endParaRPr lang="en-US" sz="1200" dirty="0"/>
          </a:p>
        </p:txBody>
      </p:sp>
      <p:sp>
        <p:nvSpPr>
          <p:cNvPr id="14" name="Text 12"/>
          <p:cNvSpPr/>
          <p:nvPr/>
        </p:nvSpPr>
        <p:spPr>
          <a:xfrm>
            <a:off x="4140845" y="3093541"/>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5" name="Shape 13"/>
          <p:cNvSpPr/>
          <p:nvPr/>
        </p:nvSpPr>
        <p:spPr>
          <a:xfrm>
            <a:off x="4140845" y="3117354"/>
            <a:ext cx="2260253" cy="0"/>
          </a:xfrm>
          <a:prstGeom prst="line">
            <a:avLst/>
          </a:prstGeom>
          <a:noFill/>
          <a:ln w="47625">
            <a:solidFill>
              <a:srgbClr val="126E72"/>
            </a:solidFill>
            <a:prstDash val="solid"/>
          </a:ln>
        </p:spPr>
      </p:sp>
      <p:sp>
        <p:nvSpPr>
          <p:cNvPr id="16" name="Text 14"/>
          <p:cNvSpPr/>
          <p:nvPr/>
        </p:nvSpPr>
        <p:spPr>
          <a:xfrm>
            <a:off x="4293245" y="3293566"/>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3</a:t>
            </a:r>
            <a:endParaRPr lang="en-US" sz="900" dirty="0"/>
          </a:p>
        </p:txBody>
      </p:sp>
      <p:sp>
        <p:nvSpPr>
          <p:cNvPr id="17" name="Text 15"/>
          <p:cNvSpPr/>
          <p:nvPr/>
        </p:nvSpPr>
        <p:spPr>
          <a:xfrm>
            <a:off x="4293245" y="3498503"/>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素养目标：学生能够形成政策敏感性和合</a:t>
            </a:r>
            <a:endParaRPr lang="en-US" sz="1200" dirty="0"/>
          </a:p>
        </p:txBody>
      </p:sp>
      <p:sp>
        <p:nvSpPr>
          <p:cNvPr id="18" name="Text 16"/>
          <p:cNvSpPr/>
          <p:nvPr/>
        </p:nvSpPr>
        <p:spPr>
          <a:xfrm>
            <a:off x="6528048" y="3093541"/>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9" name="Shape 17"/>
          <p:cNvSpPr/>
          <p:nvPr/>
        </p:nvSpPr>
        <p:spPr>
          <a:xfrm>
            <a:off x="6528048" y="3117354"/>
            <a:ext cx="2260402" cy="0"/>
          </a:xfrm>
          <a:prstGeom prst="line">
            <a:avLst/>
          </a:prstGeom>
          <a:noFill/>
          <a:ln w="47625">
            <a:solidFill>
              <a:srgbClr val="126E72"/>
            </a:solidFill>
            <a:prstDash val="solid"/>
          </a:ln>
        </p:spPr>
      </p:sp>
      <p:sp>
        <p:nvSpPr>
          <p:cNvPr id="20" name="Text 18"/>
          <p:cNvSpPr/>
          <p:nvPr/>
        </p:nvSpPr>
        <p:spPr>
          <a:xfrm>
            <a:off x="6680448" y="3293566"/>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4</a:t>
            </a:r>
            <a:endParaRPr lang="en-US" sz="900" dirty="0"/>
          </a:p>
        </p:txBody>
      </p:sp>
      <p:sp>
        <p:nvSpPr>
          <p:cNvPr id="21" name="Text 19"/>
          <p:cNvSpPr/>
          <p:nvPr/>
        </p:nvSpPr>
        <p:spPr>
          <a:xfrm>
            <a:off x="6680448" y="3498503"/>
            <a:ext cx="1994714"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本节核心问题是：如何把“学习目标”转</a:t>
            </a:r>
            <a:endParaRPr lang="en-US" sz="12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75345"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内容依据：原书第11章</a:t>
            </a:r>
            <a:endParaRPr lang="en-US" sz="750" dirty="0"/>
          </a:p>
        </p:txBody>
      </p:sp>
      <p:sp>
        <p:nvSpPr>
          <p:cNvPr id="24" name="Text 22"/>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 / 44</a:t>
            </a:r>
            <a:endParaRPr lang="en-US" sz="7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11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本章知识地图</a:t>
            </a:r>
            <a:endParaRPr lang="en-US" sz="2500" dirty="0"/>
          </a:p>
        </p:txBody>
      </p:sp>
      <p:sp>
        <p:nvSpPr>
          <p:cNvPr id="5" name="Text 3"/>
          <p:cNvSpPr/>
          <p:nvPr/>
        </p:nvSpPr>
        <p:spPr>
          <a:xfrm>
            <a:off x="355550" y="2434828"/>
            <a:ext cx="3576063" cy="1190327"/>
          </a:xfrm>
          <a:prstGeom prst="rect">
            <a:avLst/>
          </a:prstGeom>
          <a:noFill/>
          <a:ln/>
        </p:spPr>
        <p:txBody>
          <a:bodyPr wrap="square" lIns="0" tIns="0" rIns="0" bIns="0" rtlCol="0" anchor="t"/>
          <a:lstStyle/>
          <a:p>
            <a:pPr algn="l" indent="0" marL="0">
              <a:lnSpc>
                <a:spcPts val="3125"/>
              </a:lnSpc>
              <a:buNone/>
            </a:pPr>
            <a:r>
              <a:rPr lang="en-US" sz="2500" b="1" dirty="0">
                <a:solidFill>
                  <a:srgbClr val="126E72"/>
                </a:solidFill>
                <a:latin typeface="Arial" pitchFamily="34" charset="0"/>
                <a:ea typeface="Arial" pitchFamily="34" charset="-122"/>
                <a:cs typeface="Arial" pitchFamily="34" charset="-120"/>
              </a:rPr>
              <a:t>从概念、机制到行动，形成可验证、可交付、可复盘的学习闭环。</a:t>
            </a:r>
            <a:endParaRPr lang="en-US" sz="2500" dirty="0"/>
          </a:p>
        </p:txBody>
      </p:sp>
      <p:sp>
        <p:nvSpPr>
          <p:cNvPr id="6" name="Text 4"/>
          <p:cNvSpPr/>
          <p:nvPr/>
        </p:nvSpPr>
        <p:spPr>
          <a:xfrm>
            <a:off x="4140845" y="1768078"/>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64657" y="1768078"/>
            <a:ext cx="0" cy="337691"/>
          </a:xfrm>
          <a:prstGeom prst="line">
            <a:avLst/>
          </a:prstGeom>
          <a:noFill/>
          <a:ln w="47625">
            <a:solidFill>
              <a:srgbClr val="3A9795"/>
            </a:solidFill>
            <a:prstDash val="solid"/>
          </a:ln>
        </p:spPr>
      </p:sp>
      <p:sp>
        <p:nvSpPr>
          <p:cNvPr id="8" name="Text 6"/>
          <p:cNvSpPr/>
          <p:nvPr/>
        </p:nvSpPr>
        <p:spPr>
          <a:xfrm>
            <a:off x="4302770" y="1856929"/>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国家数字文旅政策体系</a:t>
            </a:r>
            <a:endParaRPr lang="en-US" sz="1050" dirty="0"/>
          </a:p>
        </p:txBody>
      </p:sp>
      <p:sp>
        <p:nvSpPr>
          <p:cNvPr id="9" name="Text 7"/>
          <p:cNvSpPr/>
          <p:nvPr/>
        </p:nvSpPr>
        <p:spPr>
          <a:xfrm>
            <a:off x="6508998" y="1768078"/>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0" name="Shape 8"/>
          <p:cNvSpPr/>
          <p:nvPr/>
        </p:nvSpPr>
        <p:spPr>
          <a:xfrm>
            <a:off x="6532811" y="1768078"/>
            <a:ext cx="0" cy="337691"/>
          </a:xfrm>
          <a:prstGeom prst="line">
            <a:avLst/>
          </a:prstGeom>
          <a:noFill/>
          <a:ln w="47625">
            <a:solidFill>
              <a:srgbClr val="3A9795"/>
            </a:solidFill>
            <a:prstDash val="solid"/>
          </a:ln>
        </p:spPr>
      </p:sp>
      <p:sp>
        <p:nvSpPr>
          <p:cNvPr id="11" name="Text 9"/>
          <p:cNvSpPr/>
          <p:nvPr/>
        </p:nvSpPr>
        <p:spPr>
          <a:xfrm>
            <a:off x="6670923" y="1856929"/>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地方数字文旅政策与规划</a:t>
            </a:r>
            <a:endParaRPr lang="en-US" sz="1050" dirty="0"/>
          </a:p>
        </p:txBody>
      </p:sp>
      <p:sp>
        <p:nvSpPr>
          <p:cNvPr id="12" name="Text 10"/>
          <p:cNvSpPr/>
          <p:nvPr/>
        </p:nvSpPr>
        <p:spPr>
          <a:xfrm>
            <a:off x="4140845" y="2194620"/>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3" name="Shape 11"/>
          <p:cNvSpPr/>
          <p:nvPr/>
        </p:nvSpPr>
        <p:spPr>
          <a:xfrm>
            <a:off x="4164657" y="2194620"/>
            <a:ext cx="0" cy="337691"/>
          </a:xfrm>
          <a:prstGeom prst="line">
            <a:avLst/>
          </a:prstGeom>
          <a:noFill/>
          <a:ln w="47625">
            <a:solidFill>
              <a:srgbClr val="3A9795"/>
            </a:solidFill>
            <a:prstDash val="solid"/>
          </a:ln>
        </p:spPr>
      </p:sp>
      <p:sp>
        <p:nvSpPr>
          <p:cNvPr id="14" name="Text 12"/>
          <p:cNvSpPr/>
          <p:nvPr/>
        </p:nvSpPr>
        <p:spPr>
          <a:xfrm>
            <a:off x="4302770" y="2283470"/>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数字文旅治理体系</a:t>
            </a:r>
            <a:endParaRPr lang="en-US" sz="1050" dirty="0"/>
          </a:p>
        </p:txBody>
      </p:sp>
      <p:sp>
        <p:nvSpPr>
          <p:cNvPr id="15" name="Text 13"/>
          <p:cNvSpPr/>
          <p:nvPr/>
        </p:nvSpPr>
        <p:spPr>
          <a:xfrm>
            <a:off x="6508998" y="2194620"/>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6" name="Shape 14"/>
          <p:cNvSpPr/>
          <p:nvPr/>
        </p:nvSpPr>
        <p:spPr>
          <a:xfrm>
            <a:off x="6532811" y="2194620"/>
            <a:ext cx="0" cy="337691"/>
          </a:xfrm>
          <a:prstGeom prst="line">
            <a:avLst/>
          </a:prstGeom>
          <a:noFill/>
          <a:ln w="47625">
            <a:solidFill>
              <a:srgbClr val="3A9795"/>
            </a:solidFill>
            <a:prstDash val="solid"/>
          </a:ln>
        </p:spPr>
      </p:sp>
      <p:sp>
        <p:nvSpPr>
          <p:cNvPr id="17" name="Text 15"/>
          <p:cNvSpPr/>
          <p:nvPr/>
        </p:nvSpPr>
        <p:spPr>
          <a:xfrm>
            <a:off x="6670923" y="2283470"/>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数字文旅伦理与责任</a:t>
            </a:r>
            <a:endParaRPr lang="en-US" sz="1050" dirty="0"/>
          </a:p>
        </p:txBody>
      </p:sp>
      <p:sp>
        <p:nvSpPr>
          <p:cNvPr id="18" name="Text 16"/>
          <p:cNvSpPr/>
          <p:nvPr/>
        </p:nvSpPr>
        <p:spPr>
          <a:xfrm>
            <a:off x="4140845" y="2621161"/>
            <a:ext cx="2279303" cy="497681"/>
          </a:xfrm>
          <a:prstGeom prst="roundRect">
            <a:avLst>
              <a:gd name="adj" fmla="val 7656"/>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4164657" y="2621161"/>
            <a:ext cx="0" cy="497681"/>
          </a:xfrm>
          <a:prstGeom prst="line">
            <a:avLst/>
          </a:prstGeom>
          <a:noFill/>
          <a:ln w="47625">
            <a:solidFill>
              <a:srgbClr val="3A9795"/>
            </a:solidFill>
            <a:prstDash val="solid"/>
          </a:ln>
        </p:spPr>
      </p:sp>
      <p:sp>
        <p:nvSpPr>
          <p:cNvPr id="20" name="Text 18"/>
          <p:cNvSpPr/>
          <p:nvPr/>
        </p:nvSpPr>
        <p:spPr>
          <a:xfrm>
            <a:off x="4302770" y="2710011"/>
            <a:ext cx="2043139" cy="31998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案例：新国发2号文件与贵州文旅数字化</a:t>
            </a:r>
            <a:endParaRPr lang="en-US" sz="1050" dirty="0"/>
          </a:p>
        </p:txBody>
      </p:sp>
      <p:sp>
        <p:nvSpPr>
          <p:cNvPr id="21" name="Text 19"/>
          <p:cNvSpPr/>
          <p:nvPr/>
        </p:nvSpPr>
        <p:spPr>
          <a:xfrm>
            <a:off x="6508998" y="2621161"/>
            <a:ext cx="2279452" cy="497681"/>
          </a:xfrm>
          <a:prstGeom prst="roundRect">
            <a:avLst>
              <a:gd name="adj" fmla="val 7656"/>
            </a:avLst>
          </a:prstGeom>
          <a:solidFill>
            <a:srgbClr val="FFFFFF"/>
          </a:solidFill>
          <a:ln/>
        </p:spPr>
        <p:txBody>
          <a:bodyPr wrap="square" rtlCol="0" anchor="ctr"/>
          <a:lstStyle/>
          <a:p>
            <a:pPr indent="0" marL="0">
              <a:buNone/>
            </a:pPr>
            <a:endParaRPr lang="en-US" dirty="0"/>
          </a:p>
        </p:txBody>
      </p:sp>
      <p:sp>
        <p:nvSpPr>
          <p:cNvPr id="22" name="Shape 20"/>
          <p:cNvSpPr/>
          <p:nvPr/>
        </p:nvSpPr>
        <p:spPr>
          <a:xfrm>
            <a:off x="6532811" y="2621161"/>
            <a:ext cx="0" cy="497681"/>
          </a:xfrm>
          <a:prstGeom prst="line">
            <a:avLst/>
          </a:prstGeom>
          <a:noFill/>
          <a:ln w="47625">
            <a:solidFill>
              <a:srgbClr val="3A9795"/>
            </a:solidFill>
            <a:prstDash val="solid"/>
          </a:ln>
        </p:spPr>
      </p:sp>
      <p:sp>
        <p:nvSpPr>
          <p:cNvPr id="23" name="Text 21"/>
          <p:cNvSpPr/>
          <p:nvPr/>
        </p:nvSpPr>
        <p:spPr>
          <a:xfrm>
            <a:off x="6670923" y="2710011"/>
            <a:ext cx="2043291" cy="31998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数字文旅政策体系的多层架构与实施评估</a:t>
            </a:r>
            <a:endParaRPr lang="en-US" sz="1050" dirty="0"/>
          </a:p>
        </p:txBody>
      </p:sp>
      <p:sp>
        <p:nvSpPr>
          <p:cNvPr id="24" name="Text 22"/>
          <p:cNvSpPr/>
          <p:nvPr/>
        </p:nvSpPr>
        <p:spPr>
          <a:xfrm>
            <a:off x="4140845" y="3207693"/>
            <a:ext cx="2279303" cy="497681"/>
          </a:xfrm>
          <a:prstGeom prst="roundRect">
            <a:avLst>
              <a:gd name="adj" fmla="val 7656"/>
            </a:avLst>
          </a:prstGeom>
          <a:solidFill>
            <a:srgbClr val="FFFFFF"/>
          </a:solidFill>
          <a:ln/>
        </p:spPr>
        <p:txBody>
          <a:bodyPr wrap="square" rtlCol="0" anchor="ctr"/>
          <a:lstStyle/>
          <a:p>
            <a:pPr indent="0" marL="0">
              <a:buNone/>
            </a:pPr>
            <a:endParaRPr lang="en-US" dirty="0"/>
          </a:p>
        </p:txBody>
      </p:sp>
      <p:sp>
        <p:nvSpPr>
          <p:cNvPr id="25" name="Shape 23"/>
          <p:cNvSpPr/>
          <p:nvPr/>
        </p:nvSpPr>
        <p:spPr>
          <a:xfrm>
            <a:off x="4164657" y="3207693"/>
            <a:ext cx="0" cy="497681"/>
          </a:xfrm>
          <a:prstGeom prst="line">
            <a:avLst/>
          </a:prstGeom>
          <a:noFill/>
          <a:ln w="47625">
            <a:solidFill>
              <a:srgbClr val="3A9795"/>
            </a:solidFill>
            <a:prstDash val="solid"/>
          </a:ln>
        </p:spPr>
      </p:sp>
      <p:sp>
        <p:nvSpPr>
          <p:cNvPr id="26" name="Text 24"/>
          <p:cNvSpPr/>
          <p:nvPr/>
        </p:nvSpPr>
        <p:spPr>
          <a:xfrm>
            <a:off x="4302770" y="3296543"/>
            <a:ext cx="2043139" cy="31998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数字文旅治理的创新实践与制度设计</a:t>
            </a:r>
            <a:endParaRPr lang="en-US" sz="1050" dirty="0"/>
          </a:p>
        </p:txBody>
      </p:sp>
      <p:sp>
        <p:nvSpPr>
          <p:cNvPr id="27" name="Text 25"/>
          <p:cNvSpPr/>
          <p:nvPr/>
        </p:nvSpPr>
        <p:spPr>
          <a:xfrm>
            <a:off x="6508998" y="3207693"/>
            <a:ext cx="2279452" cy="497681"/>
          </a:xfrm>
          <a:prstGeom prst="roundRect">
            <a:avLst>
              <a:gd name="adj" fmla="val 7656"/>
            </a:avLst>
          </a:prstGeom>
          <a:solidFill>
            <a:srgbClr val="FFFFFF"/>
          </a:solidFill>
          <a:ln/>
        </p:spPr>
        <p:txBody>
          <a:bodyPr wrap="square" rtlCol="0" anchor="ctr"/>
          <a:lstStyle/>
          <a:p>
            <a:pPr indent="0" marL="0">
              <a:buNone/>
            </a:pPr>
            <a:endParaRPr lang="en-US" dirty="0"/>
          </a:p>
        </p:txBody>
      </p:sp>
      <p:sp>
        <p:nvSpPr>
          <p:cNvPr id="28" name="Shape 26"/>
          <p:cNvSpPr/>
          <p:nvPr/>
        </p:nvSpPr>
        <p:spPr>
          <a:xfrm>
            <a:off x="6532811" y="3207693"/>
            <a:ext cx="0" cy="497681"/>
          </a:xfrm>
          <a:prstGeom prst="line">
            <a:avLst/>
          </a:prstGeom>
          <a:noFill/>
          <a:ln w="47625">
            <a:solidFill>
              <a:srgbClr val="3A9795"/>
            </a:solidFill>
            <a:prstDash val="solid"/>
          </a:ln>
        </p:spPr>
      </p:sp>
      <p:sp>
        <p:nvSpPr>
          <p:cNvPr id="29" name="Text 27"/>
          <p:cNvSpPr/>
          <p:nvPr/>
        </p:nvSpPr>
        <p:spPr>
          <a:xfrm>
            <a:off x="6670923" y="3296543"/>
            <a:ext cx="2043291" cy="31998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数字文旅政策的实施路径与效果评估</a:t>
            </a:r>
            <a:endParaRPr lang="en-US" sz="1050" dirty="0"/>
          </a:p>
        </p:txBody>
      </p:sp>
      <p:sp>
        <p:nvSpPr>
          <p:cNvPr id="30" name="Text 28"/>
          <p:cNvSpPr/>
          <p:nvPr/>
        </p:nvSpPr>
        <p:spPr>
          <a:xfrm>
            <a:off x="4140845" y="3794224"/>
            <a:ext cx="2279303" cy="497681"/>
          </a:xfrm>
          <a:prstGeom prst="roundRect">
            <a:avLst>
              <a:gd name="adj" fmla="val 7656"/>
            </a:avLst>
          </a:prstGeom>
          <a:solidFill>
            <a:srgbClr val="FFFFFF"/>
          </a:solidFill>
          <a:ln/>
        </p:spPr>
        <p:txBody>
          <a:bodyPr wrap="square" rtlCol="0" anchor="ctr"/>
          <a:lstStyle/>
          <a:p>
            <a:pPr indent="0" marL="0">
              <a:buNone/>
            </a:pPr>
            <a:endParaRPr lang="en-US" dirty="0"/>
          </a:p>
        </p:txBody>
      </p:sp>
      <p:sp>
        <p:nvSpPr>
          <p:cNvPr id="31" name="Shape 29"/>
          <p:cNvSpPr/>
          <p:nvPr/>
        </p:nvSpPr>
        <p:spPr>
          <a:xfrm>
            <a:off x="4164657" y="3794224"/>
            <a:ext cx="0" cy="497681"/>
          </a:xfrm>
          <a:prstGeom prst="line">
            <a:avLst/>
          </a:prstGeom>
          <a:noFill/>
          <a:ln w="47625">
            <a:solidFill>
              <a:srgbClr val="3A9795"/>
            </a:solidFill>
            <a:prstDash val="solid"/>
          </a:ln>
        </p:spPr>
      </p:sp>
      <p:sp>
        <p:nvSpPr>
          <p:cNvPr id="32" name="Text 30"/>
          <p:cNvSpPr/>
          <p:nvPr/>
        </p:nvSpPr>
        <p:spPr>
          <a:xfrm>
            <a:off x="4302770" y="3883075"/>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数字文旅政策实施的深度评估</a:t>
            </a:r>
            <a:endParaRPr lang="en-US" sz="1050" dirty="0"/>
          </a:p>
        </p:txBody>
      </p:sp>
      <p:sp>
        <p:nvSpPr>
          <p:cNvPr id="33" name="Text 31"/>
          <p:cNvSpPr/>
          <p:nvPr/>
        </p:nvSpPr>
        <p:spPr>
          <a:xfrm>
            <a:off x="6508998" y="3794224"/>
            <a:ext cx="2279452" cy="497681"/>
          </a:xfrm>
          <a:prstGeom prst="roundRect">
            <a:avLst>
              <a:gd name="adj" fmla="val 7656"/>
            </a:avLst>
          </a:prstGeom>
          <a:solidFill>
            <a:srgbClr val="FFFFFF"/>
          </a:solidFill>
          <a:ln/>
        </p:spPr>
        <p:txBody>
          <a:bodyPr wrap="square" rtlCol="0" anchor="ctr"/>
          <a:lstStyle/>
          <a:p>
            <a:pPr indent="0" marL="0">
              <a:buNone/>
            </a:pPr>
            <a:endParaRPr lang="en-US" dirty="0"/>
          </a:p>
        </p:txBody>
      </p:sp>
      <p:sp>
        <p:nvSpPr>
          <p:cNvPr id="34" name="Shape 32"/>
          <p:cNvSpPr/>
          <p:nvPr/>
        </p:nvSpPr>
        <p:spPr>
          <a:xfrm>
            <a:off x="6532811" y="3794224"/>
            <a:ext cx="0" cy="497681"/>
          </a:xfrm>
          <a:prstGeom prst="line">
            <a:avLst/>
          </a:prstGeom>
          <a:noFill/>
          <a:ln w="47625">
            <a:solidFill>
              <a:srgbClr val="3A9795"/>
            </a:solidFill>
            <a:prstDash val="solid"/>
          </a:ln>
        </p:spPr>
      </p:sp>
      <p:sp>
        <p:nvSpPr>
          <p:cNvPr id="35" name="Text 33"/>
          <p:cNvSpPr/>
          <p:nvPr/>
        </p:nvSpPr>
        <p:spPr>
          <a:xfrm>
            <a:off x="6670923" y="3883075"/>
            <a:ext cx="2043291" cy="31998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数字文旅治理的创新实践与制度突破</a:t>
            </a:r>
            <a:endParaRPr lang="en-US" sz="1050" dirty="0"/>
          </a:p>
        </p:txBody>
      </p:sp>
      <p:sp>
        <p:nvSpPr>
          <p:cNvPr id="36" name="Shape 34"/>
          <p:cNvSpPr/>
          <p:nvPr/>
        </p:nvSpPr>
        <p:spPr>
          <a:xfrm>
            <a:off x="355550" y="4870549"/>
            <a:ext cx="8432899" cy="0"/>
          </a:xfrm>
          <a:prstGeom prst="line">
            <a:avLst/>
          </a:prstGeom>
          <a:noFill/>
          <a:ln w="9525">
            <a:solidFill>
              <a:srgbClr val="CCD8D5"/>
            </a:solidFill>
            <a:prstDash val="solid"/>
          </a:ln>
        </p:spPr>
      </p:sp>
      <p:sp>
        <p:nvSpPr>
          <p:cNvPr id="37" name="Text 35"/>
          <p:cNvSpPr/>
          <p:nvPr/>
        </p:nvSpPr>
        <p:spPr>
          <a:xfrm>
            <a:off x="355550" y="4926062"/>
            <a:ext cx="975345"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内容依据：原书第11章</a:t>
            </a:r>
            <a:endParaRPr lang="en-US" sz="750" dirty="0"/>
          </a:p>
        </p:txBody>
      </p:sp>
      <p:sp>
        <p:nvSpPr>
          <p:cNvPr id="38" name="Text 36"/>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4 / 44</a:t>
            </a:r>
            <a:endParaRPr lang="en-US" sz="7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11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国家数字文旅政策体系｜核心概念</a:t>
            </a:r>
            <a:endParaRPr lang="en-US" sz="2500" dirty="0"/>
          </a:p>
        </p:txBody>
      </p:sp>
      <p:sp>
        <p:nvSpPr>
          <p:cNvPr id="5" name="Text 3"/>
          <p:cNvSpPr/>
          <p:nvPr/>
        </p:nvSpPr>
        <p:spPr>
          <a:xfrm>
            <a:off x="355550" y="2455962"/>
            <a:ext cx="3505944" cy="114820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"数字中国"战略中的文旅定位</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《"十四五"文化和旅游发展规划》</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《关于推进实施国家文化数字化战略的意见》</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"数字中国"战略中的文旅定位</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《"十四五"文化和旅游发展规划》</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《关于推进实施国家文化数字化战略的意</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75345"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内容依据：原书第11章</a:t>
            </a:r>
            <a:endParaRPr lang="en-US" sz="750" dirty="0"/>
          </a:p>
        </p:txBody>
      </p:sp>
      <p:sp>
        <p:nvSpPr>
          <p:cNvPr id="24" name="Text 22"/>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5 / 44</a:t>
            </a:r>
            <a:endParaRPr lang="en-US" sz="7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11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国家数字文旅政策体系｜机制与应用</a:t>
            </a:r>
            <a:endParaRPr lang="en-US" sz="2500" dirty="0"/>
          </a:p>
        </p:txBody>
      </p:sp>
      <p:sp>
        <p:nvSpPr>
          <p:cNvPr id="5" name="Text 3"/>
          <p:cNvSpPr/>
          <p:nvPr/>
        </p:nvSpPr>
        <p:spPr>
          <a:xfrm>
            <a:off x="355550" y="2345680"/>
            <a:ext cx="3505944" cy="1368623"/>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"数字中国"的总体布局。</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"数字中国"是新时代中国数字化发展的总战略，涵盖数字经济、数字政府、数字社会和数字文化四大领域。</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文旅在"数字中国"中的角色。</a:t>
            </a:r>
            <a:endParaRPr lang="en-US" sz="1400" dirty="0"/>
          </a:p>
        </p:txBody>
      </p:sp>
      <p:sp>
        <p:nvSpPr>
          <p:cNvPr id="6" name="Text 4"/>
          <p:cNvSpPr/>
          <p:nvPr/>
        </p:nvSpPr>
        <p:spPr>
          <a:xfrm>
            <a:off x="4140845" y="2164110"/>
            <a:ext cx="2247602" cy="1731913"/>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2192685"/>
            <a:ext cx="2247602" cy="0"/>
          </a:xfrm>
          <a:prstGeom prst="line">
            <a:avLst/>
          </a:prstGeom>
          <a:noFill/>
          <a:ln w="57150">
            <a:solidFill>
              <a:srgbClr val="126E72"/>
            </a:solidFill>
            <a:prstDash val="solid"/>
          </a:ln>
        </p:spPr>
      </p:sp>
      <p:sp>
        <p:nvSpPr>
          <p:cNvPr id="8" name="Text 6"/>
          <p:cNvSpPr/>
          <p:nvPr/>
        </p:nvSpPr>
        <p:spPr>
          <a:xfrm>
            <a:off x="4343995" y="242441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机会</a:t>
            </a:r>
            <a:endParaRPr lang="en-US" sz="1800" dirty="0"/>
          </a:p>
        </p:txBody>
      </p:sp>
      <p:sp>
        <p:nvSpPr>
          <p:cNvPr id="9" name="Text 7"/>
          <p:cNvSpPr/>
          <p:nvPr/>
        </p:nvSpPr>
        <p:spPr>
          <a:xfrm>
            <a:off x="4343995" y="2847231"/>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"数字中国"的总体布局。</a:t>
            </a:r>
            <a:endParaRPr lang="en-US" sz="1200" dirty="0"/>
          </a:p>
        </p:txBody>
      </p:sp>
      <p:sp>
        <p:nvSpPr>
          <p:cNvPr id="10" name="Text 8"/>
          <p:cNvSpPr/>
          <p:nvPr/>
        </p:nvSpPr>
        <p:spPr>
          <a:xfrm>
            <a:off x="4343995" y="316721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"数字中国"是新时代中国数字化发展的</a:t>
            </a:r>
            <a:endParaRPr lang="en-US" sz="1200" dirty="0"/>
          </a:p>
        </p:txBody>
      </p:sp>
      <p:sp>
        <p:nvSpPr>
          <p:cNvPr id="11" name="Text 9"/>
          <p:cNvSpPr/>
          <p:nvPr/>
        </p:nvSpPr>
        <p:spPr>
          <a:xfrm>
            <a:off x="6540847" y="2164110"/>
            <a:ext cx="2247602" cy="1731913"/>
          </a:xfrm>
          <a:prstGeom prst="rect">
            <a:avLst/>
          </a:prstGeom>
          <a:solidFill>
            <a:srgbClr val="FFFFFF"/>
          </a:solidFill>
          <a:ln/>
        </p:spPr>
        <p:txBody>
          <a:bodyPr wrap="square" rtlCol="0" anchor="ctr"/>
          <a:lstStyle/>
          <a:p>
            <a:pPr indent="0" marL="0">
              <a:buNone/>
            </a:pPr>
            <a:endParaRPr lang="en-US" dirty="0"/>
          </a:p>
        </p:txBody>
      </p:sp>
      <p:sp>
        <p:nvSpPr>
          <p:cNvPr id="12" name="Shape 10"/>
          <p:cNvSpPr/>
          <p:nvPr/>
        </p:nvSpPr>
        <p:spPr>
          <a:xfrm>
            <a:off x="6540847" y="2192685"/>
            <a:ext cx="2247602" cy="0"/>
          </a:xfrm>
          <a:prstGeom prst="line">
            <a:avLst/>
          </a:prstGeom>
          <a:noFill/>
          <a:ln w="57150">
            <a:solidFill>
              <a:srgbClr val="D96B52"/>
            </a:solidFill>
            <a:prstDash val="solid"/>
          </a:ln>
        </p:spPr>
      </p:sp>
      <p:sp>
        <p:nvSpPr>
          <p:cNvPr id="13" name="Text 11"/>
          <p:cNvSpPr/>
          <p:nvPr/>
        </p:nvSpPr>
        <p:spPr>
          <a:xfrm>
            <a:off x="6743998" y="242441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约束</a:t>
            </a:r>
            <a:endParaRPr lang="en-US" sz="1800" dirty="0"/>
          </a:p>
        </p:txBody>
      </p:sp>
      <p:sp>
        <p:nvSpPr>
          <p:cNvPr id="14" name="Text 12"/>
          <p:cNvSpPr/>
          <p:nvPr/>
        </p:nvSpPr>
        <p:spPr>
          <a:xfrm>
            <a:off x="6743998" y="284723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文旅在"数字中国"中的角色。</a:t>
            </a:r>
            <a:endParaRPr lang="en-US" sz="1200" dirty="0"/>
          </a:p>
        </p:txBody>
      </p:sp>
      <p:sp>
        <p:nvSpPr>
          <p:cNvPr id="15" name="Text 13"/>
          <p:cNvSpPr/>
          <p:nvPr/>
        </p:nvSpPr>
        <p:spPr>
          <a:xfrm>
            <a:off x="6743998" y="3372892"/>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75345"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内容依据：原书第11章</a:t>
            </a:r>
            <a:endParaRPr lang="en-US" sz="750" dirty="0"/>
          </a:p>
        </p:txBody>
      </p:sp>
      <p:sp>
        <p:nvSpPr>
          <p:cNvPr id="18" name="Text 16"/>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6 / 44</a:t>
            </a:r>
            <a:endParaRPr lang="en-US" sz="7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11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地方数字文旅政策与规划｜核心概念</a:t>
            </a:r>
            <a:endParaRPr lang="en-US" sz="2500" dirty="0"/>
          </a:p>
        </p:txBody>
      </p:sp>
      <p:sp>
        <p:nvSpPr>
          <p:cNvPr id="5" name="Text 3"/>
          <p:cNvSpPr/>
          <p:nvPr/>
        </p:nvSpPr>
        <p:spPr>
          <a:xfrm>
            <a:off x="355550" y="2566095"/>
            <a:ext cx="3505944" cy="927795"/>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贵州省数字文旅政策</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安顺市文旅数字化规划</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其他省市政策比较</a:t>
            </a:r>
            <a:endParaRPr lang="en-US" sz="1400" dirty="0"/>
          </a:p>
        </p:txBody>
      </p:sp>
      <p:sp>
        <p:nvSpPr>
          <p:cNvPr id="6" name="Text 4"/>
          <p:cNvSpPr/>
          <p:nvPr/>
        </p:nvSpPr>
        <p:spPr>
          <a:xfrm>
            <a:off x="4140845" y="1855291"/>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7" name="Text 5"/>
          <p:cNvSpPr/>
          <p:nvPr/>
        </p:nvSpPr>
        <p:spPr>
          <a:xfrm>
            <a:off x="4516364" y="2302669"/>
            <a:ext cx="1515466"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贵州省数字文旅政策</a:t>
            </a:r>
            <a:endParaRPr lang="en-US" sz="1300" dirty="0"/>
          </a:p>
        </p:txBody>
      </p:sp>
      <p:sp>
        <p:nvSpPr>
          <p:cNvPr id="8" name="Text 6"/>
          <p:cNvSpPr/>
          <p:nvPr/>
        </p:nvSpPr>
        <p:spPr>
          <a:xfrm>
            <a:off x="6521797" y="1855291"/>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9" name="Text 7"/>
          <p:cNvSpPr/>
          <p:nvPr/>
        </p:nvSpPr>
        <p:spPr>
          <a:xfrm>
            <a:off x="6813215" y="2302669"/>
            <a:ext cx="1683818"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安顺市文旅数字化规划</a:t>
            </a:r>
            <a:endParaRPr lang="en-US" sz="1300" dirty="0"/>
          </a:p>
        </p:txBody>
      </p:sp>
      <p:sp>
        <p:nvSpPr>
          <p:cNvPr id="10" name="Text 8"/>
          <p:cNvSpPr/>
          <p:nvPr/>
        </p:nvSpPr>
        <p:spPr>
          <a:xfrm>
            <a:off x="4140845" y="3087142"/>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11" name="Text 9"/>
          <p:cNvSpPr/>
          <p:nvPr/>
        </p:nvSpPr>
        <p:spPr>
          <a:xfrm>
            <a:off x="4600615" y="3534519"/>
            <a:ext cx="1346963"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其他省市政策比较</a:t>
            </a:r>
            <a:endParaRPr lang="en-US" sz="1300" dirty="0"/>
          </a:p>
        </p:txBody>
      </p:sp>
      <p:sp>
        <p:nvSpPr>
          <p:cNvPr id="12" name="Text 10"/>
          <p:cNvSpPr/>
          <p:nvPr/>
        </p:nvSpPr>
        <p:spPr>
          <a:xfrm>
            <a:off x="6521797" y="3087142"/>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13" name="Text 11"/>
          <p:cNvSpPr/>
          <p:nvPr/>
        </p:nvSpPr>
        <p:spPr>
          <a:xfrm>
            <a:off x="7486622" y="3534519"/>
            <a:ext cx="336855"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验证</a:t>
            </a:r>
            <a:endParaRPr lang="en-US" sz="13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75345"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内容依据：原书第11章</a:t>
            </a:r>
            <a:endParaRPr lang="en-US" sz="750" dirty="0"/>
          </a:p>
        </p:txBody>
      </p:sp>
      <p:sp>
        <p:nvSpPr>
          <p:cNvPr id="16" name="Text 14"/>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7 / 44</a:t>
            </a:r>
            <a:endParaRPr lang="en-US" sz="7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11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地方数字文旅政策与规划｜机制与应用</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"新国发 2 号"的核心政策工具。</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国发〔2022〕2 号文件为贵州数字文旅发展提供了多方面的政策支持。</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在定位上，明确支持贵州打造"数字经济发展创新区""国际一流山地旅游目的地"和"国内一流度假康养目的地"。</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"新国发 2 号"的核心政策工具。</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421434"/>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827139"/>
            <a:ext cx="884110" cy="754261"/>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国发〔2022〕2 号文件为贵州数字</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在定位上，明确支持贵州打造"数字经济</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75345"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内容依据：原书第11章</a:t>
            </a:r>
            <a:endParaRPr lang="en-US" sz="750" dirty="0"/>
          </a:p>
        </p:txBody>
      </p:sp>
      <p:sp>
        <p:nvSpPr>
          <p:cNvPr id="24" name="Text 22"/>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8 / 44</a:t>
            </a:r>
            <a:endParaRPr lang="en-US" sz="7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11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数字文旅治理体系｜核心概念</a:t>
            </a:r>
            <a:endParaRPr lang="en-US" sz="2500" dirty="0"/>
          </a:p>
        </p:txBody>
      </p:sp>
      <p:sp>
        <p:nvSpPr>
          <p:cNvPr id="5" name="Text 3"/>
          <p:cNvSpPr/>
          <p:nvPr/>
        </p:nvSpPr>
        <p:spPr>
          <a:xfrm>
            <a:off x="355550" y="2566095"/>
            <a:ext cx="3505944" cy="927795"/>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多元主体协同治理</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数据驱动的精准治理</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数字鸿沟与包容性发展</a:t>
            </a:r>
            <a:endParaRPr lang="en-US" sz="1400" dirty="0"/>
          </a:p>
        </p:txBody>
      </p:sp>
      <p:sp>
        <p:nvSpPr>
          <p:cNvPr id="6" name="Text 4"/>
          <p:cNvSpPr/>
          <p:nvPr/>
        </p:nvSpPr>
        <p:spPr>
          <a:xfrm>
            <a:off x="4140845" y="1958578"/>
            <a:ext cx="2416671" cy="459581"/>
          </a:xfrm>
          <a:prstGeom prst="rect">
            <a:avLst/>
          </a:prstGeom>
          <a:solidFill>
            <a:srgbClr val="126E72"/>
          </a:solidFill>
          <a:ln/>
        </p:spPr>
        <p:txBody>
          <a:bodyPr wrap="square" rtlCol="0" anchor="ctr"/>
          <a:lstStyle/>
          <a:p>
            <a:pPr indent="0" marL="0">
              <a:buNone/>
            </a:pPr>
            <a:endParaRPr lang="en-US" dirty="0"/>
          </a:p>
        </p:txBody>
      </p:sp>
      <p:sp>
        <p:nvSpPr>
          <p:cNvPr id="7" name="Text 5"/>
          <p:cNvSpPr/>
          <p:nvPr/>
        </p:nvSpPr>
        <p:spPr>
          <a:xfrm>
            <a:off x="4318546" y="2085529"/>
            <a:ext cx="210249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多元主体协同治理</a:t>
            </a:r>
            <a:endParaRPr lang="en-US" sz="1200" dirty="0"/>
          </a:p>
        </p:txBody>
      </p:sp>
      <p:sp>
        <p:nvSpPr>
          <p:cNvPr id="8" name="Text 6"/>
          <p:cNvSpPr/>
          <p:nvPr/>
        </p:nvSpPr>
        <p:spPr>
          <a:xfrm>
            <a:off x="4140845" y="2519660"/>
            <a:ext cx="3067348" cy="459581"/>
          </a:xfrm>
          <a:prstGeom prst="rect">
            <a:avLst/>
          </a:prstGeom>
          <a:solidFill>
            <a:srgbClr val="3A9795"/>
          </a:solidFill>
          <a:ln/>
        </p:spPr>
        <p:txBody>
          <a:bodyPr wrap="square" rtlCol="0" anchor="ctr"/>
          <a:lstStyle/>
          <a:p>
            <a:pPr indent="0" marL="0">
              <a:buNone/>
            </a:pPr>
            <a:endParaRPr lang="en-US" dirty="0"/>
          </a:p>
        </p:txBody>
      </p:sp>
      <p:sp>
        <p:nvSpPr>
          <p:cNvPr id="9" name="Text 7"/>
          <p:cNvSpPr/>
          <p:nvPr/>
        </p:nvSpPr>
        <p:spPr>
          <a:xfrm>
            <a:off x="4318546" y="2646611"/>
            <a:ext cx="276618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数据驱动的精准治理</a:t>
            </a:r>
            <a:endParaRPr lang="en-US" sz="1200" dirty="0"/>
          </a:p>
        </p:txBody>
      </p:sp>
      <p:sp>
        <p:nvSpPr>
          <p:cNvPr id="10" name="Text 8"/>
          <p:cNvSpPr/>
          <p:nvPr/>
        </p:nvSpPr>
        <p:spPr>
          <a:xfrm>
            <a:off x="4140845" y="3080742"/>
            <a:ext cx="3718024" cy="459581"/>
          </a:xfrm>
          <a:prstGeom prst="rect">
            <a:avLst/>
          </a:prstGeom>
          <a:solidFill>
            <a:srgbClr val="126E72"/>
          </a:solidFill>
          <a:ln/>
        </p:spPr>
        <p:txBody>
          <a:bodyPr wrap="square" rtlCol="0" anchor="ctr"/>
          <a:lstStyle/>
          <a:p>
            <a:pPr indent="0" marL="0">
              <a:buNone/>
            </a:pPr>
            <a:endParaRPr lang="en-US" dirty="0"/>
          </a:p>
        </p:txBody>
      </p:sp>
      <p:sp>
        <p:nvSpPr>
          <p:cNvPr id="11" name="Text 9"/>
          <p:cNvSpPr/>
          <p:nvPr/>
        </p:nvSpPr>
        <p:spPr>
          <a:xfrm>
            <a:off x="4318546" y="3207693"/>
            <a:ext cx="342987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数字鸿沟与包容性发展</a:t>
            </a:r>
            <a:endParaRPr lang="en-US" sz="1200" dirty="0"/>
          </a:p>
        </p:txBody>
      </p:sp>
      <p:sp>
        <p:nvSpPr>
          <p:cNvPr id="12" name="Text 10"/>
          <p:cNvSpPr/>
          <p:nvPr/>
        </p:nvSpPr>
        <p:spPr>
          <a:xfrm>
            <a:off x="4140845" y="3641824"/>
            <a:ext cx="4368701" cy="459581"/>
          </a:xfrm>
          <a:prstGeom prst="rect">
            <a:avLst/>
          </a:prstGeom>
          <a:solidFill>
            <a:srgbClr val="3A9795"/>
          </a:solidFill>
          <a:ln/>
        </p:spPr>
        <p:txBody>
          <a:bodyPr wrap="square" rtlCol="0" anchor="ctr"/>
          <a:lstStyle/>
          <a:p>
            <a:pPr indent="0" marL="0">
              <a:buNone/>
            </a:pPr>
            <a:endParaRPr lang="en-US" dirty="0"/>
          </a:p>
        </p:txBody>
      </p:sp>
      <p:sp>
        <p:nvSpPr>
          <p:cNvPr id="13" name="Text 11"/>
          <p:cNvSpPr/>
          <p:nvPr/>
        </p:nvSpPr>
        <p:spPr>
          <a:xfrm>
            <a:off x="4318546" y="3768775"/>
            <a:ext cx="409356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验证</a:t>
            </a:r>
            <a:endParaRPr lang="en-US" sz="12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75345"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内容依据：原书第11章</a:t>
            </a:r>
            <a:endParaRPr lang="en-US" sz="750" dirty="0"/>
          </a:p>
        </p:txBody>
      </p:sp>
      <p:sp>
        <p:nvSpPr>
          <p:cNvPr id="16" name="Text 14"/>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9 / 44</a:t>
            </a:r>
            <a:endParaRPr lang="en-US" sz="7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11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数字文旅治理体系｜机制与应用</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从"政府独治"到"协同共治"。</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数字文旅的治理不能仅靠政府——数据在平台手中，技术在私营企业，游客分散在各地，社区直接受旅游发展影响。</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有效的数字文旅治理需要多元主体的参与和协同。</a:t>
            </a:r>
            <a:endParaRPr lang="en-US" sz="1400" dirty="0"/>
          </a:p>
        </p:txBody>
      </p:sp>
      <p:sp>
        <p:nvSpPr>
          <p:cNvPr id="6" name="Text 4"/>
          <p:cNvSpPr/>
          <p:nvPr/>
        </p:nvSpPr>
        <p:spPr>
          <a:xfrm>
            <a:off x="5943898" y="2509242"/>
            <a:ext cx="1041350" cy="1041350"/>
          </a:xfrm>
          <a:prstGeom prst="roundRect">
            <a:avLst>
              <a:gd name="adj" fmla="val 87809"/>
            </a:avLst>
          </a:prstGeom>
          <a:solidFill>
            <a:srgbClr val="126E72"/>
          </a:solidFill>
          <a:ln/>
        </p:spPr>
        <p:txBody>
          <a:bodyPr wrap="square" rtlCol="0" anchor="ctr"/>
          <a:lstStyle/>
          <a:p>
            <a:pPr indent="0" marL="0">
              <a:buNone/>
            </a:pPr>
            <a:endParaRPr lang="en-US" dirty="0"/>
          </a:p>
        </p:txBody>
      </p:sp>
      <p:sp>
        <p:nvSpPr>
          <p:cNvPr id="7" name="Text 5"/>
          <p:cNvSpPr/>
          <p:nvPr/>
        </p:nvSpPr>
        <p:spPr>
          <a:xfrm>
            <a:off x="6328481" y="293995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FFFFFF"/>
                </a:solidFill>
                <a:latin typeface="Arial" pitchFamily="34" charset="0"/>
                <a:ea typeface="Arial" pitchFamily="34" charset="-122"/>
                <a:cs typeface="Arial" pitchFamily="34" charset="-120"/>
              </a:rPr>
              <a:t>核心</a:t>
            </a:r>
            <a:endParaRPr lang="en-US" sz="1050" dirty="0"/>
          </a:p>
        </p:txBody>
      </p:sp>
      <p:sp>
        <p:nvSpPr>
          <p:cNvPr id="8" name="Text 6"/>
          <p:cNvSpPr/>
          <p:nvPr/>
        </p:nvSpPr>
        <p:spPr>
          <a:xfrm>
            <a:off x="468659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9" name="Text 7"/>
          <p:cNvSpPr/>
          <p:nvPr/>
        </p:nvSpPr>
        <p:spPr>
          <a:xfrm>
            <a:off x="469688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从"政府独治"到"协同共治"。</a:t>
            </a:r>
            <a:endParaRPr lang="en-US" sz="1050" dirty="0"/>
          </a:p>
        </p:txBody>
      </p:sp>
      <p:sp>
        <p:nvSpPr>
          <p:cNvPr id="10" name="Text 8"/>
          <p:cNvSpPr/>
          <p:nvPr/>
        </p:nvSpPr>
        <p:spPr>
          <a:xfrm>
            <a:off x="732814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1" name="Text 9"/>
          <p:cNvSpPr/>
          <p:nvPr/>
        </p:nvSpPr>
        <p:spPr>
          <a:xfrm>
            <a:off x="733843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数字文旅的治理不能仅靠政府——数据在</a:t>
            </a:r>
            <a:endParaRPr lang="en-US" sz="1050" dirty="0"/>
          </a:p>
        </p:txBody>
      </p:sp>
      <p:sp>
        <p:nvSpPr>
          <p:cNvPr id="12" name="Text 10"/>
          <p:cNvSpPr/>
          <p:nvPr/>
        </p:nvSpPr>
        <p:spPr>
          <a:xfrm>
            <a:off x="468659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3" name="Text 11"/>
          <p:cNvSpPr/>
          <p:nvPr/>
        </p:nvSpPr>
        <p:spPr>
          <a:xfrm>
            <a:off x="4696885" y="3763268"/>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有效的数字文旅治理需要多元主体的参与</a:t>
            </a:r>
            <a:endParaRPr lang="en-US" sz="1050" dirty="0"/>
          </a:p>
        </p:txBody>
      </p:sp>
      <p:sp>
        <p:nvSpPr>
          <p:cNvPr id="14" name="Text 12"/>
          <p:cNvSpPr/>
          <p:nvPr/>
        </p:nvSpPr>
        <p:spPr>
          <a:xfrm>
            <a:off x="732814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5" name="Text 13"/>
          <p:cNvSpPr/>
          <p:nvPr/>
        </p:nvSpPr>
        <p:spPr>
          <a:xfrm>
            <a:off x="7649331" y="394320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验证</a:t>
            </a:r>
            <a:endParaRPr lang="en-US" sz="105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75345"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内容依据：原书第11章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10 / 44</a:t>
            </a:r>
            <a:endParaRPr lang="en-US" sz="7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11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数字文旅伦理与责任｜核心概念</a:t>
            </a:r>
            <a:endParaRPr lang="en-US" sz="2500" dirty="0"/>
          </a:p>
        </p:txBody>
      </p:sp>
      <p:sp>
        <p:nvSpPr>
          <p:cNvPr id="5" name="Text 3"/>
          <p:cNvSpPr/>
          <p:nvPr/>
        </p:nvSpPr>
        <p:spPr>
          <a:xfrm>
            <a:off x="355550" y="2566095"/>
            <a:ext cx="3505944" cy="927795"/>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算法伦理与推荐系统</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数字劳工与平台经济责任</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文化数字化中的知识产权保护</a:t>
            </a:r>
            <a:endParaRPr lang="en-US" sz="1400" dirty="0"/>
          </a:p>
        </p:txBody>
      </p:sp>
      <p:sp>
        <p:nvSpPr>
          <p:cNvPr id="6" name="Text 4"/>
          <p:cNvSpPr/>
          <p:nvPr/>
        </p:nvSpPr>
        <p:spPr>
          <a:xfrm>
            <a:off x="4140845" y="2164110"/>
            <a:ext cx="2247602" cy="1731913"/>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2192685"/>
            <a:ext cx="2247602" cy="0"/>
          </a:xfrm>
          <a:prstGeom prst="line">
            <a:avLst/>
          </a:prstGeom>
          <a:noFill/>
          <a:ln w="57150">
            <a:solidFill>
              <a:srgbClr val="126E72"/>
            </a:solidFill>
            <a:prstDash val="solid"/>
          </a:ln>
        </p:spPr>
      </p:sp>
      <p:sp>
        <p:nvSpPr>
          <p:cNvPr id="8" name="Text 6"/>
          <p:cNvSpPr/>
          <p:nvPr/>
        </p:nvSpPr>
        <p:spPr>
          <a:xfrm>
            <a:off x="4343995" y="242441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机会</a:t>
            </a:r>
            <a:endParaRPr lang="en-US" sz="1800" dirty="0"/>
          </a:p>
        </p:txBody>
      </p:sp>
      <p:sp>
        <p:nvSpPr>
          <p:cNvPr id="9" name="Text 7"/>
          <p:cNvSpPr/>
          <p:nvPr/>
        </p:nvSpPr>
        <p:spPr>
          <a:xfrm>
            <a:off x="4343995" y="2847231"/>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算法伦理与推荐系统</a:t>
            </a:r>
            <a:endParaRPr lang="en-US" sz="1200" dirty="0"/>
          </a:p>
        </p:txBody>
      </p:sp>
      <p:sp>
        <p:nvSpPr>
          <p:cNvPr id="10" name="Text 8"/>
          <p:cNvSpPr/>
          <p:nvPr/>
        </p:nvSpPr>
        <p:spPr>
          <a:xfrm>
            <a:off x="4343995" y="3167211"/>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数字劳工与平台经济责任</a:t>
            </a:r>
            <a:endParaRPr lang="en-US" sz="1200" dirty="0"/>
          </a:p>
        </p:txBody>
      </p:sp>
      <p:sp>
        <p:nvSpPr>
          <p:cNvPr id="11" name="Text 9"/>
          <p:cNvSpPr/>
          <p:nvPr/>
        </p:nvSpPr>
        <p:spPr>
          <a:xfrm>
            <a:off x="6540847" y="2164110"/>
            <a:ext cx="2247602" cy="1731913"/>
          </a:xfrm>
          <a:prstGeom prst="rect">
            <a:avLst/>
          </a:prstGeom>
          <a:solidFill>
            <a:srgbClr val="FFFFFF"/>
          </a:solidFill>
          <a:ln/>
        </p:spPr>
        <p:txBody>
          <a:bodyPr wrap="square" rtlCol="0" anchor="ctr"/>
          <a:lstStyle/>
          <a:p>
            <a:pPr indent="0" marL="0">
              <a:buNone/>
            </a:pPr>
            <a:endParaRPr lang="en-US" dirty="0"/>
          </a:p>
        </p:txBody>
      </p:sp>
      <p:sp>
        <p:nvSpPr>
          <p:cNvPr id="12" name="Shape 10"/>
          <p:cNvSpPr/>
          <p:nvPr/>
        </p:nvSpPr>
        <p:spPr>
          <a:xfrm>
            <a:off x="6540847" y="2192685"/>
            <a:ext cx="2247602" cy="0"/>
          </a:xfrm>
          <a:prstGeom prst="line">
            <a:avLst/>
          </a:prstGeom>
          <a:noFill/>
          <a:ln w="57150">
            <a:solidFill>
              <a:srgbClr val="D96B52"/>
            </a:solidFill>
            <a:prstDash val="solid"/>
          </a:ln>
        </p:spPr>
      </p:sp>
      <p:sp>
        <p:nvSpPr>
          <p:cNvPr id="13" name="Text 11"/>
          <p:cNvSpPr/>
          <p:nvPr/>
        </p:nvSpPr>
        <p:spPr>
          <a:xfrm>
            <a:off x="6743998" y="242441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约束</a:t>
            </a:r>
            <a:endParaRPr lang="en-US" sz="1800" dirty="0"/>
          </a:p>
        </p:txBody>
      </p:sp>
      <p:sp>
        <p:nvSpPr>
          <p:cNvPr id="14" name="Text 12"/>
          <p:cNvSpPr/>
          <p:nvPr/>
        </p:nvSpPr>
        <p:spPr>
          <a:xfrm>
            <a:off x="6743998" y="284723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文化数字化中的知识产权保护</a:t>
            </a:r>
            <a:endParaRPr lang="en-US" sz="1200" dirty="0"/>
          </a:p>
        </p:txBody>
      </p:sp>
      <p:sp>
        <p:nvSpPr>
          <p:cNvPr id="15" name="Text 13"/>
          <p:cNvSpPr/>
          <p:nvPr/>
        </p:nvSpPr>
        <p:spPr>
          <a:xfrm>
            <a:off x="6743998" y="3372892"/>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75345"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内容依据：原书第11章</a:t>
            </a:r>
            <a:endParaRPr lang="en-US" sz="750" dirty="0"/>
          </a:p>
        </p:txBody>
      </p:sp>
      <p:sp>
        <p:nvSpPr>
          <p:cNvPr id="18" name="Text 16"/>
          <p:cNvSpPr/>
          <p:nvPr/>
        </p:nvSpPr>
        <p:spPr>
          <a:xfrm>
            <a:off x="8504188" y="4926062"/>
            <a:ext cx="28994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11 / 44</a:t>
            </a:r>
            <a:endParaRPr lang="en-US" sz="7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11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数字文旅伦理与责任｜机制与应用</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数字文旅治理的创新实践与未来方向</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推荐算法的"权力"。</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在数字文旅中，推荐算法决定了"游客看到什么"——哪些酒店排在第一页、哪些景点被优先推荐、哪些内容被推送到用户的时间线上。</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数字文旅治理的创新实践与未来方向</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609999"/>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3015704"/>
            <a:ext cx="884110"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推荐算法的"权力"。</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421434"/>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827139"/>
            <a:ext cx="883959" cy="754261"/>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在数字文旅中，推荐算法决定了"游客看</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75345"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内容依据：原书第11章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12 / 44</a:t>
            </a:r>
            <a:endParaRPr lang="en-US" sz="7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11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案例：新国发2号文件与贵州文旅数字化｜核心概念</a:t>
            </a:r>
            <a:endParaRPr lang="en-US" sz="2500" dirty="0"/>
          </a:p>
        </p:txBody>
      </p:sp>
      <p:sp>
        <p:nvSpPr>
          <p:cNvPr id="5" name="Text 3"/>
          <p:cNvSpPr/>
          <p:nvPr/>
        </p:nvSpPr>
        <p:spPr>
          <a:xfrm>
            <a:off x="355550" y="2015133"/>
            <a:ext cx="3505944" cy="2029867"/>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本节核心问题是：如何把“案例：新国发2号文件与贵州文旅数字化——2022年国务院《关于支持贵州在新时代西部大开发上闯新路的意见》…</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判断一项方案是否成立，要同时检查用户价值、交付能力与成本边界。</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先做小范围验证，再依据真实反馈调整产品，而不是依赖主观想象。</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421434"/>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827139"/>
            <a:ext cx="883959" cy="754261"/>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本节核心问题是：如何把“案例：新国发</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判断一项方案是否成立，要同时检查用户</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先做小范围验证，再依据真实反馈调整产</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75345"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内容依据：原书第11章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13 / 44</a:t>
            </a:r>
            <a:endParaRPr lang="en-US" sz="7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11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案例：新国发2号文件与贵州文旅数字化｜机制与应用</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把复杂工作拆成输入、处理、输出和复盘四个环节，可以降低试错成本。</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课堂讨论应回到具体场景、目标用户和可观察证据，避免空泛结论。</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行动方案需要明确负责人、完成时间、验收标准和风险预案。</a:t>
            </a:r>
            <a:endParaRPr lang="en-US" sz="1400" dirty="0"/>
          </a:p>
        </p:txBody>
      </p:sp>
      <p:sp>
        <p:nvSpPr>
          <p:cNvPr id="6" name="Text 4"/>
          <p:cNvSpPr/>
          <p:nvPr/>
        </p:nvSpPr>
        <p:spPr>
          <a:xfrm>
            <a:off x="4140845" y="1855291"/>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7" name="Text 5"/>
          <p:cNvSpPr/>
          <p:nvPr/>
        </p:nvSpPr>
        <p:spPr>
          <a:xfrm>
            <a:off x="4283342"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把复杂工作拆成输入、处理、输出和复盘</a:t>
            </a:r>
            <a:endParaRPr lang="en-US" sz="1300" dirty="0"/>
          </a:p>
        </p:txBody>
      </p:sp>
      <p:sp>
        <p:nvSpPr>
          <p:cNvPr id="8" name="Text 6"/>
          <p:cNvSpPr/>
          <p:nvPr/>
        </p:nvSpPr>
        <p:spPr>
          <a:xfrm>
            <a:off x="6521797" y="1855291"/>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9" name="Text 7"/>
          <p:cNvSpPr/>
          <p:nvPr/>
        </p:nvSpPr>
        <p:spPr>
          <a:xfrm>
            <a:off x="6664294"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课堂讨论应回到具体场景、目标用户和可</a:t>
            </a:r>
            <a:endParaRPr lang="en-US" sz="1300" dirty="0"/>
          </a:p>
        </p:txBody>
      </p:sp>
      <p:sp>
        <p:nvSpPr>
          <p:cNvPr id="10" name="Text 8"/>
          <p:cNvSpPr/>
          <p:nvPr/>
        </p:nvSpPr>
        <p:spPr>
          <a:xfrm>
            <a:off x="4140845" y="3087142"/>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11" name="Text 9"/>
          <p:cNvSpPr/>
          <p:nvPr/>
        </p:nvSpPr>
        <p:spPr>
          <a:xfrm>
            <a:off x="4283342" y="3423047"/>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行动方案需要明确负责人、完成时间、验</a:t>
            </a:r>
            <a:endParaRPr lang="en-US" sz="1300" dirty="0"/>
          </a:p>
        </p:txBody>
      </p:sp>
      <p:sp>
        <p:nvSpPr>
          <p:cNvPr id="12" name="Text 10"/>
          <p:cNvSpPr/>
          <p:nvPr/>
        </p:nvSpPr>
        <p:spPr>
          <a:xfrm>
            <a:off x="6521797" y="3087142"/>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13" name="Text 11"/>
          <p:cNvSpPr/>
          <p:nvPr/>
        </p:nvSpPr>
        <p:spPr>
          <a:xfrm>
            <a:off x="7486622" y="3534519"/>
            <a:ext cx="336855"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验证</a:t>
            </a:r>
            <a:endParaRPr lang="en-US" sz="13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75345"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内容依据：原书第11章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14 / 44</a:t>
            </a:r>
            <a:endParaRPr lang="en-US" sz="75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11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数字文旅政策体系的多层架构与实施评估｜核心概念</a:t>
            </a:r>
            <a:endParaRPr lang="en-US" sz="2500" dirty="0"/>
          </a:p>
        </p:txBody>
      </p:sp>
      <p:sp>
        <p:nvSpPr>
          <p:cNvPr id="5" name="Text 3"/>
          <p:cNvSpPr/>
          <p:nvPr/>
        </p:nvSpPr>
        <p:spPr>
          <a:xfrm>
            <a:off x="355550" y="2566095"/>
            <a:ext cx="3505944" cy="927795"/>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政策体系的层级结构</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政策实施效果的评估方法</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国际数字文旅政策的比较借鉴</a:t>
            </a:r>
            <a:endParaRPr lang="en-US" sz="1400" dirty="0"/>
          </a:p>
        </p:txBody>
      </p:sp>
      <p:sp>
        <p:nvSpPr>
          <p:cNvPr id="6" name="Text 4"/>
          <p:cNvSpPr/>
          <p:nvPr/>
        </p:nvSpPr>
        <p:spPr>
          <a:xfrm>
            <a:off x="5943898" y="2509242"/>
            <a:ext cx="1041350" cy="1041350"/>
          </a:xfrm>
          <a:prstGeom prst="roundRect">
            <a:avLst>
              <a:gd name="adj" fmla="val 87809"/>
            </a:avLst>
          </a:prstGeom>
          <a:solidFill>
            <a:srgbClr val="126E72"/>
          </a:solidFill>
          <a:ln/>
        </p:spPr>
        <p:txBody>
          <a:bodyPr wrap="square" rtlCol="0" anchor="ctr"/>
          <a:lstStyle/>
          <a:p>
            <a:pPr indent="0" marL="0">
              <a:buNone/>
            </a:pPr>
            <a:endParaRPr lang="en-US" dirty="0"/>
          </a:p>
        </p:txBody>
      </p:sp>
      <p:sp>
        <p:nvSpPr>
          <p:cNvPr id="7" name="Text 5"/>
          <p:cNvSpPr/>
          <p:nvPr/>
        </p:nvSpPr>
        <p:spPr>
          <a:xfrm>
            <a:off x="6328481" y="293995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FFFFFF"/>
                </a:solidFill>
                <a:latin typeface="Arial" pitchFamily="34" charset="0"/>
                <a:ea typeface="Arial" pitchFamily="34" charset="-122"/>
                <a:cs typeface="Arial" pitchFamily="34" charset="-120"/>
              </a:rPr>
              <a:t>核心</a:t>
            </a:r>
            <a:endParaRPr lang="en-US" sz="1050" dirty="0"/>
          </a:p>
        </p:txBody>
      </p:sp>
      <p:sp>
        <p:nvSpPr>
          <p:cNvPr id="8" name="Text 6"/>
          <p:cNvSpPr/>
          <p:nvPr/>
        </p:nvSpPr>
        <p:spPr>
          <a:xfrm>
            <a:off x="468659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9" name="Text 7"/>
          <p:cNvSpPr/>
          <p:nvPr/>
        </p:nvSpPr>
        <p:spPr>
          <a:xfrm>
            <a:off x="4696885" y="1846808"/>
            <a:ext cx="893826" cy="359866"/>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政策体系的层级结构</a:t>
            </a:r>
            <a:endParaRPr lang="en-US" sz="1050" dirty="0"/>
          </a:p>
        </p:txBody>
      </p:sp>
      <p:sp>
        <p:nvSpPr>
          <p:cNvPr id="10" name="Text 8"/>
          <p:cNvSpPr/>
          <p:nvPr/>
        </p:nvSpPr>
        <p:spPr>
          <a:xfrm>
            <a:off x="732814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1" name="Text 9"/>
          <p:cNvSpPr/>
          <p:nvPr/>
        </p:nvSpPr>
        <p:spPr>
          <a:xfrm>
            <a:off x="7338435" y="1846808"/>
            <a:ext cx="893826" cy="359866"/>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政策实施效果的评估方法</a:t>
            </a:r>
            <a:endParaRPr lang="en-US" sz="1050" dirty="0"/>
          </a:p>
        </p:txBody>
      </p:sp>
      <p:sp>
        <p:nvSpPr>
          <p:cNvPr id="12" name="Text 10"/>
          <p:cNvSpPr/>
          <p:nvPr/>
        </p:nvSpPr>
        <p:spPr>
          <a:xfrm>
            <a:off x="468659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3" name="Text 11"/>
          <p:cNvSpPr/>
          <p:nvPr/>
        </p:nvSpPr>
        <p:spPr>
          <a:xfrm>
            <a:off x="4696885" y="3763268"/>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国际数字文旅政策的比较借鉴</a:t>
            </a:r>
            <a:endParaRPr lang="en-US" sz="1050" dirty="0"/>
          </a:p>
        </p:txBody>
      </p:sp>
      <p:sp>
        <p:nvSpPr>
          <p:cNvPr id="14" name="Text 12"/>
          <p:cNvSpPr/>
          <p:nvPr/>
        </p:nvSpPr>
        <p:spPr>
          <a:xfrm>
            <a:off x="732814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5" name="Text 13"/>
          <p:cNvSpPr/>
          <p:nvPr/>
        </p:nvSpPr>
        <p:spPr>
          <a:xfrm>
            <a:off x="7649331" y="394320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验证</a:t>
            </a:r>
            <a:endParaRPr lang="en-US" sz="105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75345"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内容依据：原书第11章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15 / 44</a:t>
            </a:r>
            <a:endParaRPr lang="en-US" sz="75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11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数字文旅政策体系的多层架构与实施评估｜机制与应用</a:t>
            </a:r>
            <a:endParaRPr lang="en-US" sz="2500" dirty="0"/>
          </a:p>
        </p:txBody>
      </p:sp>
      <p:sp>
        <p:nvSpPr>
          <p:cNvPr id="5" name="Text 3"/>
          <p:cNvSpPr/>
          <p:nvPr/>
        </p:nvSpPr>
        <p:spPr>
          <a:xfrm>
            <a:off x="355550" y="2015133"/>
            <a:ext cx="3505944" cy="2029867"/>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贵州新国发2号文件的文旅数字化机遇</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中国数字文旅政策体系呈现出「国家战略-部门规章-地方条例-行业标准」的四层架构。</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国家战略层面，数字中国建设整体布局规划、十四五规划和2035年远景目标等顶层设计文件将数字文旅纳入国家数字化战略框架。</a:t>
            </a:r>
            <a:endParaRPr lang="en-US" sz="1400" dirty="0"/>
          </a:p>
        </p:txBody>
      </p:sp>
      <p:sp>
        <p:nvSpPr>
          <p:cNvPr id="6" name="Text 4"/>
          <p:cNvSpPr/>
          <p:nvPr/>
        </p:nvSpPr>
        <p:spPr>
          <a:xfrm>
            <a:off x="4140845" y="1752898"/>
            <a:ext cx="2416671" cy="665262"/>
          </a:xfrm>
          <a:prstGeom prst="rect">
            <a:avLst/>
          </a:prstGeom>
          <a:solidFill>
            <a:srgbClr val="126E72"/>
          </a:solidFill>
          <a:ln/>
        </p:spPr>
        <p:txBody>
          <a:bodyPr wrap="square" rtlCol="0" anchor="ctr"/>
          <a:lstStyle/>
          <a:p>
            <a:pPr indent="0" marL="0">
              <a:buNone/>
            </a:pPr>
            <a:endParaRPr lang="en-US" dirty="0"/>
          </a:p>
        </p:txBody>
      </p:sp>
      <p:sp>
        <p:nvSpPr>
          <p:cNvPr id="7" name="Text 5"/>
          <p:cNvSpPr/>
          <p:nvPr/>
        </p:nvSpPr>
        <p:spPr>
          <a:xfrm>
            <a:off x="4318546" y="1879848"/>
            <a:ext cx="210249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贵州新国发2号文件的文旅数字化机遇</a:t>
            </a:r>
            <a:endParaRPr lang="en-US" sz="1200" dirty="0"/>
          </a:p>
        </p:txBody>
      </p:sp>
      <p:sp>
        <p:nvSpPr>
          <p:cNvPr id="8" name="Text 6"/>
          <p:cNvSpPr/>
          <p:nvPr/>
        </p:nvSpPr>
        <p:spPr>
          <a:xfrm>
            <a:off x="4140845" y="2519660"/>
            <a:ext cx="3067348" cy="665262"/>
          </a:xfrm>
          <a:prstGeom prst="rect">
            <a:avLst/>
          </a:prstGeom>
          <a:solidFill>
            <a:srgbClr val="3A9795"/>
          </a:solidFill>
          <a:ln/>
        </p:spPr>
        <p:txBody>
          <a:bodyPr wrap="square" rtlCol="0" anchor="ctr"/>
          <a:lstStyle/>
          <a:p>
            <a:pPr indent="0" marL="0">
              <a:buNone/>
            </a:pPr>
            <a:endParaRPr lang="en-US" dirty="0"/>
          </a:p>
        </p:txBody>
      </p:sp>
      <p:sp>
        <p:nvSpPr>
          <p:cNvPr id="9" name="Text 7"/>
          <p:cNvSpPr/>
          <p:nvPr/>
        </p:nvSpPr>
        <p:spPr>
          <a:xfrm>
            <a:off x="4318546" y="2646611"/>
            <a:ext cx="276618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中国数字文旅政策体系呈现出「国家战略</a:t>
            </a:r>
            <a:endParaRPr lang="en-US" sz="1200" dirty="0"/>
          </a:p>
        </p:txBody>
      </p:sp>
      <p:sp>
        <p:nvSpPr>
          <p:cNvPr id="10" name="Text 8"/>
          <p:cNvSpPr/>
          <p:nvPr/>
        </p:nvSpPr>
        <p:spPr>
          <a:xfrm>
            <a:off x="4140845" y="3286423"/>
            <a:ext cx="3718024" cy="459581"/>
          </a:xfrm>
          <a:prstGeom prst="rect">
            <a:avLst/>
          </a:prstGeom>
          <a:solidFill>
            <a:srgbClr val="126E72"/>
          </a:solidFill>
          <a:ln/>
        </p:spPr>
        <p:txBody>
          <a:bodyPr wrap="square" rtlCol="0" anchor="ctr"/>
          <a:lstStyle/>
          <a:p>
            <a:pPr indent="0" marL="0">
              <a:buNone/>
            </a:pPr>
            <a:endParaRPr lang="en-US" dirty="0"/>
          </a:p>
        </p:txBody>
      </p:sp>
      <p:sp>
        <p:nvSpPr>
          <p:cNvPr id="11" name="Text 9"/>
          <p:cNvSpPr/>
          <p:nvPr/>
        </p:nvSpPr>
        <p:spPr>
          <a:xfrm>
            <a:off x="4318546" y="3413373"/>
            <a:ext cx="342987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国家战略层面，数字中国建设整体布局规</a:t>
            </a:r>
            <a:endParaRPr lang="en-US" sz="1200" dirty="0"/>
          </a:p>
        </p:txBody>
      </p:sp>
      <p:sp>
        <p:nvSpPr>
          <p:cNvPr id="12" name="Text 10"/>
          <p:cNvSpPr/>
          <p:nvPr/>
        </p:nvSpPr>
        <p:spPr>
          <a:xfrm>
            <a:off x="4140845" y="3847505"/>
            <a:ext cx="4368701" cy="459581"/>
          </a:xfrm>
          <a:prstGeom prst="rect">
            <a:avLst/>
          </a:prstGeom>
          <a:solidFill>
            <a:srgbClr val="3A9795"/>
          </a:solidFill>
          <a:ln/>
        </p:spPr>
        <p:txBody>
          <a:bodyPr wrap="square" rtlCol="0" anchor="ctr"/>
          <a:lstStyle/>
          <a:p>
            <a:pPr indent="0" marL="0">
              <a:buNone/>
            </a:pPr>
            <a:endParaRPr lang="en-US" dirty="0"/>
          </a:p>
        </p:txBody>
      </p:sp>
      <p:sp>
        <p:nvSpPr>
          <p:cNvPr id="13" name="Text 11"/>
          <p:cNvSpPr/>
          <p:nvPr/>
        </p:nvSpPr>
        <p:spPr>
          <a:xfrm>
            <a:off x="4318546" y="3974455"/>
            <a:ext cx="409356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验证</a:t>
            </a:r>
            <a:endParaRPr lang="en-US" sz="12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75345"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内容依据：原书第11章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16 / 44</a:t>
            </a:r>
            <a:endParaRPr lang="en-US" sz="75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11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数字文旅治理的创新实践与制度设计｜核心概念</a:t>
            </a:r>
            <a:endParaRPr lang="en-US" sz="2500" dirty="0"/>
          </a:p>
        </p:txBody>
      </p:sp>
      <p:sp>
        <p:nvSpPr>
          <p:cNvPr id="5" name="Text 3"/>
          <p:cNvSpPr/>
          <p:nvPr/>
        </p:nvSpPr>
        <p:spPr>
          <a:xfrm>
            <a:off x="355550" y="2566095"/>
            <a:ext cx="3505944" cy="927795"/>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协同治理机制的构建</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数字文旅标准化建设</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数字文旅治理的国际比较</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协同治理机制的构建</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609999"/>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3015704"/>
            <a:ext cx="884110"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数字文旅标准化建设</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数字文旅治理的国际比较</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75345"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内容依据：原书第11章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17 / 44</a:t>
            </a:r>
            <a:endParaRPr lang="en-US" sz="75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11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数字文旅治理的创新实践与制度设计｜机制与应用</a:t>
            </a:r>
            <a:endParaRPr lang="en-US" sz="2500" dirty="0"/>
          </a:p>
        </p:txBody>
      </p:sp>
      <p:sp>
        <p:nvSpPr>
          <p:cNvPr id="5" name="Text 3"/>
          <p:cNvSpPr/>
          <p:nvPr/>
        </p:nvSpPr>
        <p:spPr>
          <a:xfrm>
            <a:off x="355550" y="1794718"/>
            <a:ext cx="3505944" cy="2470696"/>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数字文旅治理涉及多个政府部门（文旅、网信、公安、市场监管等）、多类市场主体（平台、景区、酒店、旅行社等）和多种社会力量（行业协会…</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有效的治理需要构建协同治理机制，明确各方的权责边界和协作方式。</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贵州建立了「数字文旅协同治理联席会议」制度，由省文旅厅牵头，网信办、大数据局、市场监管局、公安厅等部门参与，定期协商数字文旅治理…</a:t>
            </a:r>
            <a:endParaRPr lang="en-US" sz="1400" dirty="0"/>
          </a:p>
        </p:txBody>
      </p:sp>
      <p:sp>
        <p:nvSpPr>
          <p:cNvPr id="6" name="Text 4"/>
          <p:cNvSpPr/>
          <p:nvPr/>
        </p:nvSpPr>
        <p:spPr>
          <a:xfrm>
            <a:off x="4140845"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2089845"/>
            <a:ext cx="2247602" cy="0"/>
          </a:xfrm>
          <a:prstGeom prst="line">
            <a:avLst/>
          </a:prstGeom>
          <a:noFill/>
          <a:ln w="57150">
            <a:solidFill>
              <a:srgbClr val="126E72"/>
            </a:solidFill>
            <a:prstDash val="solid"/>
          </a:ln>
        </p:spPr>
      </p:sp>
      <p:sp>
        <p:nvSpPr>
          <p:cNvPr id="8" name="Text 6"/>
          <p:cNvSpPr/>
          <p:nvPr/>
        </p:nvSpPr>
        <p:spPr>
          <a:xfrm>
            <a:off x="4343995"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机会</a:t>
            </a:r>
            <a:endParaRPr lang="en-US" sz="1800" dirty="0"/>
          </a:p>
        </p:txBody>
      </p:sp>
      <p:sp>
        <p:nvSpPr>
          <p:cNvPr id="9" name="Text 7"/>
          <p:cNvSpPr/>
          <p:nvPr/>
        </p:nvSpPr>
        <p:spPr>
          <a:xfrm>
            <a:off x="4343995"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数字文旅治理涉及多个政府部门（文旅、</a:t>
            </a:r>
            <a:endParaRPr lang="en-US" sz="1200" dirty="0"/>
          </a:p>
        </p:txBody>
      </p:sp>
      <p:sp>
        <p:nvSpPr>
          <p:cNvPr id="10" name="Text 8"/>
          <p:cNvSpPr/>
          <p:nvPr/>
        </p:nvSpPr>
        <p:spPr>
          <a:xfrm>
            <a:off x="4343995" y="3270052"/>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有效的治理需要构建协同治理机制，明确</a:t>
            </a:r>
            <a:endParaRPr lang="en-US" sz="1200" dirty="0"/>
          </a:p>
        </p:txBody>
      </p:sp>
      <p:sp>
        <p:nvSpPr>
          <p:cNvPr id="11" name="Text 9"/>
          <p:cNvSpPr/>
          <p:nvPr/>
        </p:nvSpPr>
        <p:spPr>
          <a:xfrm>
            <a:off x="6540847"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12" name="Shape 10"/>
          <p:cNvSpPr/>
          <p:nvPr/>
        </p:nvSpPr>
        <p:spPr>
          <a:xfrm>
            <a:off x="6540847" y="2089845"/>
            <a:ext cx="2247602" cy="0"/>
          </a:xfrm>
          <a:prstGeom prst="line">
            <a:avLst/>
          </a:prstGeom>
          <a:noFill/>
          <a:ln w="57150">
            <a:solidFill>
              <a:srgbClr val="D96B52"/>
            </a:solidFill>
            <a:prstDash val="solid"/>
          </a:ln>
        </p:spPr>
      </p:sp>
      <p:sp>
        <p:nvSpPr>
          <p:cNvPr id="13" name="Text 11"/>
          <p:cNvSpPr/>
          <p:nvPr/>
        </p:nvSpPr>
        <p:spPr>
          <a:xfrm>
            <a:off x="6743998"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约束</a:t>
            </a:r>
            <a:endParaRPr lang="en-US" sz="1800" dirty="0"/>
          </a:p>
        </p:txBody>
      </p:sp>
      <p:sp>
        <p:nvSpPr>
          <p:cNvPr id="14" name="Text 12"/>
          <p:cNvSpPr/>
          <p:nvPr/>
        </p:nvSpPr>
        <p:spPr>
          <a:xfrm>
            <a:off x="6743998"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贵州建立了「数字文旅协同治理联席会议</a:t>
            </a:r>
            <a:endParaRPr lang="en-US" sz="1200" dirty="0"/>
          </a:p>
        </p:txBody>
      </p:sp>
      <p:sp>
        <p:nvSpPr>
          <p:cNvPr id="15" name="Text 13"/>
          <p:cNvSpPr/>
          <p:nvPr/>
        </p:nvSpPr>
        <p:spPr>
          <a:xfrm>
            <a:off x="6743998" y="3270052"/>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75345"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内容依据：原书第11章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18 / 44</a:t>
            </a:r>
            <a:endParaRPr lang="en-US" sz="75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11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数字文旅政策的实施路径与效果评估｜核心概念</a:t>
            </a:r>
            <a:endParaRPr lang="en-US" sz="2500" dirty="0"/>
          </a:p>
        </p:txBody>
      </p:sp>
      <p:sp>
        <p:nvSpPr>
          <p:cNvPr id="5" name="Text 3"/>
          <p:cNvSpPr/>
          <p:nvPr/>
        </p:nvSpPr>
        <p:spPr>
          <a:xfrm>
            <a:off x="355550" y="2566095"/>
            <a:ext cx="3505944" cy="927795"/>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政策实施的阶段性策略</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政策工具的组合运用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政策效果的长期评估</a:t>
            </a:r>
            <a:endParaRPr lang="en-US" sz="1400" dirty="0"/>
          </a:p>
        </p:txBody>
      </p:sp>
      <p:sp>
        <p:nvSpPr>
          <p:cNvPr id="6" name="Text 4"/>
          <p:cNvSpPr/>
          <p:nvPr/>
        </p:nvSpPr>
        <p:spPr>
          <a:xfrm>
            <a:off x="4140845" y="1855291"/>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7" name="Text 5"/>
          <p:cNvSpPr/>
          <p:nvPr/>
        </p:nvSpPr>
        <p:spPr>
          <a:xfrm>
            <a:off x="4432262" y="2302669"/>
            <a:ext cx="1683818"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政策实施的阶段性策略</a:t>
            </a:r>
            <a:endParaRPr lang="en-US" sz="1300" dirty="0"/>
          </a:p>
        </p:txBody>
      </p:sp>
      <p:sp>
        <p:nvSpPr>
          <p:cNvPr id="8" name="Text 6"/>
          <p:cNvSpPr/>
          <p:nvPr/>
        </p:nvSpPr>
        <p:spPr>
          <a:xfrm>
            <a:off x="6521797" y="1855291"/>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9" name="Text 7"/>
          <p:cNvSpPr/>
          <p:nvPr/>
        </p:nvSpPr>
        <p:spPr>
          <a:xfrm>
            <a:off x="6897316" y="2302669"/>
            <a:ext cx="1515466"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政策工具的组合运用</a:t>
            </a:r>
            <a:endParaRPr lang="en-US" sz="1300" dirty="0"/>
          </a:p>
        </p:txBody>
      </p:sp>
      <p:sp>
        <p:nvSpPr>
          <p:cNvPr id="10" name="Text 8"/>
          <p:cNvSpPr/>
          <p:nvPr/>
        </p:nvSpPr>
        <p:spPr>
          <a:xfrm>
            <a:off x="4140845" y="3087142"/>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11" name="Text 9"/>
          <p:cNvSpPr/>
          <p:nvPr/>
        </p:nvSpPr>
        <p:spPr>
          <a:xfrm>
            <a:off x="4516364" y="3534519"/>
            <a:ext cx="1515466"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政策效果的长期评估</a:t>
            </a:r>
            <a:endParaRPr lang="en-US" sz="1300" dirty="0"/>
          </a:p>
        </p:txBody>
      </p:sp>
      <p:sp>
        <p:nvSpPr>
          <p:cNvPr id="12" name="Text 10"/>
          <p:cNvSpPr/>
          <p:nvPr/>
        </p:nvSpPr>
        <p:spPr>
          <a:xfrm>
            <a:off x="6521797" y="3087142"/>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13" name="Text 11"/>
          <p:cNvSpPr/>
          <p:nvPr/>
        </p:nvSpPr>
        <p:spPr>
          <a:xfrm>
            <a:off x="7486622" y="3534519"/>
            <a:ext cx="336855"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验证</a:t>
            </a:r>
            <a:endParaRPr lang="en-US" sz="13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75345"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内容依据：原书第11章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19 / 44</a:t>
            </a:r>
            <a:endParaRPr lang="en-US" sz="75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11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数字文旅政策的实施路径与效果评估｜机制与应用</a:t>
            </a:r>
            <a:endParaRPr lang="en-US" sz="2500" dirty="0"/>
          </a:p>
        </p:txBody>
      </p:sp>
      <p:sp>
        <p:nvSpPr>
          <p:cNvPr id="5" name="Text 3"/>
          <p:cNvSpPr/>
          <p:nvPr/>
        </p:nvSpPr>
        <p:spPr>
          <a:xfrm>
            <a:off x="355550" y="1904851"/>
            <a:ext cx="3505944" cy="2250281"/>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数字文旅政策的实施需要遵循阶段性策略，避免「一刀切」和「急功近利」。</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贵州数字文旅政策实施分为三个阶段：试点探索阶段（2014-2018年）——选择黄果树、西江千户苗寨等标杆景区作为智慧旅游试点，积…</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全面推广阶段（2019-2023年）——在试点经验基础上，向全省4A级以上景区推广数字化建设。</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数字文旅政策的实施需要遵循阶段性策略</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贵州数字文旅政策实施分为三个阶段：试</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全面推广阶段（2019-2023年）</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75345"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内容依据：原书第11章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20 / 44</a:t>
            </a:r>
            <a:endParaRPr lang="en-US" sz="75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11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数字文旅政策实施的深度评估｜核心概念</a:t>
            </a:r>
            <a:endParaRPr lang="en-US" sz="2500" dirty="0"/>
          </a:p>
        </p:txBody>
      </p:sp>
      <p:sp>
        <p:nvSpPr>
          <p:cNvPr id="5" name="Text 3"/>
          <p:cNvSpPr/>
          <p:nvPr/>
        </p:nvSpPr>
        <p:spPr>
          <a:xfrm>
            <a:off x="355550" y="2566095"/>
            <a:ext cx="3505944" cy="927795"/>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政策工具效果的定量评估</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政策实施中的协调机制</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政策优化建议</a:t>
            </a:r>
            <a:endParaRPr lang="en-US" sz="1400" dirty="0"/>
          </a:p>
        </p:txBody>
      </p:sp>
      <p:sp>
        <p:nvSpPr>
          <p:cNvPr id="6" name="Text 4"/>
          <p:cNvSpPr/>
          <p:nvPr/>
        </p:nvSpPr>
        <p:spPr>
          <a:xfrm>
            <a:off x="4140845" y="1958578"/>
            <a:ext cx="2416671" cy="459581"/>
          </a:xfrm>
          <a:prstGeom prst="rect">
            <a:avLst/>
          </a:prstGeom>
          <a:solidFill>
            <a:srgbClr val="126E72"/>
          </a:solidFill>
          <a:ln/>
        </p:spPr>
        <p:txBody>
          <a:bodyPr wrap="square" rtlCol="0" anchor="ctr"/>
          <a:lstStyle/>
          <a:p>
            <a:pPr indent="0" marL="0">
              <a:buNone/>
            </a:pPr>
            <a:endParaRPr lang="en-US" dirty="0"/>
          </a:p>
        </p:txBody>
      </p:sp>
      <p:sp>
        <p:nvSpPr>
          <p:cNvPr id="7" name="Text 5"/>
          <p:cNvSpPr/>
          <p:nvPr/>
        </p:nvSpPr>
        <p:spPr>
          <a:xfrm>
            <a:off x="4318546" y="2085529"/>
            <a:ext cx="210249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政策工具效果的定量评估</a:t>
            </a:r>
            <a:endParaRPr lang="en-US" sz="1200" dirty="0"/>
          </a:p>
        </p:txBody>
      </p:sp>
      <p:sp>
        <p:nvSpPr>
          <p:cNvPr id="8" name="Text 6"/>
          <p:cNvSpPr/>
          <p:nvPr/>
        </p:nvSpPr>
        <p:spPr>
          <a:xfrm>
            <a:off x="4140845" y="2519660"/>
            <a:ext cx="3067348" cy="459581"/>
          </a:xfrm>
          <a:prstGeom prst="rect">
            <a:avLst/>
          </a:prstGeom>
          <a:solidFill>
            <a:srgbClr val="3A9795"/>
          </a:solidFill>
          <a:ln/>
        </p:spPr>
        <p:txBody>
          <a:bodyPr wrap="square" rtlCol="0" anchor="ctr"/>
          <a:lstStyle/>
          <a:p>
            <a:pPr indent="0" marL="0">
              <a:buNone/>
            </a:pPr>
            <a:endParaRPr lang="en-US" dirty="0"/>
          </a:p>
        </p:txBody>
      </p:sp>
      <p:sp>
        <p:nvSpPr>
          <p:cNvPr id="9" name="Text 7"/>
          <p:cNvSpPr/>
          <p:nvPr/>
        </p:nvSpPr>
        <p:spPr>
          <a:xfrm>
            <a:off x="4318546" y="2646611"/>
            <a:ext cx="276618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政策实施中的协调机制</a:t>
            </a:r>
            <a:endParaRPr lang="en-US" sz="1200" dirty="0"/>
          </a:p>
        </p:txBody>
      </p:sp>
      <p:sp>
        <p:nvSpPr>
          <p:cNvPr id="10" name="Text 8"/>
          <p:cNvSpPr/>
          <p:nvPr/>
        </p:nvSpPr>
        <p:spPr>
          <a:xfrm>
            <a:off x="4140845" y="3080742"/>
            <a:ext cx="3718024" cy="459581"/>
          </a:xfrm>
          <a:prstGeom prst="rect">
            <a:avLst/>
          </a:prstGeom>
          <a:solidFill>
            <a:srgbClr val="126E72"/>
          </a:solidFill>
          <a:ln/>
        </p:spPr>
        <p:txBody>
          <a:bodyPr wrap="square" rtlCol="0" anchor="ctr"/>
          <a:lstStyle/>
          <a:p>
            <a:pPr indent="0" marL="0">
              <a:buNone/>
            </a:pPr>
            <a:endParaRPr lang="en-US" dirty="0"/>
          </a:p>
        </p:txBody>
      </p:sp>
      <p:sp>
        <p:nvSpPr>
          <p:cNvPr id="11" name="Text 9"/>
          <p:cNvSpPr/>
          <p:nvPr/>
        </p:nvSpPr>
        <p:spPr>
          <a:xfrm>
            <a:off x="4318546" y="3207693"/>
            <a:ext cx="342987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政策优化建议</a:t>
            </a:r>
            <a:endParaRPr lang="en-US" sz="1200" dirty="0"/>
          </a:p>
        </p:txBody>
      </p:sp>
      <p:sp>
        <p:nvSpPr>
          <p:cNvPr id="12" name="Text 10"/>
          <p:cNvSpPr/>
          <p:nvPr/>
        </p:nvSpPr>
        <p:spPr>
          <a:xfrm>
            <a:off x="4140845" y="3641824"/>
            <a:ext cx="4368701" cy="459581"/>
          </a:xfrm>
          <a:prstGeom prst="rect">
            <a:avLst/>
          </a:prstGeom>
          <a:solidFill>
            <a:srgbClr val="3A9795"/>
          </a:solidFill>
          <a:ln/>
        </p:spPr>
        <p:txBody>
          <a:bodyPr wrap="square" rtlCol="0" anchor="ctr"/>
          <a:lstStyle/>
          <a:p>
            <a:pPr indent="0" marL="0">
              <a:buNone/>
            </a:pPr>
            <a:endParaRPr lang="en-US" dirty="0"/>
          </a:p>
        </p:txBody>
      </p:sp>
      <p:sp>
        <p:nvSpPr>
          <p:cNvPr id="13" name="Text 11"/>
          <p:cNvSpPr/>
          <p:nvPr/>
        </p:nvSpPr>
        <p:spPr>
          <a:xfrm>
            <a:off x="4318546" y="3768775"/>
            <a:ext cx="409356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验证</a:t>
            </a:r>
            <a:endParaRPr lang="en-US" sz="12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75345"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内容依据：原书第11章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21 / 44</a:t>
            </a:r>
            <a:endParaRPr lang="en-US" sz="75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11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数字文旅政策实施的深度评估｜机制与应用</a:t>
            </a:r>
            <a:endParaRPr lang="en-US" sz="2500" dirty="0"/>
          </a:p>
        </p:txBody>
      </p:sp>
      <p:sp>
        <p:nvSpPr>
          <p:cNvPr id="5" name="Text 3"/>
          <p:cNvSpPr/>
          <p:nvPr/>
        </p:nvSpPr>
        <p:spPr>
          <a:xfrm>
            <a:off x="355550" y="2015133"/>
            <a:ext cx="3505944" cy="2029867"/>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贵州数字文旅政策实施的效果可以通过定量方法进行评估。</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以「智慧景区建设补贴政策」为例，该政策对4A级以上景区的智慧化建设给予30%-50%的资金补贴。</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评估该政策效果的方法是比较受补贴景区与未受补贴景区（控制组）在智慧化指标上的差异。</a:t>
            </a:r>
            <a:endParaRPr lang="en-US" sz="1400" dirty="0"/>
          </a:p>
        </p:txBody>
      </p:sp>
      <p:sp>
        <p:nvSpPr>
          <p:cNvPr id="6" name="Text 4"/>
          <p:cNvSpPr/>
          <p:nvPr/>
        </p:nvSpPr>
        <p:spPr>
          <a:xfrm>
            <a:off x="5943898" y="2509242"/>
            <a:ext cx="1041350" cy="1041350"/>
          </a:xfrm>
          <a:prstGeom prst="roundRect">
            <a:avLst>
              <a:gd name="adj" fmla="val 87809"/>
            </a:avLst>
          </a:prstGeom>
          <a:solidFill>
            <a:srgbClr val="126E72"/>
          </a:solidFill>
          <a:ln/>
        </p:spPr>
        <p:txBody>
          <a:bodyPr wrap="square" rtlCol="0" anchor="ctr"/>
          <a:lstStyle/>
          <a:p>
            <a:pPr indent="0" marL="0">
              <a:buNone/>
            </a:pPr>
            <a:endParaRPr lang="en-US" dirty="0"/>
          </a:p>
        </p:txBody>
      </p:sp>
      <p:sp>
        <p:nvSpPr>
          <p:cNvPr id="7" name="Text 5"/>
          <p:cNvSpPr/>
          <p:nvPr/>
        </p:nvSpPr>
        <p:spPr>
          <a:xfrm>
            <a:off x="6328481" y="293995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FFFFFF"/>
                </a:solidFill>
                <a:latin typeface="Arial" pitchFamily="34" charset="0"/>
                <a:ea typeface="Arial" pitchFamily="34" charset="-122"/>
                <a:cs typeface="Arial" pitchFamily="34" charset="-120"/>
              </a:rPr>
              <a:t>核心</a:t>
            </a:r>
            <a:endParaRPr lang="en-US" sz="1050" dirty="0"/>
          </a:p>
        </p:txBody>
      </p:sp>
      <p:sp>
        <p:nvSpPr>
          <p:cNvPr id="8" name="Text 6"/>
          <p:cNvSpPr/>
          <p:nvPr/>
        </p:nvSpPr>
        <p:spPr>
          <a:xfrm>
            <a:off x="468659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9" name="Text 7"/>
          <p:cNvSpPr/>
          <p:nvPr/>
        </p:nvSpPr>
        <p:spPr>
          <a:xfrm>
            <a:off x="469688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贵州数字文旅政策实施的效果可以通过定</a:t>
            </a:r>
            <a:endParaRPr lang="en-US" sz="1050" dirty="0"/>
          </a:p>
        </p:txBody>
      </p:sp>
      <p:sp>
        <p:nvSpPr>
          <p:cNvPr id="10" name="Text 8"/>
          <p:cNvSpPr/>
          <p:nvPr/>
        </p:nvSpPr>
        <p:spPr>
          <a:xfrm>
            <a:off x="732814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1" name="Text 9"/>
          <p:cNvSpPr/>
          <p:nvPr/>
        </p:nvSpPr>
        <p:spPr>
          <a:xfrm>
            <a:off x="7338435" y="1666875"/>
            <a:ext cx="893826" cy="7197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以「智慧景区建设补贴政策」为例，该政</a:t>
            </a:r>
            <a:endParaRPr lang="en-US" sz="1050" dirty="0"/>
          </a:p>
        </p:txBody>
      </p:sp>
      <p:sp>
        <p:nvSpPr>
          <p:cNvPr id="12" name="Text 10"/>
          <p:cNvSpPr/>
          <p:nvPr/>
        </p:nvSpPr>
        <p:spPr>
          <a:xfrm>
            <a:off x="468659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3" name="Text 11"/>
          <p:cNvSpPr/>
          <p:nvPr/>
        </p:nvSpPr>
        <p:spPr>
          <a:xfrm>
            <a:off x="4696885" y="3763268"/>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评估该政策效果的方法是比较受补贴景区</a:t>
            </a:r>
            <a:endParaRPr lang="en-US" sz="1050" dirty="0"/>
          </a:p>
        </p:txBody>
      </p:sp>
      <p:sp>
        <p:nvSpPr>
          <p:cNvPr id="14" name="Text 12"/>
          <p:cNvSpPr/>
          <p:nvPr/>
        </p:nvSpPr>
        <p:spPr>
          <a:xfrm>
            <a:off x="732814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5" name="Text 13"/>
          <p:cNvSpPr/>
          <p:nvPr/>
        </p:nvSpPr>
        <p:spPr>
          <a:xfrm>
            <a:off x="7649331" y="394320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验证</a:t>
            </a:r>
            <a:endParaRPr lang="en-US" sz="105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75345"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内容依据：原书第11章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22 / 44</a:t>
            </a:r>
            <a:endParaRPr lang="en-US" sz="75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11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数字文旅治理的创新实践与制度突破｜核心概念</a:t>
            </a:r>
            <a:endParaRPr lang="en-US" sz="2500" dirty="0"/>
          </a:p>
        </p:txBody>
      </p:sp>
      <p:sp>
        <p:nvSpPr>
          <p:cNvPr id="5" name="Text 3"/>
          <p:cNvSpPr/>
          <p:nvPr/>
        </p:nvSpPr>
        <p:spPr>
          <a:xfrm>
            <a:off x="355550" y="2566095"/>
            <a:ext cx="3505944" cy="927795"/>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监管科技的旅游应用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政策试验与制度创新</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跨部门协同的制度保障</a:t>
            </a:r>
            <a:endParaRPr lang="en-US" sz="1400" dirty="0"/>
          </a:p>
        </p:txBody>
      </p:sp>
      <p:sp>
        <p:nvSpPr>
          <p:cNvPr id="6" name="Text 4"/>
          <p:cNvSpPr/>
          <p:nvPr/>
        </p:nvSpPr>
        <p:spPr>
          <a:xfrm>
            <a:off x="4140845" y="2266950"/>
            <a:ext cx="2247602" cy="1526232"/>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2295525"/>
            <a:ext cx="2247602" cy="0"/>
          </a:xfrm>
          <a:prstGeom prst="line">
            <a:avLst/>
          </a:prstGeom>
          <a:noFill/>
          <a:ln w="57150">
            <a:solidFill>
              <a:srgbClr val="126E72"/>
            </a:solidFill>
            <a:prstDash val="solid"/>
          </a:ln>
        </p:spPr>
      </p:sp>
      <p:sp>
        <p:nvSpPr>
          <p:cNvPr id="8" name="Text 6"/>
          <p:cNvSpPr/>
          <p:nvPr/>
        </p:nvSpPr>
        <p:spPr>
          <a:xfrm>
            <a:off x="4343995" y="252725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机会</a:t>
            </a:r>
            <a:endParaRPr lang="en-US" sz="1800" dirty="0"/>
          </a:p>
        </p:txBody>
      </p:sp>
      <p:sp>
        <p:nvSpPr>
          <p:cNvPr id="9" name="Text 7"/>
          <p:cNvSpPr/>
          <p:nvPr/>
        </p:nvSpPr>
        <p:spPr>
          <a:xfrm>
            <a:off x="4343995" y="2950071"/>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监管科技的旅游应用</a:t>
            </a:r>
            <a:endParaRPr lang="en-US" sz="1200" dirty="0"/>
          </a:p>
        </p:txBody>
      </p:sp>
      <p:sp>
        <p:nvSpPr>
          <p:cNvPr id="10" name="Text 8"/>
          <p:cNvSpPr/>
          <p:nvPr/>
        </p:nvSpPr>
        <p:spPr>
          <a:xfrm>
            <a:off x="4343995" y="3270052"/>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政策试验与制度创新</a:t>
            </a:r>
            <a:endParaRPr lang="en-US" sz="1200" dirty="0"/>
          </a:p>
        </p:txBody>
      </p:sp>
      <p:sp>
        <p:nvSpPr>
          <p:cNvPr id="11" name="Text 9"/>
          <p:cNvSpPr/>
          <p:nvPr/>
        </p:nvSpPr>
        <p:spPr>
          <a:xfrm>
            <a:off x="6540847" y="2266950"/>
            <a:ext cx="2247602" cy="1526232"/>
          </a:xfrm>
          <a:prstGeom prst="rect">
            <a:avLst/>
          </a:prstGeom>
          <a:solidFill>
            <a:srgbClr val="FFFFFF"/>
          </a:solidFill>
          <a:ln/>
        </p:spPr>
        <p:txBody>
          <a:bodyPr wrap="square" rtlCol="0" anchor="ctr"/>
          <a:lstStyle/>
          <a:p>
            <a:pPr indent="0" marL="0">
              <a:buNone/>
            </a:pPr>
            <a:endParaRPr lang="en-US" dirty="0"/>
          </a:p>
        </p:txBody>
      </p:sp>
      <p:sp>
        <p:nvSpPr>
          <p:cNvPr id="12" name="Shape 10"/>
          <p:cNvSpPr/>
          <p:nvPr/>
        </p:nvSpPr>
        <p:spPr>
          <a:xfrm>
            <a:off x="6540847" y="2295525"/>
            <a:ext cx="2247602" cy="0"/>
          </a:xfrm>
          <a:prstGeom prst="line">
            <a:avLst/>
          </a:prstGeom>
          <a:noFill/>
          <a:ln w="57150">
            <a:solidFill>
              <a:srgbClr val="D96B52"/>
            </a:solidFill>
            <a:prstDash val="solid"/>
          </a:ln>
        </p:spPr>
      </p:sp>
      <p:sp>
        <p:nvSpPr>
          <p:cNvPr id="13" name="Text 11"/>
          <p:cNvSpPr/>
          <p:nvPr/>
        </p:nvSpPr>
        <p:spPr>
          <a:xfrm>
            <a:off x="6743998" y="252725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约束</a:t>
            </a:r>
            <a:endParaRPr lang="en-US" sz="1800" dirty="0"/>
          </a:p>
        </p:txBody>
      </p:sp>
      <p:sp>
        <p:nvSpPr>
          <p:cNvPr id="14" name="Text 12"/>
          <p:cNvSpPr/>
          <p:nvPr/>
        </p:nvSpPr>
        <p:spPr>
          <a:xfrm>
            <a:off x="6743998" y="2950071"/>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跨部门协同的制度保障</a:t>
            </a:r>
            <a:endParaRPr lang="en-US" sz="1200" dirty="0"/>
          </a:p>
        </p:txBody>
      </p:sp>
      <p:sp>
        <p:nvSpPr>
          <p:cNvPr id="15" name="Text 13"/>
          <p:cNvSpPr/>
          <p:nvPr/>
        </p:nvSpPr>
        <p:spPr>
          <a:xfrm>
            <a:off x="6743998" y="3270052"/>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75345"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内容依据：原书第11章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23 / 44</a:t>
            </a:r>
            <a:endParaRPr lang="en-US" sz="75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11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数字文旅治理的创新实践与制度突破｜机制与应用</a:t>
            </a:r>
            <a:endParaRPr lang="en-US" sz="2500" dirty="0"/>
          </a:p>
        </p:txBody>
      </p:sp>
      <p:sp>
        <p:nvSpPr>
          <p:cNvPr id="5" name="Text 3"/>
          <p:cNvSpPr/>
          <p:nvPr/>
        </p:nvSpPr>
        <p:spPr>
          <a:xfrm>
            <a:off x="355550" y="2125266"/>
            <a:ext cx="3505944" cy="1809452"/>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治理能力建设</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监管科技是将新技术应用于监管实践，提升监管效率和有效性的新兴领域。</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在旅游监管中，监管科技的应用包括：AI驱动的市场监测——使用NLP和知识图谱技术自动监测旅游市场信息，识别虚假宣传、价格欺诈和无…</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治理能力建设</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监管科技是将新技术应用于监管实践，提</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421434"/>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827139"/>
            <a:ext cx="883959" cy="754261"/>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在旅游监管中，监管科技的应用包括：A</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75345"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内容依据：原书第11章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24 / 44</a:t>
            </a:r>
            <a:endParaRPr lang="en-US" sz="75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11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数字文旅政策的国际比较与启示｜核心概念</a:t>
            </a:r>
            <a:endParaRPr lang="en-US" sz="2500" dirty="0"/>
          </a:p>
        </p:txBody>
      </p:sp>
      <p:sp>
        <p:nvSpPr>
          <p:cNvPr id="5" name="Text 3"/>
          <p:cNvSpPr/>
          <p:nvPr/>
        </p:nvSpPr>
        <p:spPr>
          <a:xfrm>
            <a:off x="355550" y="2566095"/>
            <a:ext cx="3505944" cy="927795"/>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欧盟数字旅游政策框架</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美国数字旅游政策特点</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亚洲数字旅游政策比较</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欧盟数字旅游政策框架</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609999"/>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3015704"/>
            <a:ext cx="884110"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美国数字旅游政策特点</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亚洲数字旅游政策比较</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75345"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内容依据：原书第11章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25 / 44</a:t>
            </a:r>
            <a:endParaRPr lang="en-US" sz="75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11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数字文旅政策的国际比较与启示｜机制与应用</a:t>
            </a:r>
            <a:endParaRPr lang="en-US" sz="2500" dirty="0"/>
          </a:p>
        </p:txBody>
      </p:sp>
      <p:sp>
        <p:nvSpPr>
          <p:cNvPr id="5" name="Text 3"/>
          <p:cNvSpPr/>
          <p:nvPr/>
        </p:nvSpPr>
        <p:spPr>
          <a:xfrm>
            <a:off x="355550" y="2345680"/>
            <a:ext cx="3505944" cy="1368623"/>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对贵州的政策启示</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欧盟的数字旅游政策以「数字单一市场」为框架，旨在消除成员国之间的数字壁垒，促进跨境数字旅游服务。</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欧盟出台了多项与数字旅游相关的法规。</a:t>
            </a:r>
            <a:endParaRPr lang="en-US" sz="1400" dirty="0"/>
          </a:p>
        </p:txBody>
      </p:sp>
      <p:sp>
        <p:nvSpPr>
          <p:cNvPr id="6" name="Text 4"/>
          <p:cNvSpPr/>
          <p:nvPr/>
        </p:nvSpPr>
        <p:spPr>
          <a:xfrm>
            <a:off x="4140845" y="1855291"/>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7" name="Text 5"/>
          <p:cNvSpPr/>
          <p:nvPr/>
        </p:nvSpPr>
        <p:spPr>
          <a:xfrm>
            <a:off x="4600615" y="2302669"/>
            <a:ext cx="1346963"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对贵州的政策启示</a:t>
            </a:r>
            <a:endParaRPr lang="en-US" sz="1300" dirty="0"/>
          </a:p>
        </p:txBody>
      </p:sp>
      <p:sp>
        <p:nvSpPr>
          <p:cNvPr id="8" name="Text 6"/>
          <p:cNvSpPr/>
          <p:nvPr/>
        </p:nvSpPr>
        <p:spPr>
          <a:xfrm>
            <a:off x="6521797" y="1855291"/>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9" name="Text 7"/>
          <p:cNvSpPr/>
          <p:nvPr/>
        </p:nvSpPr>
        <p:spPr>
          <a:xfrm>
            <a:off x="6664294"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欧盟的数字旅游政策以「数字单一市场」</a:t>
            </a:r>
            <a:endParaRPr lang="en-US" sz="1300" dirty="0"/>
          </a:p>
        </p:txBody>
      </p:sp>
      <p:sp>
        <p:nvSpPr>
          <p:cNvPr id="10" name="Text 8"/>
          <p:cNvSpPr/>
          <p:nvPr/>
        </p:nvSpPr>
        <p:spPr>
          <a:xfrm>
            <a:off x="4140845" y="3087142"/>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11" name="Text 9"/>
          <p:cNvSpPr/>
          <p:nvPr/>
        </p:nvSpPr>
        <p:spPr>
          <a:xfrm>
            <a:off x="4283342" y="3423047"/>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欧盟出台了多项与数字旅游相关的法规。</a:t>
            </a:r>
            <a:endParaRPr lang="en-US" sz="1300" dirty="0"/>
          </a:p>
        </p:txBody>
      </p:sp>
      <p:sp>
        <p:nvSpPr>
          <p:cNvPr id="12" name="Text 10"/>
          <p:cNvSpPr/>
          <p:nvPr/>
        </p:nvSpPr>
        <p:spPr>
          <a:xfrm>
            <a:off x="6521797" y="3087142"/>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13" name="Text 11"/>
          <p:cNvSpPr/>
          <p:nvPr/>
        </p:nvSpPr>
        <p:spPr>
          <a:xfrm>
            <a:off x="7486622" y="3534519"/>
            <a:ext cx="336855"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验证</a:t>
            </a:r>
            <a:endParaRPr lang="en-US" sz="13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75345"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内容依据：原书第11章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26 / 44</a:t>
            </a:r>
            <a:endParaRPr lang="en-US" sz="75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11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数字文旅治理的效能评估与改进｜核心概念</a:t>
            </a:r>
            <a:endParaRPr lang="en-US" sz="2500" dirty="0"/>
          </a:p>
        </p:txBody>
      </p:sp>
      <p:sp>
        <p:nvSpPr>
          <p:cNvPr id="5" name="Text 3"/>
          <p:cNvSpPr/>
          <p:nvPr/>
        </p:nvSpPr>
        <p:spPr>
          <a:xfrm>
            <a:off x="355550" y="2566095"/>
            <a:ext cx="3505944" cy="927795"/>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治理效能的评估框架</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治理中的痛点与改进方向</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治理创新的未来方向</a:t>
            </a:r>
            <a:endParaRPr lang="en-US" sz="1400" dirty="0"/>
          </a:p>
        </p:txBody>
      </p:sp>
      <p:sp>
        <p:nvSpPr>
          <p:cNvPr id="6" name="Text 4"/>
          <p:cNvSpPr/>
          <p:nvPr/>
        </p:nvSpPr>
        <p:spPr>
          <a:xfrm>
            <a:off x="5943898" y="2509242"/>
            <a:ext cx="1041350" cy="1041350"/>
          </a:xfrm>
          <a:prstGeom prst="roundRect">
            <a:avLst>
              <a:gd name="adj" fmla="val 87809"/>
            </a:avLst>
          </a:prstGeom>
          <a:solidFill>
            <a:srgbClr val="126E72"/>
          </a:solidFill>
          <a:ln/>
        </p:spPr>
        <p:txBody>
          <a:bodyPr wrap="square" rtlCol="0" anchor="ctr"/>
          <a:lstStyle/>
          <a:p>
            <a:pPr indent="0" marL="0">
              <a:buNone/>
            </a:pPr>
            <a:endParaRPr lang="en-US" dirty="0"/>
          </a:p>
        </p:txBody>
      </p:sp>
      <p:sp>
        <p:nvSpPr>
          <p:cNvPr id="7" name="Text 5"/>
          <p:cNvSpPr/>
          <p:nvPr/>
        </p:nvSpPr>
        <p:spPr>
          <a:xfrm>
            <a:off x="6328481" y="293995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FFFFFF"/>
                </a:solidFill>
                <a:latin typeface="Arial" pitchFamily="34" charset="0"/>
                <a:ea typeface="Arial" pitchFamily="34" charset="-122"/>
                <a:cs typeface="Arial" pitchFamily="34" charset="-120"/>
              </a:rPr>
              <a:t>核心</a:t>
            </a:r>
            <a:endParaRPr lang="en-US" sz="1050" dirty="0"/>
          </a:p>
        </p:txBody>
      </p:sp>
      <p:sp>
        <p:nvSpPr>
          <p:cNvPr id="8" name="Text 6"/>
          <p:cNvSpPr/>
          <p:nvPr/>
        </p:nvSpPr>
        <p:spPr>
          <a:xfrm>
            <a:off x="468659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9" name="Text 7"/>
          <p:cNvSpPr/>
          <p:nvPr/>
        </p:nvSpPr>
        <p:spPr>
          <a:xfrm>
            <a:off x="4696885" y="1846808"/>
            <a:ext cx="893826" cy="359866"/>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治理效能的评估框架</a:t>
            </a:r>
            <a:endParaRPr lang="en-US" sz="1050" dirty="0"/>
          </a:p>
        </p:txBody>
      </p:sp>
      <p:sp>
        <p:nvSpPr>
          <p:cNvPr id="10" name="Text 8"/>
          <p:cNvSpPr/>
          <p:nvPr/>
        </p:nvSpPr>
        <p:spPr>
          <a:xfrm>
            <a:off x="732814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1" name="Text 9"/>
          <p:cNvSpPr/>
          <p:nvPr/>
        </p:nvSpPr>
        <p:spPr>
          <a:xfrm>
            <a:off x="7338435" y="1846808"/>
            <a:ext cx="893826" cy="359866"/>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治理中的痛点与改进方向</a:t>
            </a:r>
            <a:endParaRPr lang="en-US" sz="1050" dirty="0"/>
          </a:p>
        </p:txBody>
      </p:sp>
      <p:sp>
        <p:nvSpPr>
          <p:cNvPr id="12" name="Text 10"/>
          <p:cNvSpPr/>
          <p:nvPr/>
        </p:nvSpPr>
        <p:spPr>
          <a:xfrm>
            <a:off x="468659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3" name="Text 11"/>
          <p:cNvSpPr/>
          <p:nvPr/>
        </p:nvSpPr>
        <p:spPr>
          <a:xfrm>
            <a:off x="4696885" y="3853309"/>
            <a:ext cx="893826" cy="359866"/>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治理创新的未来方向</a:t>
            </a:r>
            <a:endParaRPr lang="en-US" sz="1050" dirty="0"/>
          </a:p>
        </p:txBody>
      </p:sp>
      <p:sp>
        <p:nvSpPr>
          <p:cNvPr id="14" name="Text 12"/>
          <p:cNvSpPr/>
          <p:nvPr/>
        </p:nvSpPr>
        <p:spPr>
          <a:xfrm>
            <a:off x="732814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5" name="Text 13"/>
          <p:cNvSpPr/>
          <p:nvPr/>
        </p:nvSpPr>
        <p:spPr>
          <a:xfrm>
            <a:off x="7649331" y="394320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验证</a:t>
            </a:r>
            <a:endParaRPr lang="en-US" sz="105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75345"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内容依据：原书第11章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27 / 44</a:t>
            </a:r>
            <a:endParaRPr lang="en-US" sz="75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11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数字文旅治理的效能评估与改进｜机制与应用</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数字文旅治理效能需要通过科学的评估框架来衡量。</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贵州构建了「投入-过程-产出-效果」四维评估框架。</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投入维度评估治理资源投入情况，包括人员配备、资金投入和技术投入等。</a:t>
            </a:r>
            <a:endParaRPr lang="en-US" sz="1400" dirty="0"/>
          </a:p>
        </p:txBody>
      </p:sp>
      <p:sp>
        <p:nvSpPr>
          <p:cNvPr id="6" name="Text 4"/>
          <p:cNvSpPr/>
          <p:nvPr/>
        </p:nvSpPr>
        <p:spPr>
          <a:xfrm>
            <a:off x="4140845" y="1855738"/>
            <a:ext cx="2416671" cy="665262"/>
          </a:xfrm>
          <a:prstGeom prst="rect">
            <a:avLst/>
          </a:prstGeom>
          <a:solidFill>
            <a:srgbClr val="126E72"/>
          </a:solidFill>
          <a:ln/>
        </p:spPr>
        <p:txBody>
          <a:bodyPr wrap="square" rtlCol="0" anchor="ctr"/>
          <a:lstStyle/>
          <a:p>
            <a:pPr indent="0" marL="0">
              <a:buNone/>
            </a:pPr>
            <a:endParaRPr lang="en-US" dirty="0"/>
          </a:p>
        </p:txBody>
      </p:sp>
      <p:sp>
        <p:nvSpPr>
          <p:cNvPr id="7" name="Text 5"/>
          <p:cNvSpPr/>
          <p:nvPr/>
        </p:nvSpPr>
        <p:spPr>
          <a:xfrm>
            <a:off x="4318546" y="1982688"/>
            <a:ext cx="210249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数字文旅治理效能需要通过科学的评估框</a:t>
            </a:r>
            <a:endParaRPr lang="en-US" sz="1200" dirty="0"/>
          </a:p>
        </p:txBody>
      </p:sp>
      <p:sp>
        <p:nvSpPr>
          <p:cNvPr id="8" name="Text 6"/>
          <p:cNvSpPr/>
          <p:nvPr/>
        </p:nvSpPr>
        <p:spPr>
          <a:xfrm>
            <a:off x="4140845" y="2622500"/>
            <a:ext cx="3067348" cy="459581"/>
          </a:xfrm>
          <a:prstGeom prst="rect">
            <a:avLst/>
          </a:prstGeom>
          <a:solidFill>
            <a:srgbClr val="3A9795"/>
          </a:solidFill>
          <a:ln/>
        </p:spPr>
        <p:txBody>
          <a:bodyPr wrap="square" rtlCol="0" anchor="ctr"/>
          <a:lstStyle/>
          <a:p>
            <a:pPr indent="0" marL="0">
              <a:buNone/>
            </a:pPr>
            <a:endParaRPr lang="en-US" dirty="0"/>
          </a:p>
        </p:txBody>
      </p:sp>
      <p:sp>
        <p:nvSpPr>
          <p:cNvPr id="9" name="Text 7"/>
          <p:cNvSpPr/>
          <p:nvPr/>
        </p:nvSpPr>
        <p:spPr>
          <a:xfrm>
            <a:off x="4318546" y="2749451"/>
            <a:ext cx="276618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贵州构建了「投入-过程-产出-效果」</a:t>
            </a:r>
            <a:endParaRPr lang="en-US" sz="1200" dirty="0"/>
          </a:p>
        </p:txBody>
      </p:sp>
      <p:sp>
        <p:nvSpPr>
          <p:cNvPr id="10" name="Text 8"/>
          <p:cNvSpPr/>
          <p:nvPr/>
        </p:nvSpPr>
        <p:spPr>
          <a:xfrm>
            <a:off x="4140845" y="3183582"/>
            <a:ext cx="3718024" cy="459581"/>
          </a:xfrm>
          <a:prstGeom prst="rect">
            <a:avLst/>
          </a:prstGeom>
          <a:solidFill>
            <a:srgbClr val="126E72"/>
          </a:solidFill>
          <a:ln/>
        </p:spPr>
        <p:txBody>
          <a:bodyPr wrap="square" rtlCol="0" anchor="ctr"/>
          <a:lstStyle/>
          <a:p>
            <a:pPr indent="0" marL="0">
              <a:buNone/>
            </a:pPr>
            <a:endParaRPr lang="en-US" dirty="0"/>
          </a:p>
        </p:txBody>
      </p:sp>
      <p:sp>
        <p:nvSpPr>
          <p:cNvPr id="11" name="Text 9"/>
          <p:cNvSpPr/>
          <p:nvPr/>
        </p:nvSpPr>
        <p:spPr>
          <a:xfrm>
            <a:off x="4318546" y="3310533"/>
            <a:ext cx="342987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投入维度评估治理资源投入情况，包括人</a:t>
            </a:r>
            <a:endParaRPr lang="en-US" sz="1200" dirty="0"/>
          </a:p>
        </p:txBody>
      </p:sp>
      <p:sp>
        <p:nvSpPr>
          <p:cNvPr id="12" name="Text 10"/>
          <p:cNvSpPr/>
          <p:nvPr/>
        </p:nvSpPr>
        <p:spPr>
          <a:xfrm>
            <a:off x="4140845" y="3744664"/>
            <a:ext cx="4368701" cy="459581"/>
          </a:xfrm>
          <a:prstGeom prst="rect">
            <a:avLst/>
          </a:prstGeom>
          <a:solidFill>
            <a:srgbClr val="3A9795"/>
          </a:solidFill>
          <a:ln/>
        </p:spPr>
        <p:txBody>
          <a:bodyPr wrap="square" rtlCol="0" anchor="ctr"/>
          <a:lstStyle/>
          <a:p>
            <a:pPr indent="0" marL="0">
              <a:buNone/>
            </a:pPr>
            <a:endParaRPr lang="en-US" dirty="0"/>
          </a:p>
        </p:txBody>
      </p:sp>
      <p:sp>
        <p:nvSpPr>
          <p:cNvPr id="13" name="Text 11"/>
          <p:cNvSpPr/>
          <p:nvPr/>
        </p:nvSpPr>
        <p:spPr>
          <a:xfrm>
            <a:off x="4318546" y="3871615"/>
            <a:ext cx="409356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验证</a:t>
            </a:r>
            <a:endParaRPr lang="en-US" sz="12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75345"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内容依据：原书第11章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28 / 44</a:t>
            </a:r>
            <a:endParaRPr lang="en-US" sz="75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11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数字文旅政策的精细化实施｜核心概念</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差异化政策实施策略</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政策实施的监测与调整</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贵州数字文旅政策的实施采用了差异化策略——根据不同地区、不同规模和不同类型企业的实际情况，制定差异化的政策要求和扶持措施。</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差异化政策实施策略</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609999"/>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3015704"/>
            <a:ext cx="884110"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政策实施的监测与调整</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贵州数字文旅政策的实施采用了差异化策</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75345"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内容依据：原书第11章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29 / 44</a:t>
            </a:r>
            <a:endParaRPr lang="en-US" sz="75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11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数字文旅政策的精细化实施｜机制与应用</a:t>
            </a:r>
            <a:endParaRPr lang="en-US" sz="2500" dirty="0"/>
          </a:p>
        </p:txBody>
      </p:sp>
      <p:sp>
        <p:nvSpPr>
          <p:cNvPr id="5" name="Text 3"/>
          <p:cNvSpPr/>
          <p:nvPr/>
        </p:nvSpPr>
        <p:spPr>
          <a:xfrm>
            <a:off x="355550" y="1684437"/>
            <a:ext cx="3505944" cy="2691110"/>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对于5A级景区和大型旅游企业，政策要求较高（必须达到智慧化建设规范L4级以上），但扶持力度较小（这些企业有自有资金进行数字化投入）。</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对于3A级及以下景区和中小旅游企业，政策要求较低（达到L2级即可），但扶持力度较大（提供资金补贴和技术支持）。</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这种差异化策略避免了「一刀切」政策的弊端——既确保了头部企业和景区的数字化领先地位，又帮助了中小企业和基层景区缩小数字化差距。</a:t>
            </a:r>
            <a:endParaRPr lang="en-US" sz="1400" dirty="0"/>
          </a:p>
        </p:txBody>
      </p:sp>
      <p:sp>
        <p:nvSpPr>
          <p:cNvPr id="6" name="Text 4"/>
          <p:cNvSpPr/>
          <p:nvPr/>
        </p:nvSpPr>
        <p:spPr>
          <a:xfrm>
            <a:off x="4140845"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2089845"/>
            <a:ext cx="2247602" cy="0"/>
          </a:xfrm>
          <a:prstGeom prst="line">
            <a:avLst/>
          </a:prstGeom>
          <a:noFill/>
          <a:ln w="57150">
            <a:solidFill>
              <a:srgbClr val="126E72"/>
            </a:solidFill>
            <a:prstDash val="solid"/>
          </a:ln>
        </p:spPr>
      </p:sp>
      <p:sp>
        <p:nvSpPr>
          <p:cNvPr id="8" name="Text 6"/>
          <p:cNvSpPr/>
          <p:nvPr/>
        </p:nvSpPr>
        <p:spPr>
          <a:xfrm>
            <a:off x="4343995"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机会</a:t>
            </a:r>
            <a:endParaRPr lang="en-US" sz="1800" dirty="0"/>
          </a:p>
        </p:txBody>
      </p:sp>
      <p:sp>
        <p:nvSpPr>
          <p:cNvPr id="9" name="Text 7"/>
          <p:cNvSpPr/>
          <p:nvPr/>
        </p:nvSpPr>
        <p:spPr>
          <a:xfrm>
            <a:off x="4343995"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对于5A级景区和大型旅游企业，政策要</a:t>
            </a:r>
            <a:endParaRPr lang="en-US" sz="1200" dirty="0"/>
          </a:p>
        </p:txBody>
      </p:sp>
      <p:sp>
        <p:nvSpPr>
          <p:cNvPr id="10" name="Text 8"/>
          <p:cNvSpPr/>
          <p:nvPr/>
        </p:nvSpPr>
        <p:spPr>
          <a:xfrm>
            <a:off x="4343995" y="3270052"/>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对于3A级及以下景区和中小旅游企业，</a:t>
            </a:r>
            <a:endParaRPr lang="en-US" sz="1200" dirty="0"/>
          </a:p>
        </p:txBody>
      </p:sp>
      <p:sp>
        <p:nvSpPr>
          <p:cNvPr id="11" name="Text 9"/>
          <p:cNvSpPr/>
          <p:nvPr/>
        </p:nvSpPr>
        <p:spPr>
          <a:xfrm>
            <a:off x="6540847"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12" name="Shape 10"/>
          <p:cNvSpPr/>
          <p:nvPr/>
        </p:nvSpPr>
        <p:spPr>
          <a:xfrm>
            <a:off x="6540847" y="2089845"/>
            <a:ext cx="2247602" cy="0"/>
          </a:xfrm>
          <a:prstGeom prst="line">
            <a:avLst/>
          </a:prstGeom>
          <a:noFill/>
          <a:ln w="57150">
            <a:solidFill>
              <a:srgbClr val="D96B52"/>
            </a:solidFill>
            <a:prstDash val="solid"/>
          </a:ln>
        </p:spPr>
      </p:sp>
      <p:sp>
        <p:nvSpPr>
          <p:cNvPr id="13" name="Text 11"/>
          <p:cNvSpPr/>
          <p:nvPr/>
        </p:nvSpPr>
        <p:spPr>
          <a:xfrm>
            <a:off x="6743998"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约束</a:t>
            </a:r>
            <a:endParaRPr lang="en-US" sz="1800" dirty="0"/>
          </a:p>
        </p:txBody>
      </p:sp>
      <p:sp>
        <p:nvSpPr>
          <p:cNvPr id="14" name="Text 12"/>
          <p:cNvSpPr/>
          <p:nvPr/>
        </p:nvSpPr>
        <p:spPr>
          <a:xfrm>
            <a:off x="6743998"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这种差异化策略避免了「一刀切」政策的</a:t>
            </a:r>
            <a:endParaRPr lang="en-US" sz="1200" dirty="0"/>
          </a:p>
        </p:txBody>
      </p:sp>
      <p:sp>
        <p:nvSpPr>
          <p:cNvPr id="15" name="Text 13"/>
          <p:cNvSpPr/>
          <p:nvPr/>
        </p:nvSpPr>
        <p:spPr>
          <a:xfrm>
            <a:off x="6743998" y="3270052"/>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75345"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内容依据：原书第11章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30 / 44</a:t>
            </a:r>
            <a:endParaRPr lang="en-US" sz="75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11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数字文旅政策的公众参与机制｜核心概念</a:t>
            </a:r>
            <a:endParaRPr lang="en-US" sz="2500" dirty="0"/>
          </a:p>
        </p:txBody>
      </p:sp>
      <p:sp>
        <p:nvSpPr>
          <p:cNvPr id="5" name="Text 3"/>
          <p:cNvSpPr/>
          <p:nvPr/>
        </p:nvSpPr>
        <p:spPr>
          <a:xfrm>
            <a:off x="355550" y="2015133"/>
            <a:ext cx="3505944" cy="2029867"/>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政策制定不应仅是政府内部的决策过程，公众参与是提升政策科学性和民主性的重要途径。</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贵州建立了数字文旅政策公众参与机制。</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政策征求意见方面，所有数字文旅政策在发布前都在政府网站和社交媒体上公开征求意见，任何公民和企业都可以提出建议。</a:t>
            </a:r>
            <a:endParaRPr lang="en-US" sz="1400" dirty="0"/>
          </a:p>
        </p:txBody>
      </p:sp>
      <p:sp>
        <p:nvSpPr>
          <p:cNvPr id="6" name="Text 4"/>
          <p:cNvSpPr/>
          <p:nvPr/>
        </p:nvSpPr>
        <p:spPr>
          <a:xfrm>
            <a:off x="4140845" y="1855291"/>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7" name="Text 5"/>
          <p:cNvSpPr/>
          <p:nvPr/>
        </p:nvSpPr>
        <p:spPr>
          <a:xfrm>
            <a:off x="4283342"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政策制定不应仅是政府内部的决策过程，</a:t>
            </a:r>
            <a:endParaRPr lang="en-US" sz="1300" dirty="0"/>
          </a:p>
        </p:txBody>
      </p:sp>
      <p:sp>
        <p:nvSpPr>
          <p:cNvPr id="8" name="Text 6"/>
          <p:cNvSpPr/>
          <p:nvPr/>
        </p:nvSpPr>
        <p:spPr>
          <a:xfrm>
            <a:off x="6521797" y="1855291"/>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9" name="Text 7"/>
          <p:cNvSpPr/>
          <p:nvPr/>
        </p:nvSpPr>
        <p:spPr>
          <a:xfrm>
            <a:off x="6664294"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贵州建立了数字文旅政策公众参与机制。</a:t>
            </a:r>
            <a:endParaRPr lang="en-US" sz="1300" dirty="0"/>
          </a:p>
        </p:txBody>
      </p:sp>
      <p:sp>
        <p:nvSpPr>
          <p:cNvPr id="10" name="Text 8"/>
          <p:cNvSpPr/>
          <p:nvPr/>
        </p:nvSpPr>
        <p:spPr>
          <a:xfrm>
            <a:off x="4140845" y="3087142"/>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11" name="Text 9"/>
          <p:cNvSpPr/>
          <p:nvPr/>
        </p:nvSpPr>
        <p:spPr>
          <a:xfrm>
            <a:off x="4283342" y="3423047"/>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政策征求意见方面，所有数字文旅政策在</a:t>
            </a:r>
            <a:endParaRPr lang="en-US" sz="1300" dirty="0"/>
          </a:p>
        </p:txBody>
      </p:sp>
      <p:sp>
        <p:nvSpPr>
          <p:cNvPr id="12" name="Text 10"/>
          <p:cNvSpPr/>
          <p:nvPr/>
        </p:nvSpPr>
        <p:spPr>
          <a:xfrm>
            <a:off x="6521797" y="3087142"/>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13" name="Text 11"/>
          <p:cNvSpPr/>
          <p:nvPr/>
        </p:nvSpPr>
        <p:spPr>
          <a:xfrm>
            <a:off x="7486622" y="3534519"/>
            <a:ext cx="336855"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验证</a:t>
            </a:r>
            <a:endParaRPr lang="en-US" sz="13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75345"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内容依据：原书第11章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31 / 44</a:t>
            </a:r>
            <a:endParaRPr lang="en-US" sz="75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11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数字文旅政策的公众参与机制｜机制与应用</a:t>
            </a:r>
            <a:endParaRPr lang="en-US" sz="2500" dirty="0"/>
          </a:p>
        </p:txBody>
      </p:sp>
      <p:sp>
        <p:nvSpPr>
          <p:cNvPr id="5" name="Text 3"/>
          <p:cNvSpPr/>
          <p:nvPr/>
        </p:nvSpPr>
        <p:spPr>
          <a:xfrm>
            <a:off x="355550" y="2015133"/>
            <a:ext cx="3505944" cy="2029867"/>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2024年发布的5项数字文旅政策共收到公众意见320条，其中48条被采纳。</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政策听证会方面，对涉及公众利益重大的政策如景区门票定价政策、数据使用政策等举行听证会，邀请消费者代表、企业代表和专家参与。</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2024年举行了3场政策听证会，参与人数超过200人。</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年发布的5项数字文旅政策共收到公众意</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政策听证会方面，对涉及公众利益重大的</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年举行了3场政策听证会，参与人数超过</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75345"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内容依据：原书第11章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32 / 44</a:t>
            </a:r>
            <a:endParaRPr lang="en-US" sz="75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11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数字文旅政策的学习与推广｜核心概念</a:t>
            </a:r>
            <a:endParaRPr lang="en-US" sz="2500" dirty="0"/>
          </a:p>
        </p:txBody>
      </p:sp>
      <p:sp>
        <p:nvSpPr>
          <p:cNvPr id="5" name="Text 3"/>
          <p:cNvSpPr/>
          <p:nvPr/>
        </p:nvSpPr>
        <p:spPr>
          <a:xfrm>
            <a:off x="355550" y="2125266"/>
            <a:ext cx="3505944" cy="1809452"/>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贵州数字文旅政策的成功实践已开始向其他地区推广。</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政策推广的方式包括经验交流、人员培训和方案输出。</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经验交流方面，贵州已接待了来自全国20余个省份的考察团，分享数字文旅政策制定和实施的经验。</a:t>
            </a:r>
            <a:endParaRPr lang="en-US" sz="1400" dirty="0"/>
          </a:p>
        </p:txBody>
      </p:sp>
      <p:sp>
        <p:nvSpPr>
          <p:cNvPr id="6" name="Text 4"/>
          <p:cNvSpPr/>
          <p:nvPr/>
        </p:nvSpPr>
        <p:spPr>
          <a:xfrm>
            <a:off x="4140845" y="1752898"/>
            <a:ext cx="2416671" cy="665262"/>
          </a:xfrm>
          <a:prstGeom prst="rect">
            <a:avLst/>
          </a:prstGeom>
          <a:solidFill>
            <a:srgbClr val="126E72"/>
          </a:solidFill>
          <a:ln/>
        </p:spPr>
        <p:txBody>
          <a:bodyPr wrap="square" rtlCol="0" anchor="ctr"/>
          <a:lstStyle/>
          <a:p>
            <a:pPr indent="0" marL="0">
              <a:buNone/>
            </a:pPr>
            <a:endParaRPr lang="en-US" dirty="0"/>
          </a:p>
        </p:txBody>
      </p:sp>
      <p:sp>
        <p:nvSpPr>
          <p:cNvPr id="7" name="Text 5"/>
          <p:cNvSpPr/>
          <p:nvPr/>
        </p:nvSpPr>
        <p:spPr>
          <a:xfrm>
            <a:off x="4318546" y="1879848"/>
            <a:ext cx="210249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贵州数字文旅政策的成功实践已开始向其</a:t>
            </a:r>
            <a:endParaRPr lang="en-US" sz="1200" dirty="0"/>
          </a:p>
        </p:txBody>
      </p:sp>
      <p:sp>
        <p:nvSpPr>
          <p:cNvPr id="8" name="Text 6"/>
          <p:cNvSpPr/>
          <p:nvPr/>
        </p:nvSpPr>
        <p:spPr>
          <a:xfrm>
            <a:off x="4140845" y="2519660"/>
            <a:ext cx="3067348" cy="665262"/>
          </a:xfrm>
          <a:prstGeom prst="rect">
            <a:avLst/>
          </a:prstGeom>
          <a:solidFill>
            <a:srgbClr val="3A9795"/>
          </a:solidFill>
          <a:ln/>
        </p:spPr>
        <p:txBody>
          <a:bodyPr wrap="square" rtlCol="0" anchor="ctr"/>
          <a:lstStyle/>
          <a:p>
            <a:pPr indent="0" marL="0">
              <a:buNone/>
            </a:pPr>
            <a:endParaRPr lang="en-US" dirty="0"/>
          </a:p>
        </p:txBody>
      </p:sp>
      <p:sp>
        <p:nvSpPr>
          <p:cNvPr id="9" name="Text 7"/>
          <p:cNvSpPr/>
          <p:nvPr/>
        </p:nvSpPr>
        <p:spPr>
          <a:xfrm>
            <a:off x="4318546" y="2646611"/>
            <a:ext cx="276618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政策推广的方式包括经验交流、人员培训</a:t>
            </a:r>
            <a:endParaRPr lang="en-US" sz="1200" dirty="0"/>
          </a:p>
        </p:txBody>
      </p:sp>
      <p:sp>
        <p:nvSpPr>
          <p:cNvPr id="10" name="Text 8"/>
          <p:cNvSpPr/>
          <p:nvPr/>
        </p:nvSpPr>
        <p:spPr>
          <a:xfrm>
            <a:off x="4140845" y="3286423"/>
            <a:ext cx="3718024" cy="459581"/>
          </a:xfrm>
          <a:prstGeom prst="rect">
            <a:avLst/>
          </a:prstGeom>
          <a:solidFill>
            <a:srgbClr val="126E72"/>
          </a:solidFill>
          <a:ln/>
        </p:spPr>
        <p:txBody>
          <a:bodyPr wrap="square" rtlCol="0" anchor="ctr"/>
          <a:lstStyle/>
          <a:p>
            <a:pPr indent="0" marL="0">
              <a:buNone/>
            </a:pPr>
            <a:endParaRPr lang="en-US" dirty="0"/>
          </a:p>
        </p:txBody>
      </p:sp>
      <p:sp>
        <p:nvSpPr>
          <p:cNvPr id="11" name="Text 9"/>
          <p:cNvSpPr/>
          <p:nvPr/>
        </p:nvSpPr>
        <p:spPr>
          <a:xfrm>
            <a:off x="4318546" y="3413373"/>
            <a:ext cx="342987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经验交流方面，贵州已接待了来自全国2</a:t>
            </a:r>
            <a:endParaRPr lang="en-US" sz="1200" dirty="0"/>
          </a:p>
        </p:txBody>
      </p:sp>
      <p:sp>
        <p:nvSpPr>
          <p:cNvPr id="12" name="Text 10"/>
          <p:cNvSpPr/>
          <p:nvPr/>
        </p:nvSpPr>
        <p:spPr>
          <a:xfrm>
            <a:off x="4140845" y="3847505"/>
            <a:ext cx="4368701" cy="459581"/>
          </a:xfrm>
          <a:prstGeom prst="rect">
            <a:avLst/>
          </a:prstGeom>
          <a:solidFill>
            <a:srgbClr val="3A9795"/>
          </a:solidFill>
          <a:ln/>
        </p:spPr>
        <p:txBody>
          <a:bodyPr wrap="square" rtlCol="0" anchor="ctr"/>
          <a:lstStyle/>
          <a:p>
            <a:pPr indent="0" marL="0">
              <a:buNone/>
            </a:pPr>
            <a:endParaRPr lang="en-US" dirty="0"/>
          </a:p>
        </p:txBody>
      </p:sp>
      <p:sp>
        <p:nvSpPr>
          <p:cNvPr id="13" name="Text 11"/>
          <p:cNvSpPr/>
          <p:nvPr/>
        </p:nvSpPr>
        <p:spPr>
          <a:xfrm>
            <a:off x="4318546" y="3974455"/>
            <a:ext cx="409356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验证</a:t>
            </a:r>
            <a:endParaRPr lang="en-US" sz="12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75345"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内容依据：原书第11章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33 / 44</a:t>
            </a:r>
            <a:endParaRPr lang="en-US" sz="75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11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数字文旅政策的学习与推广｜机制与应用</a:t>
            </a:r>
            <a:endParaRPr lang="en-US" sz="2500" dirty="0"/>
          </a:p>
        </p:txBody>
      </p:sp>
      <p:sp>
        <p:nvSpPr>
          <p:cNvPr id="5" name="Text 3"/>
          <p:cNvSpPr/>
          <p:nvPr/>
        </p:nvSpPr>
        <p:spPr>
          <a:xfrm>
            <a:off x="355550" y="1904851"/>
            <a:ext cx="3505944" cy="2250281"/>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贵州文旅厅编撰了《贵州数字文旅发展白皮书》，系统总结了政策框架、实施路径和效果评估，为其他地区提供参考。</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人员培训方面，贵州师范大学为其他省份的旅游管理部门和企业管理人员开设了数字文旅专题培训班，培训内容包括数字文旅政策解读、智慧景区…</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已开展15期培训班，培训了来自12个省份的800余名学员。</a:t>
            </a:r>
            <a:endParaRPr lang="en-US" sz="1400" dirty="0"/>
          </a:p>
        </p:txBody>
      </p:sp>
      <p:sp>
        <p:nvSpPr>
          <p:cNvPr id="6" name="Text 4"/>
          <p:cNvSpPr/>
          <p:nvPr/>
        </p:nvSpPr>
        <p:spPr>
          <a:xfrm>
            <a:off x="5943898" y="2509242"/>
            <a:ext cx="1041350" cy="1041350"/>
          </a:xfrm>
          <a:prstGeom prst="roundRect">
            <a:avLst>
              <a:gd name="adj" fmla="val 87809"/>
            </a:avLst>
          </a:prstGeom>
          <a:solidFill>
            <a:srgbClr val="126E72"/>
          </a:solidFill>
          <a:ln/>
        </p:spPr>
        <p:txBody>
          <a:bodyPr wrap="square" rtlCol="0" anchor="ctr"/>
          <a:lstStyle/>
          <a:p>
            <a:pPr indent="0" marL="0">
              <a:buNone/>
            </a:pPr>
            <a:endParaRPr lang="en-US" dirty="0"/>
          </a:p>
        </p:txBody>
      </p:sp>
      <p:sp>
        <p:nvSpPr>
          <p:cNvPr id="7" name="Text 5"/>
          <p:cNvSpPr/>
          <p:nvPr/>
        </p:nvSpPr>
        <p:spPr>
          <a:xfrm>
            <a:off x="6328481" y="293995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FFFFFF"/>
                </a:solidFill>
                <a:latin typeface="Arial" pitchFamily="34" charset="0"/>
                <a:ea typeface="Arial" pitchFamily="34" charset="-122"/>
                <a:cs typeface="Arial" pitchFamily="34" charset="-120"/>
              </a:rPr>
              <a:t>核心</a:t>
            </a:r>
            <a:endParaRPr lang="en-US" sz="1050" dirty="0"/>
          </a:p>
        </p:txBody>
      </p:sp>
      <p:sp>
        <p:nvSpPr>
          <p:cNvPr id="8" name="Text 6"/>
          <p:cNvSpPr/>
          <p:nvPr/>
        </p:nvSpPr>
        <p:spPr>
          <a:xfrm>
            <a:off x="468659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9" name="Text 7"/>
          <p:cNvSpPr/>
          <p:nvPr/>
        </p:nvSpPr>
        <p:spPr>
          <a:xfrm>
            <a:off x="469688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贵州文旅厅编撰了《贵州数字文旅发展白</a:t>
            </a:r>
            <a:endParaRPr lang="en-US" sz="1050" dirty="0"/>
          </a:p>
        </p:txBody>
      </p:sp>
      <p:sp>
        <p:nvSpPr>
          <p:cNvPr id="10" name="Text 8"/>
          <p:cNvSpPr/>
          <p:nvPr/>
        </p:nvSpPr>
        <p:spPr>
          <a:xfrm>
            <a:off x="732814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1" name="Text 9"/>
          <p:cNvSpPr/>
          <p:nvPr/>
        </p:nvSpPr>
        <p:spPr>
          <a:xfrm>
            <a:off x="7338435" y="1666875"/>
            <a:ext cx="893826" cy="7197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人员培训方面，贵州师范大学为其他省份</a:t>
            </a:r>
            <a:endParaRPr lang="en-US" sz="1050" dirty="0"/>
          </a:p>
        </p:txBody>
      </p:sp>
      <p:sp>
        <p:nvSpPr>
          <p:cNvPr id="12" name="Text 10"/>
          <p:cNvSpPr/>
          <p:nvPr/>
        </p:nvSpPr>
        <p:spPr>
          <a:xfrm>
            <a:off x="468659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3" name="Text 11"/>
          <p:cNvSpPr/>
          <p:nvPr/>
        </p:nvSpPr>
        <p:spPr>
          <a:xfrm>
            <a:off x="4696885" y="3763268"/>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已开展15期培训班，培训了来自12个</a:t>
            </a:r>
            <a:endParaRPr lang="en-US" sz="1050" dirty="0"/>
          </a:p>
        </p:txBody>
      </p:sp>
      <p:sp>
        <p:nvSpPr>
          <p:cNvPr id="14" name="Text 12"/>
          <p:cNvSpPr/>
          <p:nvPr/>
        </p:nvSpPr>
        <p:spPr>
          <a:xfrm>
            <a:off x="732814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5" name="Text 13"/>
          <p:cNvSpPr/>
          <p:nvPr/>
        </p:nvSpPr>
        <p:spPr>
          <a:xfrm>
            <a:off x="7649331" y="394320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验证</a:t>
            </a:r>
            <a:endParaRPr lang="en-US" sz="105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75345"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内容依据：原书第11章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34 / 44</a:t>
            </a:r>
            <a:endParaRPr lang="en-US" sz="75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11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本章综合框架</a:t>
            </a:r>
            <a:endParaRPr lang="en-US" sz="2500" dirty="0"/>
          </a:p>
        </p:txBody>
      </p:sp>
      <p:sp>
        <p:nvSpPr>
          <p:cNvPr id="5" name="Text 3"/>
          <p:cNvSpPr/>
          <p:nvPr/>
        </p:nvSpPr>
        <p:spPr>
          <a:xfrm>
            <a:off x="355550" y="2434828"/>
            <a:ext cx="3576063" cy="1190327"/>
          </a:xfrm>
          <a:prstGeom prst="rect">
            <a:avLst/>
          </a:prstGeom>
          <a:noFill/>
          <a:ln/>
        </p:spPr>
        <p:txBody>
          <a:bodyPr wrap="square" lIns="0" tIns="0" rIns="0" bIns="0" rtlCol="0" anchor="t"/>
          <a:lstStyle/>
          <a:p>
            <a:pPr algn="l" indent="0" marL="0">
              <a:lnSpc>
                <a:spcPts val="3125"/>
              </a:lnSpc>
              <a:buNone/>
            </a:pPr>
            <a:r>
              <a:rPr lang="en-US" sz="2500" b="1" dirty="0">
                <a:solidFill>
                  <a:srgbClr val="126E72"/>
                </a:solidFill>
                <a:latin typeface="Arial" pitchFamily="34" charset="0"/>
                <a:ea typeface="Arial" pitchFamily="34" charset="-122"/>
                <a:cs typeface="Arial" pitchFamily="34" charset="-120"/>
              </a:rPr>
              <a:t>从概念、机制到行动，形成可验证、可交付、可复盘的学习闭环。</a:t>
            </a:r>
            <a:endParaRPr lang="en-US" sz="2500" dirty="0"/>
          </a:p>
        </p:txBody>
      </p:sp>
      <p:sp>
        <p:nvSpPr>
          <p:cNvPr id="6" name="Text 4"/>
          <p:cNvSpPr/>
          <p:nvPr/>
        </p:nvSpPr>
        <p:spPr>
          <a:xfrm>
            <a:off x="4140845" y="1768078"/>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64657" y="1768078"/>
            <a:ext cx="0" cy="337691"/>
          </a:xfrm>
          <a:prstGeom prst="line">
            <a:avLst/>
          </a:prstGeom>
          <a:noFill/>
          <a:ln w="47625">
            <a:solidFill>
              <a:srgbClr val="3A9795"/>
            </a:solidFill>
            <a:prstDash val="solid"/>
          </a:ln>
        </p:spPr>
      </p:sp>
      <p:sp>
        <p:nvSpPr>
          <p:cNvPr id="8" name="Text 6"/>
          <p:cNvSpPr/>
          <p:nvPr/>
        </p:nvSpPr>
        <p:spPr>
          <a:xfrm>
            <a:off x="4302770" y="1856929"/>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国家数字文旅政策体系</a:t>
            </a:r>
            <a:endParaRPr lang="en-US" sz="1050" dirty="0"/>
          </a:p>
        </p:txBody>
      </p:sp>
      <p:sp>
        <p:nvSpPr>
          <p:cNvPr id="9" name="Text 7"/>
          <p:cNvSpPr/>
          <p:nvPr/>
        </p:nvSpPr>
        <p:spPr>
          <a:xfrm>
            <a:off x="6508998" y="1768078"/>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0" name="Shape 8"/>
          <p:cNvSpPr/>
          <p:nvPr/>
        </p:nvSpPr>
        <p:spPr>
          <a:xfrm>
            <a:off x="6532811" y="1768078"/>
            <a:ext cx="0" cy="337691"/>
          </a:xfrm>
          <a:prstGeom prst="line">
            <a:avLst/>
          </a:prstGeom>
          <a:noFill/>
          <a:ln w="47625">
            <a:solidFill>
              <a:srgbClr val="3A9795"/>
            </a:solidFill>
            <a:prstDash val="solid"/>
          </a:ln>
        </p:spPr>
      </p:sp>
      <p:sp>
        <p:nvSpPr>
          <p:cNvPr id="11" name="Text 9"/>
          <p:cNvSpPr/>
          <p:nvPr/>
        </p:nvSpPr>
        <p:spPr>
          <a:xfrm>
            <a:off x="6670923" y="1856929"/>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地方数字文旅政策与规划</a:t>
            </a:r>
            <a:endParaRPr lang="en-US" sz="1050" dirty="0"/>
          </a:p>
        </p:txBody>
      </p:sp>
      <p:sp>
        <p:nvSpPr>
          <p:cNvPr id="12" name="Text 10"/>
          <p:cNvSpPr/>
          <p:nvPr/>
        </p:nvSpPr>
        <p:spPr>
          <a:xfrm>
            <a:off x="4140845" y="2194620"/>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3" name="Shape 11"/>
          <p:cNvSpPr/>
          <p:nvPr/>
        </p:nvSpPr>
        <p:spPr>
          <a:xfrm>
            <a:off x="4164657" y="2194620"/>
            <a:ext cx="0" cy="337691"/>
          </a:xfrm>
          <a:prstGeom prst="line">
            <a:avLst/>
          </a:prstGeom>
          <a:noFill/>
          <a:ln w="47625">
            <a:solidFill>
              <a:srgbClr val="3A9795"/>
            </a:solidFill>
            <a:prstDash val="solid"/>
          </a:ln>
        </p:spPr>
      </p:sp>
      <p:sp>
        <p:nvSpPr>
          <p:cNvPr id="14" name="Text 12"/>
          <p:cNvSpPr/>
          <p:nvPr/>
        </p:nvSpPr>
        <p:spPr>
          <a:xfrm>
            <a:off x="4302770" y="2283470"/>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数字文旅治理体系</a:t>
            </a:r>
            <a:endParaRPr lang="en-US" sz="1050" dirty="0"/>
          </a:p>
        </p:txBody>
      </p:sp>
      <p:sp>
        <p:nvSpPr>
          <p:cNvPr id="15" name="Text 13"/>
          <p:cNvSpPr/>
          <p:nvPr/>
        </p:nvSpPr>
        <p:spPr>
          <a:xfrm>
            <a:off x="6508998" y="2194620"/>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6" name="Shape 14"/>
          <p:cNvSpPr/>
          <p:nvPr/>
        </p:nvSpPr>
        <p:spPr>
          <a:xfrm>
            <a:off x="6532811" y="2194620"/>
            <a:ext cx="0" cy="337691"/>
          </a:xfrm>
          <a:prstGeom prst="line">
            <a:avLst/>
          </a:prstGeom>
          <a:noFill/>
          <a:ln w="47625">
            <a:solidFill>
              <a:srgbClr val="3A9795"/>
            </a:solidFill>
            <a:prstDash val="solid"/>
          </a:ln>
        </p:spPr>
      </p:sp>
      <p:sp>
        <p:nvSpPr>
          <p:cNvPr id="17" name="Text 15"/>
          <p:cNvSpPr/>
          <p:nvPr/>
        </p:nvSpPr>
        <p:spPr>
          <a:xfrm>
            <a:off x="6670923" y="2283470"/>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数字文旅伦理与责任</a:t>
            </a:r>
            <a:endParaRPr lang="en-US" sz="1050" dirty="0"/>
          </a:p>
        </p:txBody>
      </p:sp>
      <p:sp>
        <p:nvSpPr>
          <p:cNvPr id="18" name="Text 16"/>
          <p:cNvSpPr/>
          <p:nvPr/>
        </p:nvSpPr>
        <p:spPr>
          <a:xfrm>
            <a:off x="4140845" y="2621161"/>
            <a:ext cx="2279303" cy="497681"/>
          </a:xfrm>
          <a:prstGeom prst="roundRect">
            <a:avLst>
              <a:gd name="adj" fmla="val 7656"/>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4164657" y="2621161"/>
            <a:ext cx="0" cy="497681"/>
          </a:xfrm>
          <a:prstGeom prst="line">
            <a:avLst/>
          </a:prstGeom>
          <a:noFill/>
          <a:ln w="47625">
            <a:solidFill>
              <a:srgbClr val="3A9795"/>
            </a:solidFill>
            <a:prstDash val="solid"/>
          </a:ln>
        </p:spPr>
      </p:sp>
      <p:sp>
        <p:nvSpPr>
          <p:cNvPr id="20" name="Text 18"/>
          <p:cNvSpPr/>
          <p:nvPr/>
        </p:nvSpPr>
        <p:spPr>
          <a:xfrm>
            <a:off x="4302770" y="2710011"/>
            <a:ext cx="2043139" cy="31998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案例：新国发2号文件与贵州文旅数字化</a:t>
            </a:r>
            <a:endParaRPr lang="en-US" sz="1050" dirty="0"/>
          </a:p>
        </p:txBody>
      </p:sp>
      <p:sp>
        <p:nvSpPr>
          <p:cNvPr id="21" name="Text 19"/>
          <p:cNvSpPr/>
          <p:nvPr/>
        </p:nvSpPr>
        <p:spPr>
          <a:xfrm>
            <a:off x="6508998" y="2621161"/>
            <a:ext cx="2279452" cy="497681"/>
          </a:xfrm>
          <a:prstGeom prst="roundRect">
            <a:avLst>
              <a:gd name="adj" fmla="val 7656"/>
            </a:avLst>
          </a:prstGeom>
          <a:solidFill>
            <a:srgbClr val="FFFFFF"/>
          </a:solidFill>
          <a:ln/>
        </p:spPr>
        <p:txBody>
          <a:bodyPr wrap="square" rtlCol="0" anchor="ctr"/>
          <a:lstStyle/>
          <a:p>
            <a:pPr indent="0" marL="0">
              <a:buNone/>
            </a:pPr>
            <a:endParaRPr lang="en-US" dirty="0"/>
          </a:p>
        </p:txBody>
      </p:sp>
      <p:sp>
        <p:nvSpPr>
          <p:cNvPr id="22" name="Shape 20"/>
          <p:cNvSpPr/>
          <p:nvPr/>
        </p:nvSpPr>
        <p:spPr>
          <a:xfrm>
            <a:off x="6532811" y="2621161"/>
            <a:ext cx="0" cy="497681"/>
          </a:xfrm>
          <a:prstGeom prst="line">
            <a:avLst/>
          </a:prstGeom>
          <a:noFill/>
          <a:ln w="47625">
            <a:solidFill>
              <a:srgbClr val="3A9795"/>
            </a:solidFill>
            <a:prstDash val="solid"/>
          </a:ln>
        </p:spPr>
      </p:sp>
      <p:sp>
        <p:nvSpPr>
          <p:cNvPr id="23" name="Text 21"/>
          <p:cNvSpPr/>
          <p:nvPr/>
        </p:nvSpPr>
        <p:spPr>
          <a:xfrm>
            <a:off x="6670923" y="2710011"/>
            <a:ext cx="2043291" cy="31998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数字文旅政策体系的多层架构与实施评估</a:t>
            </a:r>
            <a:endParaRPr lang="en-US" sz="1050" dirty="0"/>
          </a:p>
        </p:txBody>
      </p:sp>
      <p:sp>
        <p:nvSpPr>
          <p:cNvPr id="24" name="Text 22"/>
          <p:cNvSpPr/>
          <p:nvPr/>
        </p:nvSpPr>
        <p:spPr>
          <a:xfrm>
            <a:off x="4140845" y="3207693"/>
            <a:ext cx="2279303" cy="497681"/>
          </a:xfrm>
          <a:prstGeom prst="roundRect">
            <a:avLst>
              <a:gd name="adj" fmla="val 7656"/>
            </a:avLst>
          </a:prstGeom>
          <a:solidFill>
            <a:srgbClr val="FFFFFF"/>
          </a:solidFill>
          <a:ln/>
        </p:spPr>
        <p:txBody>
          <a:bodyPr wrap="square" rtlCol="0" anchor="ctr"/>
          <a:lstStyle/>
          <a:p>
            <a:pPr indent="0" marL="0">
              <a:buNone/>
            </a:pPr>
            <a:endParaRPr lang="en-US" dirty="0"/>
          </a:p>
        </p:txBody>
      </p:sp>
      <p:sp>
        <p:nvSpPr>
          <p:cNvPr id="25" name="Shape 23"/>
          <p:cNvSpPr/>
          <p:nvPr/>
        </p:nvSpPr>
        <p:spPr>
          <a:xfrm>
            <a:off x="4164657" y="3207693"/>
            <a:ext cx="0" cy="497681"/>
          </a:xfrm>
          <a:prstGeom prst="line">
            <a:avLst/>
          </a:prstGeom>
          <a:noFill/>
          <a:ln w="47625">
            <a:solidFill>
              <a:srgbClr val="3A9795"/>
            </a:solidFill>
            <a:prstDash val="solid"/>
          </a:ln>
        </p:spPr>
      </p:sp>
      <p:sp>
        <p:nvSpPr>
          <p:cNvPr id="26" name="Text 24"/>
          <p:cNvSpPr/>
          <p:nvPr/>
        </p:nvSpPr>
        <p:spPr>
          <a:xfrm>
            <a:off x="4302770" y="3296543"/>
            <a:ext cx="2043139" cy="31998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数字文旅治理的创新实践与制度设计</a:t>
            </a:r>
            <a:endParaRPr lang="en-US" sz="1050" dirty="0"/>
          </a:p>
        </p:txBody>
      </p:sp>
      <p:sp>
        <p:nvSpPr>
          <p:cNvPr id="27" name="Text 25"/>
          <p:cNvSpPr/>
          <p:nvPr/>
        </p:nvSpPr>
        <p:spPr>
          <a:xfrm>
            <a:off x="6508998" y="3207693"/>
            <a:ext cx="2279452" cy="497681"/>
          </a:xfrm>
          <a:prstGeom prst="roundRect">
            <a:avLst>
              <a:gd name="adj" fmla="val 7656"/>
            </a:avLst>
          </a:prstGeom>
          <a:solidFill>
            <a:srgbClr val="FFFFFF"/>
          </a:solidFill>
          <a:ln/>
        </p:spPr>
        <p:txBody>
          <a:bodyPr wrap="square" rtlCol="0" anchor="ctr"/>
          <a:lstStyle/>
          <a:p>
            <a:pPr indent="0" marL="0">
              <a:buNone/>
            </a:pPr>
            <a:endParaRPr lang="en-US" dirty="0"/>
          </a:p>
        </p:txBody>
      </p:sp>
      <p:sp>
        <p:nvSpPr>
          <p:cNvPr id="28" name="Shape 26"/>
          <p:cNvSpPr/>
          <p:nvPr/>
        </p:nvSpPr>
        <p:spPr>
          <a:xfrm>
            <a:off x="6532811" y="3207693"/>
            <a:ext cx="0" cy="497681"/>
          </a:xfrm>
          <a:prstGeom prst="line">
            <a:avLst/>
          </a:prstGeom>
          <a:noFill/>
          <a:ln w="47625">
            <a:solidFill>
              <a:srgbClr val="3A9795"/>
            </a:solidFill>
            <a:prstDash val="solid"/>
          </a:ln>
        </p:spPr>
      </p:sp>
      <p:sp>
        <p:nvSpPr>
          <p:cNvPr id="29" name="Text 27"/>
          <p:cNvSpPr/>
          <p:nvPr/>
        </p:nvSpPr>
        <p:spPr>
          <a:xfrm>
            <a:off x="6670923" y="3296543"/>
            <a:ext cx="2043291" cy="31998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数字文旅政策的实施路径与效果评估</a:t>
            </a:r>
            <a:endParaRPr lang="en-US" sz="1050" dirty="0"/>
          </a:p>
        </p:txBody>
      </p:sp>
      <p:sp>
        <p:nvSpPr>
          <p:cNvPr id="30" name="Text 28"/>
          <p:cNvSpPr/>
          <p:nvPr/>
        </p:nvSpPr>
        <p:spPr>
          <a:xfrm>
            <a:off x="4140845" y="3794224"/>
            <a:ext cx="2279303" cy="497681"/>
          </a:xfrm>
          <a:prstGeom prst="roundRect">
            <a:avLst>
              <a:gd name="adj" fmla="val 7656"/>
            </a:avLst>
          </a:prstGeom>
          <a:solidFill>
            <a:srgbClr val="FFFFFF"/>
          </a:solidFill>
          <a:ln/>
        </p:spPr>
        <p:txBody>
          <a:bodyPr wrap="square" rtlCol="0" anchor="ctr"/>
          <a:lstStyle/>
          <a:p>
            <a:pPr indent="0" marL="0">
              <a:buNone/>
            </a:pPr>
            <a:endParaRPr lang="en-US" dirty="0"/>
          </a:p>
        </p:txBody>
      </p:sp>
      <p:sp>
        <p:nvSpPr>
          <p:cNvPr id="31" name="Shape 29"/>
          <p:cNvSpPr/>
          <p:nvPr/>
        </p:nvSpPr>
        <p:spPr>
          <a:xfrm>
            <a:off x="4164657" y="3794224"/>
            <a:ext cx="0" cy="497681"/>
          </a:xfrm>
          <a:prstGeom prst="line">
            <a:avLst/>
          </a:prstGeom>
          <a:noFill/>
          <a:ln w="47625">
            <a:solidFill>
              <a:srgbClr val="3A9795"/>
            </a:solidFill>
            <a:prstDash val="solid"/>
          </a:ln>
        </p:spPr>
      </p:sp>
      <p:sp>
        <p:nvSpPr>
          <p:cNvPr id="32" name="Text 30"/>
          <p:cNvSpPr/>
          <p:nvPr/>
        </p:nvSpPr>
        <p:spPr>
          <a:xfrm>
            <a:off x="4302770" y="3883075"/>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数字文旅政策实施的深度评估</a:t>
            </a:r>
            <a:endParaRPr lang="en-US" sz="1050" dirty="0"/>
          </a:p>
        </p:txBody>
      </p:sp>
      <p:sp>
        <p:nvSpPr>
          <p:cNvPr id="33" name="Text 31"/>
          <p:cNvSpPr/>
          <p:nvPr/>
        </p:nvSpPr>
        <p:spPr>
          <a:xfrm>
            <a:off x="6508998" y="3794224"/>
            <a:ext cx="2279452" cy="497681"/>
          </a:xfrm>
          <a:prstGeom prst="roundRect">
            <a:avLst>
              <a:gd name="adj" fmla="val 7656"/>
            </a:avLst>
          </a:prstGeom>
          <a:solidFill>
            <a:srgbClr val="FFFFFF"/>
          </a:solidFill>
          <a:ln/>
        </p:spPr>
        <p:txBody>
          <a:bodyPr wrap="square" rtlCol="0" anchor="ctr"/>
          <a:lstStyle/>
          <a:p>
            <a:pPr indent="0" marL="0">
              <a:buNone/>
            </a:pPr>
            <a:endParaRPr lang="en-US" dirty="0"/>
          </a:p>
        </p:txBody>
      </p:sp>
      <p:sp>
        <p:nvSpPr>
          <p:cNvPr id="34" name="Shape 32"/>
          <p:cNvSpPr/>
          <p:nvPr/>
        </p:nvSpPr>
        <p:spPr>
          <a:xfrm>
            <a:off x="6532811" y="3794224"/>
            <a:ext cx="0" cy="497681"/>
          </a:xfrm>
          <a:prstGeom prst="line">
            <a:avLst/>
          </a:prstGeom>
          <a:noFill/>
          <a:ln w="47625">
            <a:solidFill>
              <a:srgbClr val="3A9795"/>
            </a:solidFill>
            <a:prstDash val="solid"/>
          </a:ln>
        </p:spPr>
      </p:sp>
      <p:sp>
        <p:nvSpPr>
          <p:cNvPr id="35" name="Text 33"/>
          <p:cNvSpPr/>
          <p:nvPr/>
        </p:nvSpPr>
        <p:spPr>
          <a:xfrm>
            <a:off x="6670923" y="3883075"/>
            <a:ext cx="2043291" cy="31998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数字文旅治理的创新实践与制度突破</a:t>
            </a:r>
            <a:endParaRPr lang="en-US" sz="1050" dirty="0"/>
          </a:p>
        </p:txBody>
      </p:sp>
      <p:sp>
        <p:nvSpPr>
          <p:cNvPr id="36" name="Shape 34"/>
          <p:cNvSpPr/>
          <p:nvPr/>
        </p:nvSpPr>
        <p:spPr>
          <a:xfrm>
            <a:off x="355550" y="4870549"/>
            <a:ext cx="8432899" cy="0"/>
          </a:xfrm>
          <a:prstGeom prst="line">
            <a:avLst/>
          </a:prstGeom>
          <a:noFill/>
          <a:ln w="9525">
            <a:solidFill>
              <a:srgbClr val="CCD8D5"/>
            </a:solidFill>
            <a:prstDash val="solid"/>
          </a:ln>
        </p:spPr>
      </p:sp>
      <p:sp>
        <p:nvSpPr>
          <p:cNvPr id="37" name="Text 35"/>
          <p:cNvSpPr/>
          <p:nvPr/>
        </p:nvSpPr>
        <p:spPr>
          <a:xfrm>
            <a:off x="355550" y="4926062"/>
            <a:ext cx="975345"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内容依据：原书第11章</a:t>
            </a:r>
            <a:endParaRPr lang="en-US" sz="750" dirty="0"/>
          </a:p>
        </p:txBody>
      </p:sp>
      <p:sp>
        <p:nvSpPr>
          <p:cNvPr id="38" name="Text 3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35 / 44</a:t>
            </a:r>
            <a:endParaRPr lang="en-US" sz="75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11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概念辨析：边界与适用条件</a:t>
            </a:r>
            <a:endParaRPr lang="en-US" sz="2500" dirty="0"/>
          </a:p>
        </p:txBody>
      </p:sp>
      <p:sp>
        <p:nvSpPr>
          <p:cNvPr id="5" name="Text 3"/>
          <p:cNvSpPr/>
          <p:nvPr/>
        </p:nvSpPr>
        <p:spPr>
          <a:xfrm>
            <a:off x="355550" y="2411462"/>
            <a:ext cx="3505944" cy="123705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概念指向什么对象？</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与相邻概念有何差异？</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成立需要哪些条件？</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在何种场景下可能失效？</a:t>
            </a:r>
            <a:endParaRPr lang="en-US" sz="1400" dirty="0"/>
          </a:p>
        </p:txBody>
      </p:sp>
      <p:sp>
        <p:nvSpPr>
          <p:cNvPr id="6" name="Text 4"/>
          <p:cNvSpPr/>
          <p:nvPr/>
        </p:nvSpPr>
        <p:spPr>
          <a:xfrm>
            <a:off x="4140845" y="1855291"/>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7" name="Text 5"/>
          <p:cNvSpPr/>
          <p:nvPr/>
        </p:nvSpPr>
        <p:spPr>
          <a:xfrm>
            <a:off x="4516364" y="2302669"/>
            <a:ext cx="1515466"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概念指向什么对象？</a:t>
            </a:r>
            <a:endParaRPr lang="en-US" sz="1300" dirty="0"/>
          </a:p>
        </p:txBody>
      </p:sp>
      <p:sp>
        <p:nvSpPr>
          <p:cNvPr id="8" name="Text 6"/>
          <p:cNvSpPr/>
          <p:nvPr/>
        </p:nvSpPr>
        <p:spPr>
          <a:xfrm>
            <a:off x="6521797" y="1855291"/>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9" name="Text 7"/>
          <p:cNvSpPr/>
          <p:nvPr/>
        </p:nvSpPr>
        <p:spPr>
          <a:xfrm>
            <a:off x="6813215" y="2302669"/>
            <a:ext cx="1683818"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与相邻概念有何差异？</a:t>
            </a:r>
            <a:endParaRPr lang="en-US" sz="1300" dirty="0"/>
          </a:p>
        </p:txBody>
      </p:sp>
      <p:sp>
        <p:nvSpPr>
          <p:cNvPr id="10" name="Text 8"/>
          <p:cNvSpPr/>
          <p:nvPr/>
        </p:nvSpPr>
        <p:spPr>
          <a:xfrm>
            <a:off x="4140845" y="3087142"/>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11" name="Text 9"/>
          <p:cNvSpPr/>
          <p:nvPr/>
        </p:nvSpPr>
        <p:spPr>
          <a:xfrm>
            <a:off x="4516364" y="3534519"/>
            <a:ext cx="1515466"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成立需要哪些条件？</a:t>
            </a:r>
            <a:endParaRPr lang="en-US" sz="1300" dirty="0"/>
          </a:p>
        </p:txBody>
      </p:sp>
      <p:sp>
        <p:nvSpPr>
          <p:cNvPr id="12" name="Text 10"/>
          <p:cNvSpPr/>
          <p:nvPr/>
        </p:nvSpPr>
        <p:spPr>
          <a:xfrm>
            <a:off x="6521797" y="3087142"/>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13" name="Text 11"/>
          <p:cNvSpPr/>
          <p:nvPr/>
        </p:nvSpPr>
        <p:spPr>
          <a:xfrm>
            <a:off x="6728965" y="3534519"/>
            <a:ext cx="1852169"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在何种场景下可能失效？</a:t>
            </a:r>
            <a:endParaRPr lang="en-US" sz="13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75345"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内容依据：原书第11章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36 / 44</a:t>
            </a:r>
            <a:endParaRPr lang="en-US" sz="75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11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证据链：从观点到可验证判断</a:t>
            </a:r>
            <a:endParaRPr lang="en-US" sz="2500" dirty="0"/>
          </a:p>
        </p:txBody>
      </p:sp>
      <p:sp>
        <p:nvSpPr>
          <p:cNvPr id="5" name="Text 3"/>
          <p:cNvSpPr/>
          <p:nvPr/>
        </p:nvSpPr>
        <p:spPr>
          <a:xfrm>
            <a:off x="355550" y="2411462"/>
            <a:ext cx="3505944" cy="123705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明确观点与分析单位</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寻找数据、案例或政策依据</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检查证据边界与反例</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形成可复核的结论</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明确观点与分析单位</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609999"/>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3015704"/>
            <a:ext cx="884110"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寻找数据、案例或政策依据</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检查证据边界与反例</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形成可复核的结论</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75345"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内容依据：原书第11章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37 / 44</a:t>
            </a:r>
            <a:endParaRPr lang="en-US" sz="75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11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贵州案例迁移：从地方实践提炼机制</a:t>
            </a:r>
            <a:endParaRPr lang="en-US" sz="2500" dirty="0"/>
          </a:p>
        </p:txBody>
      </p:sp>
      <p:sp>
        <p:nvSpPr>
          <p:cNvPr id="5" name="Text 3"/>
          <p:cNvSpPr/>
          <p:nvPr/>
        </p:nvSpPr>
        <p:spPr>
          <a:xfrm>
            <a:off x="355550" y="2411462"/>
            <a:ext cx="3505944" cy="123705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还原案例背景与约束</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识别关键技术或治理机制</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比较可复制与不可复制因素</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提出适用于安顺的改进方案</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还原案例背景与约束</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609999"/>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3015704"/>
            <a:ext cx="884110"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识别关键技术或治理机制</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比较可复制与不可复制因素</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提出适用于安顺的改进方案</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75345"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内容依据：原书第11章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38 / 44</a:t>
            </a:r>
            <a:endParaRPr lang="en-US" sz="75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11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风险与伦理检查</a:t>
            </a:r>
            <a:endParaRPr lang="en-US" sz="2500" dirty="0"/>
          </a:p>
        </p:txBody>
      </p:sp>
      <p:sp>
        <p:nvSpPr>
          <p:cNvPr id="5" name="Text 3"/>
          <p:cNvSpPr/>
          <p:nvPr/>
        </p:nvSpPr>
        <p:spPr>
          <a:xfrm>
            <a:off x="355550" y="2411462"/>
            <a:ext cx="3505944" cy="123705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隐私与数据安全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文化表达与社区权益</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技术依赖与数字鸿沟</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商业价值与公共价值平衡</a:t>
            </a:r>
            <a:endParaRPr lang="en-US" sz="1400" dirty="0"/>
          </a:p>
        </p:txBody>
      </p:sp>
      <p:sp>
        <p:nvSpPr>
          <p:cNvPr id="6" name="Text 4"/>
          <p:cNvSpPr/>
          <p:nvPr/>
        </p:nvSpPr>
        <p:spPr>
          <a:xfrm>
            <a:off x="5943898" y="2509242"/>
            <a:ext cx="1041350" cy="1041350"/>
          </a:xfrm>
          <a:prstGeom prst="roundRect">
            <a:avLst>
              <a:gd name="adj" fmla="val 87809"/>
            </a:avLst>
          </a:prstGeom>
          <a:solidFill>
            <a:srgbClr val="126E72"/>
          </a:solidFill>
          <a:ln/>
        </p:spPr>
        <p:txBody>
          <a:bodyPr wrap="square" rtlCol="0" anchor="ctr"/>
          <a:lstStyle/>
          <a:p>
            <a:pPr indent="0" marL="0">
              <a:buNone/>
            </a:pPr>
            <a:endParaRPr lang="en-US" dirty="0"/>
          </a:p>
        </p:txBody>
      </p:sp>
      <p:sp>
        <p:nvSpPr>
          <p:cNvPr id="7" name="Text 5"/>
          <p:cNvSpPr/>
          <p:nvPr/>
        </p:nvSpPr>
        <p:spPr>
          <a:xfrm>
            <a:off x="6328481" y="293995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FFFFFF"/>
                </a:solidFill>
                <a:latin typeface="Arial" pitchFamily="34" charset="0"/>
                <a:ea typeface="Arial" pitchFamily="34" charset="-122"/>
                <a:cs typeface="Arial" pitchFamily="34" charset="-120"/>
              </a:rPr>
              <a:t>核心</a:t>
            </a:r>
            <a:endParaRPr lang="en-US" sz="1050" dirty="0"/>
          </a:p>
        </p:txBody>
      </p:sp>
      <p:sp>
        <p:nvSpPr>
          <p:cNvPr id="8" name="Text 6"/>
          <p:cNvSpPr/>
          <p:nvPr/>
        </p:nvSpPr>
        <p:spPr>
          <a:xfrm>
            <a:off x="468659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9" name="Text 7"/>
          <p:cNvSpPr/>
          <p:nvPr/>
        </p:nvSpPr>
        <p:spPr>
          <a:xfrm>
            <a:off x="4696885" y="1846808"/>
            <a:ext cx="893826" cy="359866"/>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隐私与数据安全</a:t>
            </a:r>
            <a:endParaRPr lang="en-US" sz="1050" dirty="0"/>
          </a:p>
        </p:txBody>
      </p:sp>
      <p:sp>
        <p:nvSpPr>
          <p:cNvPr id="10" name="Text 8"/>
          <p:cNvSpPr/>
          <p:nvPr/>
        </p:nvSpPr>
        <p:spPr>
          <a:xfrm>
            <a:off x="732814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1" name="Text 9"/>
          <p:cNvSpPr/>
          <p:nvPr/>
        </p:nvSpPr>
        <p:spPr>
          <a:xfrm>
            <a:off x="7338435" y="1846808"/>
            <a:ext cx="893826" cy="359866"/>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文化表达与社区权益</a:t>
            </a:r>
            <a:endParaRPr lang="en-US" sz="1050" dirty="0"/>
          </a:p>
        </p:txBody>
      </p:sp>
      <p:sp>
        <p:nvSpPr>
          <p:cNvPr id="12" name="Text 10"/>
          <p:cNvSpPr/>
          <p:nvPr/>
        </p:nvSpPr>
        <p:spPr>
          <a:xfrm>
            <a:off x="468659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3" name="Text 11"/>
          <p:cNvSpPr/>
          <p:nvPr/>
        </p:nvSpPr>
        <p:spPr>
          <a:xfrm>
            <a:off x="4696885" y="3853309"/>
            <a:ext cx="893826" cy="359866"/>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技术依赖与数字鸿沟</a:t>
            </a:r>
            <a:endParaRPr lang="en-US" sz="1050" dirty="0"/>
          </a:p>
        </p:txBody>
      </p:sp>
      <p:sp>
        <p:nvSpPr>
          <p:cNvPr id="14" name="Text 12"/>
          <p:cNvSpPr/>
          <p:nvPr/>
        </p:nvSpPr>
        <p:spPr>
          <a:xfrm>
            <a:off x="732814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5" name="Text 13"/>
          <p:cNvSpPr/>
          <p:nvPr/>
        </p:nvSpPr>
        <p:spPr>
          <a:xfrm>
            <a:off x="7338435" y="3853309"/>
            <a:ext cx="893826" cy="359866"/>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商业价值与公共价值平衡</a:t>
            </a:r>
            <a:endParaRPr lang="en-US" sz="105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75345"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内容依据：原书第11章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39 / 44</a:t>
            </a:r>
            <a:endParaRPr lang="en-US" sz="75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11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课堂工作坊：绘制一页分析画布</a:t>
            </a:r>
            <a:endParaRPr lang="en-US" sz="2500" dirty="0"/>
          </a:p>
        </p:txBody>
      </p:sp>
      <p:sp>
        <p:nvSpPr>
          <p:cNvPr id="5" name="Text 3"/>
          <p:cNvSpPr/>
          <p:nvPr/>
        </p:nvSpPr>
        <p:spPr>
          <a:xfrm>
            <a:off x="355550" y="2411462"/>
            <a:ext cx="3505944" cy="123705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界定对象与目标用户</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标出技术、平台与数据关系</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写出价值创造机制</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列出证据与待验证假设</a:t>
            </a:r>
            <a:endParaRPr lang="en-US" sz="1400" dirty="0"/>
          </a:p>
        </p:txBody>
      </p:sp>
      <p:sp>
        <p:nvSpPr>
          <p:cNvPr id="6" name="Text 4"/>
          <p:cNvSpPr/>
          <p:nvPr/>
        </p:nvSpPr>
        <p:spPr>
          <a:xfrm>
            <a:off x="4140845" y="2203549"/>
            <a:ext cx="2260253" cy="763042"/>
          </a:xfrm>
          <a:prstGeom prst="roundRect">
            <a:avLst>
              <a:gd name="adj" fmla="val 8322"/>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7" name="Shape 5"/>
          <p:cNvSpPr/>
          <p:nvPr/>
        </p:nvSpPr>
        <p:spPr>
          <a:xfrm>
            <a:off x="4140845" y="2227362"/>
            <a:ext cx="2260253" cy="0"/>
          </a:xfrm>
          <a:prstGeom prst="line">
            <a:avLst/>
          </a:prstGeom>
          <a:noFill/>
          <a:ln w="47625">
            <a:solidFill>
              <a:srgbClr val="126E72"/>
            </a:solidFill>
            <a:prstDash val="solid"/>
          </a:ln>
        </p:spPr>
      </p:sp>
      <p:sp>
        <p:nvSpPr>
          <p:cNvPr id="8" name="Text 6"/>
          <p:cNvSpPr/>
          <p:nvPr/>
        </p:nvSpPr>
        <p:spPr>
          <a:xfrm>
            <a:off x="4293245" y="2403574"/>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1</a:t>
            </a:r>
            <a:endParaRPr lang="en-US" sz="900" dirty="0"/>
          </a:p>
        </p:txBody>
      </p:sp>
      <p:sp>
        <p:nvSpPr>
          <p:cNvPr id="9" name="Text 7"/>
          <p:cNvSpPr/>
          <p:nvPr/>
        </p:nvSpPr>
        <p:spPr>
          <a:xfrm>
            <a:off x="4293245" y="2608511"/>
            <a:ext cx="1994562"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界定对象与目标用户</a:t>
            </a:r>
            <a:endParaRPr lang="en-US" sz="1200" dirty="0"/>
          </a:p>
        </p:txBody>
      </p:sp>
      <p:sp>
        <p:nvSpPr>
          <p:cNvPr id="10" name="Text 8"/>
          <p:cNvSpPr/>
          <p:nvPr/>
        </p:nvSpPr>
        <p:spPr>
          <a:xfrm>
            <a:off x="6528048" y="2203549"/>
            <a:ext cx="2260402" cy="763042"/>
          </a:xfrm>
          <a:prstGeom prst="roundRect">
            <a:avLst>
              <a:gd name="adj" fmla="val 8322"/>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1" name="Shape 9"/>
          <p:cNvSpPr/>
          <p:nvPr/>
        </p:nvSpPr>
        <p:spPr>
          <a:xfrm>
            <a:off x="6528048" y="2227362"/>
            <a:ext cx="2260402" cy="0"/>
          </a:xfrm>
          <a:prstGeom prst="line">
            <a:avLst/>
          </a:prstGeom>
          <a:noFill/>
          <a:ln w="47625">
            <a:solidFill>
              <a:srgbClr val="126E72"/>
            </a:solidFill>
            <a:prstDash val="solid"/>
          </a:ln>
        </p:spPr>
      </p:sp>
      <p:sp>
        <p:nvSpPr>
          <p:cNvPr id="12" name="Text 10"/>
          <p:cNvSpPr/>
          <p:nvPr/>
        </p:nvSpPr>
        <p:spPr>
          <a:xfrm>
            <a:off x="6680448" y="2403574"/>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2</a:t>
            </a:r>
            <a:endParaRPr lang="en-US" sz="900" dirty="0"/>
          </a:p>
        </p:txBody>
      </p:sp>
      <p:sp>
        <p:nvSpPr>
          <p:cNvPr id="13" name="Text 11"/>
          <p:cNvSpPr/>
          <p:nvPr/>
        </p:nvSpPr>
        <p:spPr>
          <a:xfrm>
            <a:off x="6680448" y="2608511"/>
            <a:ext cx="1994714"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标出技术、平台与数据关系</a:t>
            </a:r>
            <a:endParaRPr lang="en-US" sz="1200" dirty="0"/>
          </a:p>
        </p:txBody>
      </p:sp>
      <p:sp>
        <p:nvSpPr>
          <p:cNvPr id="14" name="Text 12"/>
          <p:cNvSpPr/>
          <p:nvPr/>
        </p:nvSpPr>
        <p:spPr>
          <a:xfrm>
            <a:off x="4140845" y="3093541"/>
            <a:ext cx="2260253" cy="763042"/>
          </a:xfrm>
          <a:prstGeom prst="roundRect">
            <a:avLst>
              <a:gd name="adj" fmla="val 8322"/>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5" name="Shape 13"/>
          <p:cNvSpPr/>
          <p:nvPr/>
        </p:nvSpPr>
        <p:spPr>
          <a:xfrm>
            <a:off x="4140845" y="3117354"/>
            <a:ext cx="2260253" cy="0"/>
          </a:xfrm>
          <a:prstGeom prst="line">
            <a:avLst/>
          </a:prstGeom>
          <a:noFill/>
          <a:ln w="47625">
            <a:solidFill>
              <a:srgbClr val="126E72"/>
            </a:solidFill>
            <a:prstDash val="solid"/>
          </a:ln>
        </p:spPr>
      </p:sp>
      <p:sp>
        <p:nvSpPr>
          <p:cNvPr id="16" name="Text 14"/>
          <p:cNvSpPr/>
          <p:nvPr/>
        </p:nvSpPr>
        <p:spPr>
          <a:xfrm>
            <a:off x="4293245" y="3293566"/>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3</a:t>
            </a:r>
            <a:endParaRPr lang="en-US" sz="900" dirty="0"/>
          </a:p>
        </p:txBody>
      </p:sp>
      <p:sp>
        <p:nvSpPr>
          <p:cNvPr id="17" name="Text 15"/>
          <p:cNvSpPr/>
          <p:nvPr/>
        </p:nvSpPr>
        <p:spPr>
          <a:xfrm>
            <a:off x="4293245" y="3498503"/>
            <a:ext cx="1994562"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写出价值创造机制</a:t>
            </a:r>
            <a:endParaRPr lang="en-US" sz="1200" dirty="0"/>
          </a:p>
        </p:txBody>
      </p:sp>
      <p:sp>
        <p:nvSpPr>
          <p:cNvPr id="18" name="Text 16"/>
          <p:cNvSpPr/>
          <p:nvPr/>
        </p:nvSpPr>
        <p:spPr>
          <a:xfrm>
            <a:off x="6528048" y="3093541"/>
            <a:ext cx="2260402" cy="763042"/>
          </a:xfrm>
          <a:prstGeom prst="roundRect">
            <a:avLst>
              <a:gd name="adj" fmla="val 8322"/>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9" name="Shape 17"/>
          <p:cNvSpPr/>
          <p:nvPr/>
        </p:nvSpPr>
        <p:spPr>
          <a:xfrm>
            <a:off x="6528048" y="3117354"/>
            <a:ext cx="2260402" cy="0"/>
          </a:xfrm>
          <a:prstGeom prst="line">
            <a:avLst/>
          </a:prstGeom>
          <a:noFill/>
          <a:ln w="47625">
            <a:solidFill>
              <a:srgbClr val="126E72"/>
            </a:solidFill>
            <a:prstDash val="solid"/>
          </a:ln>
        </p:spPr>
      </p:sp>
      <p:sp>
        <p:nvSpPr>
          <p:cNvPr id="20" name="Text 18"/>
          <p:cNvSpPr/>
          <p:nvPr/>
        </p:nvSpPr>
        <p:spPr>
          <a:xfrm>
            <a:off x="6680448" y="3293566"/>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4</a:t>
            </a:r>
            <a:endParaRPr lang="en-US" sz="900" dirty="0"/>
          </a:p>
        </p:txBody>
      </p:sp>
      <p:sp>
        <p:nvSpPr>
          <p:cNvPr id="21" name="Text 19"/>
          <p:cNvSpPr/>
          <p:nvPr/>
        </p:nvSpPr>
        <p:spPr>
          <a:xfrm>
            <a:off x="6680448" y="3498503"/>
            <a:ext cx="1994714"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列出证据与待验证假设</a:t>
            </a:r>
            <a:endParaRPr lang="en-US" sz="12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75345"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内容依据：原书第11章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40 / 44</a:t>
            </a:r>
            <a:endParaRPr lang="en-US" sz="750"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11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课后实训任务</a:t>
            </a:r>
            <a:endParaRPr lang="en-US" sz="2500" dirty="0"/>
          </a:p>
        </p:txBody>
      </p:sp>
      <p:sp>
        <p:nvSpPr>
          <p:cNvPr id="5" name="Text 3"/>
          <p:cNvSpPr/>
          <p:nvPr/>
        </p:nvSpPr>
        <p:spPr>
          <a:xfrm>
            <a:off x="355550" y="2301329"/>
            <a:ext cx="3505944" cy="1457474"/>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围绕“数字文旅政策与治理”选择一个真实案例</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提交问题定义、机制图与证据表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提出一个可执行改进建议</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说明风险、边界与复盘指标</a:t>
            </a:r>
            <a:endParaRPr lang="en-US" sz="1400" dirty="0"/>
          </a:p>
        </p:txBody>
      </p:sp>
      <p:sp>
        <p:nvSpPr>
          <p:cNvPr id="6" name="Text 4"/>
          <p:cNvSpPr/>
          <p:nvPr/>
        </p:nvSpPr>
        <p:spPr>
          <a:xfrm>
            <a:off x="4140845" y="1855738"/>
            <a:ext cx="2416671" cy="665262"/>
          </a:xfrm>
          <a:prstGeom prst="rect">
            <a:avLst/>
          </a:prstGeom>
          <a:solidFill>
            <a:srgbClr val="126E72"/>
          </a:solidFill>
          <a:ln/>
        </p:spPr>
        <p:txBody>
          <a:bodyPr wrap="square" rtlCol="0" anchor="ctr"/>
          <a:lstStyle/>
          <a:p>
            <a:pPr indent="0" marL="0">
              <a:buNone/>
            </a:pPr>
            <a:endParaRPr lang="en-US" dirty="0"/>
          </a:p>
        </p:txBody>
      </p:sp>
      <p:sp>
        <p:nvSpPr>
          <p:cNvPr id="7" name="Text 5"/>
          <p:cNvSpPr/>
          <p:nvPr/>
        </p:nvSpPr>
        <p:spPr>
          <a:xfrm>
            <a:off x="4318546" y="1982688"/>
            <a:ext cx="210249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围绕“数字文旅政策与治理”选择一个真</a:t>
            </a:r>
            <a:endParaRPr lang="en-US" sz="1200" dirty="0"/>
          </a:p>
        </p:txBody>
      </p:sp>
      <p:sp>
        <p:nvSpPr>
          <p:cNvPr id="8" name="Text 6"/>
          <p:cNvSpPr/>
          <p:nvPr/>
        </p:nvSpPr>
        <p:spPr>
          <a:xfrm>
            <a:off x="4140845" y="2622500"/>
            <a:ext cx="3067348" cy="459581"/>
          </a:xfrm>
          <a:prstGeom prst="rect">
            <a:avLst/>
          </a:prstGeom>
          <a:solidFill>
            <a:srgbClr val="3A9795"/>
          </a:solidFill>
          <a:ln/>
        </p:spPr>
        <p:txBody>
          <a:bodyPr wrap="square" rtlCol="0" anchor="ctr"/>
          <a:lstStyle/>
          <a:p>
            <a:pPr indent="0" marL="0">
              <a:buNone/>
            </a:pPr>
            <a:endParaRPr lang="en-US" dirty="0"/>
          </a:p>
        </p:txBody>
      </p:sp>
      <p:sp>
        <p:nvSpPr>
          <p:cNvPr id="9" name="Text 7"/>
          <p:cNvSpPr/>
          <p:nvPr/>
        </p:nvSpPr>
        <p:spPr>
          <a:xfrm>
            <a:off x="4318546" y="2749451"/>
            <a:ext cx="276618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提交问题定义、机制图与证据表</a:t>
            </a:r>
            <a:endParaRPr lang="en-US" sz="1200" dirty="0"/>
          </a:p>
        </p:txBody>
      </p:sp>
      <p:sp>
        <p:nvSpPr>
          <p:cNvPr id="10" name="Text 8"/>
          <p:cNvSpPr/>
          <p:nvPr/>
        </p:nvSpPr>
        <p:spPr>
          <a:xfrm>
            <a:off x="4140845" y="3183582"/>
            <a:ext cx="3718024" cy="459581"/>
          </a:xfrm>
          <a:prstGeom prst="rect">
            <a:avLst/>
          </a:prstGeom>
          <a:solidFill>
            <a:srgbClr val="126E72"/>
          </a:solidFill>
          <a:ln/>
        </p:spPr>
        <p:txBody>
          <a:bodyPr wrap="square" rtlCol="0" anchor="ctr"/>
          <a:lstStyle/>
          <a:p>
            <a:pPr indent="0" marL="0">
              <a:buNone/>
            </a:pPr>
            <a:endParaRPr lang="en-US" dirty="0"/>
          </a:p>
        </p:txBody>
      </p:sp>
      <p:sp>
        <p:nvSpPr>
          <p:cNvPr id="11" name="Text 9"/>
          <p:cNvSpPr/>
          <p:nvPr/>
        </p:nvSpPr>
        <p:spPr>
          <a:xfrm>
            <a:off x="4318546" y="3310533"/>
            <a:ext cx="342987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提出一个可执行改进建议</a:t>
            </a:r>
            <a:endParaRPr lang="en-US" sz="1200" dirty="0"/>
          </a:p>
        </p:txBody>
      </p:sp>
      <p:sp>
        <p:nvSpPr>
          <p:cNvPr id="12" name="Text 10"/>
          <p:cNvSpPr/>
          <p:nvPr/>
        </p:nvSpPr>
        <p:spPr>
          <a:xfrm>
            <a:off x="4140845" y="3744664"/>
            <a:ext cx="4368701" cy="459581"/>
          </a:xfrm>
          <a:prstGeom prst="rect">
            <a:avLst/>
          </a:prstGeom>
          <a:solidFill>
            <a:srgbClr val="3A9795"/>
          </a:solidFill>
          <a:ln/>
        </p:spPr>
        <p:txBody>
          <a:bodyPr wrap="square" rtlCol="0" anchor="ctr"/>
          <a:lstStyle/>
          <a:p>
            <a:pPr indent="0" marL="0">
              <a:buNone/>
            </a:pPr>
            <a:endParaRPr lang="en-US" dirty="0"/>
          </a:p>
        </p:txBody>
      </p:sp>
      <p:sp>
        <p:nvSpPr>
          <p:cNvPr id="13" name="Text 11"/>
          <p:cNvSpPr/>
          <p:nvPr/>
        </p:nvSpPr>
        <p:spPr>
          <a:xfrm>
            <a:off x="4318546" y="3871615"/>
            <a:ext cx="409356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说明风险、边界与复盘指标</a:t>
            </a:r>
            <a:endParaRPr lang="en-US" sz="12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75345"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内容依据：原书第11章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41 / 44</a:t>
            </a:r>
            <a:endParaRPr lang="en-US" sz="750"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11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本章小结</a:t>
            </a:r>
            <a:endParaRPr lang="en-US" sz="2500" dirty="0"/>
          </a:p>
        </p:txBody>
      </p:sp>
      <p:sp>
        <p:nvSpPr>
          <p:cNvPr id="5" name="Text 3"/>
          <p:cNvSpPr/>
          <p:nvPr/>
        </p:nvSpPr>
        <p:spPr>
          <a:xfrm>
            <a:off x="355550" y="2434828"/>
            <a:ext cx="3576063" cy="1190327"/>
          </a:xfrm>
          <a:prstGeom prst="rect">
            <a:avLst/>
          </a:prstGeom>
          <a:noFill/>
          <a:ln/>
        </p:spPr>
        <p:txBody>
          <a:bodyPr wrap="square" lIns="0" tIns="0" rIns="0" bIns="0" rtlCol="0" anchor="t"/>
          <a:lstStyle/>
          <a:p>
            <a:pPr algn="l" indent="0" marL="0">
              <a:lnSpc>
                <a:spcPts val="3125"/>
              </a:lnSpc>
              <a:buNone/>
            </a:pPr>
            <a:r>
              <a:rPr lang="en-US" sz="2500" b="1" dirty="0">
                <a:solidFill>
                  <a:srgbClr val="126E72"/>
                </a:solidFill>
                <a:latin typeface="Arial" pitchFamily="34" charset="0"/>
                <a:ea typeface="Arial" pitchFamily="34" charset="-122"/>
                <a:cs typeface="Arial" pitchFamily="34" charset="-120"/>
              </a:rPr>
              <a:t>从概念、机制到行动，形成可验证、可交付、可复盘的学习闭环。</a:t>
            </a:r>
            <a:endParaRPr lang="en-US" sz="2500" dirty="0"/>
          </a:p>
        </p:txBody>
      </p:sp>
      <p:sp>
        <p:nvSpPr>
          <p:cNvPr id="6" name="Text 4"/>
          <p:cNvSpPr/>
          <p:nvPr/>
        </p:nvSpPr>
        <p:spPr>
          <a:xfrm>
            <a:off x="4140845" y="2354610"/>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64657" y="2354610"/>
            <a:ext cx="0" cy="337691"/>
          </a:xfrm>
          <a:prstGeom prst="line">
            <a:avLst/>
          </a:prstGeom>
          <a:noFill/>
          <a:ln w="47625">
            <a:solidFill>
              <a:srgbClr val="3A9795"/>
            </a:solidFill>
            <a:prstDash val="solid"/>
          </a:ln>
        </p:spPr>
      </p:sp>
      <p:sp>
        <p:nvSpPr>
          <p:cNvPr id="8" name="Text 6"/>
          <p:cNvSpPr/>
          <p:nvPr/>
        </p:nvSpPr>
        <p:spPr>
          <a:xfrm>
            <a:off x="4302770" y="2443460"/>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国家数字文旅政策体系</a:t>
            </a:r>
            <a:endParaRPr lang="en-US" sz="1050" dirty="0"/>
          </a:p>
        </p:txBody>
      </p:sp>
      <p:sp>
        <p:nvSpPr>
          <p:cNvPr id="9" name="Text 7"/>
          <p:cNvSpPr/>
          <p:nvPr/>
        </p:nvSpPr>
        <p:spPr>
          <a:xfrm>
            <a:off x="6508998" y="2354610"/>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0" name="Shape 8"/>
          <p:cNvSpPr/>
          <p:nvPr/>
        </p:nvSpPr>
        <p:spPr>
          <a:xfrm>
            <a:off x="6532811" y="2354610"/>
            <a:ext cx="0" cy="337691"/>
          </a:xfrm>
          <a:prstGeom prst="line">
            <a:avLst/>
          </a:prstGeom>
          <a:noFill/>
          <a:ln w="47625">
            <a:solidFill>
              <a:srgbClr val="3A9795"/>
            </a:solidFill>
            <a:prstDash val="solid"/>
          </a:ln>
        </p:spPr>
      </p:sp>
      <p:sp>
        <p:nvSpPr>
          <p:cNvPr id="11" name="Text 9"/>
          <p:cNvSpPr/>
          <p:nvPr/>
        </p:nvSpPr>
        <p:spPr>
          <a:xfrm>
            <a:off x="6670923" y="2443460"/>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地方数字文旅政策与规划</a:t>
            </a:r>
            <a:endParaRPr lang="en-US" sz="1050" dirty="0"/>
          </a:p>
        </p:txBody>
      </p:sp>
      <p:sp>
        <p:nvSpPr>
          <p:cNvPr id="12" name="Text 10"/>
          <p:cNvSpPr/>
          <p:nvPr/>
        </p:nvSpPr>
        <p:spPr>
          <a:xfrm>
            <a:off x="4140845" y="2781151"/>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3" name="Shape 11"/>
          <p:cNvSpPr/>
          <p:nvPr/>
        </p:nvSpPr>
        <p:spPr>
          <a:xfrm>
            <a:off x="4164657" y="2781151"/>
            <a:ext cx="0" cy="337691"/>
          </a:xfrm>
          <a:prstGeom prst="line">
            <a:avLst/>
          </a:prstGeom>
          <a:noFill/>
          <a:ln w="47625">
            <a:solidFill>
              <a:srgbClr val="3A9795"/>
            </a:solidFill>
            <a:prstDash val="solid"/>
          </a:ln>
        </p:spPr>
      </p:sp>
      <p:sp>
        <p:nvSpPr>
          <p:cNvPr id="14" name="Text 12"/>
          <p:cNvSpPr/>
          <p:nvPr/>
        </p:nvSpPr>
        <p:spPr>
          <a:xfrm>
            <a:off x="4302770" y="2870002"/>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数字文旅治理体系</a:t>
            </a:r>
            <a:endParaRPr lang="en-US" sz="1050" dirty="0"/>
          </a:p>
        </p:txBody>
      </p:sp>
      <p:sp>
        <p:nvSpPr>
          <p:cNvPr id="15" name="Text 13"/>
          <p:cNvSpPr/>
          <p:nvPr/>
        </p:nvSpPr>
        <p:spPr>
          <a:xfrm>
            <a:off x="6508998" y="2781151"/>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6" name="Shape 14"/>
          <p:cNvSpPr/>
          <p:nvPr/>
        </p:nvSpPr>
        <p:spPr>
          <a:xfrm>
            <a:off x="6532811" y="2781151"/>
            <a:ext cx="0" cy="337691"/>
          </a:xfrm>
          <a:prstGeom prst="line">
            <a:avLst/>
          </a:prstGeom>
          <a:noFill/>
          <a:ln w="47625">
            <a:solidFill>
              <a:srgbClr val="3A9795"/>
            </a:solidFill>
            <a:prstDash val="solid"/>
          </a:ln>
        </p:spPr>
      </p:sp>
      <p:sp>
        <p:nvSpPr>
          <p:cNvPr id="17" name="Text 15"/>
          <p:cNvSpPr/>
          <p:nvPr/>
        </p:nvSpPr>
        <p:spPr>
          <a:xfrm>
            <a:off x="6670923" y="2870002"/>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数字文旅伦理与责任</a:t>
            </a:r>
            <a:endParaRPr lang="en-US" sz="1050" dirty="0"/>
          </a:p>
        </p:txBody>
      </p:sp>
      <p:sp>
        <p:nvSpPr>
          <p:cNvPr id="18" name="Text 16"/>
          <p:cNvSpPr/>
          <p:nvPr/>
        </p:nvSpPr>
        <p:spPr>
          <a:xfrm>
            <a:off x="4140845" y="3207693"/>
            <a:ext cx="2279303" cy="497681"/>
          </a:xfrm>
          <a:prstGeom prst="roundRect">
            <a:avLst>
              <a:gd name="adj" fmla="val 7656"/>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4164657" y="3207693"/>
            <a:ext cx="0" cy="497681"/>
          </a:xfrm>
          <a:prstGeom prst="line">
            <a:avLst/>
          </a:prstGeom>
          <a:noFill/>
          <a:ln w="47625">
            <a:solidFill>
              <a:srgbClr val="3A9795"/>
            </a:solidFill>
            <a:prstDash val="solid"/>
          </a:ln>
        </p:spPr>
      </p:sp>
      <p:sp>
        <p:nvSpPr>
          <p:cNvPr id="20" name="Text 18"/>
          <p:cNvSpPr/>
          <p:nvPr/>
        </p:nvSpPr>
        <p:spPr>
          <a:xfrm>
            <a:off x="4302770" y="3296543"/>
            <a:ext cx="2043139" cy="31998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案例：新国发2号文件与贵州文旅数字化</a:t>
            </a:r>
            <a:endParaRPr lang="en-US" sz="1050" dirty="0"/>
          </a:p>
        </p:txBody>
      </p:sp>
      <p:sp>
        <p:nvSpPr>
          <p:cNvPr id="21" name="Text 19"/>
          <p:cNvSpPr/>
          <p:nvPr/>
        </p:nvSpPr>
        <p:spPr>
          <a:xfrm>
            <a:off x="6508998" y="3207693"/>
            <a:ext cx="2279452" cy="497681"/>
          </a:xfrm>
          <a:prstGeom prst="roundRect">
            <a:avLst>
              <a:gd name="adj" fmla="val 7656"/>
            </a:avLst>
          </a:prstGeom>
          <a:solidFill>
            <a:srgbClr val="FFFFFF"/>
          </a:solidFill>
          <a:ln/>
        </p:spPr>
        <p:txBody>
          <a:bodyPr wrap="square" rtlCol="0" anchor="ctr"/>
          <a:lstStyle/>
          <a:p>
            <a:pPr indent="0" marL="0">
              <a:buNone/>
            </a:pPr>
            <a:endParaRPr lang="en-US" dirty="0"/>
          </a:p>
        </p:txBody>
      </p:sp>
      <p:sp>
        <p:nvSpPr>
          <p:cNvPr id="22" name="Shape 20"/>
          <p:cNvSpPr/>
          <p:nvPr/>
        </p:nvSpPr>
        <p:spPr>
          <a:xfrm>
            <a:off x="6532811" y="3207693"/>
            <a:ext cx="0" cy="497681"/>
          </a:xfrm>
          <a:prstGeom prst="line">
            <a:avLst/>
          </a:prstGeom>
          <a:noFill/>
          <a:ln w="47625">
            <a:solidFill>
              <a:srgbClr val="3A9795"/>
            </a:solidFill>
            <a:prstDash val="solid"/>
          </a:ln>
        </p:spPr>
      </p:sp>
      <p:sp>
        <p:nvSpPr>
          <p:cNvPr id="23" name="Text 21"/>
          <p:cNvSpPr/>
          <p:nvPr/>
        </p:nvSpPr>
        <p:spPr>
          <a:xfrm>
            <a:off x="6670923" y="3296543"/>
            <a:ext cx="2043291" cy="31998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数字文旅政策体系的多层架构与实施评估</a:t>
            </a:r>
            <a:endParaRPr lang="en-US" sz="1050" dirty="0"/>
          </a:p>
        </p:txBody>
      </p:sp>
      <p:sp>
        <p:nvSpPr>
          <p:cNvPr id="24" name="Shape 22"/>
          <p:cNvSpPr/>
          <p:nvPr/>
        </p:nvSpPr>
        <p:spPr>
          <a:xfrm>
            <a:off x="355550" y="4870549"/>
            <a:ext cx="8432899" cy="0"/>
          </a:xfrm>
          <a:prstGeom prst="line">
            <a:avLst/>
          </a:prstGeom>
          <a:noFill/>
          <a:ln w="9525">
            <a:solidFill>
              <a:srgbClr val="CCD8D5"/>
            </a:solidFill>
            <a:prstDash val="solid"/>
          </a:ln>
        </p:spPr>
      </p:sp>
      <p:sp>
        <p:nvSpPr>
          <p:cNvPr id="25" name="Text 23"/>
          <p:cNvSpPr/>
          <p:nvPr/>
        </p:nvSpPr>
        <p:spPr>
          <a:xfrm>
            <a:off x="355550" y="4926062"/>
            <a:ext cx="975345"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内容依据：原书第11章</a:t>
            </a:r>
            <a:endParaRPr lang="en-US" sz="750" dirty="0"/>
          </a:p>
        </p:txBody>
      </p:sp>
      <p:sp>
        <p:nvSpPr>
          <p:cNvPr id="26" name="Text 2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42 / 44</a:t>
            </a:r>
            <a:endParaRPr lang="en-US" sz="750"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11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课堂检测：核心概念是否掌握</a:t>
            </a:r>
            <a:endParaRPr lang="en-US" sz="2500" dirty="0"/>
          </a:p>
        </p:txBody>
      </p:sp>
      <p:sp>
        <p:nvSpPr>
          <p:cNvPr id="5" name="Text 3"/>
          <p:cNvSpPr/>
          <p:nvPr/>
        </p:nvSpPr>
        <p:spPr>
          <a:xfrm>
            <a:off x="355550" y="1970633"/>
            <a:ext cx="3505944" cy="2118717"/>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如何用自己的话解释“国家数字文旅政策体系”？</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如何用自己的话解释“地方数字文旅政策与规划”？</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如何用自己的话解释“数字文旅治理体系”？</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如何用自己的话解释“数字文旅伦理与责任”？</a:t>
            </a:r>
            <a:endParaRPr lang="en-US" sz="1400" dirty="0"/>
          </a:p>
        </p:txBody>
      </p:sp>
      <p:sp>
        <p:nvSpPr>
          <p:cNvPr id="6" name="Text 4"/>
          <p:cNvSpPr/>
          <p:nvPr/>
        </p:nvSpPr>
        <p:spPr>
          <a:xfrm>
            <a:off x="4140845"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2089845"/>
            <a:ext cx="2247602" cy="0"/>
          </a:xfrm>
          <a:prstGeom prst="line">
            <a:avLst/>
          </a:prstGeom>
          <a:noFill/>
          <a:ln w="57150">
            <a:solidFill>
              <a:srgbClr val="126E72"/>
            </a:solidFill>
            <a:prstDash val="solid"/>
          </a:ln>
        </p:spPr>
      </p:sp>
      <p:sp>
        <p:nvSpPr>
          <p:cNvPr id="8" name="Text 6"/>
          <p:cNvSpPr/>
          <p:nvPr/>
        </p:nvSpPr>
        <p:spPr>
          <a:xfrm>
            <a:off x="4343995"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机会</a:t>
            </a:r>
            <a:endParaRPr lang="en-US" sz="1800" dirty="0"/>
          </a:p>
        </p:txBody>
      </p:sp>
      <p:sp>
        <p:nvSpPr>
          <p:cNvPr id="9" name="Text 7"/>
          <p:cNvSpPr/>
          <p:nvPr/>
        </p:nvSpPr>
        <p:spPr>
          <a:xfrm>
            <a:off x="4343995"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如何用自己的话解释“国家数字文旅政策</a:t>
            </a:r>
            <a:endParaRPr lang="en-US" sz="1200" dirty="0"/>
          </a:p>
        </p:txBody>
      </p:sp>
      <p:sp>
        <p:nvSpPr>
          <p:cNvPr id="10" name="Text 8"/>
          <p:cNvSpPr/>
          <p:nvPr/>
        </p:nvSpPr>
        <p:spPr>
          <a:xfrm>
            <a:off x="4343995" y="3270052"/>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如何用自己的话解释“地方数字文旅政策</a:t>
            </a:r>
            <a:endParaRPr lang="en-US" sz="1200" dirty="0"/>
          </a:p>
        </p:txBody>
      </p:sp>
      <p:sp>
        <p:nvSpPr>
          <p:cNvPr id="11" name="Text 9"/>
          <p:cNvSpPr/>
          <p:nvPr/>
        </p:nvSpPr>
        <p:spPr>
          <a:xfrm>
            <a:off x="6540847"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12" name="Shape 10"/>
          <p:cNvSpPr/>
          <p:nvPr/>
        </p:nvSpPr>
        <p:spPr>
          <a:xfrm>
            <a:off x="6540847" y="2089845"/>
            <a:ext cx="2247602" cy="0"/>
          </a:xfrm>
          <a:prstGeom prst="line">
            <a:avLst/>
          </a:prstGeom>
          <a:noFill/>
          <a:ln w="57150">
            <a:solidFill>
              <a:srgbClr val="D96B52"/>
            </a:solidFill>
            <a:prstDash val="solid"/>
          </a:ln>
        </p:spPr>
      </p:sp>
      <p:sp>
        <p:nvSpPr>
          <p:cNvPr id="13" name="Text 11"/>
          <p:cNvSpPr/>
          <p:nvPr/>
        </p:nvSpPr>
        <p:spPr>
          <a:xfrm>
            <a:off x="6743998"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约束</a:t>
            </a:r>
            <a:endParaRPr lang="en-US" sz="1800" dirty="0"/>
          </a:p>
        </p:txBody>
      </p:sp>
      <p:sp>
        <p:nvSpPr>
          <p:cNvPr id="14" name="Text 12"/>
          <p:cNvSpPr/>
          <p:nvPr/>
        </p:nvSpPr>
        <p:spPr>
          <a:xfrm>
            <a:off x="6743998"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如何用自己的话解释“数字文旅治理体系</a:t>
            </a:r>
            <a:endParaRPr lang="en-US" sz="1200" dirty="0"/>
          </a:p>
        </p:txBody>
      </p:sp>
      <p:sp>
        <p:nvSpPr>
          <p:cNvPr id="15" name="Text 13"/>
          <p:cNvSpPr/>
          <p:nvPr/>
        </p:nvSpPr>
        <p:spPr>
          <a:xfrm>
            <a:off x="6743998" y="3270052"/>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如何用自己的话解释“数字文旅伦理与责</a:t>
            </a:r>
            <a:endParaRPr lang="en-US" sz="120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75345"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内容依据：原书第11章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43 / 44</a:t>
            </a:r>
            <a:endParaRPr lang="en-US" sz="750"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11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批判性讨论：数字化一定创造价值吗</a:t>
            </a:r>
            <a:endParaRPr lang="en-US" sz="2500" dirty="0"/>
          </a:p>
        </p:txBody>
      </p:sp>
      <p:sp>
        <p:nvSpPr>
          <p:cNvPr id="5" name="Text 3"/>
          <p:cNvSpPr/>
          <p:nvPr/>
        </p:nvSpPr>
        <p:spPr>
          <a:xfrm>
            <a:off x="355550" y="2411462"/>
            <a:ext cx="3505944" cy="123705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效率提升是否等于体验提升？</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谁获得价值、谁承担成本？</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技术是否挤压文化主体性？</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如何识别“为数字化而数字化”？</a:t>
            </a:r>
            <a:endParaRPr lang="en-US" sz="1400" dirty="0"/>
          </a:p>
        </p:txBody>
      </p:sp>
      <p:sp>
        <p:nvSpPr>
          <p:cNvPr id="6" name="Text 4"/>
          <p:cNvSpPr/>
          <p:nvPr/>
        </p:nvSpPr>
        <p:spPr>
          <a:xfrm>
            <a:off x="4140845" y="2164110"/>
            <a:ext cx="2247602" cy="1731913"/>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2192685"/>
            <a:ext cx="2247602" cy="0"/>
          </a:xfrm>
          <a:prstGeom prst="line">
            <a:avLst/>
          </a:prstGeom>
          <a:noFill/>
          <a:ln w="57150">
            <a:solidFill>
              <a:srgbClr val="126E72"/>
            </a:solidFill>
            <a:prstDash val="solid"/>
          </a:ln>
        </p:spPr>
      </p:sp>
      <p:sp>
        <p:nvSpPr>
          <p:cNvPr id="8" name="Text 6"/>
          <p:cNvSpPr/>
          <p:nvPr/>
        </p:nvSpPr>
        <p:spPr>
          <a:xfrm>
            <a:off x="4343995" y="242441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机会</a:t>
            </a:r>
            <a:endParaRPr lang="en-US" sz="1800" dirty="0"/>
          </a:p>
        </p:txBody>
      </p:sp>
      <p:sp>
        <p:nvSpPr>
          <p:cNvPr id="9" name="Text 7"/>
          <p:cNvSpPr/>
          <p:nvPr/>
        </p:nvSpPr>
        <p:spPr>
          <a:xfrm>
            <a:off x="4343995" y="284723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效率提升是否等于体验提升？</a:t>
            </a:r>
            <a:endParaRPr lang="en-US" sz="1200" dirty="0"/>
          </a:p>
        </p:txBody>
      </p:sp>
      <p:sp>
        <p:nvSpPr>
          <p:cNvPr id="10" name="Text 8"/>
          <p:cNvSpPr/>
          <p:nvPr/>
        </p:nvSpPr>
        <p:spPr>
          <a:xfrm>
            <a:off x="4343995" y="3372892"/>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谁获得价值、谁承担成本？</a:t>
            </a:r>
            <a:endParaRPr lang="en-US" sz="1200" dirty="0"/>
          </a:p>
        </p:txBody>
      </p:sp>
      <p:sp>
        <p:nvSpPr>
          <p:cNvPr id="11" name="Text 9"/>
          <p:cNvSpPr/>
          <p:nvPr/>
        </p:nvSpPr>
        <p:spPr>
          <a:xfrm>
            <a:off x="6540847" y="2164110"/>
            <a:ext cx="2247602" cy="1731913"/>
          </a:xfrm>
          <a:prstGeom prst="rect">
            <a:avLst/>
          </a:prstGeom>
          <a:solidFill>
            <a:srgbClr val="FFFFFF"/>
          </a:solidFill>
          <a:ln/>
        </p:spPr>
        <p:txBody>
          <a:bodyPr wrap="square" rtlCol="0" anchor="ctr"/>
          <a:lstStyle/>
          <a:p>
            <a:pPr indent="0" marL="0">
              <a:buNone/>
            </a:pPr>
            <a:endParaRPr lang="en-US" dirty="0"/>
          </a:p>
        </p:txBody>
      </p:sp>
      <p:sp>
        <p:nvSpPr>
          <p:cNvPr id="12" name="Shape 10"/>
          <p:cNvSpPr/>
          <p:nvPr/>
        </p:nvSpPr>
        <p:spPr>
          <a:xfrm>
            <a:off x="6540847" y="2192685"/>
            <a:ext cx="2247602" cy="0"/>
          </a:xfrm>
          <a:prstGeom prst="line">
            <a:avLst/>
          </a:prstGeom>
          <a:noFill/>
          <a:ln w="57150">
            <a:solidFill>
              <a:srgbClr val="D96B52"/>
            </a:solidFill>
            <a:prstDash val="solid"/>
          </a:ln>
        </p:spPr>
      </p:sp>
      <p:sp>
        <p:nvSpPr>
          <p:cNvPr id="13" name="Text 11"/>
          <p:cNvSpPr/>
          <p:nvPr/>
        </p:nvSpPr>
        <p:spPr>
          <a:xfrm>
            <a:off x="6743998" y="242441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约束</a:t>
            </a:r>
            <a:endParaRPr lang="en-US" sz="1800" dirty="0"/>
          </a:p>
        </p:txBody>
      </p:sp>
      <p:sp>
        <p:nvSpPr>
          <p:cNvPr id="14" name="Text 12"/>
          <p:cNvSpPr/>
          <p:nvPr/>
        </p:nvSpPr>
        <p:spPr>
          <a:xfrm>
            <a:off x="6743998" y="2847231"/>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技术是否挤压文化主体性？</a:t>
            </a:r>
            <a:endParaRPr lang="en-US" sz="1200" dirty="0"/>
          </a:p>
        </p:txBody>
      </p:sp>
      <p:sp>
        <p:nvSpPr>
          <p:cNvPr id="15" name="Text 13"/>
          <p:cNvSpPr/>
          <p:nvPr/>
        </p:nvSpPr>
        <p:spPr>
          <a:xfrm>
            <a:off x="6743998" y="316721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如何识别“为数字化而数字化”？</a:t>
            </a:r>
            <a:endParaRPr lang="en-US" sz="120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75345"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内容依据：原书第11章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44 / 44</a:t>
            </a:r>
            <a:endParaRPr lang="en-US" sz="7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44</Slides>
  <Notes>44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44</vt:i4>
      </vt:variant>
    </vt:vector>
  </HeadingPairs>
  <TitlesOfParts>
    <vt:vector size="4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vector>
  </TitlesOfParts>
  <Company>安顺学院旅游管理学院</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第11章 数字文旅政策与治理</dc:title>
  <dc:subject>《数字文旅概论》逐章教学课件：第11章</dc:subject>
  <dc:creator>祝刚</dc:creator>
  <cp:lastModifiedBy>祝刚</cp:lastModifiedBy>
  <cp:revision>1</cp:revision>
  <dcterms:created xsi:type="dcterms:W3CDTF">2026-08-03T15:56:52Z</dcterms:created>
  <dcterms:modified xsi:type="dcterms:W3CDTF">2026-08-03T15:56:52Z</dcterms:modified>
</cp:coreProperties>
</file>