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notesMasterIdLst>
    <p:notesMasterId r:id="rId4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0" y="0"/>
            <a:ext cx="9144000" cy="5143500"/>
          </a:xfrm>
          <a:prstGeom prst="rect">
            <a:avLst/>
          </a:prstGeom>
          <a:solidFill>
            <a:srgbClr val="17313B"/>
          </a:solidFill>
          <a:ln/>
        </p:spPr>
        <p:txBody>
          <a:bodyPr wrap="square" rtlCol="0" anchor="ctr"/>
          <a:lstStyle/>
          <a:p>
            <a:pPr indent="0" marL="0">
              <a:buNone/>
            </a:pPr>
            <a:endParaRPr lang="en-US" dirty="0"/>
          </a:p>
        </p:txBody>
      </p:sp>
      <p:sp>
        <p:nvSpPr>
          <p:cNvPr id="3" name="Text 1"/>
          <p:cNvSpPr/>
          <p:nvPr/>
        </p:nvSpPr>
        <p:spPr>
          <a:xfrm>
            <a:off x="7111901" y="-444401"/>
            <a:ext cx="2286000" cy="2286000"/>
          </a:xfrm>
          <a:prstGeom prst="roundRect">
            <a:avLst>
              <a:gd name="adj" fmla="val 40000"/>
            </a:avLst>
          </a:prstGeom>
          <a:noFill/>
          <a:ln w="19050">
            <a:solidFill>
              <a:srgbClr val="3A9795"/>
            </a:solidFill>
          </a:ln>
        </p:spPr>
        <p:txBody>
          <a:bodyPr wrap="square" rtlCol="0" anchor="ctr"/>
          <a:lstStyle/>
          <a:p>
            <a:pPr indent="0" marL="0">
              <a:buNone/>
            </a:pPr>
            <a:endParaRPr lang="en-US" dirty="0"/>
          </a:p>
        </p:txBody>
      </p:sp>
      <p:sp>
        <p:nvSpPr>
          <p:cNvPr id="4" name="Text 2"/>
          <p:cNvSpPr/>
          <p:nvPr/>
        </p:nvSpPr>
        <p:spPr>
          <a:xfrm>
            <a:off x="6642199" y="3352949"/>
            <a:ext cx="1460450" cy="1460450"/>
          </a:xfrm>
          <a:prstGeom prst="roundRect">
            <a:avLst>
              <a:gd name="adj" fmla="val 62611"/>
            </a:avLst>
          </a:prstGeom>
          <a:noFill/>
          <a:ln w="19050">
            <a:solidFill>
              <a:srgbClr val="D8A63F"/>
            </a:solidFill>
          </a:ln>
        </p:spPr>
        <p:txBody>
          <a:bodyPr wrap="square" rtlCol="0" anchor="ctr"/>
          <a:lstStyle/>
          <a:p>
            <a:pPr indent="0" marL="0">
              <a:buNone/>
            </a:pPr>
            <a:endParaRPr lang="en-US" dirty="0"/>
          </a:p>
        </p:txBody>
      </p:sp>
      <p:sp>
        <p:nvSpPr>
          <p:cNvPr id="5" name="Text 3"/>
          <p:cNvSpPr/>
          <p:nvPr/>
        </p:nvSpPr>
        <p:spPr>
          <a:xfrm>
            <a:off x="355550" y="279350"/>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A8D5CF"/>
                </a:solidFill>
                <a:latin typeface="Arial" pitchFamily="34" charset="0"/>
                <a:ea typeface="Arial" pitchFamily="34" charset="-122"/>
                <a:cs typeface="Arial" pitchFamily="34" charset="-120"/>
              </a:rPr>
              <a:t>CHAPTER 10 · 数字文旅概论</a:t>
            </a:r>
            <a:endParaRPr lang="en-US" sz="850" dirty="0"/>
          </a:p>
        </p:txBody>
      </p:sp>
      <p:sp>
        <p:nvSpPr>
          <p:cNvPr id="6" name="Text 4"/>
          <p:cNvSpPr/>
          <p:nvPr/>
        </p:nvSpPr>
        <p:spPr>
          <a:xfrm>
            <a:off x="355550" y="1224855"/>
            <a:ext cx="6709160" cy="1014561"/>
          </a:xfrm>
          <a:prstGeom prst="rect">
            <a:avLst/>
          </a:prstGeom>
          <a:noFill/>
          <a:ln/>
        </p:spPr>
        <p:txBody>
          <a:bodyPr wrap="square" lIns="0" tIns="0" rIns="0" bIns="0" rtlCol="0" anchor="t"/>
          <a:lstStyle/>
          <a:p>
            <a:pPr algn="l" indent="0" marL="0">
              <a:lnSpc>
                <a:spcPts val="7990"/>
              </a:lnSpc>
              <a:buNone/>
            </a:pPr>
            <a:r>
              <a:rPr lang="en-US" sz="9400" b="1" dirty="0">
                <a:solidFill>
                  <a:srgbClr val="D8A63F"/>
                </a:solidFill>
                <a:latin typeface="Arial" pitchFamily="34" charset="0"/>
                <a:ea typeface="Arial" pitchFamily="34" charset="-122"/>
                <a:cs typeface="Arial" pitchFamily="34" charset="-120"/>
              </a:rPr>
              <a:t>10</a:t>
            </a:r>
            <a:endParaRPr lang="en-US" sz="9400" dirty="0"/>
          </a:p>
        </p:txBody>
      </p:sp>
      <p:sp>
        <p:nvSpPr>
          <p:cNvPr id="7" name="Text 5"/>
          <p:cNvSpPr/>
          <p:nvPr/>
        </p:nvSpPr>
        <p:spPr>
          <a:xfrm>
            <a:off x="355550" y="2340918"/>
            <a:ext cx="6709160" cy="456605"/>
          </a:xfrm>
          <a:prstGeom prst="rect">
            <a:avLst/>
          </a:prstGeom>
          <a:noFill/>
          <a:ln/>
        </p:spPr>
        <p:txBody>
          <a:bodyPr wrap="square" lIns="0" tIns="0" rIns="0" bIns="0" rtlCol="0" anchor="t"/>
          <a:lstStyle/>
          <a:p>
            <a:pPr algn="l" indent="0" marL="0">
              <a:lnSpc>
                <a:spcPts val="3596"/>
              </a:lnSpc>
              <a:spcBef>
                <a:spcPts val="800"/>
              </a:spcBef>
              <a:spcAft>
                <a:spcPts val="800"/>
              </a:spcAft>
              <a:buNone/>
            </a:pPr>
            <a:r>
              <a:rPr lang="en-US" sz="3100" b="1" dirty="0">
                <a:solidFill>
                  <a:srgbClr val="FFFFFF"/>
                </a:solidFill>
                <a:latin typeface="Arial" pitchFamily="34" charset="0"/>
                <a:ea typeface="Arial" pitchFamily="34" charset="-122"/>
                <a:cs typeface="Arial" pitchFamily="34" charset="-120"/>
              </a:rPr>
              <a:t>文化遗产数字化活化</a:t>
            </a:r>
            <a:endParaRPr lang="en-US" sz="3100" dirty="0"/>
          </a:p>
        </p:txBody>
      </p:sp>
      <p:sp>
        <p:nvSpPr>
          <p:cNvPr id="8" name="Text 6"/>
          <p:cNvSpPr/>
          <p:nvPr/>
        </p:nvSpPr>
        <p:spPr>
          <a:xfrm>
            <a:off x="355550" y="2899023"/>
            <a:ext cx="711101" cy="38100"/>
          </a:xfrm>
          <a:prstGeom prst="rect">
            <a:avLst/>
          </a:prstGeom>
          <a:solidFill>
            <a:srgbClr val="D8A63F"/>
          </a:solidFill>
          <a:ln/>
        </p:spPr>
        <p:txBody>
          <a:bodyPr wrap="square" rtlCol="0" anchor="ctr"/>
          <a:lstStyle/>
          <a:p>
            <a:pPr indent="0" marL="0">
              <a:buNone/>
            </a:pPr>
            <a:endParaRPr lang="en-US" dirty="0"/>
          </a:p>
        </p:txBody>
      </p:sp>
      <p:sp>
        <p:nvSpPr>
          <p:cNvPr id="9" name="Text 7"/>
          <p:cNvSpPr/>
          <p:nvPr/>
        </p:nvSpPr>
        <p:spPr>
          <a:xfrm>
            <a:off x="355550" y="3064073"/>
            <a:ext cx="6709160" cy="222796"/>
          </a:xfrm>
          <a:prstGeom prst="rect">
            <a:avLst/>
          </a:prstGeom>
          <a:noFill/>
          <a:ln/>
        </p:spPr>
        <p:txBody>
          <a:bodyPr wrap="square" lIns="0" tIns="0" rIns="0" bIns="0" rtlCol="0" anchor="t"/>
          <a:lstStyle/>
          <a:p>
            <a:pPr algn="l" indent="0" marL="0">
              <a:lnSpc>
                <a:spcPts val="1755"/>
              </a:lnSpc>
              <a:buNone/>
            </a:pPr>
            <a:r>
              <a:rPr lang="en-US" sz="1300" dirty="0">
                <a:solidFill>
                  <a:srgbClr val="D7E5E2"/>
                </a:solidFill>
                <a:latin typeface="Arial" pitchFamily="34" charset="0"/>
                <a:ea typeface="Arial" pitchFamily="34" charset="-122"/>
                <a:cs typeface="Arial" pitchFamily="34" charset="-120"/>
              </a:rPr>
              <a:t>逐章教学课件 · 44页 · 理论—技术—场景—治理</a:t>
            </a:r>
            <a:endParaRPr lang="en-US" sz="1300" dirty="0"/>
          </a:p>
        </p:txBody>
      </p:sp>
      <p:sp>
        <p:nvSpPr>
          <p:cNvPr id="10" name="Shape 8"/>
          <p:cNvSpPr/>
          <p:nvPr/>
        </p:nvSpPr>
        <p:spPr>
          <a:xfrm>
            <a:off x="355550" y="4870549"/>
            <a:ext cx="8432899" cy="0"/>
          </a:xfrm>
          <a:prstGeom prst="line">
            <a:avLst/>
          </a:prstGeom>
          <a:noFill/>
          <a:ln w="9525">
            <a:solidFill>
              <a:srgbClr val="47626A"/>
            </a:solidFill>
            <a:prstDash val="solid"/>
          </a:ln>
        </p:spPr>
      </p:sp>
      <p:sp>
        <p:nvSpPr>
          <p:cNvPr id="11" name="Text 9"/>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内容依据：原书第10章</a:t>
            </a:r>
            <a:endParaRPr lang="en-US" sz="750" dirty="0"/>
          </a:p>
        </p:txBody>
      </p:sp>
      <p:sp>
        <p:nvSpPr>
          <p:cNvPr id="12" name="Text 1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1 / 44</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导入案例：从真实问题开始</a:t>
            </a:r>
            <a:endParaRPr lang="en-US" sz="2500" dirty="0"/>
          </a:p>
        </p:txBody>
      </p:sp>
      <p:sp>
        <p:nvSpPr>
          <p:cNvPr id="5" name="Text 3"/>
          <p:cNvSpPr/>
          <p:nvPr/>
        </p:nvSpPr>
        <p:spPr>
          <a:xfrm>
            <a:off x="355550" y="1808411"/>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2019 年，巴黎圣母院遭遇大火，尖塔倒塌，屋顶烧毁。</a:t>
            </a:r>
            <a:endParaRPr lang="en-US" sz="2500" dirty="0"/>
          </a:p>
        </p:txBody>
      </p:sp>
      <p:sp>
        <p:nvSpPr>
          <p:cNvPr id="6" name="Text 4"/>
          <p:cNvSpPr/>
          <p:nvPr/>
        </p:nvSpPr>
        <p:spPr>
          <a:xfrm>
            <a:off x="355550" y="3125688"/>
            <a:ext cx="3505944" cy="589359"/>
          </a:xfrm>
          <a:prstGeom prst="roundRect">
            <a:avLst>
              <a:gd name="adj" fmla="val 25859"/>
            </a:avLst>
          </a:prstGeom>
          <a:solidFill>
            <a:srgbClr val="E4EFEC"/>
          </a:solidFill>
          <a:ln/>
        </p:spPr>
        <p:txBody>
          <a:bodyPr wrap="square" rtlCol="0" anchor="ctr"/>
          <a:lstStyle/>
          <a:p>
            <a:pPr indent="0" marL="0">
              <a:buNone/>
            </a:pPr>
            <a:endParaRPr lang="en-US" dirty="0"/>
          </a:p>
        </p:txBody>
      </p:sp>
      <p:sp>
        <p:nvSpPr>
          <p:cNvPr id="7" name="Text 5"/>
          <p:cNvSpPr/>
          <p:nvPr/>
        </p:nvSpPr>
        <p:spPr>
          <a:xfrm>
            <a:off x="457051" y="3189089"/>
            <a:ext cx="3369001" cy="462558"/>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所幸的是，艺术史学者安德鲁·塔隆早在 2015 年就利用激光扫描技术对圣母院进行了完整的三维建模，采集了超过 10 亿个数据点，…</a:t>
            </a:r>
            <a:endParaRPr lang="en-US" sz="900" dirty="0"/>
          </a:p>
        </p:txBody>
      </p:sp>
      <p:sp>
        <p:nvSpPr>
          <p:cNvPr id="8" name="Text 6"/>
          <p:cNvSpPr/>
          <p:nvPr/>
        </p:nvSpPr>
        <p:spPr>
          <a:xfrm>
            <a:off x="355550" y="3816548"/>
            <a:ext cx="3505944" cy="435173"/>
          </a:xfrm>
          <a:prstGeom prst="roundRect">
            <a:avLst>
              <a:gd name="adj" fmla="val 35021"/>
            </a:avLst>
          </a:prstGeom>
          <a:solidFill>
            <a:srgbClr val="E4EFEC"/>
          </a:solidFill>
          <a:ln/>
        </p:spPr>
        <p:txBody>
          <a:bodyPr wrap="square" rtlCol="0" anchor="ctr"/>
          <a:lstStyle/>
          <a:p>
            <a:pPr indent="0" marL="0">
              <a:buNone/>
            </a:pPr>
            <a:endParaRPr lang="en-US" dirty="0"/>
          </a:p>
        </p:txBody>
      </p:sp>
      <p:sp>
        <p:nvSpPr>
          <p:cNvPr id="9" name="Text 7"/>
          <p:cNvSpPr/>
          <p:nvPr/>
        </p:nvSpPr>
        <p:spPr>
          <a:xfrm>
            <a:off x="457051" y="3879949"/>
            <a:ext cx="3369001" cy="308372"/>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这些数据成为灾后重建的核心依据——建筑师可以精确知道每一块石头的原始位置、形状和尺寸。</a:t>
            </a:r>
            <a:endParaRPr lang="en-US" sz="900" dirty="0"/>
          </a:p>
        </p:txBody>
      </p:sp>
      <p:sp>
        <p:nvSpPr>
          <p:cNvPr id="10" name="Text 8"/>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11" name="Text 9"/>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12" name="Text 10"/>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年，巴黎圣母院遭遇大火，尖塔倒塌，屋</a:t>
            </a:r>
            <a:endParaRPr lang="en-US" sz="1050" dirty="0"/>
          </a:p>
        </p:txBody>
      </p:sp>
      <p:sp>
        <p:nvSpPr>
          <p:cNvPr id="14" name="Text 12"/>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所幸的是，艺术史学者安德鲁·塔隆早在</a:t>
            </a:r>
            <a:endParaRPr lang="en-US" sz="1050" dirty="0"/>
          </a:p>
        </p:txBody>
      </p:sp>
      <p:sp>
        <p:nvSpPr>
          <p:cNvPr id="16" name="Text 14"/>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7" name="Text 15"/>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这些数据成为灾后重建的核心依据——建</a:t>
            </a:r>
            <a:endParaRPr lang="en-US" sz="1050" dirty="0"/>
          </a:p>
        </p:txBody>
      </p:sp>
      <p:sp>
        <p:nvSpPr>
          <p:cNvPr id="18" name="Text 16"/>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9" name="Text 17"/>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20" name="Shape 18"/>
          <p:cNvSpPr/>
          <p:nvPr/>
        </p:nvSpPr>
        <p:spPr>
          <a:xfrm>
            <a:off x="355550" y="4870549"/>
            <a:ext cx="8432899" cy="0"/>
          </a:xfrm>
          <a:prstGeom prst="line">
            <a:avLst/>
          </a:prstGeom>
          <a:noFill/>
          <a:ln w="9525">
            <a:solidFill>
              <a:srgbClr val="CCD8D5"/>
            </a:solidFill>
            <a:prstDash val="solid"/>
          </a:ln>
        </p:spPr>
      </p:sp>
      <p:sp>
        <p:nvSpPr>
          <p:cNvPr id="21" name="Text 19"/>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2" name="Text 2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 / 44</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学习目标与成果证据</a:t>
            </a:r>
            <a:endParaRPr lang="en-US" sz="2500" dirty="0"/>
          </a:p>
        </p:txBody>
      </p:sp>
      <p:sp>
        <p:nvSpPr>
          <p:cNvPr id="5" name="Text 3"/>
          <p:cNvSpPr/>
          <p:nvPr/>
        </p:nvSpPr>
        <p:spPr>
          <a:xfrm>
            <a:off x="355550" y="1640086"/>
            <a:ext cx="3505944" cy="277996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知识目标：学生能够阐述文化遗产数字化的意义与价值，了解三维扫描、摄影测量、非遗数字化记录等核心采集技…</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能力目标：学生能够针对特定文化遗产资源，设计数字化采集、展示和活化的初步方案，评估不同技术路径的适用…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素养目标：学生能够增强文化遗产保护与文化传承的使命感，理解"文化自信"在数字化时代的深刻内涵——用数…</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本节核心问题是：如何把“学习目标”转化为可执行的文旅创业行动。</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知识目标：学生能够阐述文化遗产数字化</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能力目标：学生能够针对特定文化遗产资</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素养目标：学生能够增强文化遗产保护与</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本节核心问题是：如何把“学习目标”转</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 / 44</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本章知识地图</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1768078"/>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1768078"/>
            <a:ext cx="0" cy="337691"/>
          </a:xfrm>
          <a:prstGeom prst="line">
            <a:avLst/>
          </a:prstGeom>
          <a:noFill/>
          <a:ln w="47625">
            <a:solidFill>
              <a:srgbClr val="3A9795"/>
            </a:solidFill>
            <a:prstDash val="solid"/>
          </a:ln>
        </p:spPr>
      </p:sp>
      <p:sp>
        <p:nvSpPr>
          <p:cNvPr id="8" name="Text 6"/>
          <p:cNvSpPr/>
          <p:nvPr/>
        </p:nvSpPr>
        <p:spPr>
          <a:xfrm>
            <a:off x="4302770" y="1856929"/>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文化遗产数字化概述</a:t>
            </a:r>
            <a:endParaRPr lang="en-US" sz="1050" dirty="0"/>
          </a:p>
        </p:txBody>
      </p:sp>
      <p:sp>
        <p:nvSpPr>
          <p:cNvPr id="9" name="Text 7"/>
          <p:cNvSpPr/>
          <p:nvPr/>
        </p:nvSpPr>
        <p:spPr>
          <a:xfrm>
            <a:off x="6508998" y="1768078"/>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1768078"/>
            <a:ext cx="0" cy="337691"/>
          </a:xfrm>
          <a:prstGeom prst="line">
            <a:avLst/>
          </a:prstGeom>
          <a:noFill/>
          <a:ln w="47625">
            <a:solidFill>
              <a:srgbClr val="3A9795"/>
            </a:solidFill>
            <a:prstDash val="solid"/>
          </a:ln>
        </p:spPr>
      </p:sp>
      <p:sp>
        <p:nvSpPr>
          <p:cNvPr id="11" name="Text 9"/>
          <p:cNvSpPr/>
          <p:nvPr/>
        </p:nvSpPr>
        <p:spPr>
          <a:xfrm>
            <a:off x="6670923" y="1856929"/>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数字化采集与记录</a:t>
            </a:r>
            <a:endParaRPr lang="en-US" sz="1050" dirty="0"/>
          </a:p>
        </p:txBody>
      </p:sp>
      <p:sp>
        <p:nvSpPr>
          <p:cNvPr id="12" name="Text 10"/>
          <p:cNvSpPr/>
          <p:nvPr/>
        </p:nvSpPr>
        <p:spPr>
          <a:xfrm>
            <a:off x="4140845" y="2194620"/>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194620"/>
            <a:ext cx="0" cy="337691"/>
          </a:xfrm>
          <a:prstGeom prst="line">
            <a:avLst/>
          </a:prstGeom>
          <a:noFill/>
          <a:ln w="47625">
            <a:solidFill>
              <a:srgbClr val="3A9795"/>
            </a:solidFill>
            <a:prstDash val="solid"/>
          </a:ln>
        </p:spPr>
      </p:sp>
      <p:sp>
        <p:nvSpPr>
          <p:cNvPr id="14" name="Text 12"/>
          <p:cNvSpPr/>
          <p:nvPr/>
        </p:nvSpPr>
        <p:spPr>
          <a:xfrm>
            <a:off x="4302770" y="228347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数字化展示与传播</a:t>
            </a:r>
            <a:endParaRPr lang="en-US" sz="1050" dirty="0"/>
          </a:p>
        </p:txBody>
      </p:sp>
      <p:sp>
        <p:nvSpPr>
          <p:cNvPr id="15" name="Text 13"/>
          <p:cNvSpPr/>
          <p:nvPr/>
        </p:nvSpPr>
        <p:spPr>
          <a:xfrm>
            <a:off x="6508998" y="2194620"/>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194620"/>
            <a:ext cx="0" cy="337691"/>
          </a:xfrm>
          <a:prstGeom prst="line">
            <a:avLst/>
          </a:prstGeom>
          <a:noFill/>
          <a:ln w="47625">
            <a:solidFill>
              <a:srgbClr val="3A9795"/>
            </a:solidFill>
            <a:prstDash val="solid"/>
          </a:ln>
        </p:spPr>
      </p:sp>
      <p:sp>
        <p:nvSpPr>
          <p:cNvPr id="17" name="Text 15"/>
          <p:cNvSpPr/>
          <p:nvPr/>
        </p:nvSpPr>
        <p:spPr>
          <a:xfrm>
            <a:off x="6670923" y="228347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文化遗产活化的贵州路径</a:t>
            </a:r>
            <a:endParaRPr lang="en-US" sz="1050" dirty="0"/>
          </a:p>
        </p:txBody>
      </p:sp>
      <p:sp>
        <p:nvSpPr>
          <p:cNvPr id="18" name="Text 16"/>
          <p:cNvSpPr/>
          <p:nvPr/>
        </p:nvSpPr>
        <p:spPr>
          <a:xfrm>
            <a:off x="4140845" y="2621161"/>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621161"/>
            <a:ext cx="0" cy="497681"/>
          </a:xfrm>
          <a:prstGeom prst="line">
            <a:avLst/>
          </a:prstGeom>
          <a:noFill/>
          <a:ln w="47625">
            <a:solidFill>
              <a:srgbClr val="3A9795"/>
            </a:solidFill>
            <a:prstDash val="solid"/>
          </a:ln>
        </p:spPr>
      </p:sp>
      <p:sp>
        <p:nvSpPr>
          <p:cNvPr id="20" name="Text 18"/>
          <p:cNvSpPr/>
          <p:nvPr/>
        </p:nvSpPr>
        <p:spPr>
          <a:xfrm>
            <a:off x="4302770" y="271001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案例：屯堡文化数字化活化</a:t>
            </a:r>
            <a:endParaRPr lang="en-US" sz="1050" dirty="0"/>
          </a:p>
        </p:txBody>
      </p:sp>
      <p:sp>
        <p:nvSpPr>
          <p:cNvPr id="21" name="Text 19"/>
          <p:cNvSpPr/>
          <p:nvPr/>
        </p:nvSpPr>
        <p:spPr>
          <a:xfrm>
            <a:off x="6508998" y="2621161"/>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621161"/>
            <a:ext cx="0" cy="497681"/>
          </a:xfrm>
          <a:prstGeom prst="line">
            <a:avLst/>
          </a:prstGeom>
          <a:noFill/>
          <a:ln w="47625">
            <a:solidFill>
              <a:srgbClr val="3A9795"/>
            </a:solidFill>
            <a:prstDash val="solid"/>
          </a:ln>
        </p:spPr>
      </p:sp>
      <p:sp>
        <p:nvSpPr>
          <p:cNvPr id="23" name="Text 21"/>
          <p:cNvSpPr/>
          <p:nvPr/>
        </p:nvSpPr>
        <p:spPr>
          <a:xfrm>
            <a:off x="6670923" y="2710011"/>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文化遗产数字化的技术体系与方法论</a:t>
            </a:r>
            <a:endParaRPr lang="en-US" sz="1050" dirty="0"/>
          </a:p>
        </p:txBody>
      </p:sp>
      <p:sp>
        <p:nvSpPr>
          <p:cNvPr id="24" name="Text 22"/>
          <p:cNvSpPr/>
          <p:nvPr/>
        </p:nvSpPr>
        <p:spPr>
          <a:xfrm>
            <a:off x="4140845" y="3207693"/>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207693"/>
            <a:ext cx="0" cy="497681"/>
          </a:xfrm>
          <a:prstGeom prst="line">
            <a:avLst/>
          </a:prstGeom>
          <a:noFill/>
          <a:ln w="47625">
            <a:solidFill>
              <a:srgbClr val="3A9795"/>
            </a:solidFill>
            <a:prstDash val="solid"/>
          </a:ln>
        </p:spPr>
      </p:sp>
      <p:sp>
        <p:nvSpPr>
          <p:cNvPr id="26" name="Text 24"/>
          <p:cNvSpPr/>
          <p:nvPr/>
        </p:nvSpPr>
        <p:spPr>
          <a:xfrm>
            <a:off x="4302770" y="3296543"/>
            <a:ext cx="2043139"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文化遗产数字化的社会影响与社区参与</a:t>
            </a:r>
            <a:endParaRPr lang="en-US" sz="1050" dirty="0"/>
          </a:p>
        </p:txBody>
      </p:sp>
      <p:sp>
        <p:nvSpPr>
          <p:cNvPr id="27" name="Text 25"/>
          <p:cNvSpPr/>
          <p:nvPr/>
        </p:nvSpPr>
        <p:spPr>
          <a:xfrm>
            <a:off x="6508998" y="3207693"/>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207693"/>
            <a:ext cx="0" cy="497681"/>
          </a:xfrm>
          <a:prstGeom prst="line">
            <a:avLst/>
          </a:prstGeom>
          <a:noFill/>
          <a:ln w="47625">
            <a:solidFill>
              <a:srgbClr val="3A9795"/>
            </a:solidFill>
            <a:prstDash val="solid"/>
          </a:ln>
        </p:spPr>
      </p:sp>
      <p:sp>
        <p:nvSpPr>
          <p:cNvPr id="29" name="Text 27"/>
          <p:cNvSpPr/>
          <p:nvPr/>
        </p:nvSpPr>
        <p:spPr>
          <a:xfrm>
            <a:off x="6670923" y="329654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文化遗产数字化的深度实践与反思</a:t>
            </a:r>
            <a:endParaRPr lang="en-US" sz="1050" dirty="0"/>
          </a:p>
        </p:txBody>
      </p:sp>
      <p:sp>
        <p:nvSpPr>
          <p:cNvPr id="30" name="Text 28"/>
          <p:cNvSpPr/>
          <p:nvPr/>
        </p:nvSpPr>
        <p:spPr>
          <a:xfrm>
            <a:off x="4140845" y="3794224"/>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31" name="Shape 29"/>
          <p:cNvSpPr/>
          <p:nvPr/>
        </p:nvSpPr>
        <p:spPr>
          <a:xfrm>
            <a:off x="4164657" y="3794224"/>
            <a:ext cx="0" cy="497681"/>
          </a:xfrm>
          <a:prstGeom prst="line">
            <a:avLst/>
          </a:prstGeom>
          <a:noFill/>
          <a:ln w="47625">
            <a:solidFill>
              <a:srgbClr val="3A9795"/>
            </a:solidFill>
            <a:prstDash val="solid"/>
          </a:ln>
        </p:spPr>
      </p:sp>
      <p:sp>
        <p:nvSpPr>
          <p:cNvPr id="32" name="Text 30"/>
          <p:cNvSpPr/>
          <p:nvPr/>
        </p:nvSpPr>
        <p:spPr>
          <a:xfrm>
            <a:off x="4302770" y="3883075"/>
            <a:ext cx="2043139"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文化遗产数字化的创新模式与产业转化</a:t>
            </a:r>
            <a:endParaRPr lang="en-US" sz="1050" dirty="0"/>
          </a:p>
        </p:txBody>
      </p:sp>
      <p:sp>
        <p:nvSpPr>
          <p:cNvPr id="33" name="Text 31"/>
          <p:cNvSpPr/>
          <p:nvPr/>
        </p:nvSpPr>
        <p:spPr>
          <a:xfrm>
            <a:off x="6508998" y="3794224"/>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34" name="Shape 32"/>
          <p:cNvSpPr/>
          <p:nvPr/>
        </p:nvSpPr>
        <p:spPr>
          <a:xfrm>
            <a:off x="6532811" y="3794224"/>
            <a:ext cx="0" cy="497681"/>
          </a:xfrm>
          <a:prstGeom prst="line">
            <a:avLst/>
          </a:prstGeom>
          <a:noFill/>
          <a:ln w="47625">
            <a:solidFill>
              <a:srgbClr val="3A9795"/>
            </a:solidFill>
            <a:prstDash val="solid"/>
          </a:ln>
        </p:spPr>
      </p:sp>
      <p:sp>
        <p:nvSpPr>
          <p:cNvPr id="35" name="Text 33"/>
          <p:cNvSpPr/>
          <p:nvPr/>
        </p:nvSpPr>
        <p:spPr>
          <a:xfrm>
            <a:off x="6670923" y="3883075"/>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文化遗产数字化的国际合作与经验互鉴</a:t>
            </a:r>
            <a:endParaRPr lang="en-US" sz="1050" dirty="0"/>
          </a:p>
        </p:txBody>
      </p:sp>
      <p:sp>
        <p:nvSpPr>
          <p:cNvPr id="36" name="Shape 34"/>
          <p:cNvSpPr/>
          <p:nvPr/>
        </p:nvSpPr>
        <p:spPr>
          <a:xfrm>
            <a:off x="355550" y="4870549"/>
            <a:ext cx="8432899" cy="0"/>
          </a:xfrm>
          <a:prstGeom prst="line">
            <a:avLst/>
          </a:prstGeom>
          <a:noFill/>
          <a:ln w="9525">
            <a:solidFill>
              <a:srgbClr val="CCD8D5"/>
            </a:solidFill>
            <a:prstDash val="solid"/>
          </a:ln>
        </p:spPr>
      </p:sp>
      <p:sp>
        <p:nvSpPr>
          <p:cNvPr id="37" name="Text 3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38" name="Text 3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 / 44</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文化遗产数字化概述｜核心概念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文化遗产数字化的意义与价值</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国际文化遗产数字化进程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中国文化数字化战略</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文化遗产数字化的意义与价值</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国际文化遗产数字化进程</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中国文化数字化战略</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5 / 44</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文化遗产数字化概述｜机制与应用</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保护价值：为文明留存"数字档案"。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文化遗产面临多重威胁：自然风化（石雕剥蚀、壁画褪色）、自然灾害（地震、洪水、火灾）、人为破坏（战争、盗窃、过度开发）。</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数字化记录可以在这些威胁发生之前，为文化遗产建立高精度的"数字档案"，使其文化信息得以永久保存。</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保护价值：为文明留存"数字档案"。</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文化遗产面临多重威胁：自然风化（石雕</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数字化记录可以在这些威胁发生之前，为</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8" name="Text 1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6 / 44</a:t>
            </a:r>
            <a:endParaRPr lang="en-US" sz="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数字化采集与记录｜核心概念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三维扫描与摄影测量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非物质文化遗产的数字化记录</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口述历史的数字化采集</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516364" y="2302669"/>
            <a:ext cx="1515466"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三维扫描与摄影测量</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非物质文化遗产的数字化记录</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432262" y="3534519"/>
            <a:ext cx="1683818"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口述历史的数字化采集</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7 / 44</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数字化采集与记录｜机制与应用</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激光扫描：精度优先。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激光扫描（LiDAR）是目前精度最高的三维数据采集技术，通过发射激光束并测量反射时间来计算物体表面的三维坐标。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地面激光扫描可以达到毫米级精度，适用于文物、古建筑等对精度要求极高的对象。</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激光扫描：精度优先。</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激光扫描（LiDAR）是目前精度最高</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地面激光扫描可以达到毫米级精度，适用</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8 / 44</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数字化展示与传播｜核心概念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虚拟博物馆与在线展览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AR/VR 文化遗产体验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社交媒体与文化遗产传播</a:t>
            </a:r>
            <a:endParaRPr lang="en-US" sz="1400" dirty="0"/>
          </a:p>
        </p:txBody>
      </p:sp>
      <p:sp>
        <p:nvSpPr>
          <p:cNvPr id="6" name="Text 4"/>
          <p:cNvSpPr/>
          <p:nvPr/>
        </p:nvSpPr>
        <p:spPr>
          <a:xfrm>
            <a:off x="4140845" y="1958578"/>
            <a:ext cx="2416671" cy="459581"/>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085529"/>
            <a:ext cx="210249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虚拟博物馆与在线展览</a:t>
            </a:r>
            <a:endParaRPr lang="en-US" sz="1200" dirty="0"/>
          </a:p>
        </p:txBody>
      </p:sp>
      <p:sp>
        <p:nvSpPr>
          <p:cNvPr id="8" name="Text 6"/>
          <p:cNvSpPr/>
          <p:nvPr/>
        </p:nvSpPr>
        <p:spPr>
          <a:xfrm>
            <a:off x="4140845" y="251966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AR/VR 文化遗产体验</a:t>
            </a:r>
            <a:endParaRPr lang="en-US" sz="1200" dirty="0"/>
          </a:p>
        </p:txBody>
      </p:sp>
      <p:sp>
        <p:nvSpPr>
          <p:cNvPr id="10" name="Text 8"/>
          <p:cNvSpPr/>
          <p:nvPr/>
        </p:nvSpPr>
        <p:spPr>
          <a:xfrm>
            <a:off x="4140845" y="308074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20769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社交媒体与文化遗产传播</a:t>
            </a:r>
            <a:endParaRPr lang="en-US" sz="1200" dirty="0"/>
          </a:p>
        </p:txBody>
      </p:sp>
      <p:sp>
        <p:nvSpPr>
          <p:cNvPr id="12" name="Text 10"/>
          <p:cNvSpPr/>
          <p:nvPr/>
        </p:nvSpPr>
        <p:spPr>
          <a:xfrm>
            <a:off x="4140845" y="364182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76877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9 / 44</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数字化展示与传播｜机制与应用</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从"到馆参观"到"在线访问"。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虚拟博物馆和在线展览使得文化遗产的访问不再受时间和空间的限制。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故宫博物院的"数字故宫"小程序提供了超过 18 万件文物的高清影像和详细解说，全球任何地方的观众都可以随时随地"走进"故宫的展厅。</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从"到馆参观"到"在线访问"。</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虚拟博物馆和在线展览使得文化遗产的访</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673376"/>
            <a:ext cx="893826" cy="7197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故宫博物院的"数字故宫"小程序提供了</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10 / 44</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文化遗产活化的贵州路径｜核心概念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屯堡文化数字化活化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民族非遗的数字化传承</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长征国家文化公园的数字化呈现</a:t>
            </a:r>
            <a:endParaRPr lang="en-US" sz="1400" dirty="0"/>
          </a:p>
        </p:txBody>
      </p:sp>
      <p:sp>
        <p:nvSpPr>
          <p:cNvPr id="6" name="Text 4"/>
          <p:cNvSpPr/>
          <p:nvPr/>
        </p:nvSpPr>
        <p:spPr>
          <a:xfrm>
            <a:off x="4140845"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192685"/>
            <a:ext cx="2247602" cy="0"/>
          </a:xfrm>
          <a:prstGeom prst="line">
            <a:avLst/>
          </a:prstGeom>
          <a:noFill/>
          <a:ln w="57150">
            <a:solidFill>
              <a:srgbClr val="126E72"/>
            </a:solidFill>
            <a:prstDash val="solid"/>
          </a:ln>
        </p:spPr>
      </p:sp>
      <p:sp>
        <p:nvSpPr>
          <p:cNvPr id="8" name="Text 6"/>
          <p:cNvSpPr/>
          <p:nvPr/>
        </p:nvSpPr>
        <p:spPr>
          <a:xfrm>
            <a:off x="4343995"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84723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屯堡文化数字化活化</a:t>
            </a:r>
            <a:endParaRPr lang="en-US" sz="1200" dirty="0"/>
          </a:p>
        </p:txBody>
      </p:sp>
      <p:sp>
        <p:nvSpPr>
          <p:cNvPr id="10" name="Text 8"/>
          <p:cNvSpPr/>
          <p:nvPr/>
        </p:nvSpPr>
        <p:spPr>
          <a:xfrm>
            <a:off x="4343995" y="316721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民族非遗的数字化传承</a:t>
            </a:r>
            <a:endParaRPr lang="en-US" sz="1200" dirty="0"/>
          </a:p>
        </p:txBody>
      </p:sp>
      <p:sp>
        <p:nvSpPr>
          <p:cNvPr id="11" name="Text 9"/>
          <p:cNvSpPr/>
          <p:nvPr/>
        </p:nvSpPr>
        <p:spPr>
          <a:xfrm>
            <a:off x="6540847"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192685"/>
            <a:ext cx="2247602" cy="0"/>
          </a:xfrm>
          <a:prstGeom prst="line">
            <a:avLst/>
          </a:prstGeom>
          <a:noFill/>
          <a:ln w="57150">
            <a:solidFill>
              <a:srgbClr val="D96B52"/>
            </a:solidFill>
            <a:prstDash val="solid"/>
          </a:ln>
        </p:spPr>
      </p:sp>
      <p:sp>
        <p:nvSpPr>
          <p:cNvPr id="13" name="Text 11"/>
          <p:cNvSpPr/>
          <p:nvPr/>
        </p:nvSpPr>
        <p:spPr>
          <a:xfrm>
            <a:off x="6743998"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84723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长征国家文化公园的数字化呈现</a:t>
            </a:r>
            <a:endParaRPr lang="en-US" sz="1200" dirty="0"/>
          </a:p>
        </p:txBody>
      </p:sp>
      <p:sp>
        <p:nvSpPr>
          <p:cNvPr id="15" name="Text 13"/>
          <p:cNvSpPr/>
          <p:nvPr/>
        </p:nvSpPr>
        <p:spPr>
          <a:xfrm>
            <a:off x="6743998" y="337289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8" name="Text 16"/>
          <p:cNvSpPr/>
          <p:nvPr/>
        </p:nvSpPr>
        <p:spPr>
          <a:xfrm>
            <a:off x="8504188" y="4926062"/>
            <a:ext cx="28994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11 / 44</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文化遗产活化的贵州路径｜机制与应用</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数字文化遗产的知识产权保护</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屯堡文化活化的核心命题。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屯堡文化面临的核心挑战不是"记录"（学界已有大量研究成果），而是"活化"——如何让这一六百年前的军事移民文化在今天仍然具有生命力…</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数字文化遗产的知识产权保护</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屯堡文化活化的核心命题。</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屯堡文化面临的核心挑战不是"记录"（</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12 / 44</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案例：屯堡文化数字化活化｜核心概念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本节核心问题是：如何把“案例：屯堡文化数字化活化——安顺天龙屯堡通过三维扫描技术对屯堡建筑群进行数字化采集，建立高精度三维模型。…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本节核心问题是：如何把“案例：屯堡文</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判断一项方案是否成立，要同时检查用户</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先做小范围验证，再依据真实反馈调整产</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13 / 44</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案例：屯堡文化数字化活化｜机制与应用</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把复杂工作拆成输入、处理、输出和复盘</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课堂讨论应回到具体场景、目标用户和可</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行动方案需要明确负责人、完成时间、验</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14 / 44</a:t>
            </a:r>
            <a:endParaRPr lang="en-US"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文化遗产数字化的技术体系与方法论｜核心概念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文化遗产数字化的技术分层</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非物质文化遗产的数字化保护</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文化遗产数字化的伦理与版权</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文化遗产数字化的技术分层</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非物质文化遗产的数字化保护</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文化遗产数字化的伦理与版权</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15 / 44</a:t>
            </a:r>
            <a:endParaRPr lang="en-US" sz="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文化遗产数字化的技术体系与方法论｜机制与应用</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文化遗产数字化是一个多技术融合的系统工程，可以按照技术功能分为采集层、处理层、存储层和展示层四个层次。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采集层是文化遗产数字化的基础，负责将物理形态的文化遗产转化为数字数据。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主要技术包括：三维激光扫描技术，通过激光测距原理获取文物和建筑的高精度三维坐标点云，精度可达毫米级。</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文化遗产数字化是一个多技术融合的系统</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采集层是文化遗产数字化的基础，负责将</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主要技术包括：三维激光扫描技术，通过</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16 / 44</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文化遗产数字化的社会影响与社区参与｜核心概念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数字化对文化遗产保护的影响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社区参与在数字化中的角色</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数字化与文化旅游的协同发展</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数字化对文化遗产保护的影响</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社区参与在数字化中的角色</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数字化与文化旅游的协同发展</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17 / 44</a:t>
            </a:r>
            <a:endParaRPr lang="en-US" sz="7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文化遗产数字化的社会影响与社区参与｜机制与应用</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文化遗产数字化对保护工作产生了深远影响。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在保护方式上，数字化提供了无损复制的手段——高精度三维扫描可以在不接触文物的情况下获取其完整数字副本，为文物建立「数字档案」。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即使实物文物因自然灾害或人为因素遭到破坏，数字副本仍然保存了其形态信息，为修复和重建提供了依据。</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文化遗产数字化对保护工作产生了深远影</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在保护方式上，数字化提供了无损复制的</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即使实物文物因自然灾害或人为因素遭到</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18 / 44</a:t>
            </a:r>
            <a:endParaRPr lang="en-US"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文化遗产数字化的深度实践与反思｜核心概念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贵州文化遗产数字化的系统性工程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文化遗产数字化的技术创新</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数字化对文化传承的影响评估</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贵州文化遗产数字化的系统性工程</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文化遗产数字化的技术创新</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数字化对文化传承的影响评估</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19 / 44</a:t>
            </a:r>
            <a:endParaRPr lang="en-US" sz="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文化遗产数字化的深度实践与反思｜机制与应用</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贵州文化遗产数字化是一项系统性工程，涉及文化遗产普查、数字化采集、数据管理、数字展示和活态传承五个环节。</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在普查环节，贵州对全省文化遗产进行了全面摸底，建立了文化遗产资源总目录，收录了省级以上文物保护单位800+处、非物质文化遗产项目…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在采集环节，按照「优先濒危、分批实施」的原则，对濒危遗产优先进行数字化采集。</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贵州文化遗产数字化是一项系统性工程，</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在普查环节，贵州对全省文化遗产进行了</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在采集环节，按照「优先濒危、分批实施</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20 / 44</a:t>
            </a:r>
            <a:endParaRPr lang="en-US" sz="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文化遗产数字化的创新模式与产业转化｜核心概念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文化IP的数字化开发路径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数字文创产品的商业模式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文化遗产数字化与旅游扶贫</a:t>
            </a:r>
            <a:endParaRPr lang="en-US" sz="1400" dirty="0"/>
          </a:p>
        </p:txBody>
      </p:sp>
      <p:sp>
        <p:nvSpPr>
          <p:cNvPr id="6" name="Text 4"/>
          <p:cNvSpPr/>
          <p:nvPr/>
        </p:nvSpPr>
        <p:spPr>
          <a:xfrm>
            <a:off x="4140845" y="1958578"/>
            <a:ext cx="2416671" cy="459581"/>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085529"/>
            <a:ext cx="210249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文化IP的数字化开发路径</a:t>
            </a:r>
            <a:endParaRPr lang="en-US" sz="1200" dirty="0"/>
          </a:p>
        </p:txBody>
      </p:sp>
      <p:sp>
        <p:nvSpPr>
          <p:cNvPr id="8" name="Text 6"/>
          <p:cNvSpPr/>
          <p:nvPr/>
        </p:nvSpPr>
        <p:spPr>
          <a:xfrm>
            <a:off x="4140845" y="251966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数字文创产品的商业模式</a:t>
            </a:r>
            <a:endParaRPr lang="en-US" sz="1200" dirty="0"/>
          </a:p>
        </p:txBody>
      </p:sp>
      <p:sp>
        <p:nvSpPr>
          <p:cNvPr id="10" name="Text 8"/>
          <p:cNvSpPr/>
          <p:nvPr/>
        </p:nvSpPr>
        <p:spPr>
          <a:xfrm>
            <a:off x="4140845" y="308074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20769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文化遗产数字化与旅游扶贫</a:t>
            </a:r>
            <a:endParaRPr lang="en-US" sz="1200" dirty="0"/>
          </a:p>
        </p:txBody>
      </p:sp>
      <p:sp>
        <p:nvSpPr>
          <p:cNvPr id="12" name="Text 10"/>
          <p:cNvSpPr/>
          <p:nvPr/>
        </p:nvSpPr>
        <p:spPr>
          <a:xfrm>
            <a:off x="4140845" y="364182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76877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21 / 44</a:t>
            </a:r>
            <a:endParaRPr lang="en-US" sz="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文化遗产数字化的创新模式与产业转化｜机制与应用</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文化遗产的数字化不仅是保护手段，也是文化IP开发的基础。</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贵州丰富的民族文化遗产为文化IP的数字化开发提供了丰富的素材资源。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文化IP的数字化开发路径包括：素材采集——通过三维扫描、高清摄影、动作捕捉等技术采集文化遗产的数字素材。</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文化遗产的数字化不仅是保护手段，也是</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贵州丰富的民族文化遗产为文化IP的数</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文化IP的数字化开发路径包括：素材采</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22 / 44</a:t>
            </a:r>
            <a:endParaRPr lang="en-US" sz="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文化遗产数字化的国际合作与经验互鉴｜核心概念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国际文化遗产数字化的典型案例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贵州与国际经验的对比与借鉴</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国际合作的方向与路径</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国际文化遗产数字化的典型案例</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贵州与国际经验的对比与借鉴</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国际合作的方向与路径</a:t>
            </a:r>
            <a:endParaRPr lang="en-US" sz="1200" dirty="0"/>
          </a:p>
        </p:txBody>
      </p:sp>
      <p:sp>
        <p:nvSpPr>
          <p:cNvPr id="15" name="Text 13"/>
          <p:cNvSpPr/>
          <p:nvPr/>
        </p:nvSpPr>
        <p:spPr>
          <a:xfrm>
            <a:off x="6743998" y="306437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23 / 44</a:t>
            </a:r>
            <a:endParaRPr lang="en-US" sz="7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文化遗产数字化的国际合作与经验互鉴｜机制与应用</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国际上有多个值得借鉴的文化遗产数字化典型案例。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谷歌艺术与文化项目是全球最大的文化遗产数字化项目，已与全球2000+家博物馆和文化机构合作，数字化了超过800万件文物和艺术品。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项目的技术特点包括：超高清摄影技术（Gigapixel）使文物的数字图像达到十亿像素级别，观众可以放大查看文物的微观细节。</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国际上有多个值得借鉴的文化遗产数字化</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谷歌艺术与文化项目是全球最大的文化遗</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项目的技术特点包括：超高清摄影技术（</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24 / 44</a:t>
            </a:r>
            <a:endParaRPr lang="en-US" sz="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文化遗产数字化的教育应用与公众参与｜核心概念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数字文化遗产在教育教学中的应用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公众参与式数字化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数字文化遗产的社会传播</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数字文化遗产在教育教学中的应用</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公众参与式数字化</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数字文化遗产的社会传播</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25 / 44</a:t>
            </a:r>
            <a:endParaRPr lang="en-US" sz="7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文化遗产数字化的教育应用与公众参与｜机制与应用</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数字文化遗产为教育教学提供了丰富的资源。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贵州高校将数字化文化遗产资源融入教学过程，开发了多门数字文化课程。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贵州师范大学的「贵州民族文化数字化」课程利用三维数字模型和VR技术，让学生在虚拟空间中观察和研究苗族银饰、侗族建筑和屯堡文化等文…</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数字文化遗产为教育教学提供了丰富的资</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贵州高校将数字化文化遗产资源融入教学</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贵州师范大学的「贵州民族文化数字化」</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26 / 44</a:t>
            </a:r>
            <a:endParaRPr lang="en-US" sz="7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文化遗产数字化的深度案例研究｜核心概念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屯堡文化数字化的系统性实践</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苗族文化数字化的创新实践</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数字化对文化传承的影响评估</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屯堡文化数字化的系统性实践</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苗族文化数字化的创新实践</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数字化对文化传承的影响评估</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27 / 44</a:t>
            </a:r>
            <a:endParaRPr lang="en-US" sz="7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文化遗产数字化的深度案例研究｜机制与应用</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安顺屯堡文化是明代军屯制度的活态遗存，具有独特的历史价值和文化价值。</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屯堡文化的数字化是一项系统性工程，涵盖了建筑、服饰、地戏、语言和民俗等多个文化维度。</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建筑数字化方面，贵州师范大学团队对天龙屯堡、云山屯、本寨等屯堡村寨的建筑群进行了三维激光扫描，构建了高精度三维数字模型。</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安顺屯堡文化是明代军屯制度的活态遗存</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屯堡文化的数字化是一项系统性工程，涵</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建筑数字化方面，贵州师范大学团队对天</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28 / 44</a:t>
            </a:r>
            <a:endParaRPr lang="en-US" sz="7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文化遗产数字化的可持续发展｜核心概念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数字化项目的长期维护</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数字化成果的可持续利用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国际合作中的可持续发展</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数字化项目的长期维护</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数字化成果的可持续利用</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国际合作中的可持续发展</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29 / 44</a:t>
            </a:r>
            <a:endParaRPr lang="en-US" sz="7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文化遗产数字化的可持续发展｜机制与应用</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文化遗产数字化不是一次性项目，数字资源需要持续维护和更新。</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贵州建立了文化遗产数字资源的长期维护机制。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格式迁移——随着技术演进，数字文件的格式可能过时（如早期的Flash格式已不再支持），需要定期将数字资源迁移到新格式。</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文化遗产数字化不是一次性项目，数字资</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贵州建立了文化遗产数字资源的长期维护</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格式迁移——随着技术演进，数字文件的</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30 / 44</a:t>
            </a:r>
            <a:endParaRPr lang="en-US" sz="7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文化遗产数字化的社会传播效果评估｜核心概念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贵州对文化遗产数字化的社会传播效果进行了系统评估。</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传播覆盖面方面，贵州民族文化数字内容在各类平台上的累计浏览量超过10亿次，其中抖音平台占45%，B站占20%，微信生态占15%，…</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国际传播方面，贵州民族文化数字内容在YouTube上的累计观看量超过5000万次，覆盖了东南亚、欧美和日韩等主要客源市场。</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贵州对文化遗产数字化的社会传播效果进</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传播覆盖面方面，贵州民族文化数字内容</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国际传播方面，贵州民族文化数字内容在</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31 / 44</a:t>
            </a:r>
            <a:endParaRPr lang="en-US" sz="7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文化遗产数字化的社会传播效果评估｜机制与应用</a:t>
            </a:r>
            <a:endParaRPr lang="en-US" sz="2500" dirty="0"/>
          </a:p>
        </p:txBody>
      </p:sp>
      <p:sp>
        <p:nvSpPr>
          <p:cNvPr id="5" name="Text 3"/>
          <p:cNvSpPr/>
          <p:nvPr/>
        </p:nvSpPr>
        <p:spPr>
          <a:xfrm>
            <a:off x="355550" y="1684437"/>
            <a:ext cx="3505944" cy="2691110"/>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传播深度方面，通过用户行为分析发现，深度观看即完整观看视频并互动的用户占15%，中度观看即观看大部分内容的用户占35%，浅度观看…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深度观看用户中，60%会进一步搜索相关信息，30%会分享给朋友，15%会产生实地到访的意愿。</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文化认知影响方面，调研显示观看贵州民族文化数字内容后，受众对贵州民族文化的认知度提升了35%，兴趣度提升了45%，到访意愿提升了…</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传播深度方面，通过用户行为分析发现，</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深度观看用户中，60%会进一步搜索相</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文化认知影响方面，调研显示观看贵州民</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32 / 44</a:t>
            </a:r>
            <a:endParaRPr lang="en-US" sz="7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文化遗产数字化的教育价值深度挖掘｜核心概念</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文化遗产数字化在教育领域的应用价值正在被深度挖掘。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贵州的实践表明，数字化文化遗产资源可以在多个教育层面发挥独特作用。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基础教育层面，数字化文化遗产资源使中小学生能够通过沉浸式体验学习历史文化。</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文化遗产数字化在教育领域的应用价值正</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贵州的实践表明，数字化文化遗产资源可</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基础教育层面，数字化文化遗产资源使中</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33 / 44</a:t>
            </a:r>
            <a:endParaRPr lang="en-US" sz="7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文化遗产数字化的教育价值深度挖掘｜机制与应用</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安顺市将屯堡文化数字资源纳入中小学地方课程，学生通过VR技术可以「穿越」到明代屯堡，观察当时的生活方式、建筑风格和社会组织。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教学效果评估显示，使用VR体验的学生对屯堡文化的理解深度和记忆保持率显著高于传统课堂教学。</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高等教育层面，数字化文化遗产为高校的文化研究和教学提供了丰富的数据资源。</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安顺市将屯堡文化数字资源纳入中小学地</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教学效果评估显示，使用VR体验的学生</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673376"/>
            <a:ext cx="893826" cy="7197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高等教育层面，数字化文化遗产为高校的</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34 / 44</a:t>
            </a:r>
            <a:endParaRPr lang="en-US" sz="7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本章综合框架</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1768078"/>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1768078"/>
            <a:ext cx="0" cy="337691"/>
          </a:xfrm>
          <a:prstGeom prst="line">
            <a:avLst/>
          </a:prstGeom>
          <a:noFill/>
          <a:ln w="47625">
            <a:solidFill>
              <a:srgbClr val="3A9795"/>
            </a:solidFill>
            <a:prstDash val="solid"/>
          </a:ln>
        </p:spPr>
      </p:sp>
      <p:sp>
        <p:nvSpPr>
          <p:cNvPr id="8" name="Text 6"/>
          <p:cNvSpPr/>
          <p:nvPr/>
        </p:nvSpPr>
        <p:spPr>
          <a:xfrm>
            <a:off x="4302770" y="1856929"/>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文化遗产数字化概述</a:t>
            </a:r>
            <a:endParaRPr lang="en-US" sz="1050" dirty="0"/>
          </a:p>
        </p:txBody>
      </p:sp>
      <p:sp>
        <p:nvSpPr>
          <p:cNvPr id="9" name="Text 7"/>
          <p:cNvSpPr/>
          <p:nvPr/>
        </p:nvSpPr>
        <p:spPr>
          <a:xfrm>
            <a:off x="6508998" y="1768078"/>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1768078"/>
            <a:ext cx="0" cy="337691"/>
          </a:xfrm>
          <a:prstGeom prst="line">
            <a:avLst/>
          </a:prstGeom>
          <a:noFill/>
          <a:ln w="47625">
            <a:solidFill>
              <a:srgbClr val="3A9795"/>
            </a:solidFill>
            <a:prstDash val="solid"/>
          </a:ln>
        </p:spPr>
      </p:sp>
      <p:sp>
        <p:nvSpPr>
          <p:cNvPr id="11" name="Text 9"/>
          <p:cNvSpPr/>
          <p:nvPr/>
        </p:nvSpPr>
        <p:spPr>
          <a:xfrm>
            <a:off x="6670923" y="1856929"/>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数字化采集与记录</a:t>
            </a:r>
            <a:endParaRPr lang="en-US" sz="1050" dirty="0"/>
          </a:p>
        </p:txBody>
      </p:sp>
      <p:sp>
        <p:nvSpPr>
          <p:cNvPr id="12" name="Text 10"/>
          <p:cNvSpPr/>
          <p:nvPr/>
        </p:nvSpPr>
        <p:spPr>
          <a:xfrm>
            <a:off x="4140845" y="2194620"/>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194620"/>
            <a:ext cx="0" cy="337691"/>
          </a:xfrm>
          <a:prstGeom prst="line">
            <a:avLst/>
          </a:prstGeom>
          <a:noFill/>
          <a:ln w="47625">
            <a:solidFill>
              <a:srgbClr val="3A9795"/>
            </a:solidFill>
            <a:prstDash val="solid"/>
          </a:ln>
        </p:spPr>
      </p:sp>
      <p:sp>
        <p:nvSpPr>
          <p:cNvPr id="14" name="Text 12"/>
          <p:cNvSpPr/>
          <p:nvPr/>
        </p:nvSpPr>
        <p:spPr>
          <a:xfrm>
            <a:off x="4302770" y="228347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数字化展示与传播</a:t>
            </a:r>
            <a:endParaRPr lang="en-US" sz="1050" dirty="0"/>
          </a:p>
        </p:txBody>
      </p:sp>
      <p:sp>
        <p:nvSpPr>
          <p:cNvPr id="15" name="Text 13"/>
          <p:cNvSpPr/>
          <p:nvPr/>
        </p:nvSpPr>
        <p:spPr>
          <a:xfrm>
            <a:off x="6508998" y="2194620"/>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194620"/>
            <a:ext cx="0" cy="337691"/>
          </a:xfrm>
          <a:prstGeom prst="line">
            <a:avLst/>
          </a:prstGeom>
          <a:noFill/>
          <a:ln w="47625">
            <a:solidFill>
              <a:srgbClr val="3A9795"/>
            </a:solidFill>
            <a:prstDash val="solid"/>
          </a:ln>
        </p:spPr>
      </p:sp>
      <p:sp>
        <p:nvSpPr>
          <p:cNvPr id="17" name="Text 15"/>
          <p:cNvSpPr/>
          <p:nvPr/>
        </p:nvSpPr>
        <p:spPr>
          <a:xfrm>
            <a:off x="6670923" y="228347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文化遗产活化的贵州路径</a:t>
            </a:r>
            <a:endParaRPr lang="en-US" sz="1050" dirty="0"/>
          </a:p>
        </p:txBody>
      </p:sp>
      <p:sp>
        <p:nvSpPr>
          <p:cNvPr id="18" name="Text 16"/>
          <p:cNvSpPr/>
          <p:nvPr/>
        </p:nvSpPr>
        <p:spPr>
          <a:xfrm>
            <a:off x="4140845" y="2621161"/>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621161"/>
            <a:ext cx="0" cy="497681"/>
          </a:xfrm>
          <a:prstGeom prst="line">
            <a:avLst/>
          </a:prstGeom>
          <a:noFill/>
          <a:ln w="47625">
            <a:solidFill>
              <a:srgbClr val="3A9795"/>
            </a:solidFill>
            <a:prstDash val="solid"/>
          </a:ln>
        </p:spPr>
      </p:sp>
      <p:sp>
        <p:nvSpPr>
          <p:cNvPr id="20" name="Text 18"/>
          <p:cNvSpPr/>
          <p:nvPr/>
        </p:nvSpPr>
        <p:spPr>
          <a:xfrm>
            <a:off x="4302770" y="271001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案例：屯堡文化数字化活化</a:t>
            </a:r>
            <a:endParaRPr lang="en-US" sz="1050" dirty="0"/>
          </a:p>
        </p:txBody>
      </p:sp>
      <p:sp>
        <p:nvSpPr>
          <p:cNvPr id="21" name="Text 19"/>
          <p:cNvSpPr/>
          <p:nvPr/>
        </p:nvSpPr>
        <p:spPr>
          <a:xfrm>
            <a:off x="6508998" y="2621161"/>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621161"/>
            <a:ext cx="0" cy="497681"/>
          </a:xfrm>
          <a:prstGeom prst="line">
            <a:avLst/>
          </a:prstGeom>
          <a:noFill/>
          <a:ln w="47625">
            <a:solidFill>
              <a:srgbClr val="3A9795"/>
            </a:solidFill>
            <a:prstDash val="solid"/>
          </a:ln>
        </p:spPr>
      </p:sp>
      <p:sp>
        <p:nvSpPr>
          <p:cNvPr id="23" name="Text 21"/>
          <p:cNvSpPr/>
          <p:nvPr/>
        </p:nvSpPr>
        <p:spPr>
          <a:xfrm>
            <a:off x="6670923" y="2710011"/>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文化遗产数字化的技术体系与方法论</a:t>
            </a:r>
            <a:endParaRPr lang="en-US" sz="1050" dirty="0"/>
          </a:p>
        </p:txBody>
      </p:sp>
      <p:sp>
        <p:nvSpPr>
          <p:cNvPr id="24" name="Text 22"/>
          <p:cNvSpPr/>
          <p:nvPr/>
        </p:nvSpPr>
        <p:spPr>
          <a:xfrm>
            <a:off x="4140845" y="3207693"/>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207693"/>
            <a:ext cx="0" cy="497681"/>
          </a:xfrm>
          <a:prstGeom prst="line">
            <a:avLst/>
          </a:prstGeom>
          <a:noFill/>
          <a:ln w="47625">
            <a:solidFill>
              <a:srgbClr val="3A9795"/>
            </a:solidFill>
            <a:prstDash val="solid"/>
          </a:ln>
        </p:spPr>
      </p:sp>
      <p:sp>
        <p:nvSpPr>
          <p:cNvPr id="26" name="Text 24"/>
          <p:cNvSpPr/>
          <p:nvPr/>
        </p:nvSpPr>
        <p:spPr>
          <a:xfrm>
            <a:off x="4302770" y="3296543"/>
            <a:ext cx="2043139"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文化遗产数字化的社会影响与社区参与</a:t>
            </a:r>
            <a:endParaRPr lang="en-US" sz="1050" dirty="0"/>
          </a:p>
        </p:txBody>
      </p:sp>
      <p:sp>
        <p:nvSpPr>
          <p:cNvPr id="27" name="Text 25"/>
          <p:cNvSpPr/>
          <p:nvPr/>
        </p:nvSpPr>
        <p:spPr>
          <a:xfrm>
            <a:off x="6508998" y="3207693"/>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207693"/>
            <a:ext cx="0" cy="497681"/>
          </a:xfrm>
          <a:prstGeom prst="line">
            <a:avLst/>
          </a:prstGeom>
          <a:noFill/>
          <a:ln w="47625">
            <a:solidFill>
              <a:srgbClr val="3A9795"/>
            </a:solidFill>
            <a:prstDash val="solid"/>
          </a:ln>
        </p:spPr>
      </p:sp>
      <p:sp>
        <p:nvSpPr>
          <p:cNvPr id="29" name="Text 27"/>
          <p:cNvSpPr/>
          <p:nvPr/>
        </p:nvSpPr>
        <p:spPr>
          <a:xfrm>
            <a:off x="6670923" y="329654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文化遗产数字化的深度实践与反思</a:t>
            </a:r>
            <a:endParaRPr lang="en-US" sz="1050" dirty="0"/>
          </a:p>
        </p:txBody>
      </p:sp>
      <p:sp>
        <p:nvSpPr>
          <p:cNvPr id="30" name="Text 28"/>
          <p:cNvSpPr/>
          <p:nvPr/>
        </p:nvSpPr>
        <p:spPr>
          <a:xfrm>
            <a:off x="4140845" y="3794224"/>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31" name="Shape 29"/>
          <p:cNvSpPr/>
          <p:nvPr/>
        </p:nvSpPr>
        <p:spPr>
          <a:xfrm>
            <a:off x="4164657" y="3794224"/>
            <a:ext cx="0" cy="497681"/>
          </a:xfrm>
          <a:prstGeom prst="line">
            <a:avLst/>
          </a:prstGeom>
          <a:noFill/>
          <a:ln w="47625">
            <a:solidFill>
              <a:srgbClr val="3A9795"/>
            </a:solidFill>
            <a:prstDash val="solid"/>
          </a:ln>
        </p:spPr>
      </p:sp>
      <p:sp>
        <p:nvSpPr>
          <p:cNvPr id="32" name="Text 30"/>
          <p:cNvSpPr/>
          <p:nvPr/>
        </p:nvSpPr>
        <p:spPr>
          <a:xfrm>
            <a:off x="4302770" y="3883075"/>
            <a:ext cx="2043139"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文化遗产数字化的创新模式与产业转化</a:t>
            </a:r>
            <a:endParaRPr lang="en-US" sz="1050" dirty="0"/>
          </a:p>
        </p:txBody>
      </p:sp>
      <p:sp>
        <p:nvSpPr>
          <p:cNvPr id="33" name="Text 31"/>
          <p:cNvSpPr/>
          <p:nvPr/>
        </p:nvSpPr>
        <p:spPr>
          <a:xfrm>
            <a:off x="6508998" y="3794224"/>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34" name="Shape 32"/>
          <p:cNvSpPr/>
          <p:nvPr/>
        </p:nvSpPr>
        <p:spPr>
          <a:xfrm>
            <a:off x="6532811" y="3794224"/>
            <a:ext cx="0" cy="497681"/>
          </a:xfrm>
          <a:prstGeom prst="line">
            <a:avLst/>
          </a:prstGeom>
          <a:noFill/>
          <a:ln w="47625">
            <a:solidFill>
              <a:srgbClr val="3A9795"/>
            </a:solidFill>
            <a:prstDash val="solid"/>
          </a:ln>
        </p:spPr>
      </p:sp>
      <p:sp>
        <p:nvSpPr>
          <p:cNvPr id="35" name="Text 33"/>
          <p:cNvSpPr/>
          <p:nvPr/>
        </p:nvSpPr>
        <p:spPr>
          <a:xfrm>
            <a:off x="6670923" y="3883075"/>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文化遗产数字化的国际合作与经验互鉴</a:t>
            </a:r>
            <a:endParaRPr lang="en-US" sz="1050" dirty="0"/>
          </a:p>
        </p:txBody>
      </p:sp>
      <p:sp>
        <p:nvSpPr>
          <p:cNvPr id="36" name="Shape 34"/>
          <p:cNvSpPr/>
          <p:nvPr/>
        </p:nvSpPr>
        <p:spPr>
          <a:xfrm>
            <a:off x="355550" y="4870549"/>
            <a:ext cx="8432899" cy="0"/>
          </a:xfrm>
          <a:prstGeom prst="line">
            <a:avLst/>
          </a:prstGeom>
          <a:noFill/>
          <a:ln w="9525">
            <a:solidFill>
              <a:srgbClr val="CCD8D5"/>
            </a:solidFill>
            <a:prstDash val="solid"/>
          </a:ln>
        </p:spPr>
      </p:sp>
      <p:sp>
        <p:nvSpPr>
          <p:cNvPr id="37" name="Text 3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38" name="Text 3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35 / 44</a:t>
            </a:r>
            <a:endParaRPr lang="en-US" sz="7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概念辨析：边界与适用条件</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概念指向什么对象？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与相邻概念有何差异？</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成立需要哪些条件？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在何种场景下可能失效？</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516364" y="2302669"/>
            <a:ext cx="1515466"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概念指向什么对象？</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813215" y="2302669"/>
            <a:ext cx="1683818"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与相邻概念有何差异？</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516364" y="3534519"/>
            <a:ext cx="1515466"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成立需要哪些条件？</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6728965" y="3534519"/>
            <a:ext cx="1852169"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在何种场景下可能失效？</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36 / 44</a:t>
            </a:r>
            <a:endParaRPr lang="en-US" sz="7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证据链：从观点到可验证判断</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明确观点与分析单位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寻找数据、案例或政策依据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检查证据边界与反例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形成可复核的结论</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明确观点与分析单位</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寻找数据、案例或政策依据</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检查证据边界与反例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形成可复核的结论</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37 / 44</a:t>
            </a:r>
            <a:endParaRPr lang="en-US" sz="7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贵州案例迁移：从地方实践提炼机制</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还原案例背景与约束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识别关键技术或治理机制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比较可复制与不可复制因素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提出适用于安顺的改进方案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还原案例背景与约束</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识别关键技术或治理机制</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比较可复制与不可复制因素</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提出适用于安顺的改进方案</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38 / 44</a:t>
            </a:r>
            <a:endParaRPr lang="en-US" sz="7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风险与伦理检查</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隐私与数据安全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文化表达与社区权益</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技术依赖与数字鸿沟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商业价值与公共价值平衡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隐私与数据安全</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文化表达与社区权益</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技术依赖与数字鸿沟</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商业价值与公共价值平衡</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39 / 44</a:t>
            </a:r>
            <a:endParaRPr lang="en-US" sz="7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课堂工作坊：绘制一页分析画布</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界定对象与目标用户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标出技术、平台与数据关系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写出价值创造机制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列出证据与待验证假设</a:t>
            </a:r>
            <a:endParaRPr lang="en-US" sz="1400" dirty="0"/>
          </a:p>
        </p:txBody>
      </p:sp>
      <p:sp>
        <p:nvSpPr>
          <p:cNvPr id="6" name="Text 4"/>
          <p:cNvSpPr/>
          <p:nvPr/>
        </p:nvSpPr>
        <p:spPr>
          <a:xfrm>
            <a:off x="4140845" y="2203549"/>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227362"/>
            <a:ext cx="2260253" cy="0"/>
          </a:xfrm>
          <a:prstGeom prst="line">
            <a:avLst/>
          </a:prstGeom>
          <a:noFill/>
          <a:ln w="47625">
            <a:solidFill>
              <a:srgbClr val="126E72"/>
            </a:solidFill>
            <a:prstDash val="solid"/>
          </a:ln>
        </p:spPr>
      </p:sp>
      <p:sp>
        <p:nvSpPr>
          <p:cNvPr id="8" name="Text 6"/>
          <p:cNvSpPr/>
          <p:nvPr/>
        </p:nvSpPr>
        <p:spPr>
          <a:xfrm>
            <a:off x="4293245" y="240357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608511"/>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界定对象与目标用户</a:t>
            </a:r>
            <a:endParaRPr lang="en-US" sz="1200" dirty="0"/>
          </a:p>
        </p:txBody>
      </p:sp>
      <p:sp>
        <p:nvSpPr>
          <p:cNvPr id="10" name="Text 8"/>
          <p:cNvSpPr/>
          <p:nvPr/>
        </p:nvSpPr>
        <p:spPr>
          <a:xfrm>
            <a:off x="6528048" y="2203549"/>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227362"/>
            <a:ext cx="2260402" cy="0"/>
          </a:xfrm>
          <a:prstGeom prst="line">
            <a:avLst/>
          </a:prstGeom>
          <a:noFill/>
          <a:ln w="47625">
            <a:solidFill>
              <a:srgbClr val="126E72"/>
            </a:solidFill>
            <a:prstDash val="solid"/>
          </a:ln>
        </p:spPr>
      </p:sp>
      <p:sp>
        <p:nvSpPr>
          <p:cNvPr id="12" name="Text 10"/>
          <p:cNvSpPr/>
          <p:nvPr/>
        </p:nvSpPr>
        <p:spPr>
          <a:xfrm>
            <a:off x="6680448" y="240357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608511"/>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标出技术、平台与数据关系</a:t>
            </a:r>
            <a:endParaRPr lang="en-US" sz="1200" dirty="0"/>
          </a:p>
        </p:txBody>
      </p:sp>
      <p:sp>
        <p:nvSpPr>
          <p:cNvPr id="14" name="Text 12"/>
          <p:cNvSpPr/>
          <p:nvPr/>
        </p:nvSpPr>
        <p:spPr>
          <a:xfrm>
            <a:off x="4140845" y="3093541"/>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写出价值创造机制</a:t>
            </a:r>
            <a:endParaRPr lang="en-US" sz="1200" dirty="0"/>
          </a:p>
        </p:txBody>
      </p:sp>
      <p:sp>
        <p:nvSpPr>
          <p:cNvPr id="18" name="Text 16"/>
          <p:cNvSpPr/>
          <p:nvPr/>
        </p:nvSpPr>
        <p:spPr>
          <a:xfrm>
            <a:off x="6528048" y="3093541"/>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列出证据与待验证假设</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40 / 44</a:t>
            </a:r>
            <a:endParaRPr lang="en-US" sz="7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课后实训任务</a:t>
            </a:r>
            <a:endParaRPr lang="en-US" sz="2500" dirty="0"/>
          </a:p>
        </p:txBody>
      </p:sp>
      <p:sp>
        <p:nvSpPr>
          <p:cNvPr id="5" name="Text 3"/>
          <p:cNvSpPr/>
          <p:nvPr/>
        </p:nvSpPr>
        <p:spPr>
          <a:xfrm>
            <a:off x="355550" y="2301329"/>
            <a:ext cx="3505944" cy="1457474"/>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围绕“文化遗产数字化活化”选择一个真实案例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提交问题定义、机制图与证据表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提出一个可执行改进建议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说明风险、边界与复盘指标</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围绕“文化遗产数字化活化”选择一个真</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提交问题定义、机制图与证据表</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提出一个可执行改进建议</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说明风险、边界与复盘指标</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41 / 44</a:t>
            </a:r>
            <a:endParaRPr lang="en-US" sz="7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本章小结</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354610"/>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354610"/>
            <a:ext cx="0" cy="337691"/>
          </a:xfrm>
          <a:prstGeom prst="line">
            <a:avLst/>
          </a:prstGeom>
          <a:noFill/>
          <a:ln w="47625">
            <a:solidFill>
              <a:srgbClr val="3A9795"/>
            </a:solidFill>
            <a:prstDash val="solid"/>
          </a:ln>
        </p:spPr>
      </p:sp>
      <p:sp>
        <p:nvSpPr>
          <p:cNvPr id="8" name="Text 6"/>
          <p:cNvSpPr/>
          <p:nvPr/>
        </p:nvSpPr>
        <p:spPr>
          <a:xfrm>
            <a:off x="4302770" y="244346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文化遗产数字化概述</a:t>
            </a:r>
            <a:endParaRPr lang="en-US" sz="1050" dirty="0"/>
          </a:p>
        </p:txBody>
      </p:sp>
      <p:sp>
        <p:nvSpPr>
          <p:cNvPr id="9" name="Text 7"/>
          <p:cNvSpPr/>
          <p:nvPr/>
        </p:nvSpPr>
        <p:spPr>
          <a:xfrm>
            <a:off x="6508998" y="2354610"/>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354610"/>
            <a:ext cx="0" cy="337691"/>
          </a:xfrm>
          <a:prstGeom prst="line">
            <a:avLst/>
          </a:prstGeom>
          <a:noFill/>
          <a:ln w="47625">
            <a:solidFill>
              <a:srgbClr val="3A9795"/>
            </a:solidFill>
            <a:prstDash val="solid"/>
          </a:ln>
        </p:spPr>
      </p:sp>
      <p:sp>
        <p:nvSpPr>
          <p:cNvPr id="11" name="Text 9"/>
          <p:cNvSpPr/>
          <p:nvPr/>
        </p:nvSpPr>
        <p:spPr>
          <a:xfrm>
            <a:off x="6670923" y="244346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数字化采集与记录</a:t>
            </a:r>
            <a:endParaRPr lang="en-US" sz="1050" dirty="0"/>
          </a:p>
        </p:txBody>
      </p:sp>
      <p:sp>
        <p:nvSpPr>
          <p:cNvPr id="12" name="Text 10"/>
          <p:cNvSpPr/>
          <p:nvPr/>
        </p:nvSpPr>
        <p:spPr>
          <a:xfrm>
            <a:off x="4140845" y="278115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781151"/>
            <a:ext cx="0" cy="337691"/>
          </a:xfrm>
          <a:prstGeom prst="line">
            <a:avLst/>
          </a:prstGeom>
          <a:noFill/>
          <a:ln w="47625">
            <a:solidFill>
              <a:srgbClr val="3A9795"/>
            </a:solidFill>
            <a:prstDash val="solid"/>
          </a:ln>
        </p:spPr>
      </p:sp>
      <p:sp>
        <p:nvSpPr>
          <p:cNvPr id="14" name="Text 12"/>
          <p:cNvSpPr/>
          <p:nvPr/>
        </p:nvSpPr>
        <p:spPr>
          <a:xfrm>
            <a:off x="4302770" y="2870002"/>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数字化展示与传播</a:t>
            </a:r>
            <a:endParaRPr lang="en-US" sz="1050" dirty="0"/>
          </a:p>
        </p:txBody>
      </p:sp>
      <p:sp>
        <p:nvSpPr>
          <p:cNvPr id="15" name="Text 13"/>
          <p:cNvSpPr/>
          <p:nvPr/>
        </p:nvSpPr>
        <p:spPr>
          <a:xfrm>
            <a:off x="6508998" y="278115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781151"/>
            <a:ext cx="0" cy="337691"/>
          </a:xfrm>
          <a:prstGeom prst="line">
            <a:avLst/>
          </a:prstGeom>
          <a:noFill/>
          <a:ln w="47625">
            <a:solidFill>
              <a:srgbClr val="3A9795"/>
            </a:solidFill>
            <a:prstDash val="solid"/>
          </a:ln>
        </p:spPr>
      </p:sp>
      <p:sp>
        <p:nvSpPr>
          <p:cNvPr id="17" name="Text 15"/>
          <p:cNvSpPr/>
          <p:nvPr/>
        </p:nvSpPr>
        <p:spPr>
          <a:xfrm>
            <a:off x="6670923" y="2870002"/>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文化遗产活化的贵州路径</a:t>
            </a:r>
            <a:endParaRPr lang="en-US" sz="1050" dirty="0"/>
          </a:p>
        </p:txBody>
      </p:sp>
      <p:sp>
        <p:nvSpPr>
          <p:cNvPr id="18" name="Text 16"/>
          <p:cNvSpPr/>
          <p:nvPr/>
        </p:nvSpPr>
        <p:spPr>
          <a:xfrm>
            <a:off x="4140845" y="3207693"/>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207693"/>
            <a:ext cx="0" cy="497681"/>
          </a:xfrm>
          <a:prstGeom prst="line">
            <a:avLst/>
          </a:prstGeom>
          <a:noFill/>
          <a:ln w="47625">
            <a:solidFill>
              <a:srgbClr val="3A9795"/>
            </a:solidFill>
            <a:prstDash val="solid"/>
          </a:ln>
        </p:spPr>
      </p:sp>
      <p:sp>
        <p:nvSpPr>
          <p:cNvPr id="20" name="Text 18"/>
          <p:cNvSpPr/>
          <p:nvPr/>
        </p:nvSpPr>
        <p:spPr>
          <a:xfrm>
            <a:off x="4302770" y="329654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案例：屯堡文化数字化活化</a:t>
            </a:r>
            <a:endParaRPr lang="en-US" sz="1050" dirty="0"/>
          </a:p>
        </p:txBody>
      </p:sp>
      <p:sp>
        <p:nvSpPr>
          <p:cNvPr id="21" name="Text 19"/>
          <p:cNvSpPr/>
          <p:nvPr/>
        </p:nvSpPr>
        <p:spPr>
          <a:xfrm>
            <a:off x="6508998" y="3207693"/>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3207693"/>
            <a:ext cx="0" cy="497681"/>
          </a:xfrm>
          <a:prstGeom prst="line">
            <a:avLst/>
          </a:prstGeom>
          <a:noFill/>
          <a:ln w="47625">
            <a:solidFill>
              <a:srgbClr val="3A9795"/>
            </a:solidFill>
            <a:prstDash val="solid"/>
          </a:ln>
        </p:spPr>
      </p:sp>
      <p:sp>
        <p:nvSpPr>
          <p:cNvPr id="23" name="Text 21"/>
          <p:cNvSpPr/>
          <p:nvPr/>
        </p:nvSpPr>
        <p:spPr>
          <a:xfrm>
            <a:off x="6670923" y="3296543"/>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文化遗产数字化的技术体系与方法论</a:t>
            </a:r>
            <a:endParaRPr lang="en-US" sz="1050" dirty="0"/>
          </a:p>
        </p:txBody>
      </p:sp>
      <p:sp>
        <p:nvSpPr>
          <p:cNvPr id="24" name="Shape 22"/>
          <p:cNvSpPr/>
          <p:nvPr/>
        </p:nvSpPr>
        <p:spPr>
          <a:xfrm>
            <a:off x="355550" y="4870549"/>
            <a:ext cx="8432899" cy="0"/>
          </a:xfrm>
          <a:prstGeom prst="line">
            <a:avLst/>
          </a:prstGeom>
          <a:noFill/>
          <a:ln w="9525">
            <a:solidFill>
              <a:srgbClr val="CCD8D5"/>
            </a:solidFill>
            <a:prstDash val="solid"/>
          </a:ln>
        </p:spPr>
      </p:sp>
      <p:sp>
        <p:nvSpPr>
          <p:cNvPr id="25" name="Text 2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26" name="Text 2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42 / 44</a:t>
            </a:r>
            <a:endParaRPr lang="en-US" sz="7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课堂检测：核心概念是否掌握</a:t>
            </a:r>
            <a:endParaRPr lang="en-US" sz="2500" dirty="0"/>
          </a:p>
        </p:txBody>
      </p:sp>
      <p:sp>
        <p:nvSpPr>
          <p:cNvPr id="5" name="Text 3"/>
          <p:cNvSpPr/>
          <p:nvPr/>
        </p:nvSpPr>
        <p:spPr>
          <a:xfrm>
            <a:off x="355550" y="1970633"/>
            <a:ext cx="3505944" cy="211871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如何用自己的话解释“文化遗产数字化概述”？</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如何用自己的话解释“数字化采集与记录”？</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如何用自己的话解释“数字化展示与传播”？</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如何用自己的话解释“文化遗产活化的贵州路径”？</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如何用自己的话解释“文化遗产数字化概</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如何用自己的话解释“数字化采集与记录</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如何用自己的话解释“数字化展示与传播</a:t>
            </a:r>
            <a:endParaRPr lang="en-US" sz="1200" dirty="0"/>
          </a:p>
        </p:txBody>
      </p:sp>
      <p:sp>
        <p:nvSpPr>
          <p:cNvPr id="15" name="Text 13"/>
          <p:cNvSpPr/>
          <p:nvPr/>
        </p:nvSpPr>
        <p:spPr>
          <a:xfrm>
            <a:off x="6743998"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如何用自己的话解释“文化遗产活化的贵</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43 / 44</a:t>
            </a:r>
            <a:endParaRPr lang="en-US" sz="7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10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批判性讨论：数字化一定创造价值吗</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效率提升是否等于体验提升？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谁获得价值、谁承担成本？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技术是否挤压文化主体性？</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如何识别“为数字化而数字化”？</a:t>
            </a:r>
            <a:endParaRPr lang="en-US" sz="1400" dirty="0"/>
          </a:p>
        </p:txBody>
      </p:sp>
      <p:sp>
        <p:nvSpPr>
          <p:cNvPr id="6" name="Text 4"/>
          <p:cNvSpPr/>
          <p:nvPr/>
        </p:nvSpPr>
        <p:spPr>
          <a:xfrm>
            <a:off x="4140845"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192685"/>
            <a:ext cx="2247602" cy="0"/>
          </a:xfrm>
          <a:prstGeom prst="line">
            <a:avLst/>
          </a:prstGeom>
          <a:noFill/>
          <a:ln w="57150">
            <a:solidFill>
              <a:srgbClr val="126E72"/>
            </a:solidFill>
            <a:prstDash val="solid"/>
          </a:ln>
        </p:spPr>
      </p:sp>
      <p:sp>
        <p:nvSpPr>
          <p:cNvPr id="8" name="Text 6"/>
          <p:cNvSpPr/>
          <p:nvPr/>
        </p:nvSpPr>
        <p:spPr>
          <a:xfrm>
            <a:off x="4343995"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84723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效率提升是否等于体验提升？</a:t>
            </a:r>
            <a:endParaRPr lang="en-US" sz="1200" dirty="0"/>
          </a:p>
        </p:txBody>
      </p:sp>
      <p:sp>
        <p:nvSpPr>
          <p:cNvPr id="10" name="Text 8"/>
          <p:cNvSpPr/>
          <p:nvPr/>
        </p:nvSpPr>
        <p:spPr>
          <a:xfrm>
            <a:off x="4343995" y="337289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谁获得价值、谁承担成本？</a:t>
            </a:r>
            <a:endParaRPr lang="en-US" sz="1200" dirty="0"/>
          </a:p>
        </p:txBody>
      </p:sp>
      <p:sp>
        <p:nvSpPr>
          <p:cNvPr id="11" name="Text 9"/>
          <p:cNvSpPr/>
          <p:nvPr/>
        </p:nvSpPr>
        <p:spPr>
          <a:xfrm>
            <a:off x="6540847"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192685"/>
            <a:ext cx="2247602" cy="0"/>
          </a:xfrm>
          <a:prstGeom prst="line">
            <a:avLst/>
          </a:prstGeom>
          <a:noFill/>
          <a:ln w="57150">
            <a:solidFill>
              <a:srgbClr val="D96B52"/>
            </a:solidFill>
            <a:prstDash val="solid"/>
          </a:ln>
        </p:spPr>
      </p:sp>
      <p:sp>
        <p:nvSpPr>
          <p:cNvPr id="13" name="Text 11"/>
          <p:cNvSpPr/>
          <p:nvPr/>
        </p:nvSpPr>
        <p:spPr>
          <a:xfrm>
            <a:off x="6743998"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84723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技术是否挤压文化主体性？</a:t>
            </a:r>
            <a:endParaRPr lang="en-US" sz="1200" dirty="0"/>
          </a:p>
        </p:txBody>
      </p:sp>
      <p:sp>
        <p:nvSpPr>
          <p:cNvPr id="15" name="Text 13"/>
          <p:cNvSpPr/>
          <p:nvPr/>
        </p:nvSpPr>
        <p:spPr>
          <a:xfrm>
            <a:off x="6743998" y="316721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如何识别“为数字化而数字化”？</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内容依据：原书第10章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44 / 44</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44</Slides>
  <Notes>44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Company>安顺学院旅游管理学院</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第10章 文化遗产数字化活化</dc:title>
  <dc:subject>《数字文旅概论》逐章教学课件：第10章</dc:subject>
  <dc:creator>祝刚</dc:creator>
  <cp:lastModifiedBy>祝刚</cp:lastModifiedBy>
  <cp:revision>1</cp:revision>
  <dcterms:created xsi:type="dcterms:W3CDTF">2026-08-03T15:55:51Z</dcterms:created>
  <dcterms:modified xsi:type="dcterms:W3CDTF">2026-08-03T15:55:51Z</dcterms:modified>
</cp:coreProperties>
</file>