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09 · 数字文旅概论</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09</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数字文旅消费新场景</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内容依据：原书第9章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808411"/>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2023 年夏天，一条关于安顺夺夺粉火锅的短视频在抖音上爆火。</a:t>
            </a:r>
            <a:endParaRPr lang="en-US" sz="2500" dirty="0"/>
          </a:p>
        </p:txBody>
      </p:sp>
      <p:sp>
        <p:nvSpPr>
          <p:cNvPr id="6" name="Text 4"/>
          <p:cNvSpPr/>
          <p:nvPr/>
        </p:nvSpPr>
        <p:spPr>
          <a:xfrm>
            <a:off x="355550" y="3125688"/>
            <a:ext cx="3505944" cy="589359"/>
          </a:xfrm>
          <a:prstGeom prst="roundRect">
            <a:avLst>
              <a:gd name="adj" fmla="val 25859"/>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189089"/>
            <a:ext cx="3369001" cy="462558"/>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视频中，沸腾的红汤里翻滚着米豆腐、肉末和蔬菜，配上地道的安顺方言解说和诱人的近景镜头，一夜之间获得了数百万次播放。</a:t>
            </a:r>
            <a:endParaRPr lang="en-US" sz="900" dirty="0"/>
          </a:p>
        </p:txBody>
      </p:sp>
      <p:sp>
        <p:nvSpPr>
          <p:cNvPr id="8" name="Text 6"/>
          <p:cNvSpPr/>
          <p:nvPr/>
        </p:nvSpPr>
        <p:spPr>
          <a:xfrm>
            <a:off x="355550" y="3816548"/>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3879949"/>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随后的几个周末，安顺市区多家夺夺粉老店的门口排起了长队——其中超过一半的顾客表示"是看了抖音过来的"。</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年夏天，一条关于安顺夺夺粉火锅的短视</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视频中，沸腾的红汤里翻滚着米豆腐、肉</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随后的几个周末，安顺市区多家夺夺粉老</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640086"/>
            <a:ext cx="3505944" cy="277996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知识目标：学生能够描述数字文旅消费行为变迁的主要趋势，了解直播文旅、云旅游、社交电商等新消费模式的核…</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能力目标：学生能够运用消费行为理论分析数字时代的文旅消费现象，识别不同消费场景的设计要素和优化空间。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素养目标：学生能够培养理性数字消费观，理解数字技术在促进绿色旅游和生态文明建设中的积极作用与潜在风险。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本节核心问题是：如何把“学习目标”转化为可执行的文旅创业行动。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知识目标：学生能够描述数字文旅消费行</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能力目标：学生能够运用消费行为理论分</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素养目标：学生能够培养理性数字消费观</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本节核心问题是：如何把“学习目标”转</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84814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848148"/>
            <a:ext cx="0" cy="337691"/>
          </a:xfrm>
          <a:prstGeom prst="line">
            <a:avLst/>
          </a:prstGeom>
          <a:noFill/>
          <a:ln w="47625">
            <a:solidFill>
              <a:srgbClr val="3A9795"/>
            </a:solidFill>
            <a:prstDash val="solid"/>
          </a:ln>
        </p:spPr>
      </p:sp>
      <p:sp>
        <p:nvSpPr>
          <p:cNvPr id="8" name="Text 6"/>
          <p:cNvSpPr/>
          <p:nvPr/>
        </p:nvSpPr>
        <p:spPr>
          <a:xfrm>
            <a:off x="4302770" y="193699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数字文旅消费行为变迁</a:t>
            </a:r>
            <a:endParaRPr lang="en-US" sz="1050" dirty="0"/>
          </a:p>
        </p:txBody>
      </p:sp>
      <p:sp>
        <p:nvSpPr>
          <p:cNvPr id="9" name="Text 7"/>
          <p:cNvSpPr/>
          <p:nvPr/>
        </p:nvSpPr>
        <p:spPr>
          <a:xfrm>
            <a:off x="6508998" y="184814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848148"/>
            <a:ext cx="0" cy="337691"/>
          </a:xfrm>
          <a:prstGeom prst="line">
            <a:avLst/>
          </a:prstGeom>
          <a:noFill/>
          <a:ln w="47625">
            <a:solidFill>
              <a:srgbClr val="3A9795"/>
            </a:solidFill>
            <a:prstDash val="solid"/>
          </a:ln>
        </p:spPr>
      </p:sp>
      <p:sp>
        <p:nvSpPr>
          <p:cNvPr id="11" name="Text 9"/>
          <p:cNvSpPr/>
          <p:nvPr/>
        </p:nvSpPr>
        <p:spPr>
          <a:xfrm>
            <a:off x="6670923" y="193699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数字文旅消费新模式</a:t>
            </a:r>
            <a:endParaRPr lang="en-US" sz="1050" dirty="0"/>
          </a:p>
        </p:txBody>
      </p:sp>
      <p:sp>
        <p:nvSpPr>
          <p:cNvPr id="12" name="Text 10"/>
          <p:cNvSpPr/>
          <p:nvPr/>
        </p:nvSpPr>
        <p:spPr>
          <a:xfrm>
            <a:off x="4140845" y="227468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274689"/>
            <a:ext cx="0" cy="337691"/>
          </a:xfrm>
          <a:prstGeom prst="line">
            <a:avLst/>
          </a:prstGeom>
          <a:noFill/>
          <a:ln w="47625">
            <a:solidFill>
              <a:srgbClr val="3A9795"/>
            </a:solidFill>
            <a:prstDash val="solid"/>
          </a:ln>
        </p:spPr>
      </p:sp>
      <p:sp>
        <p:nvSpPr>
          <p:cNvPr id="14" name="Text 12"/>
          <p:cNvSpPr/>
          <p:nvPr/>
        </p:nvSpPr>
        <p:spPr>
          <a:xfrm>
            <a:off x="4302770" y="236353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数字文旅消费场景设计</a:t>
            </a:r>
            <a:endParaRPr lang="en-US" sz="1050" dirty="0"/>
          </a:p>
        </p:txBody>
      </p:sp>
      <p:sp>
        <p:nvSpPr>
          <p:cNvPr id="15" name="Text 13"/>
          <p:cNvSpPr/>
          <p:nvPr/>
        </p:nvSpPr>
        <p:spPr>
          <a:xfrm>
            <a:off x="6508998" y="227468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274689"/>
            <a:ext cx="0" cy="337691"/>
          </a:xfrm>
          <a:prstGeom prst="line">
            <a:avLst/>
          </a:prstGeom>
          <a:noFill/>
          <a:ln w="47625">
            <a:solidFill>
              <a:srgbClr val="3A9795"/>
            </a:solidFill>
            <a:prstDash val="solid"/>
          </a:ln>
        </p:spPr>
      </p:sp>
      <p:sp>
        <p:nvSpPr>
          <p:cNvPr id="17" name="Text 15"/>
          <p:cNvSpPr/>
          <p:nvPr/>
        </p:nvSpPr>
        <p:spPr>
          <a:xfrm>
            <a:off x="6670923" y="236353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数字文旅消费的贵州特色</a:t>
            </a:r>
            <a:endParaRPr lang="en-US" sz="1050" dirty="0"/>
          </a:p>
        </p:txBody>
      </p:sp>
      <p:sp>
        <p:nvSpPr>
          <p:cNvPr id="18" name="Text 16"/>
          <p:cNvSpPr/>
          <p:nvPr/>
        </p:nvSpPr>
        <p:spPr>
          <a:xfrm>
            <a:off x="4140845" y="270123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701230"/>
            <a:ext cx="0" cy="337691"/>
          </a:xfrm>
          <a:prstGeom prst="line">
            <a:avLst/>
          </a:prstGeom>
          <a:noFill/>
          <a:ln w="47625">
            <a:solidFill>
              <a:srgbClr val="3A9795"/>
            </a:solidFill>
            <a:prstDash val="solid"/>
          </a:ln>
        </p:spPr>
      </p:sp>
      <p:sp>
        <p:nvSpPr>
          <p:cNvPr id="20" name="Text 18"/>
          <p:cNvSpPr/>
          <p:nvPr/>
        </p:nvSpPr>
        <p:spPr>
          <a:xfrm>
            <a:off x="4302770" y="279008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案例：安顺美食短视频营销</a:t>
            </a:r>
            <a:endParaRPr lang="en-US" sz="1050" dirty="0"/>
          </a:p>
        </p:txBody>
      </p:sp>
      <p:sp>
        <p:nvSpPr>
          <p:cNvPr id="21" name="Text 19"/>
          <p:cNvSpPr/>
          <p:nvPr/>
        </p:nvSpPr>
        <p:spPr>
          <a:xfrm>
            <a:off x="6508998" y="270123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701230"/>
            <a:ext cx="0" cy="337691"/>
          </a:xfrm>
          <a:prstGeom prst="line">
            <a:avLst/>
          </a:prstGeom>
          <a:noFill/>
          <a:ln w="47625">
            <a:solidFill>
              <a:srgbClr val="3A9795"/>
            </a:solidFill>
            <a:prstDash val="solid"/>
          </a:ln>
        </p:spPr>
      </p:sp>
      <p:sp>
        <p:nvSpPr>
          <p:cNvPr id="23" name="Text 21"/>
          <p:cNvSpPr/>
          <p:nvPr/>
        </p:nvSpPr>
        <p:spPr>
          <a:xfrm>
            <a:off x="6670923" y="279008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数字文旅消费行为的深度解析</a:t>
            </a:r>
            <a:endParaRPr lang="en-US" sz="1050" dirty="0"/>
          </a:p>
        </p:txBody>
      </p:sp>
      <p:sp>
        <p:nvSpPr>
          <p:cNvPr id="24" name="Text 22"/>
          <p:cNvSpPr/>
          <p:nvPr/>
        </p:nvSpPr>
        <p:spPr>
          <a:xfrm>
            <a:off x="4140845" y="3127772"/>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127772"/>
            <a:ext cx="0" cy="497681"/>
          </a:xfrm>
          <a:prstGeom prst="line">
            <a:avLst/>
          </a:prstGeom>
          <a:noFill/>
          <a:ln w="47625">
            <a:solidFill>
              <a:srgbClr val="3A9795"/>
            </a:solidFill>
            <a:prstDash val="solid"/>
          </a:ln>
        </p:spPr>
      </p:sp>
      <p:sp>
        <p:nvSpPr>
          <p:cNvPr id="26" name="Text 24"/>
          <p:cNvSpPr/>
          <p:nvPr/>
        </p:nvSpPr>
        <p:spPr>
          <a:xfrm>
            <a:off x="4302770" y="321662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直播文旅与云旅游的兴起</a:t>
            </a:r>
            <a:endParaRPr lang="en-US" sz="1050" dirty="0"/>
          </a:p>
        </p:txBody>
      </p:sp>
      <p:sp>
        <p:nvSpPr>
          <p:cNvPr id="27" name="Text 25"/>
          <p:cNvSpPr/>
          <p:nvPr/>
        </p:nvSpPr>
        <p:spPr>
          <a:xfrm>
            <a:off x="6508998" y="3127772"/>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127772"/>
            <a:ext cx="0" cy="497681"/>
          </a:xfrm>
          <a:prstGeom prst="line">
            <a:avLst/>
          </a:prstGeom>
          <a:noFill/>
          <a:ln w="47625">
            <a:solidFill>
              <a:srgbClr val="3A9795"/>
            </a:solidFill>
            <a:prstDash val="solid"/>
          </a:ln>
        </p:spPr>
      </p:sp>
      <p:sp>
        <p:nvSpPr>
          <p:cNvPr id="29" name="Text 27"/>
          <p:cNvSpPr/>
          <p:nvPr/>
        </p:nvSpPr>
        <p:spPr>
          <a:xfrm>
            <a:off x="6670923" y="3216622"/>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数字文旅消费的时空特征与社会影响</a:t>
            </a:r>
            <a:endParaRPr lang="en-US" sz="1050" dirty="0"/>
          </a:p>
        </p:txBody>
      </p:sp>
      <p:sp>
        <p:nvSpPr>
          <p:cNvPr id="30" name="Text 28"/>
          <p:cNvSpPr/>
          <p:nvPr/>
        </p:nvSpPr>
        <p:spPr>
          <a:xfrm>
            <a:off x="4140845" y="3714304"/>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497681"/>
          </a:xfrm>
          <a:prstGeom prst="line">
            <a:avLst/>
          </a:prstGeom>
          <a:noFill/>
          <a:ln w="47625">
            <a:solidFill>
              <a:srgbClr val="3A9795"/>
            </a:solidFill>
            <a:prstDash val="solid"/>
          </a:ln>
        </p:spPr>
      </p:sp>
      <p:sp>
        <p:nvSpPr>
          <p:cNvPr id="32" name="Text 30"/>
          <p:cNvSpPr/>
          <p:nvPr/>
        </p:nvSpPr>
        <p:spPr>
          <a:xfrm>
            <a:off x="4302770" y="3803154"/>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数字文旅消费的心理机制与行为分析</a:t>
            </a:r>
            <a:endParaRPr lang="en-US" sz="1050" dirty="0"/>
          </a:p>
        </p:txBody>
      </p:sp>
      <p:sp>
        <p:nvSpPr>
          <p:cNvPr id="33" name="Text 31"/>
          <p:cNvSpPr/>
          <p:nvPr/>
        </p:nvSpPr>
        <p:spPr>
          <a:xfrm>
            <a:off x="6508998" y="3714304"/>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497681"/>
          </a:xfrm>
          <a:prstGeom prst="line">
            <a:avLst/>
          </a:prstGeom>
          <a:noFill/>
          <a:ln w="47625">
            <a:solidFill>
              <a:srgbClr val="3A9795"/>
            </a:solidFill>
            <a:prstDash val="solid"/>
          </a:ln>
        </p:spPr>
      </p:sp>
      <p:sp>
        <p:nvSpPr>
          <p:cNvPr id="35" name="Text 33"/>
          <p:cNvSpPr/>
          <p:nvPr/>
        </p:nvSpPr>
        <p:spPr>
          <a:xfrm>
            <a:off x="6670923" y="3803154"/>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数字文旅消费的深度调研与趋势预判</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数字文旅消费行为变迁｜核心概念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数字原住民的消费特征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Z 世代的文旅消费偏好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银发族的数字文旅参与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数字原住民的消费特征</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Z 世代的文旅消费偏好</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银发族的数字文旅参与</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数字文旅消费行为变迁｜机制与应用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"数字原住民"是谁。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"数字原住民"（Digital Natives）是指在数字技术环境中成长起来的一代人，大致对应 1990 年代以后出生的群体。</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对他们而言，智能手机、社交媒体、在线支付不是需要学习的"新技术"，而是像水和电一样自然的"基础设施"。</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"数字原住民"是谁。</a:t>
            </a:r>
            <a:endParaRPr lang="en-US" sz="1200" dirty="0"/>
          </a:p>
        </p:txBody>
      </p:sp>
      <p:sp>
        <p:nvSpPr>
          <p:cNvPr id="10" name="Text 8"/>
          <p:cNvSpPr/>
          <p:nvPr/>
        </p:nvSpPr>
        <p:spPr>
          <a:xfrm>
            <a:off x="4343995"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"数字原住民"（Digital Na</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对他们而言，智能手机、社交媒体、在线</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数字文旅消费新模式｜核心概念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直播文旅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云旅游与虚拟体验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社交电商与文旅消费</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937318" y="2302669"/>
            <a:ext cx="673557"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直播文旅</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981568" y="2302669"/>
            <a:ext cx="1346963"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云旅游与虚拟体验</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社交电商与文旅消费</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数字文旅消费新模式｜机制与应用</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订阅制与会员经济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从"看视频"到"边看边买"。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直播文旅是近年来增长最快的数字文旅消费模式之一。</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订阅制与会员经济</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从"看视频"到"边看边买"。</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直播文旅是近年来增长最快的数字文旅消</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数字文旅消费场景设计｜核心概念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场景理论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场景设计的要素与方法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山地旅游的数字化消费场景</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场景理论</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场景设计的要素与方法</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山地旅游的数字化消费场景</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数字文旅消费场景设计｜机制与应用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场景（Context/Scene）不仅仅是物理空间，而是"人+时间+空间+事件+情感"的综合体。</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同样的黄果树瀑布，在"烈日当空的下午两点"和"光影流动的夜晚八点"是完全不同的场景；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同样的安顺美食，在"匆忙的路边摊"和"精心布置的长桌宴"上也是完全不同的体验。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561627" y="1756767"/>
            <a:ext cx="1164342"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场景（Context/Scene）不</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同样的黄果树瀑布，在"烈日当空的下午</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同样的安顺美食，在"匆忙的路边摊"和</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数字文旅消费的贵州特色｜核心概念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"多彩贵州"文旅消费券的数字化发放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安顺美食旅游的短视频传播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民族文化消费的数字化转型</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"多彩贵州"文旅消费券的数字化发放</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安顺美食旅游的短视频传播</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民族文化消费的数字化转型</a:t>
            </a:r>
            <a:endParaRPr lang="en-US" sz="1200" dirty="0"/>
          </a:p>
        </p:txBody>
      </p:sp>
      <p:sp>
        <p:nvSpPr>
          <p:cNvPr id="15" name="Text 13"/>
          <p:cNvSpPr/>
          <p:nvPr/>
        </p:nvSpPr>
        <p:spPr>
          <a:xfrm>
            <a:off x="6743998"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数字文旅消费的贵州特色｜机制与应用</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数字文旅消费的可持续发展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消费券的精准化发放。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贵州是全国较早通过数字化方式发放文旅消费券的省份之一。</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数字文旅消费的可持续发展</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消费券的精准化发放。</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贵州是全国较早通过数字化方式发放文旅</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案例：安顺美食短视频营销｜核心概念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本节核心问题是：如何把“案例：安顺美食短视频营销——安顺美食（如破酥包、裹卷、小锅凉粉）通过抖音、小红书等短视频平台实现品牌传播…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本节核心问题是：如何把“案例：安顺美</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案例：安顺美食短视频营销｜机制与应用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数字文旅消费行为的深度解析｜核心概念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Z世代游客的数字消费特征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银发族游客的数字鸿沟与适老化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数字文旅消费的伦理反思</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Z世代游客的数字消费特征</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银发族游客的数字鸿沟与适老化</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数字文旅消费的伦理反思</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数字文旅消费行为的深度解析｜机制与应用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Z世代（1997-2012年出生）作为数字原住民，其旅游消费行为呈现出鲜明的数字化特征。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调查显示，Z世代游客的旅游信息获取渠道中，短视频平台（抖音、快手）占比42%，社交媒体（小红书、微博）占比28%，传统OTA平台…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这意味着Z世代的旅游决策高度依赖社交内容而非传统广告。</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Z世代（1997-2012年出生）作</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调查显示，Z世代游客的旅游信息获取渠</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这意味着Z世代的旅游决策高度依赖社交</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直播文旅与云旅游的兴起｜核心概念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直播文旅的商业模式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云旅游的发展与局限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直播文旅是数字文旅消费的重要新场景。</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直播文旅的商业模式</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云旅游的发展与局限</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直播文旅是数字文旅消费的重要新场景。</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直播文旅与云旅游的兴起｜机制与应用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旅游直播的商业模式主要包括：景区品牌推广直播——景区通过直播展示自然风光和文化活动，吸引游客到访；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旅游产品带货直播——主播在线销售景区门票、酒店套餐、旅游线路等旅游产品；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文化体验直播——通过直播展示非遗技艺、民俗表演等文化内容，实现文化传播和商业变现的双重目标。</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旅游直播的商业模式主要包括：景区品牌</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旅游产品带货直播——主播在线销售景区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文化体验直播——通过直播展示非遗技艺</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数字文旅消费的时空特征与社会影响｜核心概念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旅游消费的时空分异规律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数字文旅消费的社会分层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消费数据的价值挖掘与伦理边界</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348012" y="230266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旅游消费的时空分异规律</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728965" y="230266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数字文旅消费的社会分层</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消费数据的价值挖掘与伦理边界</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数字文旅消费的时空特征与社会影响｜机制与应用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数字技术改变了旅游消费的时空分布模式。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在时间维度上，移动互联网使旅游决策从「计划性消费」向「即时性消费」转变——游客可以在到达目的地后再决定游览哪些景点、入住哪家酒店。</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贵州旅游大数据显示，提前3天以上预订的比例从2018年的65%下降到2024年的38%，当日预订和即时预订的比例显著上升。</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数字技术改变了旅游消费的时空分布模式</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在时间维度上，移动互联网使旅游决策从</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贵州旅游大数据显示，提前3天以上预订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数字文旅消费的心理机制与行为分析｜核心概念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旅游决策中的数字信息影响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社交媒体对旅游行为的影响机制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数字文旅消费的满意度形成机制</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旅游决策中的数字信息影响</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社交媒体对旅游行为的影响机制</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数字文旅消费的满意度形成机制</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数字文旅消费的心理机制与行为分析｜机制与应用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数字信息对旅游决策的影响贯穿决策全过程。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在需求认知阶段，社交媒体内容（短视频、图文帖子）通过情感激发和场景代入唤醒旅游需求。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在信息搜索阶段，搜索引擎、旅游平台和评价网站提供结构化的旅游信息，帮助游客缩小选择范围。</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数字信息对旅游决策的影响贯穿决策全过</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在需求认知阶段，社交媒体内容（短视频</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在信息搜索阶段，搜索引擎、旅游平台和</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数字文旅消费的深度调研与趋势预判｜核心概念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贵州旅游消费者画像的精细刻画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消费趋势的预判与应对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数字文旅消费的数据安全感知</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贵州旅游消费者画像的精细刻画</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消费趋势的预判与应对</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数字文旅消费的数据安全感知</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数字文旅消费的深度调研与趋势预判｜机制与应用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贵州旅游大数据中心基于「一码游贵州」平台的多源数据，构建了精细化的旅游消费者画像体系。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画像体系包含人口属性（性别、年龄、来源地、职业）、行为偏好（景区类型偏好、活动偏好、消费偏好）、消费能力（客单价、消费频次、价格…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人口属性分析显示，贵州旅游消费者中女性占54%，男性占46%。</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贵州旅游大数据中心基于「一码游贵州」</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画像体系包含人口属性（性别、年龄、来</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人口属性分析显示，贵州旅游消费者中女</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数字文旅消费的深度行为研究｜核心概念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旅游消费决策的神经科学视角</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消费者决策的群体差异分析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消费者行为的纵向追踪研究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旅游消费决策的神经科学视角</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消费者决策的群体差异分析</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消费者行为的纵向追踪研究</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数字文旅消费的深度行为研究｜机制与应用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传统的旅游消费行为研究主要采用问卷调查和行为观察方法，难以揭示消费者决策的深层心理机制。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神经科学工具（如脑电图EEG、功能性磁共振fMRI、眼动追踪等）为旅游消费研究提供了新的视角和方法。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贵州师范大学认知旅游实验室使用EEG技术研究了游客在浏览旅游短视频时的脑电反应。</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传统的旅游消费行为研究主要采用问卷调</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神经科学工具（如脑电图EEG、功能性</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贵州师范大学认知旅游实验室使用EEG</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数字文旅消费的监管与消费者保护｜核心概念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在线旅游平台的消费者权益保护</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价格透明与反欺诈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消费者教育与数字素养提升</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在线旅游平台的消费者权益保护</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价格透明与反欺诈</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消费者教育与数字素养提升</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数字文旅消费的监管与消费者保护｜机制与应用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在线旅游平台作为旅游交易的中介方，在消费者权益保护中承担着重要责任。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贵州在线旅游平台的消费者保护机制包括：信息透明保障——平台要求供应商如实展示产品信息（价格、包含项目、退改政策等），禁止虚假宣传…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平台建立了信息审核机制，对供应商发布的信息进行自动和人工审核。</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在线旅游平台作为旅游交易的中介方，在</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贵州在线旅游平台的消费者保护机制包括</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平台建立了信息审核机制，对供应商发布</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数字文旅消费的新兴场景探索｜核心概念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沉浸式演艺的数字化创新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数字游民与远程办公旅游</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康养旅游的数字化赋能</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沉浸式演艺的数字化创新</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数字游民与远程办公旅游</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康养旅游的数字化赋能</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数字文旅消费的新兴场景探索｜机制与应用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沉浸式演艺是数字文旅消费的重要新场景。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贵州正在探索将数字技术与民族文化的沉浸式演艺相结合，创造全新的文化体验形式。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黄果树夜游数字光影项目是典型案例——通过3D投影技术将瀑布转化为光影画布，投射苗族创世神话和贵州山水画卷，创造了「日观瀑布、夜赏…</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沉浸式演艺是数字文旅消费的重要新场景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贵州正在探索将数字技术与民族文化的沉</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黄果树夜游数字光影项目是典型案例——</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数字文旅消费的跨文化研究｜核心概念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不同文化背景游客的数字行为差异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数字旅游中的文化误解与沟通策略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贵州旅游的国际游客调研揭示了不同文化背景游客在数字行为方面的显著差异。</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不同文化背景游客的数字行为差异</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数字旅游中的文化误解与沟通策略</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贵州旅游的国际游客调研揭示了不同文化</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数字文旅消费的跨文化研究｜机制与应用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欧美游客更注重隐私保护，倾向于使用最少必要的数字服务——他们可能只使用在线预订功能，而拒绝使用需要授权位置信息的智能导览。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他们在数字服务中更看重信息质量和准确性，对错误信息的容忍度很低。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亚洲游客（特别是东南亚游客）更注重便捷性和社交性，愿意使用各种数字服务并积极在社交媒体分享旅游体验。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欧美游客更注重隐私保护，倾向于使用最</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他们在数字服务中更看重信息质量和准确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亚洲游客（特别是东南亚游客）更注重便</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数字文旅消费的未来场景预判｜核心概念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基于技术趋势和市场动态，可以预判未来数字文旅消费的几个重要场景。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全息旅游消费方面，随着6G和全息显示技术的发展，游客将能够在不佩戴任何设备的情况下观看全息旅游内容。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全息旅游将使远程旅游体验更加真实和沉浸，可能创造出全息旅游这一全新的消费品类。</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基于技术趋势和市场动态，可以预判未来</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全息旅游消费方面，随着6G和全息显示</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全息旅游将使远程旅游体验更加真实和沉</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数字文旅消费的未来场景预判｜机制与应用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脑机接口旅游方面，虽然目前处于实验阶段，但脑机接口技术未来可能用于增强旅游体验，通过脑电信号感知游客的情绪和兴趣，自动调整旅游服…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这种读心式的个性化服务将达到前所未有的精准度。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数字分身旅游方面，游客可以创建自己的数字分身即AI驱动的虚拟形象，由数字分身代替自己进行虚拟旅游体验。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脑机接口旅游方面，虽然目前处于实验阶</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这种读心式的个性化服务将达到前所未有</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数字分身旅游方面，游客可以创建自己的</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数字文旅消费的代际研究｜核心概念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贵州旅游消费的代际研究揭示了不同代际游客在数字旅游行为方面的显著差异。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千禧一代（1981-1996年出生）的特征包括：信息获取以OTA平台和社交媒体并重（各占35%），决策周期中等（平均7天），理性…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X世代（1965-1980年出生）的特征包括：信息获取以搜索引擎和亲友推荐为主（各占30%），决策周期长（平均14天），理性消费…</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贵州旅游消费的代际研究揭示了不同代际</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千禧一代（1981-1996年出生）</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X世代（1965-1980年出生）的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数字文旅消费的代际研究｜机制与应用</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这些代际差异对数字文旅产品设计和营销策略具有重要指导意义——产品应支持多种使用模式，营销应针对不同代际选择不同渠道和信息策略。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本章从消费行为变迁、新消费模式、场景设计方法和贵州实践四个维度，系统分析了数字文旅消费的新场景。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数字原住民和 Z 世代的崛起正在深刻改变文旅消费的决策路径（"种草即拔草"）和价值偏好（"体验优于物质、小众优于大众"），银发族…</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这些代际差异对数字文旅产品设计和营销</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本章从消费行为变迁、新消费模式、场景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数字原住民和 Z 世代的崛起正在深刻</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84814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848148"/>
            <a:ext cx="0" cy="337691"/>
          </a:xfrm>
          <a:prstGeom prst="line">
            <a:avLst/>
          </a:prstGeom>
          <a:noFill/>
          <a:ln w="47625">
            <a:solidFill>
              <a:srgbClr val="3A9795"/>
            </a:solidFill>
            <a:prstDash val="solid"/>
          </a:ln>
        </p:spPr>
      </p:sp>
      <p:sp>
        <p:nvSpPr>
          <p:cNvPr id="8" name="Text 6"/>
          <p:cNvSpPr/>
          <p:nvPr/>
        </p:nvSpPr>
        <p:spPr>
          <a:xfrm>
            <a:off x="4302770" y="193699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数字文旅消费行为变迁</a:t>
            </a:r>
            <a:endParaRPr lang="en-US" sz="1050" dirty="0"/>
          </a:p>
        </p:txBody>
      </p:sp>
      <p:sp>
        <p:nvSpPr>
          <p:cNvPr id="9" name="Text 7"/>
          <p:cNvSpPr/>
          <p:nvPr/>
        </p:nvSpPr>
        <p:spPr>
          <a:xfrm>
            <a:off x="6508998" y="184814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848148"/>
            <a:ext cx="0" cy="337691"/>
          </a:xfrm>
          <a:prstGeom prst="line">
            <a:avLst/>
          </a:prstGeom>
          <a:noFill/>
          <a:ln w="47625">
            <a:solidFill>
              <a:srgbClr val="3A9795"/>
            </a:solidFill>
            <a:prstDash val="solid"/>
          </a:ln>
        </p:spPr>
      </p:sp>
      <p:sp>
        <p:nvSpPr>
          <p:cNvPr id="11" name="Text 9"/>
          <p:cNvSpPr/>
          <p:nvPr/>
        </p:nvSpPr>
        <p:spPr>
          <a:xfrm>
            <a:off x="6670923" y="193699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数字文旅消费新模式</a:t>
            </a:r>
            <a:endParaRPr lang="en-US" sz="1050" dirty="0"/>
          </a:p>
        </p:txBody>
      </p:sp>
      <p:sp>
        <p:nvSpPr>
          <p:cNvPr id="12" name="Text 10"/>
          <p:cNvSpPr/>
          <p:nvPr/>
        </p:nvSpPr>
        <p:spPr>
          <a:xfrm>
            <a:off x="4140845" y="227468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274689"/>
            <a:ext cx="0" cy="337691"/>
          </a:xfrm>
          <a:prstGeom prst="line">
            <a:avLst/>
          </a:prstGeom>
          <a:noFill/>
          <a:ln w="47625">
            <a:solidFill>
              <a:srgbClr val="3A9795"/>
            </a:solidFill>
            <a:prstDash val="solid"/>
          </a:ln>
        </p:spPr>
      </p:sp>
      <p:sp>
        <p:nvSpPr>
          <p:cNvPr id="14" name="Text 12"/>
          <p:cNvSpPr/>
          <p:nvPr/>
        </p:nvSpPr>
        <p:spPr>
          <a:xfrm>
            <a:off x="4302770" y="236353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数字文旅消费场景设计</a:t>
            </a:r>
            <a:endParaRPr lang="en-US" sz="1050" dirty="0"/>
          </a:p>
        </p:txBody>
      </p:sp>
      <p:sp>
        <p:nvSpPr>
          <p:cNvPr id="15" name="Text 13"/>
          <p:cNvSpPr/>
          <p:nvPr/>
        </p:nvSpPr>
        <p:spPr>
          <a:xfrm>
            <a:off x="6508998" y="227468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274689"/>
            <a:ext cx="0" cy="337691"/>
          </a:xfrm>
          <a:prstGeom prst="line">
            <a:avLst/>
          </a:prstGeom>
          <a:noFill/>
          <a:ln w="47625">
            <a:solidFill>
              <a:srgbClr val="3A9795"/>
            </a:solidFill>
            <a:prstDash val="solid"/>
          </a:ln>
        </p:spPr>
      </p:sp>
      <p:sp>
        <p:nvSpPr>
          <p:cNvPr id="17" name="Text 15"/>
          <p:cNvSpPr/>
          <p:nvPr/>
        </p:nvSpPr>
        <p:spPr>
          <a:xfrm>
            <a:off x="6670923" y="236353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数字文旅消费的贵州特色</a:t>
            </a:r>
            <a:endParaRPr lang="en-US" sz="1050" dirty="0"/>
          </a:p>
        </p:txBody>
      </p:sp>
      <p:sp>
        <p:nvSpPr>
          <p:cNvPr id="18" name="Text 16"/>
          <p:cNvSpPr/>
          <p:nvPr/>
        </p:nvSpPr>
        <p:spPr>
          <a:xfrm>
            <a:off x="4140845" y="270123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701230"/>
            <a:ext cx="0" cy="337691"/>
          </a:xfrm>
          <a:prstGeom prst="line">
            <a:avLst/>
          </a:prstGeom>
          <a:noFill/>
          <a:ln w="47625">
            <a:solidFill>
              <a:srgbClr val="3A9795"/>
            </a:solidFill>
            <a:prstDash val="solid"/>
          </a:ln>
        </p:spPr>
      </p:sp>
      <p:sp>
        <p:nvSpPr>
          <p:cNvPr id="20" name="Text 18"/>
          <p:cNvSpPr/>
          <p:nvPr/>
        </p:nvSpPr>
        <p:spPr>
          <a:xfrm>
            <a:off x="4302770" y="279008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案例：安顺美食短视频营销</a:t>
            </a:r>
            <a:endParaRPr lang="en-US" sz="1050" dirty="0"/>
          </a:p>
        </p:txBody>
      </p:sp>
      <p:sp>
        <p:nvSpPr>
          <p:cNvPr id="21" name="Text 19"/>
          <p:cNvSpPr/>
          <p:nvPr/>
        </p:nvSpPr>
        <p:spPr>
          <a:xfrm>
            <a:off x="6508998" y="270123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701230"/>
            <a:ext cx="0" cy="337691"/>
          </a:xfrm>
          <a:prstGeom prst="line">
            <a:avLst/>
          </a:prstGeom>
          <a:noFill/>
          <a:ln w="47625">
            <a:solidFill>
              <a:srgbClr val="3A9795"/>
            </a:solidFill>
            <a:prstDash val="solid"/>
          </a:ln>
        </p:spPr>
      </p:sp>
      <p:sp>
        <p:nvSpPr>
          <p:cNvPr id="23" name="Text 21"/>
          <p:cNvSpPr/>
          <p:nvPr/>
        </p:nvSpPr>
        <p:spPr>
          <a:xfrm>
            <a:off x="6670923" y="279008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数字文旅消费行为的深度解析</a:t>
            </a:r>
            <a:endParaRPr lang="en-US" sz="1050" dirty="0"/>
          </a:p>
        </p:txBody>
      </p:sp>
      <p:sp>
        <p:nvSpPr>
          <p:cNvPr id="24" name="Text 22"/>
          <p:cNvSpPr/>
          <p:nvPr/>
        </p:nvSpPr>
        <p:spPr>
          <a:xfrm>
            <a:off x="4140845" y="3127772"/>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127772"/>
            <a:ext cx="0" cy="497681"/>
          </a:xfrm>
          <a:prstGeom prst="line">
            <a:avLst/>
          </a:prstGeom>
          <a:noFill/>
          <a:ln w="47625">
            <a:solidFill>
              <a:srgbClr val="3A9795"/>
            </a:solidFill>
            <a:prstDash val="solid"/>
          </a:ln>
        </p:spPr>
      </p:sp>
      <p:sp>
        <p:nvSpPr>
          <p:cNvPr id="26" name="Text 24"/>
          <p:cNvSpPr/>
          <p:nvPr/>
        </p:nvSpPr>
        <p:spPr>
          <a:xfrm>
            <a:off x="4302770" y="321662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直播文旅与云旅游的兴起</a:t>
            </a:r>
            <a:endParaRPr lang="en-US" sz="1050" dirty="0"/>
          </a:p>
        </p:txBody>
      </p:sp>
      <p:sp>
        <p:nvSpPr>
          <p:cNvPr id="27" name="Text 25"/>
          <p:cNvSpPr/>
          <p:nvPr/>
        </p:nvSpPr>
        <p:spPr>
          <a:xfrm>
            <a:off x="6508998" y="3127772"/>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127772"/>
            <a:ext cx="0" cy="497681"/>
          </a:xfrm>
          <a:prstGeom prst="line">
            <a:avLst/>
          </a:prstGeom>
          <a:noFill/>
          <a:ln w="47625">
            <a:solidFill>
              <a:srgbClr val="3A9795"/>
            </a:solidFill>
            <a:prstDash val="solid"/>
          </a:ln>
        </p:spPr>
      </p:sp>
      <p:sp>
        <p:nvSpPr>
          <p:cNvPr id="29" name="Text 27"/>
          <p:cNvSpPr/>
          <p:nvPr/>
        </p:nvSpPr>
        <p:spPr>
          <a:xfrm>
            <a:off x="6670923" y="3216622"/>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数字文旅消费的时空特征与社会影响</a:t>
            </a:r>
            <a:endParaRPr lang="en-US" sz="1050" dirty="0"/>
          </a:p>
        </p:txBody>
      </p:sp>
      <p:sp>
        <p:nvSpPr>
          <p:cNvPr id="30" name="Text 28"/>
          <p:cNvSpPr/>
          <p:nvPr/>
        </p:nvSpPr>
        <p:spPr>
          <a:xfrm>
            <a:off x="4140845" y="3714304"/>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497681"/>
          </a:xfrm>
          <a:prstGeom prst="line">
            <a:avLst/>
          </a:prstGeom>
          <a:noFill/>
          <a:ln w="47625">
            <a:solidFill>
              <a:srgbClr val="3A9795"/>
            </a:solidFill>
            <a:prstDash val="solid"/>
          </a:ln>
        </p:spPr>
      </p:sp>
      <p:sp>
        <p:nvSpPr>
          <p:cNvPr id="32" name="Text 30"/>
          <p:cNvSpPr/>
          <p:nvPr/>
        </p:nvSpPr>
        <p:spPr>
          <a:xfrm>
            <a:off x="4302770" y="3803154"/>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数字文旅消费的心理机制与行为分析</a:t>
            </a:r>
            <a:endParaRPr lang="en-US" sz="1050" dirty="0"/>
          </a:p>
        </p:txBody>
      </p:sp>
      <p:sp>
        <p:nvSpPr>
          <p:cNvPr id="33" name="Text 31"/>
          <p:cNvSpPr/>
          <p:nvPr/>
        </p:nvSpPr>
        <p:spPr>
          <a:xfrm>
            <a:off x="6508998" y="3714304"/>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497681"/>
          </a:xfrm>
          <a:prstGeom prst="line">
            <a:avLst/>
          </a:prstGeom>
          <a:noFill/>
          <a:ln w="47625">
            <a:solidFill>
              <a:srgbClr val="3A9795"/>
            </a:solidFill>
            <a:prstDash val="solid"/>
          </a:ln>
        </p:spPr>
      </p:sp>
      <p:sp>
        <p:nvSpPr>
          <p:cNvPr id="35" name="Text 33"/>
          <p:cNvSpPr/>
          <p:nvPr/>
        </p:nvSpPr>
        <p:spPr>
          <a:xfrm>
            <a:off x="6670923" y="3803154"/>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数字文旅消费的深度调研与趋势预判</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概念辨析：边界与适用条件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概念指向什么对象？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与相邻概念有何差异？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成立需要哪些条件？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在何种场景下可能失效？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概念指向什么对象？</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与相邻概念有何差异？</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成立需要哪些条件？</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6728965" y="353451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在何种场景下可能失效？</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识别关键技术或治理机制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识别关键技术或治理机制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风险与伦理检查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标出技术、平台与数据关系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标出技术、平台与数据关系</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围绕“数字文旅消费新场景”选择一个真实案例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围绕“数字文旅消费新场景”选择一个真</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数字文旅消费行为变迁</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数字文旅消费新模式</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数字文旅消费场景设计</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数字文旅消费的贵州特色</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案例：安顺美食短视频营销</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数字文旅消费行为的深度解析</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第9章 数字文旅消费新场景</dc:title>
  <dc:subject>《数字文旅概论》逐章教学课件：第9章</dc:subject>
  <dc:creator>祝刚</dc:creator>
  <cp:lastModifiedBy>祝刚</cp:lastModifiedBy>
  <cp:revision>1</cp:revision>
  <dcterms:created xsi:type="dcterms:W3CDTF">2026-08-03T15:54:45Z</dcterms:created>
  <dcterms:modified xsi:type="dcterms:W3CDTF">2026-08-03T15:54:45Z</dcterms:modified>
</cp:coreProperties>
</file>