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08 · 数字文旅概论</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08</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智慧景区与目的地数字化</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内容依据：原书第8章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1885504"/>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2024 年国庆黄金周，黄果树景区单日接待游客突破 5 万人次。</a:t>
            </a:r>
            <a:endParaRPr lang="en-US" sz="2500" dirty="0"/>
          </a:p>
        </p:txBody>
      </p:sp>
      <p:sp>
        <p:nvSpPr>
          <p:cNvPr id="6" name="Text 4"/>
          <p:cNvSpPr/>
          <p:nvPr/>
        </p:nvSpPr>
        <p:spPr>
          <a:xfrm>
            <a:off x="355550" y="3202781"/>
            <a:ext cx="3505944" cy="589359"/>
          </a:xfrm>
          <a:prstGeom prst="roundRect">
            <a:avLst>
              <a:gd name="adj" fmla="val 25859"/>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266182"/>
            <a:ext cx="3369001" cy="462558"/>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按照传统的景区管理方式，这几乎意味着"人山人海、寸步难行"——核心景点水帘洞的排队时间可能长达两小时以上，游客体验急剧下降。</a:t>
            </a:r>
            <a:endParaRPr lang="en-US" sz="900" dirty="0"/>
          </a:p>
        </p:txBody>
      </p:sp>
      <p:sp>
        <p:nvSpPr>
          <p:cNvPr id="8" name="Text 6"/>
          <p:cNvSpPr/>
          <p:nvPr/>
        </p:nvSpPr>
        <p:spPr>
          <a:xfrm>
            <a:off x="355550" y="3893641"/>
            <a:ext cx="19175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457051" y="3957042"/>
            <a:ext cx="1748790"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但这一年的国庆，情况有所不同。</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666875"/>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年国庆黄金周，黄果树景区单日接待游客</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按照传统的景区管理方式，这几乎意味着</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但这一年的国庆，情况有所不同。</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1640086"/>
            <a:ext cx="3505944" cy="277996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知识目标：学生能够描述智慧景区的概念框架、标准体系和核心系统构成，理解旅游目的地数字化的主要维度。</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能力目标：学生能够运用智慧景区的分析框架评估一个景区的数字化水平，识别其短板并提出改进方案。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素养目标：学生能够理解技术赋能与人文关怀的平衡——智慧景区的目标是让游览体验更美好，而非让景区变得"…</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本节核心问题是：如何把“学习目标”转化为可执行的文旅创业行动。</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知识目标：学生能够描述智慧景区的概念</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能力目标：学生能够运用智慧景区的分析</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素养目标：学生能够理解技术赋能与人文</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本节核心问题是：如何把“学习目标”转</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192806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1928068"/>
            <a:ext cx="0" cy="337691"/>
          </a:xfrm>
          <a:prstGeom prst="line">
            <a:avLst/>
          </a:prstGeom>
          <a:noFill/>
          <a:ln w="47625">
            <a:solidFill>
              <a:srgbClr val="3A9795"/>
            </a:solidFill>
            <a:prstDash val="solid"/>
          </a:ln>
        </p:spPr>
      </p:sp>
      <p:sp>
        <p:nvSpPr>
          <p:cNvPr id="8" name="Text 6"/>
          <p:cNvSpPr/>
          <p:nvPr/>
        </p:nvSpPr>
        <p:spPr>
          <a:xfrm>
            <a:off x="4302770" y="201691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智慧景区的概念与框架</a:t>
            </a:r>
            <a:endParaRPr lang="en-US" sz="1050" dirty="0"/>
          </a:p>
        </p:txBody>
      </p:sp>
      <p:sp>
        <p:nvSpPr>
          <p:cNvPr id="9" name="Text 7"/>
          <p:cNvSpPr/>
          <p:nvPr/>
        </p:nvSpPr>
        <p:spPr>
          <a:xfrm>
            <a:off x="6508998" y="192806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1928068"/>
            <a:ext cx="0" cy="337691"/>
          </a:xfrm>
          <a:prstGeom prst="line">
            <a:avLst/>
          </a:prstGeom>
          <a:noFill/>
          <a:ln w="47625">
            <a:solidFill>
              <a:srgbClr val="3A9795"/>
            </a:solidFill>
            <a:prstDash val="solid"/>
          </a:ln>
        </p:spPr>
      </p:sp>
      <p:sp>
        <p:nvSpPr>
          <p:cNvPr id="11" name="Text 9"/>
          <p:cNvSpPr/>
          <p:nvPr/>
        </p:nvSpPr>
        <p:spPr>
          <a:xfrm>
            <a:off x="6670923" y="2016919"/>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智慧景区的核心系统</a:t>
            </a:r>
            <a:endParaRPr lang="en-US" sz="1050" dirty="0"/>
          </a:p>
        </p:txBody>
      </p:sp>
      <p:sp>
        <p:nvSpPr>
          <p:cNvPr id="12" name="Text 10"/>
          <p:cNvSpPr/>
          <p:nvPr/>
        </p:nvSpPr>
        <p:spPr>
          <a:xfrm>
            <a:off x="4140845" y="235461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354610"/>
            <a:ext cx="0" cy="337691"/>
          </a:xfrm>
          <a:prstGeom prst="line">
            <a:avLst/>
          </a:prstGeom>
          <a:noFill/>
          <a:ln w="47625">
            <a:solidFill>
              <a:srgbClr val="3A9795"/>
            </a:solidFill>
            <a:prstDash val="solid"/>
          </a:ln>
        </p:spPr>
      </p:sp>
      <p:sp>
        <p:nvSpPr>
          <p:cNvPr id="14" name="Text 12"/>
          <p:cNvSpPr/>
          <p:nvPr/>
        </p:nvSpPr>
        <p:spPr>
          <a:xfrm>
            <a:off x="4302770" y="244346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旅游目的地数字化</a:t>
            </a:r>
            <a:endParaRPr lang="en-US" sz="1050" dirty="0"/>
          </a:p>
        </p:txBody>
      </p:sp>
      <p:sp>
        <p:nvSpPr>
          <p:cNvPr id="15" name="Text 13"/>
          <p:cNvSpPr/>
          <p:nvPr/>
        </p:nvSpPr>
        <p:spPr>
          <a:xfrm>
            <a:off x="6508998" y="235461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354610"/>
            <a:ext cx="0" cy="337691"/>
          </a:xfrm>
          <a:prstGeom prst="line">
            <a:avLst/>
          </a:prstGeom>
          <a:noFill/>
          <a:ln w="47625">
            <a:solidFill>
              <a:srgbClr val="3A9795"/>
            </a:solidFill>
            <a:prstDash val="solid"/>
          </a:ln>
        </p:spPr>
      </p:sp>
      <p:sp>
        <p:nvSpPr>
          <p:cNvPr id="17" name="Text 15"/>
          <p:cNvSpPr/>
          <p:nvPr/>
        </p:nvSpPr>
        <p:spPr>
          <a:xfrm>
            <a:off x="6670923" y="244346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智慧景区的贵州案例</a:t>
            </a:r>
            <a:endParaRPr lang="en-US" sz="1050" dirty="0"/>
          </a:p>
        </p:txBody>
      </p:sp>
      <p:sp>
        <p:nvSpPr>
          <p:cNvPr id="18" name="Text 16"/>
          <p:cNvSpPr/>
          <p:nvPr/>
        </p:nvSpPr>
        <p:spPr>
          <a:xfrm>
            <a:off x="4140845" y="2781151"/>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781151"/>
            <a:ext cx="0" cy="497681"/>
          </a:xfrm>
          <a:prstGeom prst="line">
            <a:avLst/>
          </a:prstGeom>
          <a:noFill/>
          <a:ln w="47625">
            <a:solidFill>
              <a:srgbClr val="3A9795"/>
            </a:solidFill>
            <a:prstDash val="solid"/>
          </a:ln>
        </p:spPr>
      </p:sp>
      <p:sp>
        <p:nvSpPr>
          <p:cNvPr id="20" name="Text 18"/>
          <p:cNvSpPr/>
          <p:nvPr/>
        </p:nvSpPr>
        <p:spPr>
          <a:xfrm>
            <a:off x="4302770" y="2870002"/>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案例：黄果树智慧景区三位一体系统</a:t>
            </a:r>
            <a:endParaRPr lang="en-US" sz="1050" dirty="0"/>
          </a:p>
        </p:txBody>
      </p:sp>
      <p:sp>
        <p:nvSpPr>
          <p:cNvPr id="21" name="Text 19"/>
          <p:cNvSpPr/>
          <p:nvPr/>
        </p:nvSpPr>
        <p:spPr>
          <a:xfrm>
            <a:off x="6508998" y="2781151"/>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781151"/>
            <a:ext cx="0" cy="497681"/>
          </a:xfrm>
          <a:prstGeom prst="line">
            <a:avLst/>
          </a:prstGeom>
          <a:noFill/>
          <a:ln w="47625">
            <a:solidFill>
              <a:srgbClr val="3A9795"/>
            </a:solidFill>
            <a:prstDash val="solid"/>
          </a:ln>
        </p:spPr>
      </p:sp>
      <p:sp>
        <p:nvSpPr>
          <p:cNvPr id="23" name="Text 21"/>
          <p:cNvSpPr/>
          <p:nvPr/>
        </p:nvSpPr>
        <p:spPr>
          <a:xfrm>
            <a:off x="6670923" y="287000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智慧景区的成熟度评估与建设框架</a:t>
            </a:r>
            <a:endParaRPr lang="en-US" sz="1050" dirty="0"/>
          </a:p>
        </p:txBody>
      </p:sp>
      <p:sp>
        <p:nvSpPr>
          <p:cNvPr id="24" name="Text 22"/>
          <p:cNvSpPr/>
          <p:nvPr/>
        </p:nvSpPr>
        <p:spPr>
          <a:xfrm>
            <a:off x="4140845" y="3367683"/>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367683"/>
            <a:ext cx="0" cy="337691"/>
          </a:xfrm>
          <a:prstGeom prst="line">
            <a:avLst/>
          </a:prstGeom>
          <a:noFill/>
          <a:ln w="47625">
            <a:solidFill>
              <a:srgbClr val="3A9795"/>
            </a:solidFill>
            <a:prstDash val="solid"/>
          </a:ln>
        </p:spPr>
      </p:sp>
      <p:sp>
        <p:nvSpPr>
          <p:cNvPr id="26" name="Text 24"/>
          <p:cNvSpPr/>
          <p:nvPr/>
        </p:nvSpPr>
        <p:spPr>
          <a:xfrm>
            <a:off x="4302770" y="345653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目的地数字化的协同治理</a:t>
            </a:r>
            <a:endParaRPr lang="en-US" sz="1050" dirty="0"/>
          </a:p>
        </p:txBody>
      </p:sp>
      <p:sp>
        <p:nvSpPr>
          <p:cNvPr id="27" name="Text 25"/>
          <p:cNvSpPr/>
          <p:nvPr/>
        </p:nvSpPr>
        <p:spPr>
          <a:xfrm>
            <a:off x="6508998" y="3367683"/>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367683"/>
            <a:ext cx="0" cy="337691"/>
          </a:xfrm>
          <a:prstGeom prst="line">
            <a:avLst/>
          </a:prstGeom>
          <a:noFill/>
          <a:ln w="47625">
            <a:solidFill>
              <a:srgbClr val="3A9795"/>
            </a:solidFill>
            <a:prstDash val="solid"/>
          </a:ln>
        </p:spPr>
      </p:sp>
      <p:sp>
        <p:nvSpPr>
          <p:cNvPr id="29" name="Text 27"/>
          <p:cNvSpPr/>
          <p:nvPr/>
        </p:nvSpPr>
        <p:spPr>
          <a:xfrm>
            <a:off x="6670923" y="345653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智慧景区的运营优化与效益评估</a:t>
            </a:r>
            <a:endParaRPr lang="en-US" sz="1050" dirty="0"/>
          </a:p>
        </p:txBody>
      </p:sp>
      <p:sp>
        <p:nvSpPr>
          <p:cNvPr id="30" name="Text 28"/>
          <p:cNvSpPr/>
          <p:nvPr/>
        </p:nvSpPr>
        <p:spPr>
          <a:xfrm>
            <a:off x="4140845" y="379422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94224"/>
            <a:ext cx="0" cy="337691"/>
          </a:xfrm>
          <a:prstGeom prst="line">
            <a:avLst/>
          </a:prstGeom>
          <a:noFill/>
          <a:ln w="47625">
            <a:solidFill>
              <a:srgbClr val="3A9795"/>
            </a:solidFill>
            <a:prstDash val="solid"/>
          </a:ln>
        </p:spPr>
      </p:sp>
      <p:sp>
        <p:nvSpPr>
          <p:cNvPr id="32" name="Text 30"/>
          <p:cNvSpPr/>
          <p:nvPr/>
        </p:nvSpPr>
        <p:spPr>
          <a:xfrm>
            <a:off x="4302770" y="3883075"/>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智慧景区的深度应用与模式创新</a:t>
            </a:r>
            <a:endParaRPr lang="en-US" sz="1050" dirty="0"/>
          </a:p>
        </p:txBody>
      </p:sp>
      <p:sp>
        <p:nvSpPr>
          <p:cNvPr id="33" name="Text 31"/>
          <p:cNvSpPr/>
          <p:nvPr/>
        </p:nvSpPr>
        <p:spPr>
          <a:xfrm>
            <a:off x="6508998" y="379422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94224"/>
            <a:ext cx="0" cy="337691"/>
          </a:xfrm>
          <a:prstGeom prst="line">
            <a:avLst/>
          </a:prstGeom>
          <a:noFill/>
          <a:ln w="47625">
            <a:solidFill>
              <a:srgbClr val="3A9795"/>
            </a:solidFill>
            <a:prstDash val="solid"/>
          </a:ln>
        </p:spPr>
      </p:sp>
      <p:sp>
        <p:nvSpPr>
          <p:cNvPr id="35" name="Text 33"/>
          <p:cNvSpPr/>
          <p:nvPr/>
        </p:nvSpPr>
        <p:spPr>
          <a:xfrm>
            <a:off x="6670923" y="3883075"/>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智慧景区案例研究与方法论提炼</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38" name="Text 3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智慧景区的概念与框架｜核心概念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智慧景区的定义与演进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智慧景区标准体系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智慧景区的评价指标</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智慧景区的定义与演进</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智慧景区标准体系</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智慧景区的评价指标</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智慧景区的概念与框架｜机制与应用</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从"数字景区"到"智慧景区"。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智慧景区的概念演进经历了三个阶段。</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第一阶段是"数字景区"——将景区的票务、监控、办公等环节电子化，核心目标是"无纸化办公"和"数据可查"。</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从"数字景区"到"智慧景区"。</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智慧景区的概念演进经历了三个阶段。</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第一阶段是"数字景区"——将景区的票</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8" name="Text 1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智慧景区的核心系统｜核心概念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票务与预约系统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客流监测与调度</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智能导览与解说</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684865" y="2302669"/>
            <a:ext cx="1178612"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票务与预约系统</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7065818" y="2302669"/>
            <a:ext cx="1178612"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客流监测与调度</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684865" y="3534519"/>
            <a:ext cx="1178612"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智能导览与解说</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智慧景区的核心系统｜机制与应用</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安全应急管理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从"排队买票"到"扫码入园"。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票务系统是智慧景区中最基础也最重要的系统。</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安全应急管理</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从"排队买票"到"扫码入园"。</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票务系统是智慧景区中最基础也最重要的</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旅游目的地数字化｜核心概念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目的地智慧管理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目的地数字营销</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目的地公共服务数字化</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目的地智慧管理</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目的地数字营销</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目的地公共服务数字化</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旅游目的地数字化｜机制与应用</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从"景区孤岛"到"全域协同"。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智慧景区的概念正在向智慧旅游目的地拓展——数字化不仅是单个景区的事情，而是整个旅游目的地的系统性工程。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一个典型的旅游目的地（如安顺市）包括多个景区（黄果树、龙宫、格凸河、天龙屯堡等）、城市公共服务（交通、住宿、餐饮、医疗等）和旅游…</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从"景区孤岛"到"全域协同"。</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智慧景区的概念正在向智慧旅游目的地拓</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一个典型的旅游目的地（如安顺市）包括</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智慧景区的贵州案例｜核心概念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黄果树世界级旅游景区数字化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安顺全域旅游智慧化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山地型景区的智慧化挑战</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黄果树世界级旅游景区数字化</a:t>
            </a:r>
            <a:endParaRPr lang="en-US" sz="1200" dirty="0"/>
          </a:p>
        </p:txBody>
      </p:sp>
      <p:sp>
        <p:nvSpPr>
          <p:cNvPr id="10" name="Text 8"/>
          <p:cNvSpPr/>
          <p:nvPr/>
        </p:nvSpPr>
        <p:spPr>
          <a:xfrm>
            <a:off x="4343995"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安顺全域旅游智慧化</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山地型景区的智慧化挑战</a:t>
            </a:r>
            <a:endParaRPr lang="en-US" sz="1200" dirty="0"/>
          </a:p>
        </p:txBody>
      </p:sp>
      <p:sp>
        <p:nvSpPr>
          <p:cNvPr id="15" name="Text 13"/>
          <p:cNvSpPr/>
          <p:nvPr/>
        </p:nvSpPr>
        <p:spPr>
          <a:xfrm>
            <a:off x="6743998" y="316721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8" name="Text 16"/>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智慧景区的贵州案例｜机制与应用</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智慧景区评价体系与成熟度模型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从"静态限流"到"动态调控"。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黄果树景区的智慧化升级代表了景区管理从"静态限流"到"动态调控"的范式转变。</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智慧景区评价体系与成熟度模型</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从"静态限流"到"动态调控"。</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黄果树景区的智慧化升级代表了景区管理</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案例：黄果树智慧景区三位一体系统｜核心概念</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思政融入：智慧景区服务人民——智慧景区建设的根本目的是提升游客体验和景区管理效率，服务人民群众的美好生活需要。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技术应用应坚持「以人为本」，在追求效率的同时关注人文关怀，避免「重技术轻体验」的倾向。</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本节核心问题是：如何把“案例：黄果树智慧景区三位一体系统——黄果树景区构建了「时空客流引导+动态容量管控+智能设施协同」三位一体…</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思政融入：智慧景区服务人民——智慧景</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421434"/>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827139"/>
            <a:ext cx="884110"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技术应用应坚持「以人为本」，在追求效</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本节核心问题是：如何把“案例：黄果树</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案例：黄果树智慧景区三位一体系统｜机制与应用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判断一项方案是否成立，要同时检查用户</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先做小范围验证，再依据真实反馈调整产</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把复杂工作拆成输入、处理、输出和复盘</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智慧景区的成熟度评估与建设框架｜核心概念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智慧景区成熟度评估体系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智慧景区建设的技术架构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智慧景区的应急管理能力</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智慧景区成熟度评估体系</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智慧景区建设的技术架构</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智慧景区的应急管理能力</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智慧景区的成熟度评估与建设框架｜机制与应用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智慧景区建设是一项系统性工程，需要科学的评估体系来衡量建设成效和指导改进方向。</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借鉴国际智慧城市评估框架和中国旅游景区质量等级标准，可以构建智慧景区成熟度评估体系。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该体系包含基础设施、数据资源、应用服务、管理决策和用户体验五个维度，每个维度设置若干评估指标。</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智慧景区建设是一项系统性工程，需要科</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借鉴国际智慧城市评估框架和中国旅游景</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该体系包含基础设施、数据资源、应用服</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目的地数字化的协同治理｜核心概念</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多主体协同治理框架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数字化对目的地竞争力的提升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旅游目的地数字化不仅是技术问题，更是治理问题。</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多主体协同治理框架</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数字化对目的地竞争力的提升</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旅游目的地数字化不仅是技术问题，更是</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目的地数字化的协同治理｜机制与应用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有效的目的地数字化需要政府、企业、社区和游客等多主体的协同参与。</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政府在协同治理中扮演规则制定者、基础设施提供者和公共利益维护者的角色。</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企业是数字化服务和产品的提供者，在市场竞争中驱动创新。</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有效的目的地数字化需要政府、企业、社</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政府在协同治理中扮演规则制定者、基础</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企业是数字化服务和产品的提供者，在市</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智慧景区的运营优化与效益评估｜核心概念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智慧景区运营的关键指标体系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智慧景区的投资回报分析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智慧景区的可持续发展</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智慧景区运营的关键指标体系</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728965" y="2302669"/>
            <a:ext cx="1852169"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智慧景区的投资回报分析</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432262" y="3534519"/>
            <a:ext cx="1683818"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智慧景区的可持续发展</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智慧景区的运营优化与效益评估｜机制与应用</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智慧景区的运营优化需要以数据指标为依据。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核心运营指标可以分为游客体验指标、运营效率指标、安全管控指标和经济效益指标四类。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游客体验指标包括平均排队时间、游客满意度评分、智能服务使用率、投诉率等。</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智慧景区的运营优化需要以数据指标为依</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核心运营指标可以分为游客体验指标、运</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游客体验指标包括平均排队时间、游客满</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智慧景区的深度应用与模式创新｜核心概念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数字孪生景区的构建与应用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智慧景区的低碳运营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智慧景区的包容性设计</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数字孪生景区的构建与应用</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智慧景区的低碳运营</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智慧景区的包容性设计</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智慧景区的深度应用与模式创新｜机制与应用</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数字孪生景区是通过数字技术构建的物理景区的高精度虚拟模型，能够实时反映物理景区的状态变化。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数字孪生景区的构建包括三个核心步骤：数据采集——通过三维激光扫描、摄影测量和传感器网络获取景区的空间数据和实时状态数据。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模型构建——将采集的数据处理为三维数字模型，并关联实时传感数据实现虚实同步。</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数字孪生景区是通过数字技术构建的物理</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数字孪生景区的构建包括三个核心步骤：</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模型构建——将采集的数据处理为三维数</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智慧景区案例研究与方法论提炼｜核心概念</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黄果树智慧景区的全景案例分析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智慧景区建设的方法论提炼</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黄果树景区作为贵州智慧景区建设的标杆，其实践经验具有典型意义。</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黄果树智慧景区的全景案例分析</a:t>
            </a:r>
            <a:endParaRPr lang="en-US" sz="1200" dirty="0"/>
          </a:p>
        </p:txBody>
      </p:sp>
      <p:sp>
        <p:nvSpPr>
          <p:cNvPr id="10" name="Text 8"/>
          <p:cNvSpPr/>
          <p:nvPr/>
        </p:nvSpPr>
        <p:spPr>
          <a:xfrm>
            <a:off x="4343995"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智慧景区建设的方法论提炼</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黄果树景区作为贵州智慧景区建设的标杆</a:t>
            </a:r>
            <a:endParaRPr lang="en-US" sz="1200" dirty="0"/>
          </a:p>
        </p:txBody>
      </p:sp>
      <p:sp>
        <p:nvSpPr>
          <p:cNvPr id="15" name="Text 13"/>
          <p:cNvSpPr/>
          <p:nvPr/>
        </p:nvSpPr>
        <p:spPr>
          <a:xfrm>
            <a:off x="6743998"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智慧景区案例研究与方法论提炼｜机制与应用</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景区的智慧化建设始于2018年，经历了「信息化基础建设」「智能化应用部署」和「生态化运营优化」三个阶段。</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在信息化基础建设阶段（2018-2020年），景区重点建设了通信网络、传感设备和数据平台。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5G网络实现了核心景区全覆盖，峰值速率达到1Gbps。</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景区的智慧化建设始于2018年，经历</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在信息化基础建设阶段（2018-20</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G网络实现了核心景区全覆盖，峰值速率</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智慧景区的数字鸿沟与包容性建设｜核心概念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景区数字鸿沟的表现与成因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缩小数字鸿沟的策略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适老化与无障碍数字服务</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景区数字鸿沟的表现与成因</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缩小数字鸿沟的策略</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适老化与无障碍数字服务</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智慧景区的数字鸿沟与包容性建设｜机制与应用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数字包容性的评估与持续改进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贵州景区之间存在显著的数字鸿沟。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5A级景区的数字化水平远高于3A和2A级景区，城市景区的数字化水平高于农村景区，热门景区的数字化投入高于冷门景区。</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数字包容性的评估与持续改进</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贵州景区之间存在显著的数字鸿沟。</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A级景区的数字化水平远高于3A和2A</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智慧景区的碳足迹管理与绿色数字化｜核心概念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智慧景区的碳排放核算</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绿色数字化策略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绿色数字化的评估与认证</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智慧景区的碳排放核算</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绿色数字化策略</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绿色数字化的评估与认证</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智慧景区的碳足迹管理与绿色数字化｜机制与应用</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智慧景区的碳排放来源包括数据中心能耗、传感器和摄像头能耗、网络通信能耗、智能终端能耗和游客数字行为能耗等。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贵州旅游大数据中心对全省5A级景区的数字化系统碳排放进行了核算，结果显示：单个5A级景区的数字化系统年均碳排放约为200吨CO2…</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虽然数字化系统本身产生碳排放，但通过数字化优化景区运营可以减少更多的碳排放。</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智慧景区的碳排放来源包括数据中心能耗</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贵州旅游大数据中心对全省5A级景区的</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虽然数字化系统本身产生碳排放，但通过</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智慧景区的数字孪生深度应用｜核心概念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数字孪生在景区规划中的应用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数字孪生在应急管理中的应用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数字孪生在体验设计中的应用</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数字孪生在景区规划中的应用</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数字孪生在应急管理中的应用</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数字孪生在体验设计中的应用</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智慧景区的数字孪生深度应用｜机制与应用</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数字孪生技术为景区规划提供了强大的仿真和评估能力。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传统景区规划依赖于规划师的经验和二维图纸，难以直观评估规划方案的三维效果和空间影响。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数字孪生模型使规划者可以在虚拟空间中构建和测试不同的规划方案，直观评估其对景观、客流和生态环境的影响。</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数字孪生技术为景区规划提供了强大的仿</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传统景区规划依赖于规划师的经验和二维</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数字孪生模型使规划者可以在虚拟空间中</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智慧景区的游客行为分析深度应用｜核心概念</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游客时空行为分析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游客群体行为分析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智慧景区的传感器网络为游客时空行为分析提供了丰富的数据。</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600615" y="2302669"/>
            <a:ext cx="1346963"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游客时空行为分析</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981568" y="2302669"/>
            <a:ext cx="1346963"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游客群体行为分析</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智慧景区的传感器网络为游客时空行为分</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智慧景区的游客行为分析深度应用｜机制与应用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贵州黄果树景区通过WiFi探针、视频监控和LBS定位数据，构建了游客时空行为分析系统。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系统能够追踪游客在景区内的移动轨迹、停留时间和活动模式，生成多种分析结果。</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游客移动轨迹分析发现，黄果树景区游客的平均游览路线长度为3.2公里，平均游览时间为2.5小时。</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贵州黄果树景区通过WiFi探针、视频</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系统能够追踪游客在景区内的移动轨迹、</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游客移动轨迹分析发现，黄果树景区游客</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智慧景区的运维管理｜核心概念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智慧景区系统的运维管理是确保系统持续稳定运行的关键。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贵州景区建立了主动运维加被动响应的运维体系。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主动运维包括定期巡检每日检查核心设备运行状态、预防性维护每月对关键设备进行预防性检修、性能优化每季度分析系统性能数据优化资源配置…</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智慧景区系统的运维管理是确保系统持续</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贵州景区建立了主动运维加被动响应的运</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主动运维包括定期巡检每日检查核心设备</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智慧景区的运维管理｜机制与应用</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被动响应包括故障告警全天候监测系统状态异常自动告警、故障定位利用日志分析和诊断工具快速定位故障原因、故障修复按照预设的故障处理流…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运维效果通过以下指标衡量：系统可用性目标99.5%以上、平均故障恢复时间MTTR目标小于30分钟、平均无故障时间MTBF目标大于…</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2024年贵州5A景区的运维指标均达标，系统可用性99.7%，MTTR 18分钟，MTBF 960小时，用户投诉率0.3%。</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被动响应包括故障告警全天候监测系统状</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666875"/>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运维效果通过以下指标衡量：系统可用性</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年贵州5A景区的运维指标均达标，系统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智慧景区的能耗管理｜核心概念</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智慧景区的数字化系统本身也是能源消耗者，需要进行能耗管理。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贵州景区建立了智慧能耗管理系统，对数字化设备和景区整体能耗进行实时监测和优化。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数字化设备能耗方面，景区的1200个摄像头、300个传感器、50个WiFi探针和40套闸机等设备的总功率约为15千瓦，年耗电量约…</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智慧景区的数字化系统本身也是能源消耗</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贵州景区建立了智慧能耗管理系统，对数</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数字化设备能耗方面，景区的1200个</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智慧景区的能耗管理｜机制与应用</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数据中心和服务器等IT设备的功率约为50千瓦，年耗电量约44万度。</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数字化系统的年总耗电量约57万度，电费约40万元。</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景区整体能耗方面，包括照明、空调、电梯、水泵等设施在内的景区总年耗电量约200万度，数字化系统占比约28.5%。</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数据中心和服务器等IT设备的功率约为</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数字化系统的年总耗电量约57万度，电</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景区整体能耗方面，包括照明、空调、电</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192806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1928068"/>
            <a:ext cx="0" cy="337691"/>
          </a:xfrm>
          <a:prstGeom prst="line">
            <a:avLst/>
          </a:prstGeom>
          <a:noFill/>
          <a:ln w="47625">
            <a:solidFill>
              <a:srgbClr val="3A9795"/>
            </a:solidFill>
            <a:prstDash val="solid"/>
          </a:ln>
        </p:spPr>
      </p:sp>
      <p:sp>
        <p:nvSpPr>
          <p:cNvPr id="8" name="Text 6"/>
          <p:cNvSpPr/>
          <p:nvPr/>
        </p:nvSpPr>
        <p:spPr>
          <a:xfrm>
            <a:off x="4302770" y="201691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智慧景区的概念与框架</a:t>
            </a:r>
            <a:endParaRPr lang="en-US" sz="1050" dirty="0"/>
          </a:p>
        </p:txBody>
      </p:sp>
      <p:sp>
        <p:nvSpPr>
          <p:cNvPr id="9" name="Text 7"/>
          <p:cNvSpPr/>
          <p:nvPr/>
        </p:nvSpPr>
        <p:spPr>
          <a:xfrm>
            <a:off x="6508998" y="192806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1928068"/>
            <a:ext cx="0" cy="337691"/>
          </a:xfrm>
          <a:prstGeom prst="line">
            <a:avLst/>
          </a:prstGeom>
          <a:noFill/>
          <a:ln w="47625">
            <a:solidFill>
              <a:srgbClr val="3A9795"/>
            </a:solidFill>
            <a:prstDash val="solid"/>
          </a:ln>
        </p:spPr>
      </p:sp>
      <p:sp>
        <p:nvSpPr>
          <p:cNvPr id="11" name="Text 9"/>
          <p:cNvSpPr/>
          <p:nvPr/>
        </p:nvSpPr>
        <p:spPr>
          <a:xfrm>
            <a:off x="6670923" y="2016919"/>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智慧景区的核心系统</a:t>
            </a:r>
            <a:endParaRPr lang="en-US" sz="1050" dirty="0"/>
          </a:p>
        </p:txBody>
      </p:sp>
      <p:sp>
        <p:nvSpPr>
          <p:cNvPr id="12" name="Text 10"/>
          <p:cNvSpPr/>
          <p:nvPr/>
        </p:nvSpPr>
        <p:spPr>
          <a:xfrm>
            <a:off x="4140845" y="235461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354610"/>
            <a:ext cx="0" cy="337691"/>
          </a:xfrm>
          <a:prstGeom prst="line">
            <a:avLst/>
          </a:prstGeom>
          <a:noFill/>
          <a:ln w="47625">
            <a:solidFill>
              <a:srgbClr val="3A9795"/>
            </a:solidFill>
            <a:prstDash val="solid"/>
          </a:ln>
        </p:spPr>
      </p:sp>
      <p:sp>
        <p:nvSpPr>
          <p:cNvPr id="14" name="Text 12"/>
          <p:cNvSpPr/>
          <p:nvPr/>
        </p:nvSpPr>
        <p:spPr>
          <a:xfrm>
            <a:off x="4302770" y="244346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旅游目的地数字化</a:t>
            </a:r>
            <a:endParaRPr lang="en-US" sz="1050" dirty="0"/>
          </a:p>
        </p:txBody>
      </p:sp>
      <p:sp>
        <p:nvSpPr>
          <p:cNvPr id="15" name="Text 13"/>
          <p:cNvSpPr/>
          <p:nvPr/>
        </p:nvSpPr>
        <p:spPr>
          <a:xfrm>
            <a:off x="6508998" y="235461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354610"/>
            <a:ext cx="0" cy="337691"/>
          </a:xfrm>
          <a:prstGeom prst="line">
            <a:avLst/>
          </a:prstGeom>
          <a:noFill/>
          <a:ln w="47625">
            <a:solidFill>
              <a:srgbClr val="3A9795"/>
            </a:solidFill>
            <a:prstDash val="solid"/>
          </a:ln>
        </p:spPr>
      </p:sp>
      <p:sp>
        <p:nvSpPr>
          <p:cNvPr id="17" name="Text 15"/>
          <p:cNvSpPr/>
          <p:nvPr/>
        </p:nvSpPr>
        <p:spPr>
          <a:xfrm>
            <a:off x="6670923" y="244346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智慧景区的贵州案例</a:t>
            </a:r>
            <a:endParaRPr lang="en-US" sz="1050" dirty="0"/>
          </a:p>
        </p:txBody>
      </p:sp>
      <p:sp>
        <p:nvSpPr>
          <p:cNvPr id="18" name="Text 16"/>
          <p:cNvSpPr/>
          <p:nvPr/>
        </p:nvSpPr>
        <p:spPr>
          <a:xfrm>
            <a:off x="4140845" y="2781151"/>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781151"/>
            <a:ext cx="0" cy="497681"/>
          </a:xfrm>
          <a:prstGeom prst="line">
            <a:avLst/>
          </a:prstGeom>
          <a:noFill/>
          <a:ln w="47625">
            <a:solidFill>
              <a:srgbClr val="3A9795"/>
            </a:solidFill>
            <a:prstDash val="solid"/>
          </a:ln>
        </p:spPr>
      </p:sp>
      <p:sp>
        <p:nvSpPr>
          <p:cNvPr id="20" name="Text 18"/>
          <p:cNvSpPr/>
          <p:nvPr/>
        </p:nvSpPr>
        <p:spPr>
          <a:xfrm>
            <a:off x="4302770" y="2870002"/>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案例：黄果树智慧景区三位一体系统</a:t>
            </a:r>
            <a:endParaRPr lang="en-US" sz="1050" dirty="0"/>
          </a:p>
        </p:txBody>
      </p:sp>
      <p:sp>
        <p:nvSpPr>
          <p:cNvPr id="21" name="Text 19"/>
          <p:cNvSpPr/>
          <p:nvPr/>
        </p:nvSpPr>
        <p:spPr>
          <a:xfrm>
            <a:off x="6508998" y="2781151"/>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781151"/>
            <a:ext cx="0" cy="497681"/>
          </a:xfrm>
          <a:prstGeom prst="line">
            <a:avLst/>
          </a:prstGeom>
          <a:noFill/>
          <a:ln w="47625">
            <a:solidFill>
              <a:srgbClr val="3A9795"/>
            </a:solidFill>
            <a:prstDash val="solid"/>
          </a:ln>
        </p:spPr>
      </p:sp>
      <p:sp>
        <p:nvSpPr>
          <p:cNvPr id="23" name="Text 21"/>
          <p:cNvSpPr/>
          <p:nvPr/>
        </p:nvSpPr>
        <p:spPr>
          <a:xfrm>
            <a:off x="6670923" y="287000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智慧景区的成熟度评估与建设框架</a:t>
            </a:r>
            <a:endParaRPr lang="en-US" sz="1050" dirty="0"/>
          </a:p>
        </p:txBody>
      </p:sp>
      <p:sp>
        <p:nvSpPr>
          <p:cNvPr id="24" name="Text 22"/>
          <p:cNvSpPr/>
          <p:nvPr/>
        </p:nvSpPr>
        <p:spPr>
          <a:xfrm>
            <a:off x="4140845" y="3367683"/>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367683"/>
            <a:ext cx="0" cy="337691"/>
          </a:xfrm>
          <a:prstGeom prst="line">
            <a:avLst/>
          </a:prstGeom>
          <a:noFill/>
          <a:ln w="47625">
            <a:solidFill>
              <a:srgbClr val="3A9795"/>
            </a:solidFill>
            <a:prstDash val="solid"/>
          </a:ln>
        </p:spPr>
      </p:sp>
      <p:sp>
        <p:nvSpPr>
          <p:cNvPr id="26" name="Text 24"/>
          <p:cNvSpPr/>
          <p:nvPr/>
        </p:nvSpPr>
        <p:spPr>
          <a:xfrm>
            <a:off x="4302770" y="345653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目的地数字化的协同治理</a:t>
            </a:r>
            <a:endParaRPr lang="en-US" sz="1050" dirty="0"/>
          </a:p>
        </p:txBody>
      </p:sp>
      <p:sp>
        <p:nvSpPr>
          <p:cNvPr id="27" name="Text 25"/>
          <p:cNvSpPr/>
          <p:nvPr/>
        </p:nvSpPr>
        <p:spPr>
          <a:xfrm>
            <a:off x="6508998" y="3367683"/>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367683"/>
            <a:ext cx="0" cy="337691"/>
          </a:xfrm>
          <a:prstGeom prst="line">
            <a:avLst/>
          </a:prstGeom>
          <a:noFill/>
          <a:ln w="47625">
            <a:solidFill>
              <a:srgbClr val="3A9795"/>
            </a:solidFill>
            <a:prstDash val="solid"/>
          </a:ln>
        </p:spPr>
      </p:sp>
      <p:sp>
        <p:nvSpPr>
          <p:cNvPr id="29" name="Text 27"/>
          <p:cNvSpPr/>
          <p:nvPr/>
        </p:nvSpPr>
        <p:spPr>
          <a:xfrm>
            <a:off x="6670923" y="345653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智慧景区的运营优化与效益评估</a:t>
            </a:r>
            <a:endParaRPr lang="en-US" sz="1050" dirty="0"/>
          </a:p>
        </p:txBody>
      </p:sp>
      <p:sp>
        <p:nvSpPr>
          <p:cNvPr id="30" name="Text 28"/>
          <p:cNvSpPr/>
          <p:nvPr/>
        </p:nvSpPr>
        <p:spPr>
          <a:xfrm>
            <a:off x="4140845" y="379422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94224"/>
            <a:ext cx="0" cy="337691"/>
          </a:xfrm>
          <a:prstGeom prst="line">
            <a:avLst/>
          </a:prstGeom>
          <a:noFill/>
          <a:ln w="47625">
            <a:solidFill>
              <a:srgbClr val="3A9795"/>
            </a:solidFill>
            <a:prstDash val="solid"/>
          </a:ln>
        </p:spPr>
      </p:sp>
      <p:sp>
        <p:nvSpPr>
          <p:cNvPr id="32" name="Text 30"/>
          <p:cNvSpPr/>
          <p:nvPr/>
        </p:nvSpPr>
        <p:spPr>
          <a:xfrm>
            <a:off x="4302770" y="3883075"/>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智慧景区的深度应用与模式创新</a:t>
            </a:r>
            <a:endParaRPr lang="en-US" sz="1050" dirty="0"/>
          </a:p>
        </p:txBody>
      </p:sp>
      <p:sp>
        <p:nvSpPr>
          <p:cNvPr id="33" name="Text 31"/>
          <p:cNvSpPr/>
          <p:nvPr/>
        </p:nvSpPr>
        <p:spPr>
          <a:xfrm>
            <a:off x="6508998" y="379422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94224"/>
            <a:ext cx="0" cy="337691"/>
          </a:xfrm>
          <a:prstGeom prst="line">
            <a:avLst/>
          </a:prstGeom>
          <a:noFill/>
          <a:ln w="47625">
            <a:solidFill>
              <a:srgbClr val="3A9795"/>
            </a:solidFill>
            <a:prstDash val="solid"/>
          </a:ln>
        </p:spPr>
      </p:sp>
      <p:sp>
        <p:nvSpPr>
          <p:cNvPr id="35" name="Text 33"/>
          <p:cNvSpPr/>
          <p:nvPr/>
        </p:nvSpPr>
        <p:spPr>
          <a:xfrm>
            <a:off x="6670923" y="3883075"/>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智慧景区案例研究与方法论提炼</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38" name="Text 3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概念辨析：边界与适用条件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概念指向什么对象？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与相邻概念有何差异？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成立需要哪些条件？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在何种场景下可能失效？</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516364" y="230266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概念指向什么对象？</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813215" y="2302669"/>
            <a:ext cx="1683818"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与相邻概念有何差异？</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516364" y="353451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成立需要哪些条件？</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6728965" y="3534519"/>
            <a:ext cx="1852169"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在何种场景下可能失效？</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识别关键技术或治理机制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识别关键技术或治理机制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风险与伦理检查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标出技术、平台与数据关系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203549"/>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227362"/>
            <a:ext cx="2260253" cy="0"/>
          </a:xfrm>
          <a:prstGeom prst="line">
            <a:avLst/>
          </a:prstGeom>
          <a:noFill/>
          <a:ln w="47625">
            <a:solidFill>
              <a:srgbClr val="126E72"/>
            </a:solidFill>
            <a:prstDash val="solid"/>
          </a:ln>
        </p:spPr>
      </p:sp>
      <p:sp>
        <p:nvSpPr>
          <p:cNvPr id="8" name="Text 6"/>
          <p:cNvSpPr/>
          <p:nvPr/>
        </p:nvSpPr>
        <p:spPr>
          <a:xfrm>
            <a:off x="4293245" y="240357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608511"/>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203549"/>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227362"/>
            <a:ext cx="2260402" cy="0"/>
          </a:xfrm>
          <a:prstGeom prst="line">
            <a:avLst/>
          </a:prstGeom>
          <a:noFill/>
          <a:ln w="47625">
            <a:solidFill>
              <a:srgbClr val="126E72"/>
            </a:solidFill>
            <a:prstDash val="solid"/>
          </a:ln>
        </p:spPr>
      </p:sp>
      <p:sp>
        <p:nvSpPr>
          <p:cNvPr id="12" name="Text 10"/>
          <p:cNvSpPr/>
          <p:nvPr/>
        </p:nvSpPr>
        <p:spPr>
          <a:xfrm>
            <a:off x="6680448" y="240357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608511"/>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标出技术、平台与数据关系</a:t>
            </a:r>
            <a:endParaRPr lang="en-US" sz="1200" dirty="0"/>
          </a:p>
        </p:txBody>
      </p:sp>
      <p:sp>
        <p:nvSpPr>
          <p:cNvPr id="14" name="Text 12"/>
          <p:cNvSpPr/>
          <p:nvPr/>
        </p:nvSpPr>
        <p:spPr>
          <a:xfrm>
            <a:off x="4140845" y="3093541"/>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093541"/>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围绕“智慧景区与目的地数字化”选择一个真实案例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围绕“智慧景区与目的地数字化”选择一</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35461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354610"/>
            <a:ext cx="0" cy="337691"/>
          </a:xfrm>
          <a:prstGeom prst="line">
            <a:avLst/>
          </a:prstGeom>
          <a:noFill/>
          <a:ln w="47625">
            <a:solidFill>
              <a:srgbClr val="3A9795"/>
            </a:solidFill>
            <a:prstDash val="solid"/>
          </a:ln>
        </p:spPr>
      </p:sp>
      <p:sp>
        <p:nvSpPr>
          <p:cNvPr id="8" name="Text 6"/>
          <p:cNvSpPr/>
          <p:nvPr/>
        </p:nvSpPr>
        <p:spPr>
          <a:xfrm>
            <a:off x="4302770" y="244346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智慧景区的概念与框架</a:t>
            </a:r>
            <a:endParaRPr lang="en-US" sz="1050" dirty="0"/>
          </a:p>
        </p:txBody>
      </p:sp>
      <p:sp>
        <p:nvSpPr>
          <p:cNvPr id="9" name="Text 7"/>
          <p:cNvSpPr/>
          <p:nvPr/>
        </p:nvSpPr>
        <p:spPr>
          <a:xfrm>
            <a:off x="6508998" y="235461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354610"/>
            <a:ext cx="0" cy="337691"/>
          </a:xfrm>
          <a:prstGeom prst="line">
            <a:avLst/>
          </a:prstGeom>
          <a:noFill/>
          <a:ln w="47625">
            <a:solidFill>
              <a:srgbClr val="3A9795"/>
            </a:solidFill>
            <a:prstDash val="solid"/>
          </a:ln>
        </p:spPr>
      </p:sp>
      <p:sp>
        <p:nvSpPr>
          <p:cNvPr id="11" name="Text 9"/>
          <p:cNvSpPr/>
          <p:nvPr/>
        </p:nvSpPr>
        <p:spPr>
          <a:xfrm>
            <a:off x="6670923" y="244346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智慧景区的核心系统</a:t>
            </a:r>
            <a:endParaRPr lang="en-US" sz="1050" dirty="0"/>
          </a:p>
        </p:txBody>
      </p:sp>
      <p:sp>
        <p:nvSpPr>
          <p:cNvPr id="12" name="Text 10"/>
          <p:cNvSpPr/>
          <p:nvPr/>
        </p:nvSpPr>
        <p:spPr>
          <a:xfrm>
            <a:off x="4140845" y="278115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781151"/>
            <a:ext cx="0" cy="337691"/>
          </a:xfrm>
          <a:prstGeom prst="line">
            <a:avLst/>
          </a:prstGeom>
          <a:noFill/>
          <a:ln w="47625">
            <a:solidFill>
              <a:srgbClr val="3A9795"/>
            </a:solidFill>
            <a:prstDash val="solid"/>
          </a:ln>
        </p:spPr>
      </p:sp>
      <p:sp>
        <p:nvSpPr>
          <p:cNvPr id="14" name="Text 12"/>
          <p:cNvSpPr/>
          <p:nvPr/>
        </p:nvSpPr>
        <p:spPr>
          <a:xfrm>
            <a:off x="4302770" y="287000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旅游目的地数字化</a:t>
            </a:r>
            <a:endParaRPr lang="en-US" sz="1050" dirty="0"/>
          </a:p>
        </p:txBody>
      </p:sp>
      <p:sp>
        <p:nvSpPr>
          <p:cNvPr id="15" name="Text 13"/>
          <p:cNvSpPr/>
          <p:nvPr/>
        </p:nvSpPr>
        <p:spPr>
          <a:xfrm>
            <a:off x="6508998" y="278115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781151"/>
            <a:ext cx="0" cy="337691"/>
          </a:xfrm>
          <a:prstGeom prst="line">
            <a:avLst/>
          </a:prstGeom>
          <a:noFill/>
          <a:ln w="47625">
            <a:solidFill>
              <a:srgbClr val="3A9795"/>
            </a:solidFill>
            <a:prstDash val="solid"/>
          </a:ln>
        </p:spPr>
      </p:sp>
      <p:sp>
        <p:nvSpPr>
          <p:cNvPr id="17" name="Text 15"/>
          <p:cNvSpPr/>
          <p:nvPr/>
        </p:nvSpPr>
        <p:spPr>
          <a:xfrm>
            <a:off x="6670923" y="287000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智慧景区的贵州案例</a:t>
            </a:r>
            <a:endParaRPr lang="en-US" sz="1050" dirty="0"/>
          </a:p>
        </p:txBody>
      </p:sp>
      <p:sp>
        <p:nvSpPr>
          <p:cNvPr id="18" name="Text 16"/>
          <p:cNvSpPr/>
          <p:nvPr/>
        </p:nvSpPr>
        <p:spPr>
          <a:xfrm>
            <a:off x="4140845" y="3207693"/>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07693"/>
            <a:ext cx="0" cy="497681"/>
          </a:xfrm>
          <a:prstGeom prst="line">
            <a:avLst/>
          </a:prstGeom>
          <a:noFill/>
          <a:ln w="47625">
            <a:solidFill>
              <a:srgbClr val="3A9795"/>
            </a:solidFill>
            <a:prstDash val="solid"/>
          </a:ln>
        </p:spPr>
      </p:sp>
      <p:sp>
        <p:nvSpPr>
          <p:cNvPr id="20" name="Text 18"/>
          <p:cNvSpPr/>
          <p:nvPr/>
        </p:nvSpPr>
        <p:spPr>
          <a:xfrm>
            <a:off x="4302770" y="3296543"/>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案例：黄果树智慧景区三位一体系统</a:t>
            </a:r>
            <a:endParaRPr lang="en-US" sz="1050" dirty="0"/>
          </a:p>
        </p:txBody>
      </p:sp>
      <p:sp>
        <p:nvSpPr>
          <p:cNvPr id="21" name="Text 19"/>
          <p:cNvSpPr/>
          <p:nvPr/>
        </p:nvSpPr>
        <p:spPr>
          <a:xfrm>
            <a:off x="6508998" y="3207693"/>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07693"/>
            <a:ext cx="0" cy="497681"/>
          </a:xfrm>
          <a:prstGeom prst="line">
            <a:avLst/>
          </a:prstGeom>
          <a:noFill/>
          <a:ln w="47625">
            <a:solidFill>
              <a:srgbClr val="3A9795"/>
            </a:solidFill>
            <a:prstDash val="solid"/>
          </a:ln>
        </p:spPr>
      </p:sp>
      <p:sp>
        <p:nvSpPr>
          <p:cNvPr id="23" name="Text 21"/>
          <p:cNvSpPr/>
          <p:nvPr/>
        </p:nvSpPr>
        <p:spPr>
          <a:xfrm>
            <a:off x="6670923" y="329654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智慧景区的成熟度评估与建设框架</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第8章 智慧景区与目的地数字化</dc:title>
  <dc:subject>《数字文旅概论》逐章教学课件：第8章</dc:subject>
  <dc:creator>祝刚</dc:creator>
  <cp:lastModifiedBy>祝刚</cp:lastModifiedBy>
  <cp:revision>1</cp:revision>
  <dcterms:created xsi:type="dcterms:W3CDTF">2026-08-03T15:53:42Z</dcterms:created>
  <dcterms:modified xsi:type="dcterms:W3CDTF">2026-08-03T15:53:42Z</dcterms:modified>
</cp:coreProperties>
</file>