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06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06</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数据要素与文旅数据治理</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内容依据：原书第6章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687116"/>
            <a:ext cx="3576063" cy="1587103"/>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2013 年，黄果树景区开始建设智慧票务系统时，最朴素的动机是"不用再排长队买票了"。</a:t>
            </a:r>
            <a:endParaRPr lang="en-US" sz="2500" dirty="0"/>
          </a:p>
        </p:txBody>
      </p:sp>
      <p:sp>
        <p:nvSpPr>
          <p:cNvPr id="6" name="Text 4"/>
          <p:cNvSpPr/>
          <p:nvPr/>
        </p:nvSpPr>
        <p:spPr>
          <a:xfrm>
            <a:off x="355550" y="3401169"/>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64570"/>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十年后，这个系统积累的数据已经成为景区最宝贵的资产之一：日级、时段级甚至分钟级的客流数据，可追溯至系统上线首日；</a:t>
            </a:r>
            <a:endParaRPr lang="en-US" sz="900" dirty="0"/>
          </a:p>
        </p:txBody>
      </p:sp>
      <p:sp>
        <p:nvSpPr>
          <p:cNvPr id="8" name="Text 6"/>
          <p:cNvSpPr/>
          <p:nvPr/>
        </p:nvSpPr>
        <p:spPr>
          <a:xfrm>
            <a:off x="355550" y="3937843"/>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001244"/>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实名制分时预约数据记录了每位游客的来源地、预订时间和游览偏好；</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年，黄果树景区开始建设智慧票务系统时</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十年后，这个系统积累的数据已经成为景</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实名制分时预约数据记录了每位游客的来</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知识目标：学生能够区分文旅数据的四种主要类型，理解数据采集、质量管理、安全保护和确权交易的基本概念与…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能力目标：学生能够针对给定的文旅业务场景，设计数据采集和质量控制的初步方案，评估数据处理中的隐私和安…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素养目标：学生能够形成数据伦理和隐私保护意识，在追求数据价值的同时尊重游客权利，理解"技术可行"不等…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知识目标：学生能够区分文旅数据的四种</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能力目标：学生能够针对给定的文旅业务</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素养目标：学生能够形成数据伦理和隐私</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84814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848148"/>
            <a:ext cx="0" cy="337691"/>
          </a:xfrm>
          <a:prstGeom prst="line">
            <a:avLst/>
          </a:prstGeom>
          <a:noFill/>
          <a:ln w="47625">
            <a:solidFill>
              <a:srgbClr val="3A9795"/>
            </a:solidFill>
            <a:prstDash val="solid"/>
          </a:ln>
        </p:spPr>
      </p:sp>
      <p:sp>
        <p:nvSpPr>
          <p:cNvPr id="8" name="Text 6"/>
          <p:cNvSpPr/>
          <p:nvPr/>
        </p:nvSpPr>
        <p:spPr>
          <a:xfrm>
            <a:off x="4302770" y="193699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文旅数据的类型与特征</a:t>
            </a:r>
            <a:endParaRPr lang="en-US" sz="1050" dirty="0"/>
          </a:p>
        </p:txBody>
      </p:sp>
      <p:sp>
        <p:nvSpPr>
          <p:cNvPr id="9" name="Text 7"/>
          <p:cNvSpPr/>
          <p:nvPr/>
        </p:nvSpPr>
        <p:spPr>
          <a:xfrm>
            <a:off x="6508998" y="184814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848148"/>
            <a:ext cx="0" cy="337691"/>
          </a:xfrm>
          <a:prstGeom prst="line">
            <a:avLst/>
          </a:prstGeom>
          <a:noFill/>
          <a:ln w="47625">
            <a:solidFill>
              <a:srgbClr val="3A9795"/>
            </a:solidFill>
            <a:prstDash val="solid"/>
          </a:ln>
        </p:spPr>
      </p:sp>
      <p:sp>
        <p:nvSpPr>
          <p:cNvPr id="11" name="Text 9"/>
          <p:cNvSpPr/>
          <p:nvPr/>
        </p:nvSpPr>
        <p:spPr>
          <a:xfrm>
            <a:off x="6670923" y="193699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数据采集与质量管理</a:t>
            </a:r>
            <a:endParaRPr lang="en-US" sz="1050" dirty="0"/>
          </a:p>
        </p:txBody>
      </p:sp>
      <p:sp>
        <p:nvSpPr>
          <p:cNvPr id="12" name="Text 10"/>
          <p:cNvSpPr/>
          <p:nvPr/>
        </p:nvSpPr>
        <p:spPr>
          <a:xfrm>
            <a:off x="4140845" y="227468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274689"/>
            <a:ext cx="0" cy="337691"/>
          </a:xfrm>
          <a:prstGeom prst="line">
            <a:avLst/>
          </a:prstGeom>
          <a:noFill/>
          <a:ln w="47625">
            <a:solidFill>
              <a:srgbClr val="3A9795"/>
            </a:solidFill>
            <a:prstDash val="solid"/>
          </a:ln>
        </p:spPr>
      </p:sp>
      <p:sp>
        <p:nvSpPr>
          <p:cNvPr id="14" name="Text 12"/>
          <p:cNvSpPr/>
          <p:nvPr/>
        </p:nvSpPr>
        <p:spPr>
          <a:xfrm>
            <a:off x="4302770" y="236353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数据安全与隐私保护</a:t>
            </a:r>
            <a:endParaRPr lang="en-US" sz="1050" dirty="0"/>
          </a:p>
        </p:txBody>
      </p:sp>
      <p:sp>
        <p:nvSpPr>
          <p:cNvPr id="15" name="Text 13"/>
          <p:cNvSpPr/>
          <p:nvPr/>
        </p:nvSpPr>
        <p:spPr>
          <a:xfrm>
            <a:off x="6508998" y="227468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274689"/>
            <a:ext cx="0" cy="337691"/>
          </a:xfrm>
          <a:prstGeom prst="line">
            <a:avLst/>
          </a:prstGeom>
          <a:noFill/>
          <a:ln w="47625">
            <a:solidFill>
              <a:srgbClr val="3A9795"/>
            </a:solidFill>
            <a:prstDash val="solid"/>
          </a:ln>
        </p:spPr>
      </p:sp>
      <p:sp>
        <p:nvSpPr>
          <p:cNvPr id="17" name="Text 15"/>
          <p:cNvSpPr/>
          <p:nvPr/>
        </p:nvSpPr>
        <p:spPr>
          <a:xfrm>
            <a:off x="6670923" y="236353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数据确权与资产化</a:t>
            </a:r>
            <a:endParaRPr lang="en-US" sz="1050" dirty="0"/>
          </a:p>
        </p:txBody>
      </p:sp>
      <p:sp>
        <p:nvSpPr>
          <p:cNvPr id="18" name="Text 16"/>
          <p:cNvSpPr/>
          <p:nvPr/>
        </p:nvSpPr>
        <p:spPr>
          <a:xfrm>
            <a:off x="4140845" y="270123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01230"/>
            <a:ext cx="0" cy="497681"/>
          </a:xfrm>
          <a:prstGeom prst="line">
            <a:avLst/>
          </a:prstGeom>
          <a:noFill/>
          <a:ln w="47625">
            <a:solidFill>
              <a:srgbClr val="3A9795"/>
            </a:solidFill>
            <a:prstDash val="solid"/>
          </a:ln>
        </p:spPr>
      </p:sp>
      <p:sp>
        <p:nvSpPr>
          <p:cNvPr id="20" name="Text 18"/>
          <p:cNvSpPr/>
          <p:nvPr/>
        </p:nvSpPr>
        <p:spPr>
          <a:xfrm>
            <a:off x="4302770" y="2790081"/>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案例：贵州旅游大数据平台的数据治理实践</a:t>
            </a:r>
            <a:endParaRPr lang="en-US" sz="1050" dirty="0"/>
          </a:p>
        </p:txBody>
      </p:sp>
      <p:sp>
        <p:nvSpPr>
          <p:cNvPr id="21" name="Text 19"/>
          <p:cNvSpPr/>
          <p:nvPr/>
        </p:nvSpPr>
        <p:spPr>
          <a:xfrm>
            <a:off x="6508998" y="270123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01230"/>
            <a:ext cx="0" cy="497681"/>
          </a:xfrm>
          <a:prstGeom prst="line">
            <a:avLst/>
          </a:prstGeom>
          <a:noFill/>
          <a:ln w="47625">
            <a:solidFill>
              <a:srgbClr val="3A9795"/>
            </a:solidFill>
            <a:prstDash val="solid"/>
          </a:ln>
        </p:spPr>
      </p:sp>
      <p:sp>
        <p:nvSpPr>
          <p:cNvPr id="23" name="Text 21"/>
          <p:cNvSpPr/>
          <p:nvPr/>
        </p:nvSpPr>
        <p:spPr>
          <a:xfrm>
            <a:off x="6670923" y="279008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文旅数据要素的市场化配置</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数据驱动的文旅决策体系</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文旅数据要素流通的实践探索</a:t>
            </a:r>
            <a:endParaRPr lang="en-US" sz="1050" dirty="0"/>
          </a:p>
        </p:txBody>
      </p:sp>
      <p:sp>
        <p:nvSpPr>
          <p:cNvPr id="30" name="Text 28"/>
          <p:cNvSpPr/>
          <p:nvPr/>
        </p:nvSpPr>
        <p:spPr>
          <a:xfrm>
            <a:off x="4140845" y="371430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49768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数据驱动的旅游市场监管</a:t>
            </a:r>
            <a:endParaRPr lang="en-US" sz="1050" dirty="0"/>
          </a:p>
        </p:txBody>
      </p:sp>
      <p:sp>
        <p:nvSpPr>
          <p:cNvPr id="33" name="Text 31"/>
          <p:cNvSpPr/>
          <p:nvPr/>
        </p:nvSpPr>
        <p:spPr>
          <a:xfrm>
            <a:off x="6508998" y="371430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497681"/>
          </a:xfrm>
          <a:prstGeom prst="line">
            <a:avLst/>
          </a:prstGeom>
          <a:noFill/>
          <a:ln w="47625">
            <a:solidFill>
              <a:srgbClr val="3A9795"/>
            </a:solidFill>
            <a:prstDash val="solid"/>
          </a:ln>
        </p:spPr>
      </p:sp>
      <p:sp>
        <p:nvSpPr>
          <p:cNvPr id="35" name="Text 33"/>
          <p:cNvSpPr/>
          <p:nvPr/>
        </p:nvSpPr>
        <p:spPr>
          <a:xfrm>
            <a:off x="6670923" y="380315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文旅数据要素的价值评估与交易实践</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文旅数据的类型与特征｜核心概念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游客行为数据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企业经营数据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目的地环境数据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游客行为数据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企业经营数据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目的地环境数据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文旅数据的类型与特征｜机制与应用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UGC 与社交媒体数据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游客行为数据的构成。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游客行为数据是文旅数据中体量最大、价值最高的类型，贯穿了游客从"行前"到"行后"的全旅程。</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UGC 与社交媒体数据</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游客行为数据的构成。</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游客行为数据是文旅数据中体量最大、价</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数据采集与质量管理｜核心概念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数据采集方法与技术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数据清洗与预处理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数据质量标准与评估</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数据采集方法与技术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981568"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数据清洗与预处理</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数据质量标准与评估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数据采集与质量管理｜机制与应用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主动采集与被动采集。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文旅数据的采集方式可以分为主动采集和被动采集。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主动采集是指游客有意识地提供数据——填写注册信息、发布评论、参与问卷调查等。</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主动采集与被动采集。</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文旅数据的采集方式可以分为主动采集和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主动采集是指游客有意识地提供数据——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数据安全与隐私保护｜核心概念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数据安全法规体系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游客隐私保护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数据跨境流动</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数据安全法规体系</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游客隐私保护</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数据跨境流动</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数据安全与隐私保护｜机制与应用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"三法一条例"框架。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中国已建立起以《网络安全法》《数据安全法》《个人信息保护法》三部法律和《关键信息基础设施安全保护条例》一部行政法规为核心的数据安…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《网络安全法》（2017 年施行）确立了网络安全等级保护制度；</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"三法一条例"框架。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中国已建立起以《网络安全法》《数据安</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《网络安全法》（2017 年施行）确</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数据确权与资产化｜核心概念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数据产权制度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文旅数据资产化路径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数据交易与定价</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数据产权制度</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文旅数据资产化路径</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数据交易与定价</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数据确权与资产化｜机制与应用</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文旅数据安全与隐私保护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"三权分置"的创新设计。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数据的确权——即明确数据"归谁所有"——是数据要素市场化的前提条件。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文旅数据安全与隐私保护</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"三权分置"的创新设计。</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数据的确权——即明确数据"归谁所有"</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案例：贵州旅游大数据平台的数据治理实践｜核心概念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思政融入：数据安全与国家安全——文旅数据涉及游客个人信息、地理信息和民族文化数据，其安全关乎国家安全和社会稳定。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在数据治理中应坚持总体国家安全观，既要促进数据流通利用，又要筑牢数据安全防线。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本节核心问题是：如何把“案例：贵州旅游大数据平台的数据治理实践——贵州省旅游大数据平台整合了全省景区客流数据、酒店入住数据、交通…</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思政融入：数据安全与国家安全——文旅</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在数据治理中应坚持总体国家安全观，既</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本节核心问题是：如何把“案例：贵州旅</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案例：贵州旅游大数据平台的数据治理实践｜机制与应用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文旅数据要素的市场化配置｜核心概念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数据要素流通的理论基础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文旅数据资产化的实践路径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数据安全与隐私保护技术</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数据要素流通的理论基础</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文旅数据资产化的实践路径</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数据安全与隐私保护技术</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文旅数据要素的市场化配置｜机制与应用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贵州数据治理的制度创新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数据要素市场化配置是数字经济时代的重要制度创新。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与传统生产要素不同，数据具有非排他性（同一数据可被多方同时使用）、非消耗性（使用不减少数据量）和规模报酬递增（数据量越大价值越高…</a:t>
            </a:r>
            <a:endParaRPr lang="en-US" sz="1400" dirty="0"/>
          </a:p>
        </p:txBody>
      </p:sp>
      <p:sp>
        <p:nvSpPr>
          <p:cNvPr id="6" name="Text 4"/>
          <p:cNvSpPr/>
          <p:nvPr/>
        </p:nvSpPr>
        <p:spPr>
          <a:xfrm>
            <a:off x="4140845" y="185573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贵州数据治理的制度创新</a:t>
            </a:r>
            <a:endParaRPr lang="en-US" sz="1200" dirty="0"/>
          </a:p>
        </p:txBody>
      </p:sp>
      <p:sp>
        <p:nvSpPr>
          <p:cNvPr id="8" name="Text 6"/>
          <p:cNvSpPr/>
          <p:nvPr/>
        </p:nvSpPr>
        <p:spPr>
          <a:xfrm>
            <a:off x="4140845" y="241682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543770"/>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数据要素市场化配置是数字经济时代的重</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与传统生产要素不同，数据具有非排他性</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数据驱动的文旅决策体系｜核心概念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数据驱动决策的层次架构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旅游大数据分析的方法体系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数据质量管理的实践</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数据驱动决策的层次架构</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旅游大数据分析的方法体系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数据质量管理的实践</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数据驱动的文旅决策体系｜机制与应用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数据驱动的文旅决策体系可以分为战略层、战术层和操作层三个层次。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战略层决策关注长期方向和资源配置，如旅游目的地的发展定位、数字化投资优先级、产业布局优化等。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这些决策需要综合宏观经济数据、产业趋势数据、政策导向数据和竞争格局数据。</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数据驱动的文旅决策体系可以分为战略层</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战略层决策关注长期方向和资源配置，如</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这些决策需要综合宏观经济数据、产业趋</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文旅数据要素流通的实践探索｜核心概念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贵阳大数据交易所的旅游数据交易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数据要素流通的障碍与突破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联邦学习在旅游数据协作中的应用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贵阳大数据交易所的旅游数据交易</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数据要素流通的障碍与突破</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联邦学习在旅游数据协作中的应用</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文旅数据要素流通的实践探索｜机制与应用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贵阳大数据交易所作为全国首家数据交易所，在旅游数据交易方面积累了丰富的实践经验。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交易所设立的旅游数据交易专区目前上架了超过200个数据产品，涵盖景区运营数据（客流量、收入、满意度等）、游客行为数据（来源地、偏…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数据交易的参与方包括数据提供方（景区、酒店、旅游局等拥有旅游数据的机构）、数据需求方（旅游企业、研究机构、投资机构等需要旅游数据…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贵阳大数据交易所作为全国首家数据交易</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交易所设立的旅游数据交易专区目前上架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数据交易的参与方包括数据提供方（景区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数据驱动的旅游市场监管｜核心概念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智慧监管的技术架构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信用监管体系的数字化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消费者权益保护的数字化</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智慧监管的技术架构</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信用监管体系的数字化</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消费者权益保护的数字化</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数据驱动的旅游市场监管｜机制与应用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数字时代的旅游市场监管需要从传统的人工巡查模式转向数据驱动的智慧监管模式。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智慧监管的技术架构包括数据采集层、分析预警层和处置执行层。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数据采集层通过爬虫、API对接和传感器等多种方式收集旅游市场的运行数据，包括价格数据（各平台的产品价格）、评价数据（用户评价和投…</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数字时代的旅游市场监管需要从传统的人</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智慧监管的技术架构包括数据采集层、分</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数据采集层通过爬虫、API对接和传感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文旅数据要素的价值评估与交易实践｜核心概念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数据价值评估的方法体系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数据交易的合规审查机制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数据交易的风险防控</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数据价值评估的方法体系</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数据交易的合规审查机制</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数据交易的风险防控</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文旅数据要素的价值评估与交易实践｜机制与应用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文旅数据价值评估是数据要素市场化配置的基础性工作。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数据价值评估需要综合考虑数据的质量、稀缺性、时效性和应用价值等多个因素。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贵州在数据价值评估实践中形成了「三法结合」的评估方法体系。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文旅数据价值评估是数据要素市场化配置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数据价值评估需要综合考虑数据的质量、</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贵州在数据价值评估实践中形成了「三法</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文旅数据安全的事件响应与应急处置｜核心概念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数据安全事件的分类分级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应急响应流程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数据备份与灾难恢复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数据安全事件的分类分级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应急响应流程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数据备份与灾难恢复</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文旅数据安全的事件响应与应急处置｜机制与应用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旅游数据安全事件按照严重程度分为四个等级。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一级事件（特别重大）——大规模数据泄露（影响超过10万用户）、核心数据被窃取或篡改、系统全面瘫痪。</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此类事件需要立即启动一级响应，24小时内向省级网信部门报告。</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旅游数据安全事件按照严重程度分为四个</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一级事件（特别重大）——大规模数据泄</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此类事件需要立即启动一级响应，24小</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文旅数据要素的深度应用场景｜核心概念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数据驱动的旅游精准扶贫</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数据驱动的旅游安全预警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数据驱动的旅游营销优化</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数据驱动的旅游精准扶贫</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数据驱动的旅游安全预警</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数据驱动的旅游营销优化</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文旅数据要素的深度应用场景｜机制与应用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旅游大数据在精准扶贫中发挥了独特作用。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贵州利用旅游大数据识别贫困地区的旅游发展潜力，精准投放扶贫资源。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数据分析显示，贵州88个贫困县中有35个县具备较好的旅游资源条件（至少拥有1个3A级以上景区或省级以上非遗项目），但数字化水平普…</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旅游大数据在精准扶贫中发挥了独特作用</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贵州利用旅游大数据识别贫困地区的旅游</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数据分析显示，贵州88个贫困县中有3</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文旅数据治理的深度实践｜核心概念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数据确权的探索与实践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数据共享的激励机制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数据确权是数据治理的基础性问题——明确谁拥有数据的所有权、使用权和收益权。</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数据确权的探索与实践</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数据共享的激励机制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数据确权是数据治理的基础性问题——明</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文旅数据治理的深度实践｜机制与应用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贵州在旅游数据确权方面进行了积极探索。</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对于游客个人数据，明确了「游客拥有所有权，平台拥有使用权（在游客授权范围内），收益权归游客和平台共享」的权属框架。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对于景区运营数据，明确了「景区拥有所有权和收益权，平台在服务协议范围内拥有使用权」的权属框架。</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贵州在旅游数据确权方面进行了积极探索</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对于游客个人数据，明确了「游客拥有所</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对于景区运营数据，明确了「景区拥有所</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数据驱动决策的认知偏差与纠正｜核心概念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数据驱动决策虽然比经验驱动决策更客观，但也存在认知偏差的风险。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贵州旅游大数据中心在实践过程中识别和纠正了多种数据偏差。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幸存者偏差方面，数据分析只包含了使用数字平台的游客行为，忽略了不使用数字平台的游客如老年游客和农村游客。</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数据驱动决策虽然比经验驱动决策更客观</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贵州旅游大数据中心在实践过程中识别和</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幸存者偏差方面，数据分析只包含了使用</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数据驱动决策的认知偏差与纠正｜机制与应用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这种偏差可能导致决策偏向数字用户的需求，忽视非数字用户的需求。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纠正方法是补充线下调查数据，将非数字用户的行为和需求纳入分析。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选择偏差方面，游客在平台上的行为数据反映的是在特定界面和推荐算法下的选择，而非游客的自然偏好。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这种偏差可能导致决策偏向数字用户的需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纠正方法是补充线下调查数据，将非数字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选择偏差方面，游客在平台上的行为数据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数据要素流通的制度保障｜核心概念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贵州在数据要素流通的制度保障方面形成了多层次制度体系。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法律层面，《贵州省大数据发展应用促进条例》为数据流通提供了基本法律框架，明确了数据流通的合法性和各方的权利义务。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《贵州省数据流通交易管理办法》进一步细化了数据交易的规则和流程。</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贵州在数据要素流通的制度保障方面形成</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法律层面，《贵州省大数据发展应用促进</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《贵州省数据流通交易管理办法》进一步</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数据要素流通的制度保障｜机制与应用</a:t>
            </a:r>
            <a:endParaRPr lang="en-US" sz="2500" dirty="0"/>
          </a:p>
        </p:txBody>
      </p:sp>
      <p:sp>
        <p:nvSpPr>
          <p:cNvPr id="5" name="Text 3"/>
          <p:cNvSpPr/>
          <p:nvPr/>
        </p:nvSpPr>
        <p:spPr>
          <a:xfrm>
            <a:off x="355550" y="1574304"/>
            <a:ext cx="3505944" cy="291152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标准层面，《旅游数据交换格式标准》统一了数据格式，《旅游数据脱敏技术规范》保障了隐私安全，《旅游数据质量评估标准》确保了数据质量。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机制层面，数据权属登记机制明确了数据资产的权属关系，数据交易合规审查机制确保了交易的合法合规，数据使用追溯机制通过区块链记录数据…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组织层面，贵阳大数据交易所提供了交易场所和服务，数据合规专员负责日常合规审查，数据伦理委员会负责重大项目的伦理审查。</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标准层面，《旅游数据交换格式标准》统</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机制层面，数据权属登记机制明确了数据</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组织层面，贵阳大数据交易所提供了交易</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84814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848148"/>
            <a:ext cx="0" cy="337691"/>
          </a:xfrm>
          <a:prstGeom prst="line">
            <a:avLst/>
          </a:prstGeom>
          <a:noFill/>
          <a:ln w="47625">
            <a:solidFill>
              <a:srgbClr val="3A9795"/>
            </a:solidFill>
            <a:prstDash val="solid"/>
          </a:ln>
        </p:spPr>
      </p:sp>
      <p:sp>
        <p:nvSpPr>
          <p:cNvPr id="8" name="Text 6"/>
          <p:cNvSpPr/>
          <p:nvPr/>
        </p:nvSpPr>
        <p:spPr>
          <a:xfrm>
            <a:off x="4302770" y="193699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文旅数据的类型与特征</a:t>
            </a:r>
            <a:endParaRPr lang="en-US" sz="1050" dirty="0"/>
          </a:p>
        </p:txBody>
      </p:sp>
      <p:sp>
        <p:nvSpPr>
          <p:cNvPr id="9" name="Text 7"/>
          <p:cNvSpPr/>
          <p:nvPr/>
        </p:nvSpPr>
        <p:spPr>
          <a:xfrm>
            <a:off x="6508998" y="184814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848148"/>
            <a:ext cx="0" cy="337691"/>
          </a:xfrm>
          <a:prstGeom prst="line">
            <a:avLst/>
          </a:prstGeom>
          <a:noFill/>
          <a:ln w="47625">
            <a:solidFill>
              <a:srgbClr val="3A9795"/>
            </a:solidFill>
            <a:prstDash val="solid"/>
          </a:ln>
        </p:spPr>
      </p:sp>
      <p:sp>
        <p:nvSpPr>
          <p:cNvPr id="11" name="Text 9"/>
          <p:cNvSpPr/>
          <p:nvPr/>
        </p:nvSpPr>
        <p:spPr>
          <a:xfrm>
            <a:off x="6670923" y="193699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数据采集与质量管理</a:t>
            </a:r>
            <a:endParaRPr lang="en-US" sz="1050" dirty="0"/>
          </a:p>
        </p:txBody>
      </p:sp>
      <p:sp>
        <p:nvSpPr>
          <p:cNvPr id="12" name="Text 10"/>
          <p:cNvSpPr/>
          <p:nvPr/>
        </p:nvSpPr>
        <p:spPr>
          <a:xfrm>
            <a:off x="4140845" y="227468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274689"/>
            <a:ext cx="0" cy="337691"/>
          </a:xfrm>
          <a:prstGeom prst="line">
            <a:avLst/>
          </a:prstGeom>
          <a:noFill/>
          <a:ln w="47625">
            <a:solidFill>
              <a:srgbClr val="3A9795"/>
            </a:solidFill>
            <a:prstDash val="solid"/>
          </a:ln>
        </p:spPr>
      </p:sp>
      <p:sp>
        <p:nvSpPr>
          <p:cNvPr id="14" name="Text 12"/>
          <p:cNvSpPr/>
          <p:nvPr/>
        </p:nvSpPr>
        <p:spPr>
          <a:xfrm>
            <a:off x="4302770" y="236353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数据安全与隐私保护</a:t>
            </a:r>
            <a:endParaRPr lang="en-US" sz="1050" dirty="0"/>
          </a:p>
        </p:txBody>
      </p:sp>
      <p:sp>
        <p:nvSpPr>
          <p:cNvPr id="15" name="Text 13"/>
          <p:cNvSpPr/>
          <p:nvPr/>
        </p:nvSpPr>
        <p:spPr>
          <a:xfrm>
            <a:off x="6508998" y="227468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274689"/>
            <a:ext cx="0" cy="337691"/>
          </a:xfrm>
          <a:prstGeom prst="line">
            <a:avLst/>
          </a:prstGeom>
          <a:noFill/>
          <a:ln w="47625">
            <a:solidFill>
              <a:srgbClr val="3A9795"/>
            </a:solidFill>
            <a:prstDash val="solid"/>
          </a:ln>
        </p:spPr>
      </p:sp>
      <p:sp>
        <p:nvSpPr>
          <p:cNvPr id="17" name="Text 15"/>
          <p:cNvSpPr/>
          <p:nvPr/>
        </p:nvSpPr>
        <p:spPr>
          <a:xfrm>
            <a:off x="6670923" y="236353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数据确权与资产化</a:t>
            </a:r>
            <a:endParaRPr lang="en-US" sz="1050" dirty="0"/>
          </a:p>
        </p:txBody>
      </p:sp>
      <p:sp>
        <p:nvSpPr>
          <p:cNvPr id="18" name="Text 16"/>
          <p:cNvSpPr/>
          <p:nvPr/>
        </p:nvSpPr>
        <p:spPr>
          <a:xfrm>
            <a:off x="4140845" y="270123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01230"/>
            <a:ext cx="0" cy="497681"/>
          </a:xfrm>
          <a:prstGeom prst="line">
            <a:avLst/>
          </a:prstGeom>
          <a:noFill/>
          <a:ln w="47625">
            <a:solidFill>
              <a:srgbClr val="3A9795"/>
            </a:solidFill>
            <a:prstDash val="solid"/>
          </a:ln>
        </p:spPr>
      </p:sp>
      <p:sp>
        <p:nvSpPr>
          <p:cNvPr id="20" name="Text 18"/>
          <p:cNvSpPr/>
          <p:nvPr/>
        </p:nvSpPr>
        <p:spPr>
          <a:xfrm>
            <a:off x="4302770" y="2790081"/>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案例：贵州旅游大数据平台的数据治理实践</a:t>
            </a:r>
            <a:endParaRPr lang="en-US" sz="1050" dirty="0"/>
          </a:p>
        </p:txBody>
      </p:sp>
      <p:sp>
        <p:nvSpPr>
          <p:cNvPr id="21" name="Text 19"/>
          <p:cNvSpPr/>
          <p:nvPr/>
        </p:nvSpPr>
        <p:spPr>
          <a:xfrm>
            <a:off x="6508998" y="270123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01230"/>
            <a:ext cx="0" cy="497681"/>
          </a:xfrm>
          <a:prstGeom prst="line">
            <a:avLst/>
          </a:prstGeom>
          <a:noFill/>
          <a:ln w="47625">
            <a:solidFill>
              <a:srgbClr val="3A9795"/>
            </a:solidFill>
            <a:prstDash val="solid"/>
          </a:ln>
        </p:spPr>
      </p:sp>
      <p:sp>
        <p:nvSpPr>
          <p:cNvPr id="23" name="Text 21"/>
          <p:cNvSpPr/>
          <p:nvPr/>
        </p:nvSpPr>
        <p:spPr>
          <a:xfrm>
            <a:off x="6670923" y="279008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文旅数据要素的市场化配置</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数据驱动的文旅决策体系</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文旅数据要素流通的实践探索</a:t>
            </a:r>
            <a:endParaRPr lang="en-US" sz="1050" dirty="0"/>
          </a:p>
        </p:txBody>
      </p:sp>
      <p:sp>
        <p:nvSpPr>
          <p:cNvPr id="30" name="Text 28"/>
          <p:cNvSpPr/>
          <p:nvPr/>
        </p:nvSpPr>
        <p:spPr>
          <a:xfrm>
            <a:off x="4140845" y="371430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49768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数据驱动的旅游市场监管</a:t>
            </a:r>
            <a:endParaRPr lang="en-US" sz="1050" dirty="0"/>
          </a:p>
        </p:txBody>
      </p:sp>
      <p:sp>
        <p:nvSpPr>
          <p:cNvPr id="33" name="Text 31"/>
          <p:cNvSpPr/>
          <p:nvPr/>
        </p:nvSpPr>
        <p:spPr>
          <a:xfrm>
            <a:off x="6508998" y="371430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497681"/>
          </a:xfrm>
          <a:prstGeom prst="line">
            <a:avLst/>
          </a:prstGeom>
          <a:noFill/>
          <a:ln w="47625">
            <a:solidFill>
              <a:srgbClr val="3A9795"/>
            </a:solidFill>
            <a:prstDash val="solid"/>
          </a:ln>
        </p:spPr>
      </p:sp>
      <p:sp>
        <p:nvSpPr>
          <p:cNvPr id="35" name="Text 33"/>
          <p:cNvSpPr/>
          <p:nvPr/>
        </p:nvSpPr>
        <p:spPr>
          <a:xfrm>
            <a:off x="6670923" y="380315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文旅数据要素的价值评估与交易实践</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围绕“数据要素与文旅数据治理”选择一个真实案例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围绕“数据要素与文旅数据治理”选择一</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33769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文旅数据的类型与特征</a:t>
            </a:r>
            <a:endParaRPr lang="en-US" sz="1050" dirty="0"/>
          </a:p>
        </p:txBody>
      </p:sp>
      <p:sp>
        <p:nvSpPr>
          <p:cNvPr id="9" name="Text 7"/>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337691"/>
          </a:xfrm>
          <a:prstGeom prst="line">
            <a:avLst/>
          </a:prstGeom>
          <a:noFill/>
          <a:ln w="47625">
            <a:solidFill>
              <a:srgbClr val="3A9795"/>
            </a:solidFill>
            <a:prstDash val="solid"/>
          </a:ln>
        </p:spPr>
      </p:sp>
      <p:sp>
        <p:nvSpPr>
          <p:cNvPr id="11" name="Text 9"/>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数据采集与质量管理</a:t>
            </a:r>
            <a:endParaRPr lang="en-US" sz="1050" dirty="0"/>
          </a:p>
        </p:txBody>
      </p:sp>
      <p:sp>
        <p:nvSpPr>
          <p:cNvPr id="12" name="Text 10"/>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81151"/>
            <a:ext cx="0" cy="337691"/>
          </a:xfrm>
          <a:prstGeom prst="line">
            <a:avLst/>
          </a:prstGeom>
          <a:noFill/>
          <a:ln w="47625">
            <a:solidFill>
              <a:srgbClr val="3A9795"/>
            </a:solidFill>
            <a:prstDash val="solid"/>
          </a:ln>
        </p:spPr>
      </p:sp>
      <p:sp>
        <p:nvSpPr>
          <p:cNvPr id="14" name="Text 12"/>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数据安全与隐私保护</a:t>
            </a:r>
            <a:endParaRPr lang="en-US" sz="1050" dirty="0"/>
          </a:p>
        </p:txBody>
      </p:sp>
      <p:sp>
        <p:nvSpPr>
          <p:cNvPr id="15" name="Text 13"/>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81151"/>
            <a:ext cx="0" cy="337691"/>
          </a:xfrm>
          <a:prstGeom prst="line">
            <a:avLst/>
          </a:prstGeom>
          <a:noFill/>
          <a:ln w="47625">
            <a:solidFill>
              <a:srgbClr val="3A9795"/>
            </a:solidFill>
            <a:prstDash val="solid"/>
          </a:ln>
        </p:spPr>
      </p:sp>
      <p:sp>
        <p:nvSpPr>
          <p:cNvPr id="17" name="Text 15"/>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数据确权与资产化</a:t>
            </a:r>
            <a:endParaRPr lang="en-US" sz="1050" dirty="0"/>
          </a:p>
        </p:txBody>
      </p:sp>
      <p:sp>
        <p:nvSpPr>
          <p:cNvPr id="18" name="Text 16"/>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07693"/>
            <a:ext cx="0" cy="497681"/>
          </a:xfrm>
          <a:prstGeom prst="line">
            <a:avLst/>
          </a:prstGeom>
          <a:noFill/>
          <a:ln w="47625">
            <a:solidFill>
              <a:srgbClr val="3A9795"/>
            </a:solidFill>
            <a:prstDash val="solid"/>
          </a:ln>
        </p:spPr>
      </p:sp>
      <p:sp>
        <p:nvSpPr>
          <p:cNvPr id="20" name="Text 18"/>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案例：贵州旅游大数据平台的数据治理实践</a:t>
            </a:r>
            <a:endParaRPr lang="en-US" sz="1050" dirty="0"/>
          </a:p>
        </p:txBody>
      </p:sp>
      <p:sp>
        <p:nvSpPr>
          <p:cNvPr id="21" name="Text 19"/>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07693"/>
            <a:ext cx="0" cy="497681"/>
          </a:xfrm>
          <a:prstGeom prst="line">
            <a:avLst/>
          </a:prstGeom>
          <a:noFill/>
          <a:ln w="47625">
            <a:solidFill>
              <a:srgbClr val="3A9795"/>
            </a:solidFill>
            <a:prstDash val="solid"/>
          </a:ln>
        </p:spPr>
      </p:sp>
      <p:sp>
        <p:nvSpPr>
          <p:cNvPr id="23" name="Text 21"/>
          <p:cNvSpPr/>
          <p:nvPr/>
        </p:nvSpPr>
        <p:spPr>
          <a:xfrm>
            <a:off x="6670923" y="329654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文旅数据要素的市场化配置</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课堂检测：核心概念是否掌握</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如何用自己的话解释“文旅数据的类型与特征”？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如何用自己的话解释“数据采集与质量管理”？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如何用自己的话解释“数据安全与隐私保护”？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如何用自己的话解释“数据确权与资产化”？</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如何用自己的话解释“文旅数据的类型与</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如何用自己的话解释“数据采集与质量管</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如何用自己的话解释“数据安全与隐私保</a:t>
            </a:r>
            <a:endParaRPr lang="en-US" sz="1200" dirty="0"/>
          </a:p>
        </p:txBody>
      </p:sp>
      <p:sp>
        <p:nvSpPr>
          <p:cNvPr id="15" name="Text 13"/>
          <p:cNvSpPr/>
          <p:nvPr/>
        </p:nvSpPr>
        <p:spPr>
          <a:xfrm>
            <a:off x="6743998"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如何用自己的话解释“数据确权与资产化</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批判性讨论：数字化一定创造价值吗</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效率提升是否等于体验提升？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谁获得价值、谁承担成本？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技术是否挤压文化主体性？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如何识别“为数字化而数字化”？</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效率提升是否等于体验提升？</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谁获得价值、谁承担成本？</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技术是否挤压文化主体性？</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如何识别“为数字化而数字化”？</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第6章 数据要素与文旅数据治理</dc:title>
  <dc:subject>《数字文旅概论》逐章教学课件：第6章</dc:subject>
  <dc:creator>祝刚</dc:creator>
  <cp:lastModifiedBy>祝刚</cp:lastModifiedBy>
  <cp:revision>1</cp:revision>
  <dcterms:created xsi:type="dcterms:W3CDTF">2026-08-03T15:50:53Z</dcterms:created>
  <dcterms:modified xsi:type="dcterms:W3CDTF">2026-08-03T15:50:53Z</dcterms:modified>
</cp:coreProperties>
</file>