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slideMasters/slideMaster43.xml" ContentType="application/vnd.openxmlformats-officedocument.presentationml.slideMaster+xml"/>
  <Override PartName="/ppt/slides/slide43.xml" ContentType="application/vnd.openxmlformats-officedocument.presentationml.slide+xml"/>
  <Override PartName="/ppt/slideMasters/slideMaster44.xml" ContentType="application/vnd.openxmlformats-officedocument.presentationml.slideMaster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</p:sldIdLst>
  <p:notesMasterIdLst>
    <p:notesMasterId r:id="rId4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notesMaster" Target="notesMasters/notesMaster1.xml"/><Relationship Id="rId47" Type="http://schemas.openxmlformats.org/officeDocument/2006/relationships/presProps" Target="presProps.xml"/><Relationship Id="rId48" Type="http://schemas.openxmlformats.org/officeDocument/2006/relationships/viewProps" Target="viewProps.xml"/><Relationship Id="rId49" Type="http://schemas.openxmlformats.org/officeDocument/2006/relationships/theme" Target="theme/theme1.xml"/><Relationship Id="rId5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_rels/notesSlide4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3.xml"/>
		</Relationships>
</file>

<file path=ppt/notesSlides/_rels/notesSlide4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4566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数字文旅平台与生态系统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2899023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064073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44页 · 理论—技术—场景—治理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44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导入案例：从真实问题开始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213247"/>
            <a:ext cx="3576063" cy="23806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年之前，贵州紫云县格凸河景区的一家苗族民宿老板杨大姐，每年只能靠旅行社带团和过路游客维持生意——旺季勉强满房，淡季门可…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720852"/>
            <a:ext cx="3505944" cy="435173"/>
          </a:xfrm>
          <a:prstGeom prst="roundRect">
            <a:avLst>
              <a:gd name="adj" fmla="val 35021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784253"/>
            <a:ext cx="3369001" cy="3083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2020 年，"一码游贵州"平台上线后，杨大姐将民宿信息免费接入平台。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4257526"/>
            <a:ext cx="3505944" cy="589359"/>
          </a:xfrm>
          <a:prstGeom prst="roundRect">
            <a:avLst>
              <a:gd name="adj" fmla="val 25859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4320927"/>
            <a:ext cx="3369001" cy="4625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令她没想到的是，平台的个性化推荐算法将她的民宿推送给了搜索"苗族文化体验"的游客群体——民宿的苗族蜡染工坊、苗家长桌宴等特色服务…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年之前，贵州紫云县格凸河景区的一家苗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年，"一码游贵州"平台上线后，杨大姐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令她没想到的是，平台的个性化推荐算法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44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50219"/>
            <a:ext cx="3505944" cy="255954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知识目标：学生能够描述数字文旅平台的主要类型与功能架构，理解平台生态系统的参与者角色、价值共创机制和…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能力目标：学生能够运用平台经济理论分析不同类型文旅平台的商业模式，评估平台的竞争优势和潜在风险。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素养目标：学生能够理解平台经济对中小文旅企业的"双刃剑"效应，形成兼顾效率与公平的产业视角。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认识数字平台在乡村振兴中的赋能作用。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知识目标：学生能够描述数字文旅平台的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能力目标：学生能够运用平台经济理论分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素养目标：学生能够理解平台经济对中小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认识数字平台在乡村振兴中的赋能作用。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44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688157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688157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77700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数字文旅平台的类型与功能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688157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688157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77700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平台生态系统的构建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11469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11469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20354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平台的竞争与治理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11469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11469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20354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案例：「一码游贵州」平台生态构建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0123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0123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79008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数字文旅平台的商业模式与盈利机制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0123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0123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79008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数字文旅平台的治理与规范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数字文旅平台的国际化与跨文化传播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数字文旅平台的演化动力学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87429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87429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96314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数字文旅平台的社会责任与伦理治理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87429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87429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96314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数字文旅平台的用户体验深度优化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44</a:t>
            </a:r>
            <a:endParaRPr lang="en-US" sz="7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数字文旅平台的类型与功能｜核心概念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综合 OTA 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目的地智慧旅游平台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垂直细分平台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综合 OTA 平台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目的地智慧旅游平台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垂直细分平台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44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数字文旅平台的类型与功能｜机制与应用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社交媒体与内容平台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平台的商业模式。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OTA（Online Travel Agency）是数字文旅平台中规模最大、影响力最强的类型。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9552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社交媒体与内容平台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 平台的商业模式。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66950"/>
            <a:ext cx="2247602" cy="1526232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9552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2725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5007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OTA（Online Travel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44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平台生态系统的构建｜核心概念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生态系统的参与者与角色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价值共创与利益分配机制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数据共享与 API 经济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生态系统的参与者与角色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728965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价值共创与利益分配机制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97690" y="3534519"/>
            <a:ext cx="155296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数据共享与 API 经济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44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平台生态系统的构建｜机制与应用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一个成熟的数字文旅平台生态系统通常包括五类参与者。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平台方负责提供技术基础设施、制定平台规则和维护平台秩序。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供给方（景区、酒店、餐饮、交通、文创企业等）提供产品和服务。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一个成熟的数字文旅平台生态系统通常包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平台方负责提供技术基础设施、制定平台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供给方（景区、酒店、餐饮、交通、文创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44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平台的竞争与治理｜核心概念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平台竞争策略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"二选一"与反垄断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中小文旅企业的平台化生存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平台竞争策略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"二选一"与反垄断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中小文旅企业的平台化生存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44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平台的竞争与治理｜机制与应用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平台生态的治理挑战与可持续发展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规模竞争的"赢者通吃"逻辑。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平台经济的网络效应导致了一个残酷的竞争现实：规模最大的平台往往"通吃"市场。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平台生态的治理挑战与可持续发展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规模竞争的"赢者通吃"逻辑。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平台经济的网络效应导致了一个残酷的竞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44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案例：「一码游贵州」平台生态构建｜核心概念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本节核心问题是：如何把“案例：「一码游贵州」平台生态构建——「一码游贵州」是贵州省打造的智慧旅游综合服务平台，整合了景区票务、酒…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本节核心问题是：如何把“案例：「一码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44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案例：「一码游贵州」平台生态构建｜机制与应用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把复杂工作拆成输入、处理、输出和复盘四个环节，可以降低试错成本。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课堂讨论应回到具体场景、目标用户和可观察证据，避免空泛结论。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行动方案需要明确负责人、完成时间、验收标准和风险预案。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把复杂工作拆成输入、处理、输出和复盘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课堂讨论应回到具体场景、目标用户和可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行动方案需要明确负责人、完成时间、验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44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数字文旅平台的商业模式与盈利机制｜核心概念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平台商业模式的类型谱系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平台盈利机制的多元化路径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平台竞争格局与生态策略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平台商业模式的类型谱系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平台盈利机制的多元化路径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平台竞争格局与生态策略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44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数字文旅平台的商业模式与盈利机制｜机制与应用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数字文旅平台的商业模式可以从两个维度进行分类：一是平台连接的市场边数（单边、双边、多边），二是平台的核心价值主张（交易型、内容型…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这两个维度的组合形成了多种商业模式类型。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交易型双边平台是最常见的模式，如携程、美团等OTA平台，连接旅游服务供应商和游客，通过交易撮合获取佣金或广告收入。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数字文旅平台的商业模式可以从两个维度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这两个维度的组合形成了多种商业模式类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交易型双边平台是最常见的模式，如携程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44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数字文旅平台的治理与规范｜核心概念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平台治理的核心议题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平台生态的健康评估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数字文旅平台治理涉及多个维度，包括数据治理、算法治理、内容治理和市场治理。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平台治理的核心议题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平台生态的健康评估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数字文旅平台治理涉及多个维度，包括数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44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数字文旅平台的治理与规范｜机制与应用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数据治理关注数据的采集、存储、使用和共享过程中的合规性和安全性，核心议题包括用户隐私保护、数据权属界定和数据安全防护。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算法治理关注推荐算法、定价算法、排序算法等自动化决策机制的公平性和透明性，核心议题包括算法歧视、信息茧房和算法可解释性。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内容治理关注UGC内容的质量、真实性和合法性，核心议题包括虚假评价、低质内容和违规信息。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数据治理关注数据的采集、存储、使用和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算法治理关注推荐算法、定价算法、排序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内容治理关注UGC内容的质量、真实性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44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数字文旅平台的国际化与跨文化传播｜核心概念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跨文化旅游数字服务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数字文旅与中华文化国际传播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数字文旅平台的国际化面临语言、文化、法律和技术等多重挑战。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跨文化旅游数字服务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数字文旅与中华文化国际传播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数字文旅平台的国际化面临语言、文化、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44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数字文旅平台的国际化与跨文化传播｜机制与应用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在语言方面，平台需要支持多语言界面和内容翻译，确保不同语言背景的游客能够获取准确的旅游信息。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在文化方面，平台的内容呈现和推荐逻辑需要考虑文化差异，避免文化冒犯和误解。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在法律方面，平台需要遵守不同国家和地区的数据保护法律、消费者保护法律和电商法规。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在语言方面，平台需要支持多语言界面和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在文化方面，平台的内容呈现和推荐逻辑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在法律方面，平台需要遵守不同国家和地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44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数字文旅平台的演化动力学｜核心概念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平台生命周期与演化阶段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平台网络效应的度量与管理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平台生态的竞争与协作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平台生命周期与演化阶段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平台网络效应的度量与管理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432262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平台生态的竞争与协作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44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数字文旅平台的演化动力学｜机制与应用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数字文旅平台与其他产品和服务一样，具有生命周期特征。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平台生命周期通常包括萌芽期、成长期、成熟期和衰退期（或转型期）四个阶段。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不同阶段的平台面临不同的挑战和策略重点。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数字文旅平台与其他产品和服务一样，具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平台生命周期通常包括萌芽期、成长期、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不同阶段的平台面临不同的挑战和策略重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44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数字文旅平台的社会责任与伦理治理｜核心概念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平台社会责任的多维框架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算法治理的实践与挑战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数据伦理与用户权利保护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58578"/>
            <a:ext cx="2416671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085529"/>
            <a:ext cx="210249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平台社会责任的多维框架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算法治理的实践与挑战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08074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20769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数据伦理与用户权利保护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64182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76877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44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数字文旅平台的社会责任与伦理治理｜机制与应用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数字文旅平台作为连接多方利益相关者的枢纽，承担着超越商业利润的社会责任。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平台社会责任可以从经济责任、法律责任、伦理责任和慈善责任四个层次理解。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经济责任是基础——平台需要创造经济价值，维持自身的可持续发展，为员工和合作伙伴提供收入。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数字文旅平台作为连接多方利益相关者的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平台社会责任可以从经济责任、法律责任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经济责任是基础——平台需要创造经济价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44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数字文旅平台的用户体验深度优化｜核心概念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用户旅程映射与服务触点优化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多渠道体验一致性保障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用户旅程映射是优化数字文旅平台用户体验的核心方法。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用户旅程映射与服务触点优化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多渠道体验一致性保障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用户旅程映射是优化数字文旅平台用户体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37289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44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数字文旅平台的用户体验深度优化｜机制与应用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完整的旅游用户旅程包括梦想（产生旅游愿望）、计划（搜索信息和制定行程）、预订（购买旅游产品）、体验（实际旅游过程）、分享（发布旅…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每个阶段都有多个服务触点，数字平台的优化应覆盖全旅程的所有触点。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在梦想阶段，数字平台通过短视频、图文内容和直播激发用户的旅游愿望。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完整的旅游用户旅程包括梦想（产生旅游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每个阶段都有多个服务触点，数字平台的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在梦想阶段，数字平台通过短视频、图文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44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数字文旅平台的国际化战略｜核心概念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平台国际化的必要性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国际化的路径选择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跨文化数字服务的挑战与对策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平台国际化的必要性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国际化的路径选择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跨文化数字服务的挑战与对策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44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数字文旅平台的国际化战略｜机制与应用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一带一路框架下的数字文旅合作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贵州数字文旅平台的国际化具有战略必要性。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首先，贵州旅游正在向国际化方向发展——建设世界级旅游目的地需要国际化的数字服务平台支撑。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一带一路框架下的数字文旅合作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贵州数字文旅平台的国际化具有战略必要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首先，贵州旅游正在向国际化方向发展—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44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数字文旅平台的数据中台建设｜核心概念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数据中台的架构设计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数据治理的实施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数据中台的业务价值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数据中台的架构设计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数据治理的实施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数据中台的业务价值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44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数字文旅平台的数据中台建设｜机制与应用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数据中台是数字文旅平台的核心基础设施，负责多源数据的采集、整合、管理和服务。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贵州「一码游贵州」平台的数据中台采用分层架构设计。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数据采集层负责从多种数据源（票务系统、监控系统、社交媒体、电信运营商等）采集数据，支持批量采集和实时采集两种模式。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数据中台是数字文旅平台的核心基础设施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贵州「一码游贵州」平台的数据中台采用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数据采集层负责从多种数据源（票务系统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44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数字文旅平台的信任建设与品牌管理｜核心概念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66095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平台信任的构建机制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品牌资产管理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危机公关与声誉管理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平台信任的构建机制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品牌资产管理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危机公关与声誉管理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44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数字文旅平台的信任建设与品牌管理｜机制与应用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45680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信任是数字文旅平台生存和发展的基石。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游客需要信任平台提供的信息准确、交易安全和隐私保护。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供应商需要信任平台的公平规则和及时结算。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信任是数字文旅平台生存和发展的基石。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游客需要信任平台提供的信息准确、交易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供应商需要信任平台的公平规则和及时结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44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数字文旅平台的技术架构演进｜核心概念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55962"/>
            <a:ext cx="3505944" cy="114820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从单体架构到微服务架构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从数据中心到云原生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数字文旅平台的技术架构经历了从单体架构到微服务架构的演进。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48012" y="230266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从单体架构到微服务架构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97316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从数据中心到云原生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数字文旅平台的技术架构经历了从单体架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44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数字文旅平台的技术架构演进｜机制与应用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684437"/>
            <a:ext cx="3505944" cy="2691110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单体架构将所有功能（票务、导览、推荐、支付等）打包在一个应用中，初期开发简单但随着功能增加，系统变得臃肿和难以维护。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「一码游贵州」平台在初期采用单体架构，当用户量从10万增长到100万时，系统出现了严重的性能瓶颈——每次更新需要停机维护、一个功…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微服务架构将系统拆分为独立的小服务，每个服务负责单一功能，服务之间通过API通信。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单体架构将所有功能（票务、导览、推荐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「一码游贵州」平台在初期采用单体架构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微服务架构将系统拆分为独立的小服务，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44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平台数据资产的运营与管理｜核心概念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数字文旅平台积累的数据已成为重要的战略资产。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贵州一码游贵州平台的数据资产管理实践包括以下方面。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数据资产盘点方面，平台对积累的所有数据进行了全面盘点，建立了数据资产目录，包含用户数据3000万用户的基本信息和行为数据、交易数…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75289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87984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数字文旅平台积累的数据已成为重要的战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519660"/>
            <a:ext cx="3067348" cy="665262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646611"/>
            <a:ext cx="276618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贵州一码游贵州平台的数据资产管理实践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286423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1337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数据资产盘点方面，平台对积累的所有数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847505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97445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44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平台数据资产的运营与管理｜机制与应用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数据资产估值方面，采用成本法、收益法和市场法对数据资产进行了综合估值，平台数据资产的评估价值约为3.5亿元。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这一估值使数据资产可以纳入企业的资产负债表，提升了企业的资产规模和融资能力。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数据资产运营方面，平台通过数据产品化将数据加工为可销售的报告和API服务、数据赋能利用数据优化平台运营和推荐算法、数据合作在授权…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数据资产估值方面，采用成本法、收益法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这一估值使数据资产可以纳入企业的资产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数据资产运营方面，平台通过数据产品化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44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平台开放策略与开发者生态｜核心概念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贵州一码游贵州平台的开放API策略是构建开发者生态的基础。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API的开放吸引了50余家第三方开发者接入平台生态，开发了一系列创新应用。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典型应用包括基于景区信息API开发的「贵州景区天气导览」应用，基于用户授权API开发的「旅行伙伴匹配」应用，基于内容分发API开…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8984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贵州一码游贵州平台的开放API策略是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270052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API的开放吸引了50余家第三方开发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061270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08984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32157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74439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典型应用包括基于景区信息API开发的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270052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44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平台开放策略与开发者生态｜机制与应用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平台为开发者提供了完整的技术文档、SDK工具包、测试环境和开发支持，降低了开发门槛。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平台还设立了「创新应用孵化基金」，每年投入100万元支持优秀的第三方应用开发。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开发者生态的健康度通过以下指标衡量：活跃开发者数量（当前50+，目标100+）、API调用量（日均500万次+）、第三方应用数量…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平台为开发者提供了完整的技术文档、S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平台还设立了「创新应用孵化基金」，每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开发者生态的健康度通过以下指标衡量：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44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688157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688157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1777008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数字文旅平台的类型与功能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688157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688157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1777008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平台生态系统的构建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11469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11469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20354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平台的竞争与治理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11469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11469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20354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案例：「一码游贵州」平台生态构建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270123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270123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279008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数字文旅平台的商业模式与盈利机制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270123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270123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279008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数字文旅平台的治理与规范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37661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数字文旅平台的国际化与跨文化传播</a:t>
            </a:r>
            <a:endParaRPr lang="en-US" sz="1050" dirty="0"/>
          </a:p>
        </p:txBody>
      </p:sp>
      <p:sp>
        <p:nvSpPr>
          <p:cNvPr id="27" name="Text 25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8" name="Shape 26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9" name="Text 27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数字文旅平台的演化动力学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140845" y="3874294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1" name="Shape 29"/>
          <p:cNvSpPr/>
          <p:nvPr/>
        </p:nvSpPr>
        <p:spPr>
          <a:xfrm>
            <a:off x="4164657" y="387429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2" name="Text 30"/>
          <p:cNvSpPr/>
          <p:nvPr/>
        </p:nvSpPr>
        <p:spPr>
          <a:xfrm>
            <a:off x="4302770" y="3963144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数字文旅平台的社会责任与伦理治理</a:t>
            </a:r>
            <a:endParaRPr lang="en-US" sz="1050" dirty="0"/>
          </a:p>
        </p:txBody>
      </p:sp>
      <p:sp>
        <p:nvSpPr>
          <p:cNvPr id="33" name="Text 31"/>
          <p:cNvSpPr/>
          <p:nvPr/>
        </p:nvSpPr>
        <p:spPr>
          <a:xfrm>
            <a:off x="6508998" y="3874294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4" name="Shape 32"/>
          <p:cNvSpPr/>
          <p:nvPr/>
        </p:nvSpPr>
        <p:spPr>
          <a:xfrm>
            <a:off x="6532811" y="3874294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35" name="Text 33"/>
          <p:cNvSpPr/>
          <p:nvPr/>
        </p:nvSpPr>
        <p:spPr>
          <a:xfrm>
            <a:off x="6670923" y="3963144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数字文旅平台的用户体验深度优化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37" name="Text 3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38" name="Text 3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44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概念辨析：边界与适用条件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概念指向什么对象？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与相邻概念有何差异？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516364" y="353451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成立需要哪些条件？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728965" y="3534519"/>
            <a:ext cx="1852169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在何种场景下可能失效？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44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证据链：从观点到可验证判断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明确观点与分析单位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寻找数据、案例或政策依据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检查证据边界与反例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形成可复核的结论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44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贵州案例迁移：从地方实践提炼机制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还原案例背景与约束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识别关键技术或治理机制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比较可复制与不可复制因素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提出适用于安顺的改进方案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44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风险与伦理检查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隐私与数据安全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文化表达与社区权益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技术依赖与数字鸿沟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商业价值与公共价值平衡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44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课堂工作坊：绘制一页分析画布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03549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27362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40357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608511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界定对象与目标用户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203549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27362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40357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608511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标出技术、平台与数据关系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写出价值创造机制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763042"/>
          </a:xfrm>
          <a:prstGeom prst="roundRect">
            <a:avLst>
              <a:gd name="adj" fmla="val 8322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列出证据与待验证假设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44</a:t>
            </a:r>
            <a:endParaRPr lang="en-US" sz="750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围绕“数字文旅平台与生态系统”选择一个真实案例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围绕“数字文旅平台与生态系统”选择一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提交问题定义、机制图与证据表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提出一个可执行改进建议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说明风险、边界与复盘指标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 / 44</a:t>
            </a:r>
            <a:endParaRPr lang="en-US" sz="750" dirty="0"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05 · 数字文旅概论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274689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363539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数字文旅平台的类型与功能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274689"/>
            <a:ext cx="2279452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274689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363539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平台生态系统的构建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0123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0123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790081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平台的竞争与治理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0123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0123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790081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案例：「一码游贵州」平台生态构建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28776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37661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数字文旅平台的商业模式与盈利机制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28776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28776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376613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数字文旅平台的治理与规范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355550" y="4926062"/>
            <a:ext cx="92843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内容依据：原书第5章</a:t>
            </a:r>
            <a:endParaRPr lang="en-US" sz="750" dirty="0"/>
          </a:p>
        </p:txBody>
      </p:sp>
      <p:sp>
        <p:nvSpPr>
          <p:cNvPr id="26" name="Text 2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44 / 44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44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  <vt:lpstr>Slide 43</vt:lpstr>
      <vt:lpstr>Slide 44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第5章 数字文旅平台与生态系统</dc:title>
  <dc:subject>《数字文旅概论》逐章教学课件：第5章</dc:subject>
  <dc:creator>祝刚</dc:creator>
  <cp:lastModifiedBy>祝刚</cp:lastModifiedBy>
  <cp:revision>1</cp:revision>
  <dcterms:created xsi:type="dcterms:W3CDTF">2026-08-03T15:49:36Z</dcterms:created>
  <dcterms:modified xsi:type="dcterms:W3CDTF">2026-08-03T15:49:36Z</dcterms:modified>
</cp:coreProperties>
</file>